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49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Introduce the proposal as an evaluation of a practical checkpoint design, rather than as a claim that blockchain or PUFs solve the supply-chain problem on their own.</a:t>
            </a:r>
          </a:p>
          <a:p>
            <a:endParaRPr/>
          </a:p>
          <a:p>
            <a:r>
              <a:t>[Sources]</a:t>
            </a:r>
          </a:p>
          <a:p>
            <a:r>
              <a:t>- Primary research proposal supplied by the student</a:t>
            </a:r>
          </a:p>
          <a:p>
            <a:r>
              <a:t>- University logo extracted from the supplied proposal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Explain the physical-to-digital trust gap. The proposal deliberately reports a failed physical proof separately from an invalid provenance state so an operator can see why an item was stopped.</a:t>
            </a:r>
          </a:p>
          <a:p>
            <a:endParaRPr/>
          </a:p>
          <a:p>
            <a:r>
              <a:t>[Sources]</a:t>
            </a:r>
          </a:p>
          <a:p>
            <a:r>
              <a:t>- Research proposal, Sections 1.1–1.2</a:t>
            </a:r>
          </a:p>
          <a:p>
            <a:r>
              <a:t>- Guin, DiMase and Tehranipoor [1]</a:t>
            </a:r>
          </a:p>
          <a:p>
            <a:r>
              <a:t>- Toyoda et al. [7]</a:t>
            </a:r>
          </a:p>
          <a:p>
            <a:r>
              <a:t>- Androulaki et al. [8]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Keep the aim in plain language: build one complete verification path, measure it under controlled conditions, and compare it with simpler alternatives.</a:t>
            </a:r>
          </a:p>
          <a:p>
            <a:endParaRPr/>
          </a:p>
          <a:p>
            <a:r>
              <a:t>[Sources]</a:t>
            </a:r>
          </a:p>
          <a:p>
            <a:r>
              <a:t>- Research proposal, Section 1.3, Objectives O1–O6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Use this slide to position the proposal: it does not repeat the feasibility claim. It connects reliability, attack detection, privacy of PUF material and operational latency in one evaluation.</a:t>
            </a:r>
          </a:p>
          <a:p>
            <a:endParaRPr/>
          </a:p>
          <a:p>
            <a:r>
              <a:t>[Sources]</a:t>
            </a:r>
          </a:p>
          <a:p>
            <a:r>
              <a:t>- Suh and Devadas [3]</a:t>
            </a:r>
          </a:p>
          <a:p>
            <a:r>
              <a:t>- Ruehrmair et al. [6]</a:t>
            </a:r>
          </a:p>
          <a:p>
            <a:r>
              <a:t>- Androulaki et al. [8]</a:t>
            </a:r>
          </a:p>
          <a:p>
            <a:r>
              <a:t>- Islam, Patil and Kundu [9]</a:t>
            </a:r>
          </a:p>
          <a:p>
            <a:r>
              <a:t>- Negka et al. [10]</a:t>
            </a:r>
          </a:p>
          <a:p>
            <a:r>
              <a:t>- Aniello et al. [11]</a:t>
            </a:r>
          </a:p>
          <a:p>
            <a:r>
              <a:t>- Arcenegui et al. [14]</a:t>
            </a:r>
          </a:p>
          <a:p>
            <a:r>
              <a:t>- Marchand et al. [15]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Walk from left to right. Enrolment stores commitments and public verification data. The component reconstructs a secret locally, the gateway checks a fresh proof and ownership state, and Fabric records the signed outcome.</a:t>
            </a:r>
          </a:p>
          <a:p>
            <a:endParaRPr/>
          </a:p>
          <a:p>
            <a:r>
              <a:t>[Sources]</a:t>
            </a:r>
          </a:p>
          <a:p>
            <a:r>
              <a:t>- Figure 1 extracted from the supplied research proposal</a:t>
            </a:r>
          </a:p>
          <a:p>
            <a:r>
              <a:t>- Research proposal, Sections 2.5 and 3.2.1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The framework is intentionally gateway-assisted. That keeps the component-facing protocol small and makes the performance cost of Fabric visible at the point where it actually occurs.</a:t>
            </a:r>
          </a:p>
          <a:p>
            <a:endParaRPr/>
          </a:p>
          <a:p>
            <a:r>
              <a:t>[Sources]</a:t>
            </a:r>
          </a:p>
          <a:p>
            <a:r>
              <a:t>- Research proposal, Sections 1.4, 2.7 and 3.2.1</a:t>
            </a:r>
          </a:p>
          <a:p>
            <a:r>
              <a:t>- Androulaki et al. [8]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The prototype is an artefact, not the conclusion. After a pilot and one limited redesign, the main test configuration is frozen so thresholds are not tuned after seeing all results.</a:t>
            </a:r>
          </a:p>
          <a:p>
            <a:endParaRPr/>
          </a:p>
          <a:p>
            <a:r>
              <a:t>[Sources]</a:t>
            </a:r>
          </a:p>
          <a:p>
            <a:r>
              <a:t>- Peffers et al. [17]</a:t>
            </a:r>
          </a:p>
          <a:p>
            <a:r>
              <a:t>- Figure 2 extracted from the supplied research proposal</a:t>
            </a:r>
          </a:p>
          <a:p>
            <a:r>
              <a:t>- Research proposal, Sections 3.1–3.2.1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Keep the three evidence streams separate. The working objective is a local decision within one second, but that is a target to test, not an outcome to promise.</a:t>
            </a:r>
          </a:p>
          <a:p>
            <a:endParaRPr/>
          </a:p>
          <a:p>
            <a:r>
              <a:t>[Sources]</a:t>
            </a:r>
          </a:p>
          <a:p>
            <a:r>
              <a:t>- Research proposal, Sections 3.2.1 and 4</a:t>
            </a:r>
          </a:p>
          <a:p>
            <a:r>
              <a:t>- Dodis et al. [5]</a:t>
            </a:r>
          </a:p>
          <a:p>
            <a:r>
              <a:t>- Ruehrmair et al. [6]</a:t>
            </a:r>
          </a:p>
          <a:p>
            <a:r>
              <a:t>- Marchand et al. [15]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Use the same devices, nonce flow and test cases for all three configurations. This keeps the engineering comparison fair and prevents the ledger from being treated as valuable by default.</a:t>
            </a:r>
          </a:p>
          <a:p>
            <a:endParaRPr/>
          </a:p>
          <a:p>
            <a:r>
              <a:t>[Sources]</a:t>
            </a:r>
          </a:p>
          <a:p>
            <a:r>
              <a:t>- Research proposal, Sections 2.7, 3.2.1 and 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The schedule is deliberately compressed. Writing and evidence logging continue throughout, and a software PUF emulator provides a fallback while hardware is being prepared.</a:t>
            </a:r>
          </a:p>
          <a:p>
            <a:endParaRPr/>
          </a:p>
          <a:p>
            <a:r>
              <a:t>[Sources]</a:t>
            </a:r>
          </a:p>
          <a:p>
            <a:r>
              <a:t>- Figure 3 and Table 2 from the updated ten-week research proposal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Close by returning to the opening problem. The academic contribution is a measured account of the binding between physical identity and shared provenance, including the cases it does not detect.</a:t>
            </a:r>
          </a:p>
          <a:p>
            <a:endParaRPr/>
          </a:p>
          <a:p>
            <a:r>
              <a:t>[Sources]</a:t>
            </a:r>
          </a:p>
          <a:p>
            <a:r>
              <a:t>- Research proposal, Sections 1.4, 2.7 and 4</a:t>
            </a:r>
          </a:p>
          <a:p>
            <a:r>
              <a:t>- Suh and Devadas [3]</a:t>
            </a:r>
          </a:p>
          <a:p>
            <a:r>
              <a:t>- Androulaki et al. [8]</a:t>
            </a:r>
          </a:p>
          <a:p>
            <a:r>
              <a:t>- Aniello et al. [11]</a:t>
            </a:r>
          </a:p>
          <a:p>
            <a:r>
              <a:t>- Arcenegui et al. [14]</a:t>
            </a:r>
          </a:p>
          <a:p>
            <a:r>
              <a:t>- Peffers et al. [17]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-3-1">
            <a:extLst>
              <a:ext uri="{FF2B5EF4-FFF2-40B4-BE49-F238E27FC236}">
                <a16:creationId xmlns:a16="http://schemas.microsoft.com/office/drawing/2014/main" id="{FD2F5F07-BB8C-41CF-B3A8-56C6AD1472E7}"/>
              </a:ext>
            </a:extLst>
          </p:cNvPr>
          <p:cNvSpPr>
            <a:spLocks noGrp="1"/>
          </p:cNvSpPr>
          <p:nvPr/>
        </p:nvSpPr>
        <p:spPr>
          <a:xfrm>
            <a:off x="393668" y="1738789"/>
            <a:ext cx="9448800" cy="2491454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pPr algn="l">
              <a:lnSpc>
                <a:spcPct val="94000"/>
              </a:lnSpc>
              <a:spcAft>
                <a:spcPts val="0"/>
              </a:spcAft>
              <a:buNone/>
              <a:defRPr sz="60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4950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PUF–blockchain authentication
for IoT hardware supply chains</a:t>
            </a:r>
          </a:p>
        </p:txBody>
      </p:sp>
      <p:sp>
        <p:nvSpPr>
          <p:cNvPr id="2" name="Subtitle-4-2">
            <a:extLst>
              <a:ext uri="{FF2B5EF4-FFF2-40B4-BE49-F238E27FC236}">
                <a16:creationId xmlns:a16="http://schemas.microsoft.com/office/drawing/2014/main" id="{D57569D5-72BB-4471-906B-4797997E887C}"/>
              </a:ext>
            </a:extLst>
          </p:cNvPr>
          <p:cNvSpPr>
            <a:spLocks noGrp="1"/>
          </p:cNvSpPr>
          <p:nvPr/>
        </p:nvSpPr>
        <p:spPr>
          <a:xfrm>
            <a:off x="393668" y="4742212"/>
            <a:ext cx="5702332" cy="108023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l">
              <a:lnSpc>
                <a:spcPct val="112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lang="en-IN" sz="2100" dirty="0">
                <a:solidFill>
                  <a:srgbClr val="4B5563"/>
                </a:solidFill>
                <a:latin typeface="Arial"/>
                <a:ea typeface="Arial"/>
                <a:cs typeface="Arial"/>
              </a:rPr>
              <a:t>Acharya Dhrumil</a:t>
            </a:r>
            <a:r>
              <a:rPr sz="2100" b="0" i="0" dirty="0">
                <a:solidFill>
                  <a:srgbClr val="4B5563"/>
                </a:solidFill>
                <a:latin typeface="Arial"/>
                <a:ea typeface="Arial"/>
                <a:cs typeface="Arial"/>
              </a:rPr>
              <a:t> | </a:t>
            </a:r>
            <a:r>
              <a:rPr lang="en-IN" sz="2100" dirty="0">
                <a:solidFill>
                  <a:srgbClr val="4B5563"/>
                </a:solidFill>
                <a:latin typeface="Arial"/>
                <a:ea typeface="Arial"/>
                <a:cs typeface="Arial"/>
              </a:rPr>
              <a:t>2529430</a:t>
            </a:r>
            <a:r>
              <a:rPr sz="2100" b="0" i="0" dirty="0">
                <a:solidFill>
                  <a:srgbClr val="4B5563"/>
                </a:solidFill>
                <a:latin typeface="Arial"/>
                <a:ea typeface="Arial"/>
                <a:cs typeface="Arial"/>
              </a:rPr>
              <a:t>
Ten-week project plan</a:t>
            </a:r>
          </a:p>
        </p:txBody>
      </p:sp>
      <p:sp>
        <p:nvSpPr>
          <p:cNvPr id="3" name="Subtitle-4-3">
            <a:extLst>
              <a:ext uri="{FF2B5EF4-FFF2-40B4-BE49-F238E27FC236}">
                <a16:creationId xmlns:a16="http://schemas.microsoft.com/office/drawing/2014/main" id="{2CDF14F6-B231-4003-8983-0B1DFEA5757E}"/>
              </a:ext>
            </a:extLst>
          </p:cNvPr>
          <p:cNvSpPr>
            <a:spLocks noGrp="1"/>
          </p:cNvSpPr>
          <p:nvPr/>
        </p:nvSpPr>
        <p:spPr>
          <a:xfrm>
            <a:off x="393668" y="392240"/>
            <a:ext cx="5702332" cy="649129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950" b="1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MSc cybersecurity research proposal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9668630" y="361950"/>
            <a:ext cx="2046364" cy="112395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44FD253-5069-4721-83F0-10A5440AA538}"/>
              </a:ext>
            </a:extLst>
          </p:cNvPr>
          <p:cNvSpPr>
            <a:spLocks noGrp="1"/>
          </p:cNvSpPr>
          <p:nvPr/>
        </p:nvSpPr>
        <p:spPr>
          <a:xfrm>
            <a:off x="390525" y="6229350"/>
            <a:ext cx="1714500" cy="47625"/>
          </a:xfrm>
          <a:prstGeom prst="rect">
            <a:avLst/>
          </a:prstGeom>
          <a:solidFill>
            <a:srgbClr val="E87918"/>
          </a:solidFill>
          <a:ln w="0">
            <a:solidFill>
              <a:srgbClr val="E87918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1967888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291D58A-5E88-41D6-A039-4FE1622439FD}"/>
              </a:ext>
            </a:extLst>
          </p:cNvPr>
          <p:cNvSpPr>
            <a:spLocks noGrp="1"/>
          </p:cNvSpPr>
          <p:nvPr/>
        </p:nvSpPr>
        <p:spPr>
          <a:xfrm>
            <a:off x="390525" y="323850"/>
            <a:ext cx="114109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3600" b="1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3600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A ledger record cannot prove physical identity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A129F05-23AE-491E-80CD-537011DABC63}"/>
              </a:ext>
            </a:extLst>
          </p:cNvPr>
          <p:cNvSpPr>
            <a:spLocks noGrp="1"/>
          </p:cNvSpPr>
          <p:nvPr/>
        </p:nvSpPr>
        <p:spPr>
          <a:xfrm>
            <a:off x="400050" y="1238250"/>
            <a:ext cx="1000125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1875" b="1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1875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The checkpoint has to answer two different questions.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3605970-22F2-439F-B1E3-4CE5C343D0CF}"/>
              </a:ext>
            </a:extLst>
          </p:cNvPr>
          <p:cNvSpPr>
            <a:spLocks noGrp="1"/>
          </p:cNvSpPr>
          <p:nvPr/>
        </p:nvSpPr>
        <p:spPr>
          <a:xfrm>
            <a:off x="400050" y="1657350"/>
            <a:ext cx="100012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1650" b="0" i="0">
                <a:solidFill>
                  <a:srgbClr val="4B5563"/>
                </a:solidFill>
                <a:latin typeface="Arial"/>
                <a:ea typeface="Arial"/>
                <a:cs typeface="Arial"/>
              </a:defRPr>
            </a:pPr>
            <a:r>
              <a:rPr sz="1650" b="0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Is this the component that was originally enrolled?</a:t>
            </a:r>
          </a:p>
          <a:p>
            <a:pPr algn="l">
              <a:defRPr sz="1650" b="0" i="0">
                <a:solidFill>
                  <a:srgbClr val="4B5563"/>
                </a:solidFill>
                <a:latin typeface="Arial"/>
                <a:ea typeface="Arial"/>
                <a:cs typeface="Arial"/>
              </a:defRPr>
            </a:pPr>
            <a:r>
              <a:rPr sz="1650" b="0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Has its custody history remained authorised and intact?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A2A60B0-539C-4832-8CE0-B75BA17C075E}"/>
              </a:ext>
            </a:extLst>
          </p:cNvPr>
          <p:cNvSpPr>
            <a:spLocks noGrp="1"/>
          </p:cNvSpPr>
          <p:nvPr/>
        </p:nvSpPr>
        <p:spPr>
          <a:xfrm>
            <a:off x="400050" y="3143250"/>
            <a:ext cx="5429250" cy="47625"/>
          </a:xfrm>
          <a:prstGeom prst="rect">
            <a:avLst/>
          </a:prstGeom>
          <a:solidFill>
            <a:srgbClr val="E87918"/>
          </a:solidFill>
          <a:ln w="0">
            <a:solidFill>
              <a:srgbClr val="E87918"/>
            </a:solidFill>
            <a:prstDash val="solid"/>
          </a:ln>
        </p:spPr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52B8E9E-922D-4BAD-BB37-01554CC91C65}"/>
              </a:ext>
            </a:extLst>
          </p:cNvPr>
          <p:cNvSpPr>
            <a:spLocks noGrp="1"/>
          </p:cNvSpPr>
          <p:nvPr/>
        </p:nvSpPr>
        <p:spPr>
          <a:xfrm>
            <a:off x="6362700" y="3143250"/>
            <a:ext cx="5429250" cy="47625"/>
          </a:xfrm>
          <a:prstGeom prst="rect">
            <a:avLst/>
          </a:prstGeom>
          <a:solidFill>
            <a:srgbClr val="55A052"/>
          </a:solidFill>
          <a:ln w="0">
            <a:solidFill>
              <a:srgbClr val="55A052"/>
            </a:solidFill>
            <a:prstDash val="solid"/>
          </a:ln>
        </p:spPr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D757C92-59C0-4D40-A096-6D525EECB2AF}"/>
              </a:ext>
            </a:extLst>
          </p:cNvPr>
          <p:cNvSpPr>
            <a:spLocks noGrp="1"/>
          </p:cNvSpPr>
          <p:nvPr/>
        </p:nvSpPr>
        <p:spPr>
          <a:xfrm>
            <a:off x="400050" y="3343275"/>
            <a:ext cx="5429250" cy="1314450"/>
          </a:xfrm>
          <a:prstGeom prst="roundRect">
            <a:avLst>
              <a:gd name="adj" fmla="val 5797"/>
            </a:avLst>
          </a:prstGeom>
          <a:solidFill>
            <a:srgbClr val="F2F2F2"/>
          </a:solidFill>
          <a:ln w="0">
            <a:noFill/>
            <a:prstDash val="solid"/>
          </a:ln>
        </p:spPr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64D596-74A3-4E4B-8E8E-67808F1D6C1B}"/>
              </a:ext>
            </a:extLst>
          </p:cNvPr>
          <p:cNvSpPr>
            <a:spLocks noGrp="1"/>
          </p:cNvSpPr>
          <p:nvPr/>
        </p:nvSpPr>
        <p:spPr>
          <a:xfrm>
            <a:off x="6362700" y="3343275"/>
            <a:ext cx="5429250" cy="1314450"/>
          </a:xfrm>
          <a:prstGeom prst="roundRect">
            <a:avLst>
              <a:gd name="adj" fmla="val 5797"/>
            </a:avLst>
          </a:prstGeom>
          <a:solidFill>
            <a:srgbClr val="F2F2F2"/>
          </a:solidFill>
          <a:ln w="0">
            <a:noFill/>
            <a:prstDash val="solid"/>
          </a:ln>
        </p:spPr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BE91A7E-D0D0-4F21-855A-F1CE317E71EF}"/>
              </a:ext>
            </a:extLst>
          </p:cNvPr>
          <p:cNvSpPr>
            <a:spLocks noGrp="1"/>
          </p:cNvSpPr>
          <p:nvPr/>
        </p:nvSpPr>
        <p:spPr>
          <a:xfrm>
            <a:off x="685800" y="3638550"/>
            <a:ext cx="4857750" cy="762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2100" b="1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2100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A copied ID can point to a genuine record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F61BB97-7148-44BD-B94C-D599FA4BB016}"/>
              </a:ext>
            </a:extLst>
          </p:cNvPr>
          <p:cNvSpPr>
            <a:spLocks noGrp="1"/>
          </p:cNvSpPr>
          <p:nvPr/>
        </p:nvSpPr>
        <p:spPr>
          <a:xfrm>
            <a:off x="6648450" y="3638550"/>
            <a:ext cx="4857750" cy="762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2100" b="1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2100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A genuine part can have an invalid custody state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383E23D-3FEC-4114-BB7E-3663433006C1}"/>
              </a:ext>
            </a:extLst>
          </p:cNvPr>
          <p:cNvSpPr>
            <a:spLocks noGrp="1"/>
          </p:cNvSpPr>
          <p:nvPr/>
        </p:nvSpPr>
        <p:spPr>
          <a:xfrm>
            <a:off x="685800" y="4905375"/>
            <a:ext cx="495300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1613" b="0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1613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Serial numbers and RFID tags can be copied.</a:t>
            </a:r>
          </a:p>
          <a:p>
            <a:pPr algn="l">
              <a:defRPr sz="1613" b="0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1613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A ledger only preserves the data it receives.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F0CEAE-C459-4EAC-A42E-DE3C32968D01}"/>
              </a:ext>
            </a:extLst>
          </p:cNvPr>
          <p:cNvSpPr>
            <a:spLocks noGrp="1"/>
          </p:cNvSpPr>
          <p:nvPr/>
        </p:nvSpPr>
        <p:spPr>
          <a:xfrm>
            <a:off x="685800" y="5581650"/>
            <a:ext cx="495300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1613" b="1" i="0">
                <a:solidFill>
                  <a:srgbClr val="E87918"/>
                </a:solidFill>
                <a:latin typeface="Arial"/>
                <a:ea typeface="Arial"/>
                <a:cs typeface="Arial"/>
              </a:defRPr>
            </a:pPr>
            <a:r>
              <a:rPr sz="1613" b="1" i="0">
                <a:solidFill>
                  <a:srgbClr val="E87918"/>
                </a:solidFill>
                <a:latin typeface="Arial"/>
                <a:ea typeface="Arial"/>
                <a:cs typeface="Arial"/>
              </a:rPr>
              <a:t>Physical proof is still missing.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9B67F2-9ACE-424C-96B1-CD969103140B}"/>
              </a:ext>
            </a:extLst>
          </p:cNvPr>
          <p:cNvSpPr>
            <a:spLocks noGrp="1"/>
          </p:cNvSpPr>
          <p:nvPr/>
        </p:nvSpPr>
        <p:spPr>
          <a:xfrm>
            <a:off x="6648450" y="4905375"/>
            <a:ext cx="48577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1613" b="0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1613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Ownership may be unauthorised or revoked.</a:t>
            </a:r>
          </a:p>
          <a:p>
            <a:pPr algn="l">
              <a:defRPr sz="1613" b="0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1613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A PUF alone cannot explain provenance.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2A367B6-AD61-41A2-B772-E308535095B3}"/>
              </a:ext>
            </a:extLst>
          </p:cNvPr>
          <p:cNvSpPr>
            <a:spLocks noGrp="1"/>
          </p:cNvSpPr>
          <p:nvPr/>
        </p:nvSpPr>
        <p:spPr>
          <a:xfrm>
            <a:off x="6648450" y="5581650"/>
            <a:ext cx="48577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1613" b="1" i="0">
                <a:solidFill>
                  <a:srgbClr val="55A052"/>
                </a:solidFill>
                <a:latin typeface="Arial"/>
                <a:ea typeface="Arial"/>
                <a:cs typeface="Arial"/>
              </a:defRPr>
            </a:pPr>
            <a:r>
              <a:rPr sz="1613" b="1" i="0">
                <a:solidFill>
                  <a:srgbClr val="55A052"/>
                </a:solidFill>
                <a:latin typeface="Arial"/>
                <a:ea typeface="Arial"/>
                <a:cs typeface="Arial"/>
              </a:rPr>
              <a:t>The two decisions must remain separate.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42BB5DD-5C09-4F27-9A43-877D4666B7B8}"/>
              </a:ext>
            </a:extLst>
          </p:cNvPr>
          <p:cNvSpPr>
            <a:spLocks noGrp="1"/>
          </p:cNvSpPr>
          <p:nvPr/>
        </p:nvSpPr>
        <p:spPr>
          <a:xfrm>
            <a:off x="11277600" y="6276975"/>
            <a:ext cx="523875" cy="238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b">
            <a:noAutofit/>
          </a:bodyPr>
          <a:lstStyle/>
          <a:p>
            <a:pPr algn="r">
              <a:defRPr sz="1050" b="0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1050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779455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-Number-Placeholder-1-2">
            <a:extLst>
              <a:ext uri="{FF2B5EF4-FFF2-40B4-BE49-F238E27FC236}">
                <a16:creationId xmlns:a16="http://schemas.microsoft.com/office/drawing/2014/main" id="{72D37810-4035-4605-956F-66824C452DD3}"/>
              </a:ext>
            </a:extLst>
          </p:cNvPr>
          <p:cNvSpPr>
            <a:spLocks noGrp="1"/>
          </p:cNvSpPr>
          <p:nvPr/>
        </p:nvSpPr>
        <p:spPr>
          <a:xfrm>
            <a:off x="11279219" y="6278594"/>
            <a:ext cx="519113" cy="241268"/>
          </a:xfrm>
          <a:prstGeom prst="rect">
            <a:avLst/>
          </a:prstGeom>
        </p:spPr>
        <p:txBody>
          <a:bodyPr lIns="0" tIns="0" rIns="0" bIns="0" anchor="b"/>
          <a:lstStyle/>
          <a:p>
            <a:pPr algn="r">
              <a:defRPr sz="10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endParaRPr/>
          </a:p>
        </p:txBody>
      </p:sp>
      <p:sp>
        <p:nvSpPr>
          <p:cNvPr id="2" name="Title-2-3">
            <a:extLst>
              <a:ext uri="{FF2B5EF4-FFF2-40B4-BE49-F238E27FC236}">
                <a16:creationId xmlns:a16="http://schemas.microsoft.com/office/drawing/2014/main" id="{F1957785-7B39-47A6-9A79-61FA3252F0C4}"/>
              </a:ext>
            </a:extLst>
          </p:cNvPr>
          <p:cNvSpPr>
            <a:spLocks noGrp="1"/>
          </p:cNvSpPr>
          <p:nvPr/>
        </p:nvSpPr>
        <p:spPr>
          <a:xfrm>
            <a:off x="393668" y="344043"/>
            <a:ext cx="11404568" cy="1047464"/>
          </a:xfrm>
          <a:prstGeom prst="rect">
            <a:avLst/>
          </a:prstGeom>
        </p:spPr>
        <p:txBody>
          <a:bodyPr lIns="0" tIns="0" rIns="0" bIns="0" anchor="t">
            <a:normAutofit/>
          </a:bodyPr>
          <a:lstStyle/>
          <a:p>
            <a:pPr algn="l">
              <a:lnSpc>
                <a:spcPct val="100000"/>
              </a:lnSpc>
              <a:spcAft>
                <a:spcPts val="0"/>
              </a:spcAft>
              <a:buNone/>
              <a:defRPr sz="29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3600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The study asks one practical question</a:t>
            </a:r>
          </a:p>
        </p:txBody>
      </p:sp>
      <p:sp>
        <p:nvSpPr>
          <p:cNvPr id="3" name="Content-Placeholder-9-4">
            <a:extLst>
              <a:ext uri="{FF2B5EF4-FFF2-40B4-BE49-F238E27FC236}">
                <a16:creationId xmlns:a16="http://schemas.microsoft.com/office/drawing/2014/main" id="{736D1D1F-A775-46EB-ABBC-2F749656BE56}"/>
              </a:ext>
            </a:extLst>
          </p:cNvPr>
          <p:cNvSpPr>
            <a:spLocks noGrp="1"/>
          </p:cNvSpPr>
          <p:nvPr/>
        </p:nvSpPr>
        <p:spPr>
          <a:xfrm>
            <a:off x="393668" y="2031968"/>
            <a:ext cx="5537168" cy="1643063"/>
          </a:xfrm>
          <a:prstGeom prst="rect">
            <a:avLst/>
          </a:prstGeom>
        </p:spPr>
        <p:txBody>
          <a:bodyPr lIns="91440" tIns="45720" rIns="91440" bIns="45720"/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2100" b="1" i="0">
                <a:solidFill>
                  <a:srgbClr val="3D8DFF"/>
                </a:solidFill>
                <a:latin typeface="Arial"/>
                <a:ea typeface="Arial"/>
                <a:cs typeface="Arial"/>
              </a:rPr>
              <a:t>Research question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613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Can a gateway-assisted PUF and permissioned ledger detect suspect components quickly enough for a checkpoint?</a:t>
            </a:r>
          </a:p>
        </p:txBody>
      </p:sp>
      <p:sp>
        <p:nvSpPr>
          <p:cNvPr id="4" name="Content-Placeholder-10-5">
            <a:extLst>
              <a:ext uri="{FF2B5EF4-FFF2-40B4-BE49-F238E27FC236}">
                <a16:creationId xmlns:a16="http://schemas.microsoft.com/office/drawing/2014/main" id="{CC24FD05-611C-4145-91EF-7E8DD2ECDE45}"/>
              </a:ext>
            </a:extLst>
          </p:cNvPr>
          <p:cNvSpPr>
            <a:spLocks noGrp="1"/>
          </p:cNvSpPr>
          <p:nvPr/>
        </p:nvSpPr>
        <p:spPr>
          <a:xfrm>
            <a:off x="6256592" y="2031968"/>
            <a:ext cx="5537168" cy="1643063"/>
          </a:xfrm>
          <a:prstGeom prst="rect">
            <a:avLst/>
          </a:prstGeom>
        </p:spPr>
        <p:txBody>
          <a:bodyPr lIns="91440" tIns="45720" rIns="91440" bIns="45720"/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2100" b="1" i="0">
                <a:solidFill>
                  <a:srgbClr val="E87918"/>
                </a:solidFill>
                <a:latin typeface="Arial"/>
                <a:ea typeface="Arial"/>
                <a:cs typeface="Arial"/>
              </a:rPr>
              <a:t>Build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613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Prototype the PUF, nonce protocol, gateway client and Fabric chaincode.</a:t>
            </a:r>
          </a:p>
        </p:txBody>
      </p:sp>
      <p:sp>
        <p:nvSpPr>
          <p:cNvPr id="5" name="Content-Placeholder-9-6">
            <a:extLst>
              <a:ext uri="{FF2B5EF4-FFF2-40B4-BE49-F238E27FC236}">
                <a16:creationId xmlns:a16="http://schemas.microsoft.com/office/drawing/2014/main" id="{A83650FF-28FF-4455-B756-E9E6106B8655}"/>
              </a:ext>
            </a:extLst>
          </p:cNvPr>
          <p:cNvSpPr>
            <a:spLocks noGrp="1"/>
          </p:cNvSpPr>
          <p:nvPr/>
        </p:nvSpPr>
        <p:spPr>
          <a:xfrm>
            <a:off x="393668" y="4016978"/>
            <a:ext cx="5537168" cy="1643158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2100" b="1" i="0">
                <a:solidFill>
                  <a:srgbClr val="55A052"/>
                </a:solidFill>
                <a:latin typeface="Arial"/>
                <a:ea typeface="Arial"/>
                <a:cs typeface="Arial"/>
              </a:rPr>
              <a:t>Measure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613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Test PUF reliability, attack detection, latency and resource use.</a:t>
            </a:r>
          </a:p>
        </p:txBody>
      </p:sp>
      <p:sp>
        <p:nvSpPr>
          <p:cNvPr id="6" name="Content-Placeholder-10-7">
            <a:extLst>
              <a:ext uri="{FF2B5EF4-FFF2-40B4-BE49-F238E27FC236}">
                <a16:creationId xmlns:a16="http://schemas.microsoft.com/office/drawing/2014/main" id="{12E6F61D-DB1E-432D-99F5-EB59D1DBF6C9}"/>
              </a:ext>
            </a:extLst>
          </p:cNvPr>
          <p:cNvSpPr>
            <a:spLocks noGrp="1"/>
          </p:cNvSpPr>
          <p:nvPr/>
        </p:nvSpPr>
        <p:spPr>
          <a:xfrm>
            <a:off x="6256592" y="4016978"/>
            <a:ext cx="5537168" cy="1643158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2100" b="1" i="0">
                <a:solidFill>
                  <a:srgbClr val="7250A3"/>
                </a:solidFill>
                <a:latin typeface="Arial"/>
                <a:ea typeface="Arial"/>
                <a:cs typeface="Arial"/>
              </a:rPr>
              <a:t>Compare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613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Use PUF-only and signed central-database baselines to expose the ledger's real cost and value.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CD77E3-EB59-4B86-AA94-A987D32F1CDA}"/>
              </a:ext>
            </a:extLst>
          </p:cNvPr>
          <p:cNvSpPr>
            <a:spLocks noGrp="1"/>
          </p:cNvSpPr>
          <p:nvPr/>
        </p:nvSpPr>
        <p:spPr>
          <a:xfrm>
            <a:off x="390525" y="1876425"/>
            <a:ext cx="1714500" cy="47625"/>
          </a:xfrm>
          <a:prstGeom prst="rect">
            <a:avLst/>
          </a:prstGeom>
          <a:solidFill>
            <a:srgbClr val="3D8DFF"/>
          </a:solidFill>
          <a:ln w="0">
            <a:solidFill>
              <a:srgbClr val="3D8DFF"/>
            </a:solidFill>
            <a:prstDash val="solid"/>
          </a:ln>
        </p:spPr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6F8E7E0-AB43-45B3-BF80-5FE7B2AECC91}"/>
              </a:ext>
            </a:extLst>
          </p:cNvPr>
          <p:cNvSpPr>
            <a:spLocks noGrp="1"/>
          </p:cNvSpPr>
          <p:nvPr/>
        </p:nvSpPr>
        <p:spPr>
          <a:xfrm>
            <a:off x="11277600" y="6276975"/>
            <a:ext cx="523875" cy="238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b">
            <a:noAutofit/>
          </a:bodyPr>
          <a:lstStyle/>
          <a:p>
            <a:pPr algn="r">
              <a:defRPr sz="1050" b="0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1050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642524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-Shape-532-p58-2">
            <a:extLst>
              <a:ext uri="{FF2B5EF4-FFF2-40B4-BE49-F238E27FC236}">
                <a16:creationId xmlns:a16="http://schemas.microsoft.com/office/drawing/2014/main" id="{A26F9801-DE24-4280-9F31-C602AE1FDBD3}"/>
              </a:ext>
            </a:extLst>
          </p:cNvPr>
          <p:cNvSpPr>
            <a:spLocks noGrp="1"/>
          </p:cNvSpPr>
          <p:nvPr/>
        </p:nvSpPr>
        <p:spPr>
          <a:xfrm>
            <a:off x="11279315" y="6279261"/>
            <a:ext cx="518922" cy="241268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/>
          <a:p>
            <a:pPr algn="r">
              <a:defRPr sz="10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endParaRPr/>
          </a:p>
        </p:txBody>
      </p:sp>
      <p:sp>
        <p:nvSpPr>
          <p:cNvPr id="2" name="Google-Shape-533-p58-3">
            <a:extLst>
              <a:ext uri="{FF2B5EF4-FFF2-40B4-BE49-F238E27FC236}">
                <a16:creationId xmlns:a16="http://schemas.microsoft.com/office/drawing/2014/main" id="{31AA1456-70F9-4A5B-938A-F46F43DBD957}"/>
              </a:ext>
            </a:extLst>
          </p:cNvPr>
          <p:cNvSpPr>
            <a:spLocks noGrp="1"/>
          </p:cNvSpPr>
          <p:nvPr/>
        </p:nvSpPr>
        <p:spPr>
          <a:xfrm>
            <a:off x="393668" y="344519"/>
            <a:ext cx="11404568" cy="1283018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Aft>
                <a:spcPts val="0"/>
              </a:spcAft>
              <a:buNone/>
              <a:defRPr sz="29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3600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Prior work proves the parts, not the checkpoint</a:t>
            </a:r>
          </a:p>
        </p:txBody>
      </p:sp>
      <p:sp>
        <p:nvSpPr>
          <p:cNvPr id="3" name="Rounded-Rectangle-9-4">
            <a:extLst>
              <a:ext uri="{FF2B5EF4-FFF2-40B4-BE49-F238E27FC236}">
                <a16:creationId xmlns:a16="http://schemas.microsoft.com/office/drawing/2014/main" id="{7DDD1F32-4EB0-469C-ABA2-0073CF01C044}"/>
              </a:ext>
            </a:extLst>
          </p:cNvPr>
          <p:cNvSpPr>
            <a:spLocks noGrp="1"/>
          </p:cNvSpPr>
          <p:nvPr/>
        </p:nvSpPr>
        <p:spPr>
          <a:xfrm>
            <a:off x="4308920" y="3365468"/>
            <a:ext cx="3568732" cy="2628900"/>
          </a:xfrm>
          <a:prstGeom prst="roundRect">
            <a:avLst>
              <a:gd name="adj" fmla="val 2899"/>
            </a:avLst>
          </a:prstGeom>
          <a:solidFill>
            <a:srgbClr val="F2F2F2"/>
          </a:solidFill>
        </p:spPr>
      </p:sp>
      <p:sp>
        <p:nvSpPr>
          <p:cNvPr id="4" name="Rounded-Rectangle-10-5">
            <a:extLst>
              <a:ext uri="{FF2B5EF4-FFF2-40B4-BE49-F238E27FC236}">
                <a16:creationId xmlns:a16="http://schemas.microsoft.com/office/drawing/2014/main" id="{2D10D5AB-B0D3-4CA9-912B-73C19BE9FC34}"/>
              </a:ext>
            </a:extLst>
          </p:cNvPr>
          <p:cNvSpPr>
            <a:spLocks noGrp="1"/>
          </p:cNvSpPr>
          <p:nvPr/>
        </p:nvSpPr>
        <p:spPr>
          <a:xfrm>
            <a:off x="8229600" y="3365468"/>
            <a:ext cx="3568732" cy="2628900"/>
          </a:xfrm>
          <a:prstGeom prst="roundRect">
            <a:avLst>
              <a:gd name="adj" fmla="val 2899"/>
            </a:avLst>
          </a:prstGeom>
          <a:solidFill>
            <a:srgbClr val="F2F2F2"/>
          </a:solidFill>
        </p:spPr>
      </p:sp>
      <p:sp>
        <p:nvSpPr>
          <p:cNvPr id="5" name="Content-Placeholder-9-6">
            <a:extLst>
              <a:ext uri="{FF2B5EF4-FFF2-40B4-BE49-F238E27FC236}">
                <a16:creationId xmlns:a16="http://schemas.microsoft.com/office/drawing/2014/main" id="{B070748D-E8CF-4364-A817-755C9A832FF2}"/>
              </a:ext>
            </a:extLst>
          </p:cNvPr>
          <p:cNvSpPr>
            <a:spLocks noGrp="1"/>
          </p:cNvSpPr>
          <p:nvPr/>
        </p:nvSpPr>
        <p:spPr>
          <a:xfrm>
            <a:off x="4621816" y="4146137"/>
            <a:ext cx="2949321" cy="1432846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875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Ledger provenance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538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Known organisations can share ordered custody events without a public cryptocurrency. [7], [8]</a:t>
            </a:r>
          </a:p>
        </p:txBody>
      </p:sp>
      <p:sp>
        <p:nvSpPr>
          <p:cNvPr id="6" name="Content-Placeholder-10-7">
            <a:extLst>
              <a:ext uri="{FF2B5EF4-FFF2-40B4-BE49-F238E27FC236}">
                <a16:creationId xmlns:a16="http://schemas.microsoft.com/office/drawing/2014/main" id="{99D70FBC-36BE-4110-90A5-90BC4010ED54}"/>
              </a:ext>
            </a:extLst>
          </p:cNvPr>
          <p:cNvSpPr>
            <a:spLocks noGrp="1"/>
          </p:cNvSpPr>
          <p:nvPr/>
        </p:nvSpPr>
        <p:spPr>
          <a:xfrm>
            <a:off x="8536115" y="4146137"/>
            <a:ext cx="2949321" cy="1432846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875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Combined designs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538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Feasibility is established, but reliability, secret handling and checkpoint delay are not measured together. [9]–[14]</a:t>
            </a:r>
          </a:p>
        </p:txBody>
      </p:sp>
      <p:sp>
        <p:nvSpPr>
          <p:cNvPr id="7" name="Google-Shape-340-p61-8">
            <a:extLst>
              <a:ext uri="{FF2B5EF4-FFF2-40B4-BE49-F238E27FC236}">
                <a16:creationId xmlns:a16="http://schemas.microsoft.com/office/drawing/2014/main" id="{2EE70F4B-4160-4EA3-9B57-7FC99BACEB7A}"/>
              </a:ext>
            </a:extLst>
          </p:cNvPr>
          <p:cNvSpPr>
            <a:spLocks noGrp="1"/>
          </p:cNvSpPr>
          <p:nvPr/>
        </p:nvSpPr>
        <p:spPr>
          <a:xfrm>
            <a:off x="4627626" y="3694081"/>
            <a:ext cx="233839" cy="233744"/>
          </a:xfrm>
          <a:custGeom>
            <a:avLst/>
            <a:gdLst/>
            <a:ahLst/>
            <a:cxnLst/>
            <a:rect l="0" t="0" r="0" b="0"/>
            <a:pathLst>
              <a:path w="205740000" h="205740000">
                <a:moveTo>
                  <a:pt x="102870000" y="20574000"/>
                </a:moveTo>
                <a:cubicBezTo>
                  <a:pt x="57426225" y="20574000"/>
                  <a:pt x="20574000" y="57426225"/>
                  <a:pt x="20574000" y="102870000"/>
                </a:cubicBezTo>
                <a:cubicBezTo>
                  <a:pt x="20574000" y="148313775"/>
                  <a:pt x="57426225" y="185166000"/>
                  <a:pt x="102870000" y="185166000"/>
                </a:cubicBezTo>
                <a:cubicBezTo>
                  <a:pt x="148313775" y="185166000"/>
                  <a:pt x="185166000" y="148313775"/>
                  <a:pt x="185166000" y="102870000"/>
                </a:cubicBezTo>
                <a:cubicBezTo>
                  <a:pt x="185166000" y="57426225"/>
                  <a:pt x="148313775" y="20574000"/>
                  <a:pt x="102870000" y="20574000"/>
                </a:cubicBezTo>
                <a:close/>
                <a:moveTo>
                  <a:pt x="0" y="102870000"/>
                </a:moveTo>
                <a:cubicBezTo>
                  <a:pt x="0" y="46053375"/>
                  <a:pt x="46053375" y="0"/>
                  <a:pt x="102870000" y="0"/>
                </a:cubicBezTo>
                <a:cubicBezTo>
                  <a:pt x="159686625" y="0"/>
                  <a:pt x="205740000" y="46053375"/>
                  <a:pt x="205740000" y="102870000"/>
                </a:cubicBezTo>
                <a:cubicBezTo>
                  <a:pt x="205740000" y="159686625"/>
                  <a:pt x="159686625" y="205740000"/>
                  <a:pt x="102870000" y="205740000"/>
                </a:cubicBezTo>
                <a:cubicBezTo>
                  <a:pt x="46053375" y="205740000"/>
                  <a:pt x="0" y="159686625"/>
                  <a:pt x="0" y="102870000"/>
                </a:cubicBezTo>
                <a:close/>
                <a:moveTo>
                  <a:pt x="144789525" y="61026675"/>
                </a:moveTo>
                <a:cubicBezTo>
                  <a:pt x="149437725" y="64293750"/>
                  <a:pt x="150561675" y="70713600"/>
                  <a:pt x="147285075" y="75352275"/>
                </a:cubicBezTo>
                <a:lnTo>
                  <a:pt x="98421825" y="144789525"/>
                </a:lnTo>
                <a:cubicBezTo>
                  <a:pt x="96621600" y="147351750"/>
                  <a:pt x="93764100" y="148942425"/>
                  <a:pt x="90649425" y="149142450"/>
                </a:cubicBezTo>
                <a:cubicBezTo>
                  <a:pt x="87534750" y="149332950"/>
                  <a:pt x="84496275" y="148104225"/>
                  <a:pt x="82400775" y="145799175"/>
                </a:cubicBezTo>
                <a:lnTo>
                  <a:pt x="56683275" y="117509925"/>
                </a:lnTo>
                <a:cubicBezTo>
                  <a:pt x="52863750" y="113299875"/>
                  <a:pt x="53178075" y="106803825"/>
                  <a:pt x="57369075" y="102974775"/>
                </a:cubicBezTo>
                <a:cubicBezTo>
                  <a:pt x="61579125" y="99155250"/>
                  <a:pt x="68075175" y="99469575"/>
                  <a:pt x="71904225" y="103660575"/>
                </a:cubicBezTo>
                <a:lnTo>
                  <a:pt x="88982550" y="122453400"/>
                </a:lnTo>
                <a:lnTo>
                  <a:pt x="130463925" y="63522225"/>
                </a:lnTo>
                <a:cubicBezTo>
                  <a:pt x="133731000" y="58874025"/>
                  <a:pt x="140150850" y="57750075"/>
                  <a:pt x="144789525" y="61026675"/>
                </a:cubicBezTo>
                <a:close/>
              </a:path>
            </a:pathLst>
          </a:custGeom>
          <a:solidFill>
            <a:srgbClr val="000000"/>
          </a:solidFill>
        </p:spPr>
      </p:sp>
      <p:sp>
        <p:nvSpPr>
          <p:cNvPr id="8" name="Google-Shape-340-p61-9">
            <a:extLst>
              <a:ext uri="{FF2B5EF4-FFF2-40B4-BE49-F238E27FC236}">
                <a16:creationId xmlns:a16="http://schemas.microsoft.com/office/drawing/2014/main" id="{84963126-45F4-413A-9BE6-3B88F48D2A7A}"/>
              </a:ext>
            </a:extLst>
          </p:cNvPr>
          <p:cNvSpPr>
            <a:spLocks noGrp="1"/>
          </p:cNvSpPr>
          <p:nvPr/>
        </p:nvSpPr>
        <p:spPr>
          <a:xfrm>
            <a:off x="8533257" y="3694081"/>
            <a:ext cx="233839" cy="233744"/>
          </a:xfrm>
          <a:custGeom>
            <a:avLst/>
            <a:gdLst/>
            <a:ahLst/>
            <a:cxnLst/>
            <a:rect l="0" t="0" r="0" b="0"/>
            <a:pathLst>
              <a:path w="205740000" h="205740000">
                <a:moveTo>
                  <a:pt x="102870000" y="20574000"/>
                </a:moveTo>
                <a:cubicBezTo>
                  <a:pt x="57426225" y="20574000"/>
                  <a:pt x="20574000" y="57426225"/>
                  <a:pt x="20574000" y="102870000"/>
                </a:cubicBezTo>
                <a:cubicBezTo>
                  <a:pt x="20574000" y="148313775"/>
                  <a:pt x="57426225" y="185166000"/>
                  <a:pt x="102870000" y="185166000"/>
                </a:cubicBezTo>
                <a:cubicBezTo>
                  <a:pt x="148313775" y="185166000"/>
                  <a:pt x="185166000" y="148313775"/>
                  <a:pt x="185166000" y="102870000"/>
                </a:cubicBezTo>
                <a:cubicBezTo>
                  <a:pt x="185166000" y="57426225"/>
                  <a:pt x="148313775" y="20574000"/>
                  <a:pt x="102870000" y="20574000"/>
                </a:cubicBezTo>
                <a:close/>
                <a:moveTo>
                  <a:pt x="0" y="102870000"/>
                </a:moveTo>
                <a:cubicBezTo>
                  <a:pt x="0" y="46053375"/>
                  <a:pt x="46053375" y="0"/>
                  <a:pt x="102870000" y="0"/>
                </a:cubicBezTo>
                <a:cubicBezTo>
                  <a:pt x="159686625" y="0"/>
                  <a:pt x="205740000" y="46053375"/>
                  <a:pt x="205740000" y="102870000"/>
                </a:cubicBezTo>
                <a:cubicBezTo>
                  <a:pt x="205740000" y="159686625"/>
                  <a:pt x="159686625" y="205740000"/>
                  <a:pt x="102870000" y="205740000"/>
                </a:cubicBezTo>
                <a:cubicBezTo>
                  <a:pt x="46053375" y="205740000"/>
                  <a:pt x="0" y="159686625"/>
                  <a:pt x="0" y="102870000"/>
                </a:cubicBezTo>
                <a:close/>
                <a:moveTo>
                  <a:pt x="144789525" y="61026675"/>
                </a:moveTo>
                <a:cubicBezTo>
                  <a:pt x="149437725" y="64293750"/>
                  <a:pt x="150561675" y="70713600"/>
                  <a:pt x="147285075" y="75352275"/>
                </a:cubicBezTo>
                <a:lnTo>
                  <a:pt x="98421825" y="144789525"/>
                </a:lnTo>
                <a:cubicBezTo>
                  <a:pt x="96621600" y="147351750"/>
                  <a:pt x="93764100" y="148942425"/>
                  <a:pt x="90649425" y="149142450"/>
                </a:cubicBezTo>
                <a:cubicBezTo>
                  <a:pt x="87534750" y="149332950"/>
                  <a:pt x="84496275" y="148104225"/>
                  <a:pt x="82400775" y="145799175"/>
                </a:cubicBezTo>
                <a:lnTo>
                  <a:pt x="56683275" y="117509925"/>
                </a:lnTo>
                <a:cubicBezTo>
                  <a:pt x="52863750" y="113299875"/>
                  <a:pt x="53178075" y="106803825"/>
                  <a:pt x="57369075" y="102974775"/>
                </a:cubicBezTo>
                <a:cubicBezTo>
                  <a:pt x="61579125" y="99155250"/>
                  <a:pt x="68075175" y="99469575"/>
                  <a:pt x="71904225" y="103660575"/>
                </a:cubicBezTo>
                <a:lnTo>
                  <a:pt x="88982550" y="122453400"/>
                </a:lnTo>
                <a:lnTo>
                  <a:pt x="130463925" y="63522225"/>
                </a:lnTo>
                <a:cubicBezTo>
                  <a:pt x="133731000" y="58874025"/>
                  <a:pt x="140150850" y="57750075"/>
                  <a:pt x="144789525" y="61026675"/>
                </a:cubicBezTo>
                <a:close/>
              </a:path>
            </a:pathLst>
          </a:custGeom>
          <a:solidFill>
            <a:srgbClr val="000000"/>
          </a:solidFill>
        </p:spPr>
      </p:sp>
      <p:sp>
        <p:nvSpPr>
          <p:cNvPr id="9" name="Rounded-Rectangle-5-10">
            <a:extLst>
              <a:ext uri="{FF2B5EF4-FFF2-40B4-BE49-F238E27FC236}">
                <a16:creationId xmlns:a16="http://schemas.microsoft.com/office/drawing/2014/main" id="{E4923FD9-3522-4583-803A-B522B279B010}"/>
              </a:ext>
            </a:extLst>
          </p:cNvPr>
          <p:cNvSpPr>
            <a:spLocks noGrp="1"/>
          </p:cNvSpPr>
          <p:nvPr/>
        </p:nvSpPr>
        <p:spPr>
          <a:xfrm>
            <a:off x="388334" y="3365468"/>
            <a:ext cx="3568732" cy="2628900"/>
          </a:xfrm>
          <a:prstGeom prst="roundRect">
            <a:avLst>
              <a:gd name="adj" fmla="val 2899"/>
            </a:avLst>
          </a:prstGeom>
          <a:solidFill>
            <a:srgbClr val="F2F2F2"/>
          </a:solidFill>
        </p:spPr>
      </p:sp>
      <p:sp>
        <p:nvSpPr>
          <p:cNvPr id="10" name="Content-Placeholder-9-11">
            <a:extLst>
              <a:ext uri="{FF2B5EF4-FFF2-40B4-BE49-F238E27FC236}">
                <a16:creationId xmlns:a16="http://schemas.microsoft.com/office/drawing/2014/main" id="{0CD2F3AF-AA26-4E5B-81BC-FACF14EAE1FC}"/>
              </a:ext>
            </a:extLst>
          </p:cNvPr>
          <p:cNvSpPr>
            <a:spLocks noGrp="1"/>
          </p:cNvSpPr>
          <p:nvPr/>
        </p:nvSpPr>
        <p:spPr>
          <a:xfrm>
            <a:off x="701135" y="4146137"/>
            <a:ext cx="2949321" cy="1432846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875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PUF identity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538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Device-bound authentication is feasible, but stability and modelling resistance depend on the implementation. [3], [6], [15]</a:t>
            </a:r>
          </a:p>
        </p:txBody>
      </p:sp>
      <p:sp>
        <p:nvSpPr>
          <p:cNvPr id="11" name="Google-Shape-340-p61-12">
            <a:extLst>
              <a:ext uri="{FF2B5EF4-FFF2-40B4-BE49-F238E27FC236}">
                <a16:creationId xmlns:a16="http://schemas.microsoft.com/office/drawing/2014/main" id="{6D2CD730-0207-41F8-84F3-3986E6D5D1E5}"/>
              </a:ext>
            </a:extLst>
          </p:cNvPr>
          <p:cNvSpPr>
            <a:spLocks noGrp="1"/>
          </p:cNvSpPr>
          <p:nvPr/>
        </p:nvSpPr>
        <p:spPr>
          <a:xfrm>
            <a:off x="707041" y="3694081"/>
            <a:ext cx="233839" cy="233744"/>
          </a:xfrm>
          <a:custGeom>
            <a:avLst/>
            <a:gdLst/>
            <a:ahLst/>
            <a:cxnLst/>
            <a:rect l="0" t="0" r="0" b="0"/>
            <a:pathLst>
              <a:path w="205740000" h="205740000">
                <a:moveTo>
                  <a:pt x="102870000" y="20574000"/>
                </a:moveTo>
                <a:cubicBezTo>
                  <a:pt x="57426225" y="20574000"/>
                  <a:pt x="20574000" y="57426225"/>
                  <a:pt x="20574000" y="102870000"/>
                </a:cubicBezTo>
                <a:cubicBezTo>
                  <a:pt x="20574000" y="148313775"/>
                  <a:pt x="57426225" y="185166000"/>
                  <a:pt x="102870000" y="185166000"/>
                </a:cubicBezTo>
                <a:cubicBezTo>
                  <a:pt x="148313775" y="185166000"/>
                  <a:pt x="185166000" y="148313775"/>
                  <a:pt x="185166000" y="102870000"/>
                </a:cubicBezTo>
                <a:cubicBezTo>
                  <a:pt x="185166000" y="57426225"/>
                  <a:pt x="148313775" y="20574000"/>
                  <a:pt x="102870000" y="20574000"/>
                </a:cubicBezTo>
                <a:close/>
                <a:moveTo>
                  <a:pt x="0" y="102870000"/>
                </a:moveTo>
                <a:cubicBezTo>
                  <a:pt x="0" y="46053375"/>
                  <a:pt x="46053375" y="0"/>
                  <a:pt x="102870000" y="0"/>
                </a:cubicBezTo>
                <a:cubicBezTo>
                  <a:pt x="159686625" y="0"/>
                  <a:pt x="205740000" y="46053375"/>
                  <a:pt x="205740000" y="102870000"/>
                </a:cubicBezTo>
                <a:cubicBezTo>
                  <a:pt x="205740000" y="159686625"/>
                  <a:pt x="159686625" y="205740000"/>
                  <a:pt x="102870000" y="205740000"/>
                </a:cubicBezTo>
                <a:cubicBezTo>
                  <a:pt x="46053375" y="205740000"/>
                  <a:pt x="0" y="159686625"/>
                  <a:pt x="0" y="102870000"/>
                </a:cubicBezTo>
                <a:close/>
                <a:moveTo>
                  <a:pt x="144789525" y="61026675"/>
                </a:moveTo>
                <a:cubicBezTo>
                  <a:pt x="149437725" y="64293750"/>
                  <a:pt x="150561675" y="70713600"/>
                  <a:pt x="147285075" y="75352275"/>
                </a:cubicBezTo>
                <a:lnTo>
                  <a:pt x="98421825" y="144789525"/>
                </a:lnTo>
                <a:cubicBezTo>
                  <a:pt x="96621600" y="147351750"/>
                  <a:pt x="93764100" y="148942425"/>
                  <a:pt x="90649425" y="149142450"/>
                </a:cubicBezTo>
                <a:cubicBezTo>
                  <a:pt x="87534750" y="149332950"/>
                  <a:pt x="84496275" y="148104225"/>
                  <a:pt x="82400775" y="145799175"/>
                </a:cubicBezTo>
                <a:lnTo>
                  <a:pt x="56683275" y="117509925"/>
                </a:lnTo>
                <a:cubicBezTo>
                  <a:pt x="52863750" y="113299875"/>
                  <a:pt x="53178075" y="106803825"/>
                  <a:pt x="57369075" y="102974775"/>
                </a:cubicBezTo>
                <a:cubicBezTo>
                  <a:pt x="61579125" y="99155250"/>
                  <a:pt x="68075175" y="99469575"/>
                  <a:pt x="71904225" y="103660575"/>
                </a:cubicBezTo>
                <a:lnTo>
                  <a:pt x="88982550" y="122453400"/>
                </a:lnTo>
                <a:lnTo>
                  <a:pt x="130463925" y="63522225"/>
                </a:lnTo>
                <a:cubicBezTo>
                  <a:pt x="133731000" y="58874025"/>
                  <a:pt x="140150850" y="57750075"/>
                  <a:pt x="144789525" y="61026675"/>
                </a:cubicBezTo>
                <a:close/>
              </a:path>
            </a:pathLst>
          </a:custGeom>
          <a:solidFill>
            <a:srgbClr val="000000"/>
          </a:solidFill>
        </p:spPr>
      </p:sp>
      <p:sp>
        <p:nvSpPr>
          <p:cNvPr id="12" name="Content-Placeholder-15-13">
            <a:extLst>
              <a:ext uri="{FF2B5EF4-FFF2-40B4-BE49-F238E27FC236}">
                <a16:creationId xmlns:a16="http://schemas.microsoft.com/office/drawing/2014/main" id="{773C1085-5DA0-4833-8E94-BC82744A3CC9}"/>
              </a:ext>
            </a:extLst>
          </p:cNvPr>
          <p:cNvSpPr>
            <a:spLocks noGrp="1"/>
          </p:cNvSpPr>
          <p:nvPr/>
        </p:nvSpPr>
        <p:spPr>
          <a:xfrm>
            <a:off x="393668" y="1450562"/>
            <a:ext cx="11404568" cy="1629251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16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800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The literature supports the building blocks.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16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613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PUFs can bind identity to hardware; permissioned ledgers can preserve shared provenance.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16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613" b="1" i="0">
                <a:solidFill>
                  <a:srgbClr val="3D8DFF"/>
                </a:solidFill>
                <a:latin typeface="Arial"/>
                <a:ea typeface="Arial"/>
                <a:cs typeface="Arial"/>
              </a:rPr>
              <a:t>What is still missing is one reproducible, end-to-end checkpoint evaluation.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C73433E-04D8-4A96-BF06-51AA3E76AF53}"/>
              </a:ext>
            </a:extLst>
          </p:cNvPr>
          <p:cNvSpPr>
            <a:spLocks noGrp="1"/>
          </p:cNvSpPr>
          <p:nvPr/>
        </p:nvSpPr>
        <p:spPr>
          <a:xfrm>
            <a:off x="390525" y="3181350"/>
            <a:ext cx="11410950" cy="47625"/>
          </a:xfrm>
          <a:prstGeom prst="rect">
            <a:avLst/>
          </a:prstGeom>
          <a:solidFill>
            <a:srgbClr val="3D8DFF"/>
          </a:solidFill>
          <a:ln w="0">
            <a:solidFill>
              <a:srgbClr val="3D8DFF"/>
            </a:solidFill>
            <a:prstDash val="solid"/>
          </a:ln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11DA102-99E4-463D-9330-8A3FB39B5D31}"/>
              </a:ext>
            </a:extLst>
          </p:cNvPr>
          <p:cNvSpPr>
            <a:spLocks noGrp="1"/>
          </p:cNvSpPr>
          <p:nvPr/>
        </p:nvSpPr>
        <p:spPr>
          <a:xfrm>
            <a:off x="11277600" y="6276975"/>
            <a:ext cx="523875" cy="238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b">
            <a:noAutofit/>
          </a:bodyPr>
          <a:lstStyle/>
          <a:p>
            <a:pPr algn="r">
              <a:defRPr sz="1050" b="0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1050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739183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D7E6A22-6958-420A-AF46-AD97BDD7B054}"/>
              </a:ext>
            </a:extLst>
          </p:cNvPr>
          <p:cNvSpPr>
            <a:spLocks noGrp="1"/>
          </p:cNvSpPr>
          <p:nvPr/>
        </p:nvSpPr>
        <p:spPr>
          <a:xfrm>
            <a:off x="390525" y="323850"/>
            <a:ext cx="114109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3600" b="1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3600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The gateway joins hardware identity to provenance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748297B-D93D-4E99-B3DF-9B50322856AE}"/>
              </a:ext>
            </a:extLst>
          </p:cNvPr>
          <p:cNvSpPr>
            <a:spLocks noGrp="1"/>
          </p:cNvSpPr>
          <p:nvPr/>
        </p:nvSpPr>
        <p:spPr>
          <a:xfrm>
            <a:off x="400050" y="1066800"/>
            <a:ext cx="100012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1725" b="0" i="0">
                <a:solidFill>
                  <a:srgbClr val="4B5563"/>
                </a:solidFill>
                <a:latin typeface="Arial"/>
                <a:ea typeface="Arial"/>
                <a:cs typeface="Arial"/>
              </a:defRPr>
            </a:pPr>
            <a:r>
              <a:rPr sz="1725" b="0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The constrained component never runs a blockchain client or stores the ledger.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EB66482-C4E5-4CB8-AD5D-D8A3ABCB4B5C}"/>
              </a:ext>
            </a:extLst>
          </p:cNvPr>
          <p:cNvSpPr>
            <a:spLocks noGrp="1"/>
          </p:cNvSpPr>
          <p:nvPr/>
        </p:nvSpPr>
        <p:spPr>
          <a:xfrm>
            <a:off x="809625" y="1590675"/>
            <a:ext cx="10572750" cy="4514850"/>
          </a:xfrm>
          <a:prstGeom prst="roundRect">
            <a:avLst>
              <a:gd name="adj" fmla="val 1688"/>
            </a:avLst>
          </a:prstGeom>
          <a:solidFill>
            <a:srgbClr val="FFFFFF"/>
          </a:solidFill>
          <a:ln w="9525">
            <a:solidFill>
              <a:srgbClr val="B8BCC4"/>
            </a:solidFill>
            <a:prstDash val="solid"/>
          </a:ln>
        </p:spPr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708402" y="1771650"/>
            <a:ext cx="8775197" cy="414337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915C650-0016-4DFB-8E36-64E3D29097F7}"/>
              </a:ext>
            </a:extLst>
          </p:cNvPr>
          <p:cNvSpPr>
            <a:spLocks noGrp="1"/>
          </p:cNvSpPr>
          <p:nvPr/>
        </p:nvSpPr>
        <p:spPr>
          <a:xfrm>
            <a:off x="1047750" y="6143625"/>
            <a:ext cx="99060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ctr">
              <a:defRPr sz="1275" b="0" i="0">
                <a:solidFill>
                  <a:srgbClr val="4B5563"/>
                </a:solidFill>
                <a:latin typeface="Arial"/>
                <a:ea typeface="Arial"/>
                <a:cs typeface="Arial"/>
              </a:defRPr>
            </a:pPr>
            <a:r>
              <a:rPr sz="1275" b="0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Fresh nonce → device-bound proof → provenance check → signed audit event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DC00B1-9290-48EB-A4B1-0F867CEB37DB}"/>
              </a:ext>
            </a:extLst>
          </p:cNvPr>
          <p:cNvSpPr>
            <a:spLocks noGrp="1"/>
          </p:cNvSpPr>
          <p:nvPr/>
        </p:nvSpPr>
        <p:spPr>
          <a:xfrm>
            <a:off x="11277600" y="6276975"/>
            <a:ext cx="523875" cy="238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b">
            <a:noAutofit/>
          </a:bodyPr>
          <a:lstStyle/>
          <a:p>
            <a:pPr algn="r">
              <a:defRPr sz="1050" b="0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1050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725283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-Shape-532-p58-2">
            <a:extLst>
              <a:ext uri="{FF2B5EF4-FFF2-40B4-BE49-F238E27FC236}">
                <a16:creationId xmlns:a16="http://schemas.microsoft.com/office/drawing/2014/main" id="{EE572B27-38E3-4E7A-8C28-8E207A014702}"/>
              </a:ext>
            </a:extLst>
          </p:cNvPr>
          <p:cNvSpPr>
            <a:spLocks noGrp="1"/>
          </p:cNvSpPr>
          <p:nvPr/>
        </p:nvSpPr>
        <p:spPr>
          <a:xfrm>
            <a:off x="11279315" y="6279261"/>
            <a:ext cx="518922" cy="241268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/>
          <a:p>
            <a:pPr algn="r">
              <a:defRPr sz="10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endParaRPr/>
          </a:p>
        </p:txBody>
      </p:sp>
      <p:sp>
        <p:nvSpPr>
          <p:cNvPr id="2" name="Google-Shape-533-p58-3">
            <a:extLst>
              <a:ext uri="{FF2B5EF4-FFF2-40B4-BE49-F238E27FC236}">
                <a16:creationId xmlns:a16="http://schemas.microsoft.com/office/drawing/2014/main" id="{06B64F05-CAA2-4C0A-9538-8CF86BDF8704}"/>
              </a:ext>
            </a:extLst>
          </p:cNvPr>
          <p:cNvSpPr>
            <a:spLocks noGrp="1"/>
          </p:cNvSpPr>
          <p:nvPr/>
        </p:nvSpPr>
        <p:spPr>
          <a:xfrm>
            <a:off x="393668" y="344043"/>
            <a:ext cx="11404568" cy="1047464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Aft>
                <a:spcPts val="0"/>
              </a:spcAft>
              <a:buNone/>
              <a:defRPr sz="29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3600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Each layer has one clear job</a:t>
            </a:r>
          </a:p>
        </p:txBody>
      </p:sp>
      <p:sp>
        <p:nvSpPr>
          <p:cNvPr id="3" name="Google-Shape-534-p58-4">
            <a:extLst>
              <a:ext uri="{FF2B5EF4-FFF2-40B4-BE49-F238E27FC236}">
                <a16:creationId xmlns:a16="http://schemas.microsoft.com/office/drawing/2014/main" id="{C7A1C0C6-52D0-498C-95F0-4530D58DB079}"/>
              </a:ext>
            </a:extLst>
          </p:cNvPr>
          <p:cNvSpPr>
            <a:spLocks noGrp="1"/>
          </p:cNvSpPr>
          <p:nvPr/>
        </p:nvSpPr>
        <p:spPr>
          <a:xfrm>
            <a:off x="393668" y="3365468"/>
            <a:ext cx="3568732" cy="2628900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2100" b="1" i="0">
                <a:solidFill>
                  <a:srgbClr val="E87918"/>
                </a:solidFill>
                <a:latin typeface="Arial"/>
                <a:ea typeface="Arial"/>
                <a:cs typeface="Arial"/>
              </a:rPr>
              <a:t>PUF-enabled component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650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Reconstruct the bound key.
Answer a fresh nonce.
Keep raw responses and secrets off-chain.</a:t>
            </a:r>
          </a:p>
        </p:txBody>
      </p:sp>
      <p:sp>
        <p:nvSpPr>
          <p:cNvPr id="4" name="Content-Placeholder-1-5">
            <a:extLst>
              <a:ext uri="{FF2B5EF4-FFF2-40B4-BE49-F238E27FC236}">
                <a16:creationId xmlns:a16="http://schemas.microsoft.com/office/drawing/2014/main" id="{845A76B1-8C19-4B9D-8089-17F0C8290DDF}"/>
              </a:ext>
            </a:extLst>
          </p:cNvPr>
          <p:cNvSpPr>
            <a:spLocks noGrp="1"/>
          </p:cNvSpPr>
          <p:nvPr/>
        </p:nvSpPr>
        <p:spPr>
          <a:xfrm>
            <a:off x="8229600" y="3365468"/>
            <a:ext cx="3568732" cy="2628900"/>
          </a:xfrm>
          <a:prstGeom prst="rect">
            <a:avLst/>
          </a:prstGeom>
        </p:spPr>
        <p:txBody>
          <a:bodyPr lIns="91440" tIns="45720" rIns="91440" bIns="45720">
            <a:normAutofit/>
          </a:bodyPr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2100" b="1" i="0">
                <a:solidFill>
                  <a:srgbClr val="55A052"/>
                </a:solidFill>
                <a:latin typeface="Arial"/>
                <a:ea typeface="Arial"/>
                <a:cs typeface="Arial"/>
              </a:rPr>
              <a:t>Fabric consortium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650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Enforce enrolment and transfer rules.
Order signed events.
Preserve a shared audit history.</a:t>
            </a:r>
          </a:p>
        </p:txBody>
      </p:sp>
      <p:sp>
        <p:nvSpPr>
          <p:cNvPr id="5" name="Content-Placeholder-2-6">
            <a:extLst>
              <a:ext uri="{FF2B5EF4-FFF2-40B4-BE49-F238E27FC236}">
                <a16:creationId xmlns:a16="http://schemas.microsoft.com/office/drawing/2014/main" id="{6C67C7C6-2ABE-4FB3-9C40-B9D788677C39}"/>
              </a:ext>
            </a:extLst>
          </p:cNvPr>
          <p:cNvSpPr>
            <a:spLocks noGrp="1"/>
          </p:cNvSpPr>
          <p:nvPr/>
        </p:nvSpPr>
        <p:spPr>
          <a:xfrm>
            <a:off x="4311682" y="3365468"/>
            <a:ext cx="3568732" cy="2628900"/>
          </a:xfrm>
          <a:prstGeom prst="rect">
            <a:avLst/>
          </a:prstGeom>
        </p:spPr>
        <p:txBody>
          <a:bodyPr lIns="91440" tIns="45720" rIns="91440" bIns="45720">
            <a:normAutofit/>
          </a:bodyPr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2100" b="1" i="0">
                <a:solidFill>
                  <a:srgbClr val="3D8DFF"/>
                </a:solidFill>
                <a:latin typeface="Arial"/>
                <a:ea typeface="Arial"/>
                <a:cs typeface="Arial"/>
              </a:rPr>
              <a:t>Checkpoint gateway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650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Verify the PUF proof.
Check owner and status.
Return a local decision within the measured target.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D98A66-0875-4D17-B4BA-9D0CD70D52CE}"/>
              </a:ext>
            </a:extLst>
          </p:cNvPr>
          <p:cNvSpPr>
            <a:spLocks noGrp="1"/>
          </p:cNvSpPr>
          <p:nvPr/>
        </p:nvSpPr>
        <p:spPr>
          <a:xfrm>
            <a:off x="400050" y="1733550"/>
            <a:ext cx="981075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2025" b="1" i="0">
                <a:solidFill>
                  <a:srgbClr val="4B5563"/>
                </a:solidFill>
                <a:latin typeface="Arial"/>
                <a:ea typeface="Arial"/>
                <a:cs typeface="Arial"/>
              </a:defRPr>
            </a:pPr>
            <a:r>
              <a:rPr sz="2025" b="1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Design principle: move network and consensus work away from the constrained hardware.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104C133-11B4-432D-B12A-C3B020A5E846}"/>
              </a:ext>
            </a:extLst>
          </p:cNvPr>
          <p:cNvSpPr>
            <a:spLocks noGrp="1"/>
          </p:cNvSpPr>
          <p:nvPr/>
        </p:nvSpPr>
        <p:spPr>
          <a:xfrm>
            <a:off x="390525" y="3133725"/>
            <a:ext cx="3571875" cy="57150"/>
          </a:xfrm>
          <a:prstGeom prst="rect">
            <a:avLst/>
          </a:prstGeom>
          <a:solidFill>
            <a:srgbClr val="E87918"/>
          </a:solidFill>
          <a:ln w="0">
            <a:solidFill>
              <a:srgbClr val="E87918"/>
            </a:solidFill>
            <a:prstDash val="solid"/>
          </a:ln>
        </p:spPr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CE9E279-EC17-40C2-85B4-79A802785426}"/>
              </a:ext>
            </a:extLst>
          </p:cNvPr>
          <p:cNvSpPr>
            <a:spLocks noGrp="1"/>
          </p:cNvSpPr>
          <p:nvPr/>
        </p:nvSpPr>
        <p:spPr>
          <a:xfrm>
            <a:off x="4314825" y="3133725"/>
            <a:ext cx="3571875" cy="57150"/>
          </a:xfrm>
          <a:prstGeom prst="rect">
            <a:avLst/>
          </a:prstGeom>
          <a:solidFill>
            <a:srgbClr val="3D8DFF"/>
          </a:solidFill>
          <a:ln w="0">
            <a:solidFill>
              <a:srgbClr val="3D8DFF"/>
            </a:solidFill>
            <a:prstDash val="solid"/>
          </a:ln>
        </p:spPr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B122D59-D04B-4332-8FBC-F33F69DEBA71}"/>
              </a:ext>
            </a:extLst>
          </p:cNvPr>
          <p:cNvSpPr>
            <a:spLocks noGrp="1"/>
          </p:cNvSpPr>
          <p:nvPr/>
        </p:nvSpPr>
        <p:spPr>
          <a:xfrm>
            <a:off x="8229600" y="3133725"/>
            <a:ext cx="3571875" cy="57150"/>
          </a:xfrm>
          <a:prstGeom prst="rect">
            <a:avLst/>
          </a:prstGeom>
          <a:solidFill>
            <a:srgbClr val="55A052"/>
          </a:solidFill>
          <a:ln w="0">
            <a:solidFill>
              <a:srgbClr val="55A052"/>
            </a:solidFill>
            <a:prstDash val="solid"/>
          </a:ln>
        </p:spPr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12DB60B-E308-4F71-B511-8D2685B05ECA}"/>
              </a:ext>
            </a:extLst>
          </p:cNvPr>
          <p:cNvSpPr>
            <a:spLocks noGrp="1"/>
          </p:cNvSpPr>
          <p:nvPr/>
        </p:nvSpPr>
        <p:spPr>
          <a:xfrm>
            <a:off x="11277600" y="6276975"/>
            <a:ext cx="523875" cy="238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b">
            <a:noAutofit/>
          </a:bodyPr>
          <a:lstStyle/>
          <a:p>
            <a:pPr algn="r">
              <a:defRPr sz="1050" b="0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1050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710894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CCCEBF1-A394-4DC8-9071-3BECF052E1B6}"/>
              </a:ext>
            </a:extLst>
          </p:cNvPr>
          <p:cNvSpPr>
            <a:spLocks noGrp="1"/>
          </p:cNvSpPr>
          <p:nvPr/>
        </p:nvSpPr>
        <p:spPr>
          <a:xfrm>
            <a:off x="390525" y="323850"/>
            <a:ext cx="114109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3600" b="1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3600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Build first, then test under controlled conditions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6B83925-02EF-45D9-A12C-78BCD5C2E968}"/>
              </a:ext>
            </a:extLst>
          </p:cNvPr>
          <p:cNvSpPr>
            <a:spLocks noGrp="1"/>
          </p:cNvSpPr>
          <p:nvPr/>
        </p:nvSpPr>
        <p:spPr>
          <a:xfrm>
            <a:off x="400050" y="1066800"/>
            <a:ext cx="10953750" cy="533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1650" b="0" i="0">
                <a:solidFill>
                  <a:srgbClr val="4B5563"/>
                </a:solidFill>
                <a:latin typeface="Arial"/>
                <a:ea typeface="Arial"/>
                <a:cs typeface="Arial"/>
              </a:defRPr>
            </a:pPr>
            <a:r>
              <a:rPr sz="1650" b="0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Design Science Research gives the build a purpose; the controlled experiment tests whether it meets that purpose.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523875" y="1815752"/>
            <a:ext cx="4762500" cy="398849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8E0B728-AFE5-4270-AC2B-85E572E0D99D}"/>
              </a:ext>
            </a:extLst>
          </p:cNvPr>
          <p:cNvSpPr>
            <a:spLocks noGrp="1"/>
          </p:cNvSpPr>
          <p:nvPr/>
        </p:nvSpPr>
        <p:spPr>
          <a:xfrm>
            <a:off x="5619750" y="1790700"/>
            <a:ext cx="47625" cy="4095750"/>
          </a:xfrm>
          <a:prstGeom prst="rect">
            <a:avLst/>
          </a:prstGeom>
          <a:solidFill>
            <a:srgbClr val="3D8DFF"/>
          </a:solidFill>
          <a:ln w="0">
            <a:solidFill>
              <a:srgbClr val="3D8DFF"/>
            </a:solidFill>
            <a:prstDash val="solid"/>
          </a:ln>
        </p:spPr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CA7E9E6-82FE-4D75-A68F-7E22047EDA05}"/>
              </a:ext>
            </a:extLst>
          </p:cNvPr>
          <p:cNvSpPr>
            <a:spLocks noGrp="1"/>
          </p:cNvSpPr>
          <p:nvPr/>
        </p:nvSpPr>
        <p:spPr>
          <a:xfrm>
            <a:off x="6000750" y="1809750"/>
            <a:ext cx="4000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ctr">
              <a:defRPr sz="2250" b="1" i="0">
                <a:solidFill>
                  <a:srgbClr val="3D8DFF"/>
                </a:solidFill>
                <a:latin typeface="Arial"/>
                <a:ea typeface="Arial"/>
                <a:cs typeface="Arial"/>
              </a:defRPr>
            </a:pPr>
            <a:r>
              <a:rPr sz="2250" b="1" i="0">
                <a:solidFill>
                  <a:srgbClr val="3D8DFF"/>
                </a:solidFill>
                <a:latin typeface="Arial"/>
                <a:ea typeface="Arial"/>
                <a:cs typeface="Arial"/>
              </a:rPr>
              <a:t>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CBAD9F-4773-42EE-A23D-5DF0469797B7}"/>
              </a:ext>
            </a:extLst>
          </p:cNvPr>
          <p:cNvSpPr>
            <a:spLocks noGrp="1"/>
          </p:cNvSpPr>
          <p:nvPr/>
        </p:nvSpPr>
        <p:spPr>
          <a:xfrm>
            <a:off x="6572250" y="1809750"/>
            <a:ext cx="4762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2025" b="1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2025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Define the problem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FA40867-4628-4675-BD7E-13183234360F}"/>
              </a:ext>
            </a:extLst>
          </p:cNvPr>
          <p:cNvSpPr>
            <a:spLocks noGrp="1"/>
          </p:cNvSpPr>
          <p:nvPr/>
        </p:nvSpPr>
        <p:spPr>
          <a:xfrm>
            <a:off x="6572250" y="2181225"/>
            <a:ext cx="4762500" cy="5429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1538" b="0" i="0">
                <a:solidFill>
                  <a:srgbClr val="4B5563"/>
                </a:solidFill>
                <a:latin typeface="Arial"/>
                <a:ea typeface="Arial"/>
                <a:cs typeface="Arial"/>
              </a:defRPr>
            </a:pPr>
            <a:r>
              <a:rPr sz="1538" b="0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Threat model, success measures and a frozen test protocol.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E549A1F-F2E7-4BD5-B1DE-6CB1F789A5B5}"/>
              </a:ext>
            </a:extLst>
          </p:cNvPr>
          <p:cNvSpPr>
            <a:spLocks noGrp="1"/>
          </p:cNvSpPr>
          <p:nvPr/>
        </p:nvSpPr>
        <p:spPr>
          <a:xfrm>
            <a:off x="6000750" y="2838450"/>
            <a:ext cx="4000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ctr">
              <a:defRPr sz="2250" b="1" i="0">
                <a:solidFill>
                  <a:srgbClr val="3D8DFF"/>
                </a:solidFill>
                <a:latin typeface="Arial"/>
                <a:ea typeface="Arial"/>
                <a:cs typeface="Arial"/>
              </a:defRPr>
            </a:pPr>
            <a:r>
              <a:rPr sz="2250" b="1" i="0">
                <a:solidFill>
                  <a:srgbClr val="3D8DFF"/>
                </a:solidFill>
                <a:latin typeface="Arial"/>
                <a:ea typeface="Arial"/>
                <a:cs typeface="Arial"/>
              </a:rPr>
              <a:t>2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0609950-731D-4356-B60E-59ABD4BE7F45}"/>
              </a:ext>
            </a:extLst>
          </p:cNvPr>
          <p:cNvSpPr>
            <a:spLocks noGrp="1"/>
          </p:cNvSpPr>
          <p:nvPr/>
        </p:nvSpPr>
        <p:spPr>
          <a:xfrm>
            <a:off x="6572250" y="2838450"/>
            <a:ext cx="4762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2025" b="1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2025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Build and pilot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2A04601-4EEE-41C9-81D6-E566CF27DCA4}"/>
              </a:ext>
            </a:extLst>
          </p:cNvPr>
          <p:cNvSpPr>
            <a:spLocks noGrp="1"/>
          </p:cNvSpPr>
          <p:nvPr/>
        </p:nvSpPr>
        <p:spPr>
          <a:xfrm>
            <a:off x="6572250" y="3209925"/>
            <a:ext cx="4762500" cy="5429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1538" b="0" i="0">
                <a:solidFill>
                  <a:srgbClr val="4B5563"/>
                </a:solidFill>
                <a:latin typeface="Arial"/>
                <a:ea typeface="Arial"/>
                <a:cs typeface="Arial"/>
              </a:defRPr>
            </a:pPr>
            <a:r>
              <a:rPr sz="1538" b="0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PUF enrolment, nonce proof, gateway client and Fabric rules.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63F501-7BA0-46F4-AFA3-8D074BD1B33B}"/>
              </a:ext>
            </a:extLst>
          </p:cNvPr>
          <p:cNvSpPr>
            <a:spLocks noGrp="1"/>
          </p:cNvSpPr>
          <p:nvPr/>
        </p:nvSpPr>
        <p:spPr>
          <a:xfrm>
            <a:off x="6000750" y="3867150"/>
            <a:ext cx="4000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ctr">
              <a:defRPr sz="2250" b="1" i="0">
                <a:solidFill>
                  <a:srgbClr val="3D8DFF"/>
                </a:solidFill>
                <a:latin typeface="Arial"/>
                <a:ea typeface="Arial"/>
                <a:cs typeface="Arial"/>
              </a:defRPr>
            </a:pPr>
            <a:r>
              <a:rPr sz="2250" b="1" i="0">
                <a:solidFill>
                  <a:srgbClr val="3D8DFF"/>
                </a:solidFill>
                <a:latin typeface="Arial"/>
                <a:ea typeface="Arial"/>
                <a:cs typeface="Arial"/>
              </a:rPr>
              <a:t>3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EFFF6D8-C9CA-4B7B-8744-7BC0027A5D0B}"/>
              </a:ext>
            </a:extLst>
          </p:cNvPr>
          <p:cNvSpPr>
            <a:spLocks noGrp="1"/>
          </p:cNvSpPr>
          <p:nvPr/>
        </p:nvSpPr>
        <p:spPr>
          <a:xfrm>
            <a:off x="6572250" y="3867150"/>
            <a:ext cx="4762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2025" b="1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2025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Evaluate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ADD104-4330-45D1-87FC-9C66B3AA0C79}"/>
              </a:ext>
            </a:extLst>
          </p:cNvPr>
          <p:cNvSpPr>
            <a:spLocks noGrp="1"/>
          </p:cNvSpPr>
          <p:nvPr/>
        </p:nvSpPr>
        <p:spPr>
          <a:xfrm>
            <a:off x="6572250" y="4238625"/>
            <a:ext cx="4762500" cy="5429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1538" b="0" i="0">
                <a:solidFill>
                  <a:srgbClr val="4B5563"/>
                </a:solidFill>
                <a:latin typeface="Arial"/>
                <a:ea typeface="Arial"/>
                <a:cs typeface="Arial"/>
              </a:defRPr>
            </a:pPr>
            <a:r>
              <a:rPr sz="1538" b="0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Reliability, attacks, performance and two simpler baselines.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B830F1-76EC-49F1-BA98-A9CE4B5365CD}"/>
              </a:ext>
            </a:extLst>
          </p:cNvPr>
          <p:cNvSpPr>
            <a:spLocks noGrp="1"/>
          </p:cNvSpPr>
          <p:nvPr/>
        </p:nvSpPr>
        <p:spPr>
          <a:xfrm>
            <a:off x="6000750" y="4895850"/>
            <a:ext cx="4000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ctr">
              <a:defRPr sz="2250" b="1" i="0">
                <a:solidFill>
                  <a:srgbClr val="3D8DFF"/>
                </a:solidFill>
                <a:latin typeface="Arial"/>
                <a:ea typeface="Arial"/>
                <a:cs typeface="Arial"/>
              </a:defRPr>
            </a:pPr>
            <a:r>
              <a:rPr sz="2250" b="1" i="0">
                <a:solidFill>
                  <a:srgbClr val="3D8DFF"/>
                </a:solidFill>
                <a:latin typeface="Arial"/>
                <a:ea typeface="Arial"/>
                <a:cs typeface="Arial"/>
              </a:rPr>
              <a:t>4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EA4F4DA-1882-496F-80ED-786430C124CE}"/>
              </a:ext>
            </a:extLst>
          </p:cNvPr>
          <p:cNvSpPr>
            <a:spLocks noGrp="1"/>
          </p:cNvSpPr>
          <p:nvPr/>
        </p:nvSpPr>
        <p:spPr>
          <a:xfrm>
            <a:off x="6572250" y="4895850"/>
            <a:ext cx="47625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2025" b="1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2025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Reflect and report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5437102-5928-4F0D-A091-30B66737DBDF}"/>
              </a:ext>
            </a:extLst>
          </p:cNvPr>
          <p:cNvSpPr>
            <a:spLocks noGrp="1"/>
          </p:cNvSpPr>
          <p:nvPr/>
        </p:nvSpPr>
        <p:spPr>
          <a:xfrm>
            <a:off x="6572250" y="5267325"/>
            <a:ext cx="4762500" cy="5429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1538" b="0" i="0">
                <a:solidFill>
                  <a:srgbClr val="4B5563"/>
                </a:solidFill>
                <a:latin typeface="Arial"/>
                <a:ea typeface="Arial"/>
                <a:cs typeface="Arial"/>
              </a:defRPr>
            </a:pPr>
            <a:r>
              <a:rPr sz="1538" b="0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One limited redesign cycle, then honest limits and reproducible evidence.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BDA3772-9E83-40F4-9C9E-C95062CC5B5C}"/>
              </a:ext>
            </a:extLst>
          </p:cNvPr>
          <p:cNvSpPr>
            <a:spLocks noGrp="1"/>
          </p:cNvSpPr>
          <p:nvPr/>
        </p:nvSpPr>
        <p:spPr>
          <a:xfrm>
            <a:off x="11277600" y="6276975"/>
            <a:ext cx="523875" cy="238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b">
            <a:noAutofit/>
          </a:bodyPr>
          <a:lstStyle/>
          <a:p>
            <a:pPr algn="r">
              <a:defRPr sz="1050" b="0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1050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834465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-Shape-532-p58-2">
            <a:extLst>
              <a:ext uri="{FF2B5EF4-FFF2-40B4-BE49-F238E27FC236}">
                <a16:creationId xmlns:a16="http://schemas.microsoft.com/office/drawing/2014/main" id="{5971CB5D-4201-4C41-BAE3-35174C7A866B}"/>
              </a:ext>
            </a:extLst>
          </p:cNvPr>
          <p:cNvSpPr>
            <a:spLocks noGrp="1"/>
          </p:cNvSpPr>
          <p:nvPr/>
        </p:nvSpPr>
        <p:spPr>
          <a:xfrm>
            <a:off x="11279315" y="6279261"/>
            <a:ext cx="518922" cy="241268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/>
          <a:p>
            <a:pPr algn="r">
              <a:defRPr sz="10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endParaRPr/>
          </a:p>
        </p:txBody>
      </p:sp>
      <p:sp>
        <p:nvSpPr>
          <p:cNvPr id="2" name="Google-Shape-533-p58-3">
            <a:extLst>
              <a:ext uri="{FF2B5EF4-FFF2-40B4-BE49-F238E27FC236}">
                <a16:creationId xmlns:a16="http://schemas.microsoft.com/office/drawing/2014/main" id="{4A14C483-6BD8-4655-932C-908E6E060E46}"/>
              </a:ext>
            </a:extLst>
          </p:cNvPr>
          <p:cNvSpPr>
            <a:spLocks noGrp="1"/>
          </p:cNvSpPr>
          <p:nvPr/>
        </p:nvSpPr>
        <p:spPr>
          <a:xfrm>
            <a:off x="393668" y="344043"/>
            <a:ext cx="11404568" cy="1047464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Aft>
                <a:spcPts val="0"/>
              </a:spcAft>
              <a:buNone/>
              <a:defRPr sz="29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3600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Three tests decide whether the design is credible</a:t>
            </a:r>
          </a:p>
        </p:txBody>
      </p:sp>
      <p:sp>
        <p:nvSpPr>
          <p:cNvPr id="3" name="Google-Shape-558-p61-4">
            <a:extLst>
              <a:ext uri="{FF2B5EF4-FFF2-40B4-BE49-F238E27FC236}">
                <a16:creationId xmlns:a16="http://schemas.microsoft.com/office/drawing/2014/main" id="{D4F3E921-6B70-4C1D-BCAF-EA1736FB30A5}"/>
              </a:ext>
            </a:extLst>
          </p:cNvPr>
          <p:cNvSpPr>
            <a:spLocks noGrp="1"/>
          </p:cNvSpPr>
          <p:nvPr/>
        </p:nvSpPr>
        <p:spPr>
          <a:xfrm>
            <a:off x="393668" y="4013168"/>
            <a:ext cx="3568732" cy="1981200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8000"/>
              </a:lnSpc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2100" b="1">
                <a:solidFill>
                  <a:srgbClr val="E87918"/>
                </a:solidFill>
                <a:latin typeface="Arial"/>
                <a:ea typeface="Arial"/>
                <a:cs typeface="Arial"/>
              </a:rPr>
              <a:t>PUF reliability
</a:t>
            </a:r>
            <a:r>
              <a:rPr sz="1613">
                <a:solidFill>
                  <a:srgbClr val="111827"/>
                </a:solidFill>
                <a:latin typeface="Arial"/>
                <a:ea typeface="Arial"/>
                <a:cs typeface="Arial"/>
              </a:rPr>
              <a:t>Intra- and inter-device Hamming distance
Uniformity and bit aliasing
Key-reconstruction success</a:t>
            </a:r>
          </a:p>
        </p:txBody>
      </p:sp>
      <p:sp>
        <p:nvSpPr>
          <p:cNvPr id="4" name="Google-Shape-559-p61-5">
            <a:extLst>
              <a:ext uri="{FF2B5EF4-FFF2-40B4-BE49-F238E27FC236}">
                <a16:creationId xmlns:a16="http://schemas.microsoft.com/office/drawing/2014/main" id="{C32C8154-4095-49D5-8E05-3AB08F513B35}"/>
              </a:ext>
            </a:extLst>
          </p:cNvPr>
          <p:cNvSpPr>
            <a:spLocks noGrp="1"/>
          </p:cNvSpPr>
          <p:nvPr/>
        </p:nvSpPr>
        <p:spPr>
          <a:xfrm>
            <a:off x="4317968" y="4013168"/>
            <a:ext cx="3568732" cy="1981200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8000"/>
              </a:lnSpc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2100" b="1">
                <a:solidFill>
                  <a:srgbClr val="7250A3"/>
                </a:solidFill>
                <a:latin typeface="Arial"/>
                <a:ea typeface="Arial"/>
                <a:cs typeface="Arial"/>
              </a:rPr>
              <a:t>Security detection
</a:t>
            </a:r>
            <a:r>
              <a:rPr sz="1613">
                <a:solidFill>
                  <a:srgbClr val="111827"/>
                </a:solidFill>
                <a:latin typeface="Arial"/>
                <a:ea typeface="Arial"/>
                <a:cs typeface="Arial"/>
              </a:rPr>
              <a:t>Substitution and copied identity
Replay and unauthorised transfer
PUF-path modification</a:t>
            </a:r>
          </a:p>
        </p:txBody>
      </p:sp>
      <p:sp>
        <p:nvSpPr>
          <p:cNvPr id="5" name="Google-Shape-560-p61-6">
            <a:extLst>
              <a:ext uri="{FF2B5EF4-FFF2-40B4-BE49-F238E27FC236}">
                <a16:creationId xmlns:a16="http://schemas.microsoft.com/office/drawing/2014/main" id="{07514795-BB86-4FC8-A62C-1A5208B1ED55}"/>
              </a:ext>
            </a:extLst>
          </p:cNvPr>
          <p:cNvSpPr>
            <a:spLocks noGrp="1"/>
          </p:cNvSpPr>
          <p:nvPr/>
        </p:nvSpPr>
        <p:spPr>
          <a:xfrm>
            <a:off x="8232267" y="4013168"/>
            <a:ext cx="3568732" cy="1981200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8000"/>
              </a:lnSpc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2100" b="1">
                <a:solidFill>
                  <a:srgbClr val="55A052"/>
                </a:solidFill>
                <a:latin typeface="Arial"/>
                <a:ea typeface="Arial"/>
                <a:cs typeface="Arial"/>
              </a:rPr>
              <a:t>System performance
</a:t>
            </a:r>
            <a:r>
              <a:rPr sz="1613">
                <a:solidFill>
                  <a:srgbClr val="111827"/>
                </a:solidFill>
                <a:latin typeface="Arial"/>
                <a:ea typeface="Arial"/>
                <a:cs typeface="Arial"/>
              </a:rPr>
              <a:t>Median and 95th-percentile latency
Throughput, bandwidth and memory
Fabric storage and energy proxy</a:t>
            </a:r>
          </a:p>
        </p:txBody>
      </p:sp>
      <p:sp>
        <p:nvSpPr>
          <p:cNvPr id="6" name="Google-Shape-561-p61-7">
            <a:extLst>
              <a:ext uri="{FF2B5EF4-FFF2-40B4-BE49-F238E27FC236}">
                <a16:creationId xmlns:a16="http://schemas.microsoft.com/office/drawing/2014/main" id="{0B589D60-B8EC-4AD1-85BD-739C9D8967E2}"/>
              </a:ext>
            </a:extLst>
          </p:cNvPr>
          <p:cNvSpPr>
            <a:spLocks noGrp="1"/>
          </p:cNvSpPr>
          <p:nvPr/>
        </p:nvSpPr>
        <p:spPr>
          <a:xfrm>
            <a:off x="4279868" y="3382328"/>
            <a:ext cx="315563" cy="353854"/>
          </a:xfrm>
          <a:custGeom>
            <a:avLst/>
            <a:gdLst/>
            <a:ahLst/>
            <a:cxnLst/>
            <a:rect l="0" t="0" r="0" b="0"/>
            <a:pathLst>
              <a:path w="192747900" h="191595375">
                <a:moveTo>
                  <a:pt x="107661075" y="24707850"/>
                </a:moveTo>
                <a:lnTo>
                  <a:pt x="20716875" y="114138075"/>
                </a:lnTo>
                <a:lnTo>
                  <a:pt x="86039325" y="114138075"/>
                </a:lnTo>
                <a:cubicBezTo>
                  <a:pt x="89192100" y="114138075"/>
                  <a:pt x="92182950" y="115423950"/>
                  <a:pt x="94135575" y="117614700"/>
                </a:cubicBezTo>
                <a:cubicBezTo>
                  <a:pt x="96097725" y="119814975"/>
                  <a:pt x="96821625" y="122682000"/>
                  <a:pt x="96097725" y="125406150"/>
                </a:cubicBezTo>
                <a:lnTo>
                  <a:pt x="85086825" y="166897050"/>
                </a:lnTo>
                <a:lnTo>
                  <a:pt x="172031025" y="77466825"/>
                </a:lnTo>
                <a:lnTo>
                  <a:pt x="106708575" y="77466825"/>
                </a:lnTo>
                <a:cubicBezTo>
                  <a:pt x="103555800" y="77466825"/>
                  <a:pt x="100564950" y="76190475"/>
                  <a:pt x="98612325" y="73990200"/>
                </a:cubicBezTo>
                <a:cubicBezTo>
                  <a:pt x="96650175" y="71789925"/>
                  <a:pt x="95926275" y="68922900"/>
                  <a:pt x="96650175" y="66198750"/>
                </a:cubicBezTo>
                <a:lnTo>
                  <a:pt x="107661075" y="24707850"/>
                </a:lnTo>
                <a:close/>
                <a:moveTo>
                  <a:pt x="98888550" y="5648325"/>
                </a:moveTo>
                <a:cubicBezTo>
                  <a:pt x="111242475" y="-7067550"/>
                  <a:pt x="134540625" y="3457575"/>
                  <a:pt x="130206750" y="19792950"/>
                </a:cubicBezTo>
                <a:lnTo>
                  <a:pt x="119767350" y="59131200"/>
                </a:lnTo>
                <a:lnTo>
                  <a:pt x="172031025" y="59131200"/>
                </a:lnTo>
                <a:cubicBezTo>
                  <a:pt x="189718950" y="59131200"/>
                  <a:pt x="199243950" y="77552550"/>
                  <a:pt x="187690125" y="89439750"/>
                </a:cubicBezTo>
                <a:lnTo>
                  <a:pt x="93859350" y="185956575"/>
                </a:lnTo>
                <a:cubicBezTo>
                  <a:pt x="81505425" y="198672450"/>
                  <a:pt x="58207275" y="188147325"/>
                  <a:pt x="62541150" y="171811950"/>
                </a:cubicBezTo>
                <a:lnTo>
                  <a:pt x="72980550" y="132473700"/>
                </a:lnTo>
                <a:lnTo>
                  <a:pt x="20716875" y="132473700"/>
                </a:lnTo>
                <a:cubicBezTo>
                  <a:pt x="3028950" y="132473700"/>
                  <a:pt x="-6496050" y="114052350"/>
                  <a:pt x="5057775" y="102165150"/>
                </a:cubicBezTo>
                <a:lnTo>
                  <a:pt x="98888550" y="5648325"/>
                </a:lnTo>
                <a:close/>
              </a:path>
            </a:pathLst>
          </a:custGeom>
          <a:solidFill>
            <a:srgbClr val="000000"/>
          </a:solidFill>
        </p:spPr>
      </p:sp>
      <p:sp>
        <p:nvSpPr>
          <p:cNvPr id="7" name="Google-Shape-562-p61-8">
            <a:extLst>
              <a:ext uri="{FF2B5EF4-FFF2-40B4-BE49-F238E27FC236}">
                <a16:creationId xmlns:a16="http://schemas.microsoft.com/office/drawing/2014/main" id="{43FA9E9E-B279-4870-B047-6C1A9A8C0306}"/>
              </a:ext>
            </a:extLst>
          </p:cNvPr>
          <p:cNvSpPr>
            <a:spLocks noGrp="1"/>
          </p:cNvSpPr>
          <p:nvPr/>
        </p:nvSpPr>
        <p:spPr>
          <a:xfrm>
            <a:off x="401384" y="3378232"/>
            <a:ext cx="327089" cy="362045"/>
          </a:xfrm>
          <a:custGeom>
            <a:avLst/>
            <a:gdLst/>
            <a:ahLst/>
            <a:cxnLst/>
            <a:rect l="0" t="0" r="0" b="0"/>
            <a:pathLst>
              <a:path w="205740000" h="203196825">
                <a:moveTo>
                  <a:pt x="108194475" y="20288250"/>
                </a:moveTo>
                <a:cubicBezTo>
                  <a:pt x="104908350" y="18583275"/>
                  <a:pt x="100850700" y="18583275"/>
                  <a:pt x="97545525" y="20288250"/>
                </a:cubicBezTo>
                <a:lnTo>
                  <a:pt x="30956250" y="54597300"/>
                </a:lnTo>
                <a:lnTo>
                  <a:pt x="103031925" y="90773250"/>
                </a:lnTo>
                <a:lnTo>
                  <a:pt x="177098325" y="55778400"/>
                </a:lnTo>
                <a:lnTo>
                  <a:pt x="108194475" y="20288250"/>
                </a:lnTo>
                <a:close/>
                <a:moveTo>
                  <a:pt x="184442100" y="73809225"/>
                </a:moveTo>
                <a:lnTo>
                  <a:pt x="113518950" y="107318175"/>
                </a:lnTo>
                <a:lnTo>
                  <a:pt x="113518950" y="180174900"/>
                </a:lnTo>
                <a:lnTo>
                  <a:pt x="179117625" y="146370675"/>
                </a:lnTo>
                <a:cubicBezTo>
                  <a:pt x="182422800" y="144675225"/>
                  <a:pt x="184442100" y="141541500"/>
                  <a:pt x="184442100" y="138141075"/>
                </a:cubicBezTo>
                <a:lnTo>
                  <a:pt x="184442100" y="73809225"/>
                </a:lnTo>
                <a:close/>
                <a:moveTo>
                  <a:pt x="92221050" y="180174900"/>
                </a:moveTo>
                <a:lnTo>
                  <a:pt x="92221050" y="107156250"/>
                </a:lnTo>
                <a:lnTo>
                  <a:pt x="21297900" y="71561325"/>
                </a:lnTo>
                <a:lnTo>
                  <a:pt x="21297900" y="138141075"/>
                </a:lnTo>
                <a:cubicBezTo>
                  <a:pt x="21297900" y="141541500"/>
                  <a:pt x="23317200" y="144675225"/>
                  <a:pt x="26622375" y="146370675"/>
                </a:cubicBezTo>
                <a:lnTo>
                  <a:pt x="92221050" y="180174900"/>
                </a:lnTo>
                <a:close/>
                <a:moveTo>
                  <a:pt x="86896575" y="3819525"/>
                </a:moveTo>
                <a:cubicBezTo>
                  <a:pt x="96774000" y="-1266825"/>
                  <a:pt x="108966000" y="-1266825"/>
                  <a:pt x="118843425" y="3819525"/>
                </a:cubicBezTo>
                <a:lnTo>
                  <a:pt x="189766575" y="40366950"/>
                </a:lnTo>
                <a:cubicBezTo>
                  <a:pt x="199663050" y="45462825"/>
                  <a:pt x="205740000" y="54873525"/>
                  <a:pt x="205740000" y="65055750"/>
                </a:cubicBezTo>
                <a:lnTo>
                  <a:pt x="205740000" y="138141075"/>
                </a:lnTo>
                <a:cubicBezTo>
                  <a:pt x="205740000" y="148323300"/>
                  <a:pt x="199663050" y="157743525"/>
                  <a:pt x="189766575" y="162839400"/>
                </a:cubicBezTo>
                <a:lnTo>
                  <a:pt x="118843425" y="199377300"/>
                </a:lnTo>
                <a:cubicBezTo>
                  <a:pt x="108966000" y="204473175"/>
                  <a:pt x="96774000" y="204473175"/>
                  <a:pt x="86896575" y="199377300"/>
                </a:cubicBezTo>
                <a:lnTo>
                  <a:pt x="15973425" y="162839400"/>
                </a:lnTo>
                <a:cubicBezTo>
                  <a:pt x="6096000" y="157743525"/>
                  <a:pt x="0" y="148323300"/>
                  <a:pt x="0" y="138141075"/>
                </a:cubicBezTo>
                <a:lnTo>
                  <a:pt x="0" y="65055750"/>
                </a:lnTo>
                <a:cubicBezTo>
                  <a:pt x="0" y="54873525"/>
                  <a:pt x="6096000" y="45462825"/>
                  <a:pt x="15973425" y="40366950"/>
                </a:cubicBezTo>
                <a:lnTo>
                  <a:pt x="86896575" y="3819525"/>
                </a:lnTo>
                <a:close/>
              </a:path>
            </a:pathLst>
          </a:custGeom>
          <a:solidFill>
            <a:srgbClr val="000000"/>
          </a:solidFill>
        </p:spPr>
      </p:sp>
      <p:sp>
        <p:nvSpPr>
          <p:cNvPr id="8" name="Google-Shape-563-p61-9">
            <a:extLst>
              <a:ext uri="{FF2B5EF4-FFF2-40B4-BE49-F238E27FC236}">
                <a16:creationId xmlns:a16="http://schemas.microsoft.com/office/drawing/2014/main" id="{66BB3896-1957-4864-86CE-FF9EF66DBD6E}"/>
              </a:ext>
            </a:extLst>
          </p:cNvPr>
          <p:cNvSpPr>
            <a:spLocks noGrp="1"/>
          </p:cNvSpPr>
          <p:nvPr/>
        </p:nvSpPr>
        <p:spPr>
          <a:xfrm>
            <a:off x="8231600" y="3406807"/>
            <a:ext cx="338614" cy="270891"/>
          </a:xfrm>
          <a:custGeom>
            <a:avLst/>
            <a:gdLst/>
            <a:ahLst/>
            <a:cxnLst/>
            <a:rect l="0" t="0" r="0" b="0"/>
            <a:pathLst>
              <a:path w="205740000" h="205740000">
                <a:moveTo>
                  <a:pt x="59245500" y="0"/>
                </a:moveTo>
                <a:lnTo>
                  <a:pt x="146494500" y="0"/>
                </a:lnTo>
                <a:cubicBezTo>
                  <a:pt x="154781250" y="0"/>
                  <a:pt x="161620200" y="0"/>
                  <a:pt x="167182800" y="561975"/>
                </a:cubicBezTo>
                <a:cubicBezTo>
                  <a:pt x="172964475" y="1162050"/>
                  <a:pt x="178279425" y="2428875"/>
                  <a:pt x="183270525" y="5610225"/>
                </a:cubicBezTo>
                <a:cubicBezTo>
                  <a:pt x="191023875" y="10534650"/>
                  <a:pt x="197310375" y="18402300"/>
                  <a:pt x="201253725" y="28079700"/>
                </a:cubicBezTo>
                <a:cubicBezTo>
                  <a:pt x="203796900" y="34318575"/>
                  <a:pt x="204816075" y="40967025"/>
                  <a:pt x="205282800" y="48196500"/>
                </a:cubicBezTo>
                <a:cubicBezTo>
                  <a:pt x="205740000" y="55149750"/>
                  <a:pt x="205740000" y="63703200"/>
                  <a:pt x="205740000" y="74056875"/>
                </a:cubicBezTo>
                <a:lnTo>
                  <a:pt x="205740000" y="131683125"/>
                </a:lnTo>
                <a:cubicBezTo>
                  <a:pt x="205740000" y="142036800"/>
                  <a:pt x="205740000" y="150590250"/>
                  <a:pt x="205282800" y="157543500"/>
                </a:cubicBezTo>
                <a:cubicBezTo>
                  <a:pt x="204816075" y="164772975"/>
                  <a:pt x="203796900" y="171421425"/>
                  <a:pt x="201253725" y="177660300"/>
                </a:cubicBezTo>
                <a:cubicBezTo>
                  <a:pt x="197310375" y="187337700"/>
                  <a:pt x="191023875" y="195205350"/>
                  <a:pt x="183270525" y="200129775"/>
                </a:cubicBezTo>
                <a:cubicBezTo>
                  <a:pt x="178279425" y="203311125"/>
                  <a:pt x="172964475" y="204577950"/>
                  <a:pt x="167182800" y="205178025"/>
                </a:cubicBezTo>
                <a:cubicBezTo>
                  <a:pt x="161620200" y="205740000"/>
                  <a:pt x="154781250" y="205740000"/>
                  <a:pt x="146494500" y="205740000"/>
                </a:cubicBezTo>
                <a:lnTo>
                  <a:pt x="59245500" y="205740000"/>
                </a:lnTo>
                <a:cubicBezTo>
                  <a:pt x="50958750" y="205740000"/>
                  <a:pt x="44119800" y="205740000"/>
                  <a:pt x="38557200" y="205178025"/>
                </a:cubicBezTo>
                <a:cubicBezTo>
                  <a:pt x="32775525" y="204577950"/>
                  <a:pt x="27460575" y="203311125"/>
                  <a:pt x="22469475" y="200129775"/>
                </a:cubicBezTo>
                <a:cubicBezTo>
                  <a:pt x="14716125" y="195205350"/>
                  <a:pt x="8429625" y="187337700"/>
                  <a:pt x="4486275" y="177660300"/>
                </a:cubicBezTo>
                <a:cubicBezTo>
                  <a:pt x="1943100" y="171421425"/>
                  <a:pt x="923925" y="164772975"/>
                  <a:pt x="457200" y="157543500"/>
                </a:cubicBezTo>
                <a:cubicBezTo>
                  <a:pt x="0" y="150590250"/>
                  <a:pt x="0" y="142036800"/>
                  <a:pt x="0" y="131683125"/>
                </a:cubicBezTo>
                <a:lnTo>
                  <a:pt x="0" y="74056875"/>
                </a:lnTo>
                <a:cubicBezTo>
                  <a:pt x="0" y="63703200"/>
                  <a:pt x="0" y="55149750"/>
                  <a:pt x="457200" y="48196500"/>
                </a:cubicBezTo>
                <a:cubicBezTo>
                  <a:pt x="923925" y="40967025"/>
                  <a:pt x="1943100" y="34318575"/>
                  <a:pt x="4486275" y="28079700"/>
                </a:cubicBezTo>
                <a:cubicBezTo>
                  <a:pt x="8429625" y="18402300"/>
                  <a:pt x="14716125" y="10534650"/>
                  <a:pt x="22469475" y="5610225"/>
                </a:cubicBezTo>
                <a:cubicBezTo>
                  <a:pt x="27460575" y="2428875"/>
                  <a:pt x="32775525" y="1162050"/>
                  <a:pt x="38557200" y="561975"/>
                </a:cubicBezTo>
                <a:cubicBezTo>
                  <a:pt x="44119800" y="0"/>
                  <a:pt x="50958750" y="0"/>
                  <a:pt x="59245500" y="0"/>
                </a:cubicBezTo>
                <a:close/>
                <a:moveTo>
                  <a:pt x="20574000" y="90011250"/>
                </a:moveTo>
                <a:lnTo>
                  <a:pt x="20574000" y="131159250"/>
                </a:lnTo>
                <a:cubicBezTo>
                  <a:pt x="20574000" y="142179675"/>
                  <a:pt x="20583525" y="149666325"/>
                  <a:pt x="20964525" y="155448000"/>
                </a:cubicBezTo>
                <a:cubicBezTo>
                  <a:pt x="21326475" y="161077275"/>
                  <a:pt x="21993225" y="163972875"/>
                  <a:pt x="22812375" y="165982650"/>
                </a:cubicBezTo>
                <a:cubicBezTo>
                  <a:pt x="24793575" y="170811825"/>
                  <a:pt x="27936825" y="174755175"/>
                  <a:pt x="31803975" y="177222150"/>
                </a:cubicBezTo>
                <a:cubicBezTo>
                  <a:pt x="33413700" y="178250850"/>
                  <a:pt x="35728275" y="179079525"/>
                  <a:pt x="40233600" y="179536725"/>
                </a:cubicBezTo>
                <a:cubicBezTo>
                  <a:pt x="44862750" y="180012975"/>
                  <a:pt x="50844450" y="180022500"/>
                  <a:pt x="59664600" y="180022500"/>
                </a:cubicBezTo>
                <a:lnTo>
                  <a:pt x="146075400" y="180022500"/>
                </a:lnTo>
                <a:cubicBezTo>
                  <a:pt x="154895550" y="180022500"/>
                  <a:pt x="160877250" y="180012975"/>
                  <a:pt x="165506400" y="179536725"/>
                </a:cubicBezTo>
                <a:cubicBezTo>
                  <a:pt x="170011725" y="179079525"/>
                  <a:pt x="172326300" y="178250850"/>
                  <a:pt x="173936025" y="177222150"/>
                </a:cubicBezTo>
                <a:cubicBezTo>
                  <a:pt x="177803175" y="174755175"/>
                  <a:pt x="180946425" y="170811825"/>
                  <a:pt x="182927625" y="165982650"/>
                </a:cubicBezTo>
                <a:cubicBezTo>
                  <a:pt x="183746775" y="163972875"/>
                  <a:pt x="184413525" y="161077275"/>
                  <a:pt x="184775475" y="155448000"/>
                </a:cubicBezTo>
                <a:cubicBezTo>
                  <a:pt x="185156475" y="149666325"/>
                  <a:pt x="185166000" y="142179675"/>
                  <a:pt x="185166000" y="131159250"/>
                </a:cubicBezTo>
                <a:lnTo>
                  <a:pt x="185166000" y="90011250"/>
                </a:lnTo>
                <a:lnTo>
                  <a:pt x="20574000" y="90011250"/>
                </a:lnTo>
                <a:close/>
                <a:moveTo>
                  <a:pt x="185146950" y="64293750"/>
                </a:moveTo>
                <a:cubicBezTo>
                  <a:pt x="185118375" y="58559700"/>
                  <a:pt x="185023125" y="54073425"/>
                  <a:pt x="184775475" y="50292000"/>
                </a:cubicBezTo>
                <a:cubicBezTo>
                  <a:pt x="184413525" y="44662725"/>
                  <a:pt x="183746775" y="41767125"/>
                  <a:pt x="182927625" y="39757350"/>
                </a:cubicBezTo>
                <a:cubicBezTo>
                  <a:pt x="180946425" y="34928175"/>
                  <a:pt x="177803175" y="30994350"/>
                  <a:pt x="173936025" y="28517850"/>
                </a:cubicBezTo>
                <a:cubicBezTo>
                  <a:pt x="172326300" y="27489150"/>
                  <a:pt x="170011725" y="26660475"/>
                  <a:pt x="165506400" y="26203275"/>
                </a:cubicBezTo>
                <a:cubicBezTo>
                  <a:pt x="160877250" y="25727025"/>
                  <a:pt x="154895550" y="25717500"/>
                  <a:pt x="146075400" y="25717500"/>
                </a:cubicBezTo>
                <a:lnTo>
                  <a:pt x="59664600" y="25717500"/>
                </a:lnTo>
                <a:cubicBezTo>
                  <a:pt x="50844450" y="25717500"/>
                  <a:pt x="44862750" y="25727025"/>
                  <a:pt x="40233600" y="26203275"/>
                </a:cubicBezTo>
                <a:cubicBezTo>
                  <a:pt x="35728275" y="26660475"/>
                  <a:pt x="33413700" y="27489150"/>
                  <a:pt x="31803975" y="28517850"/>
                </a:cubicBezTo>
                <a:cubicBezTo>
                  <a:pt x="27936825" y="30994350"/>
                  <a:pt x="24793575" y="34928175"/>
                  <a:pt x="22812375" y="39757350"/>
                </a:cubicBezTo>
                <a:cubicBezTo>
                  <a:pt x="21993225" y="41767125"/>
                  <a:pt x="21326475" y="44662725"/>
                  <a:pt x="20964525" y="50292000"/>
                </a:cubicBezTo>
                <a:cubicBezTo>
                  <a:pt x="20716875" y="54073425"/>
                  <a:pt x="20621625" y="58559700"/>
                  <a:pt x="20593050" y="64293750"/>
                </a:cubicBezTo>
                <a:lnTo>
                  <a:pt x="185146950" y="64293750"/>
                </a:lnTo>
                <a:close/>
                <a:moveTo>
                  <a:pt x="123444000" y="141446250"/>
                </a:moveTo>
                <a:cubicBezTo>
                  <a:pt x="123444000" y="134350125"/>
                  <a:pt x="128054100" y="128587500"/>
                  <a:pt x="133731000" y="128587500"/>
                </a:cubicBezTo>
                <a:lnTo>
                  <a:pt x="154305000" y="128587500"/>
                </a:lnTo>
                <a:cubicBezTo>
                  <a:pt x="159981900" y="128587500"/>
                  <a:pt x="164592000" y="134350125"/>
                  <a:pt x="164592000" y="141446250"/>
                </a:cubicBezTo>
                <a:cubicBezTo>
                  <a:pt x="164592000" y="148542375"/>
                  <a:pt x="159981900" y="154305000"/>
                  <a:pt x="154305000" y="154305000"/>
                </a:cubicBezTo>
                <a:lnTo>
                  <a:pt x="133731000" y="154305000"/>
                </a:lnTo>
                <a:cubicBezTo>
                  <a:pt x="128054100" y="154305000"/>
                  <a:pt x="123444000" y="148542375"/>
                  <a:pt x="123444000" y="141446250"/>
                </a:cubicBezTo>
                <a:close/>
              </a:path>
            </a:pathLst>
          </a:custGeom>
          <a:solidFill>
            <a:srgbClr val="000000"/>
          </a:solidFill>
        </p:spPr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03E7A3A-7DA6-4639-9B33-E6784EF59C06}"/>
              </a:ext>
            </a:extLst>
          </p:cNvPr>
          <p:cNvSpPr>
            <a:spLocks noGrp="1"/>
          </p:cNvSpPr>
          <p:nvPr/>
        </p:nvSpPr>
        <p:spPr>
          <a:xfrm>
            <a:off x="400050" y="1762125"/>
            <a:ext cx="1066800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2100" b="1" i="0">
                <a:solidFill>
                  <a:srgbClr val="4B5563"/>
                </a:solidFill>
                <a:latin typeface="Arial"/>
                <a:ea typeface="Arial"/>
                <a:cs typeface="Arial"/>
              </a:defRPr>
            </a:pPr>
            <a:r>
              <a:rPr sz="2100" b="1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A positive result must be stable, secure and fast enough — not merely functional.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FC4E2D-D8C2-43BF-BB56-EB640D7AA133}"/>
              </a:ext>
            </a:extLst>
          </p:cNvPr>
          <p:cNvSpPr>
            <a:spLocks noGrp="1"/>
          </p:cNvSpPr>
          <p:nvPr/>
        </p:nvSpPr>
        <p:spPr>
          <a:xfrm>
            <a:off x="11277600" y="6276975"/>
            <a:ext cx="523875" cy="238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b">
            <a:noAutofit/>
          </a:bodyPr>
          <a:lstStyle/>
          <a:p>
            <a:pPr algn="r">
              <a:defRPr sz="1050" b="0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1050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847762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-Shape-532-p58-2">
            <a:extLst>
              <a:ext uri="{FF2B5EF4-FFF2-40B4-BE49-F238E27FC236}">
                <a16:creationId xmlns:a16="http://schemas.microsoft.com/office/drawing/2014/main" id="{EC38177C-522B-4233-B84C-F610FFE3AAB1}"/>
              </a:ext>
            </a:extLst>
          </p:cNvPr>
          <p:cNvSpPr>
            <a:spLocks noGrp="1"/>
          </p:cNvSpPr>
          <p:nvPr/>
        </p:nvSpPr>
        <p:spPr>
          <a:xfrm>
            <a:off x="11279315" y="6279261"/>
            <a:ext cx="518922" cy="241268"/>
          </a:xfrm>
          <a:prstGeom prst="rect">
            <a:avLst/>
          </a:prstGeom>
        </p:spPr>
        <p:txBody>
          <a:bodyPr wrap="square" lIns="0" tIns="0" rIns="0" bIns="0" anchor="b">
            <a:noAutofit/>
          </a:bodyPr>
          <a:lstStyle/>
          <a:p>
            <a:pPr algn="r">
              <a:defRPr sz="10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endParaRPr/>
          </a:p>
        </p:txBody>
      </p:sp>
      <p:sp>
        <p:nvSpPr>
          <p:cNvPr id="2" name="Google-Shape-533-p58-3">
            <a:extLst>
              <a:ext uri="{FF2B5EF4-FFF2-40B4-BE49-F238E27FC236}">
                <a16:creationId xmlns:a16="http://schemas.microsoft.com/office/drawing/2014/main" id="{048B3B31-8D51-45B2-9D2D-A84567F08E3D}"/>
              </a:ext>
            </a:extLst>
          </p:cNvPr>
          <p:cNvSpPr>
            <a:spLocks noGrp="1"/>
          </p:cNvSpPr>
          <p:nvPr/>
        </p:nvSpPr>
        <p:spPr>
          <a:xfrm>
            <a:off x="393668" y="344043"/>
            <a:ext cx="11404568" cy="1047464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0000"/>
              </a:lnSpc>
              <a:spcAft>
                <a:spcPts val="0"/>
              </a:spcAft>
              <a:buNone/>
              <a:defRPr sz="29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3600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Baselines show what the blockchain really adds</a:t>
            </a:r>
          </a:p>
        </p:txBody>
      </p:sp>
      <p:sp>
        <p:nvSpPr>
          <p:cNvPr id="3" name="Google-Shape-534-p58-4">
            <a:extLst>
              <a:ext uri="{FF2B5EF4-FFF2-40B4-BE49-F238E27FC236}">
                <a16:creationId xmlns:a16="http://schemas.microsoft.com/office/drawing/2014/main" id="{8D30F6B2-10D9-4E35-909B-0614DBAA0AF4}"/>
              </a:ext>
            </a:extLst>
          </p:cNvPr>
          <p:cNvSpPr>
            <a:spLocks noGrp="1"/>
          </p:cNvSpPr>
          <p:nvPr/>
        </p:nvSpPr>
        <p:spPr>
          <a:xfrm>
            <a:off x="393668" y="3365468"/>
            <a:ext cx="3568732" cy="2628900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2100" b="1" i="0">
                <a:solidFill>
                  <a:srgbClr val="55A052"/>
                </a:solidFill>
                <a:latin typeface="Arial"/>
                <a:ea typeface="Arial"/>
                <a:cs typeface="Arial"/>
              </a:rPr>
              <a:t>PUF + Fabric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613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Physical proof plus shared governance and tamper-evident custody events.
Expected trade-off: more delay, storage and administration.</a:t>
            </a:r>
          </a:p>
        </p:txBody>
      </p:sp>
      <p:sp>
        <p:nvSpPr>
          <p:cNvPr id="4" name="Content-Placeholder-1-5">
            <a:extLst>
              <a:ext uri="{FF2B5EF4-FFF2-40B4-BE49-F238E27FC236}">
                <a16:creationId xmlns:a16="http://schemas.microsoft.com/office/drawing/2014/main" id="{354F6A2D-8E77-44E5-8AFA-16C277068EE4}"/>
              </a:ext>
            </a:extLst>
          </p:cNvPr>
          <p:cNvSpPr>
            <a:spLocks noGrp="1"/>
          </p:cNvSpPr>
          <p:nvPr/>
        </p:nvSpPr>
        <p:spPr>
          <a:xfrm>
            <a:off x="8229600" y="3365468"/>
            <a:ext cx="3568732" cy="2628900"/>
          </a:xfrm>
          <a:prstGeom prst="rect">
            <a:avLst/>
          </a:prstGeom>
        </p:spPr>
        <p:txBody>
          <a:bodyPr lIns="91440" tIns="45720" rIns="91440" bIns="45720">
            <a:normAutofit/>
          </a:bodyPr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2100" b="1" i="0">
                <a:solidFill>
                  <a:srgbClr val="3D8DFF"/>
                </a:solidFill>
                <a:latin typeface="Arial"/>
                <a:ea typeface="Arial"/>
                <a:cs typeface="Arial"/>
              </a:rPr>
              <a:t>Signed central database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613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One trusted service stores ownership and checkpoint history.
Tests whether shared governance justifies the ledger.</a:t>
            </a:r>
          </a:p>
        </p:txBody>
      </p:sp>
      <p:sp>
        <p:nvSpPr>
          <p:cNvPr id="5" name="Content-Placeholder-2-6">
            <a:extLst>
              <a:ext uri="{FF2B5EF4-FFF2-40B4-BE49-F238E27FC236}">
                <a16:creationId xmlns:a16="http://schemas.microsoft.com/office/drawing/2014/main" id="{E0A92A90-E2B8-49CF-A0AD-38323CD22F9E}"/>
              </a:ext>
            </a:extLst>
          </p:cNvPr>
          <p:cNvSpPr>
            <a:spLocks noGrp="1"/>
          </p:cNvSpPr>
          <p:nvPr/>
        </p:nvSpPr>
        <p:spPr>
          <a:xfrm>
            <a:off x="4311682" y="3365468"/>
            <a:ext cx="3568732" cy="2628900"/>
          </a:xfrm>
          <a:prstGeom prst="rect">
            <a:avLst/>
          </a:prstGeom>
        </p:spPr>
        <p:txBody>
          <a:bodyPr lIns="91440" tIns="45720" rIns="91440" bIns="45720">
            <a:normAutofit/>
          </a:bodyPr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2100" b="1" i="0">
                <a:solidFill>
                  <a:srgbClr val="E87918"/>
                </a:solidFill>
                <a:latin typeface="Arial"/>
                <a:ea typeface="Arial"/>
                <a:cs typeface="Arial"/>
              </a:rPr>
              <a:t>PUF only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613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Physical authentication against a signed local file.
Shows the cost of adding distributed provenance.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E142663-2342-4115-9686-48BAE5BD8E76}"/>
              </a:ext>
            </a:extLst>
          </p:cNvPr>
          <p:cNvSpPr>
            <a:spLocks noGrp="1"/>
          </p:cNvSpPr>
          <p:nvPr/>
        </p:nvSpPr>
        <p:spPr>
          <a:xfrm>
            <a:off x="400050" y="1733550"/>
            <a:ext cx="105727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2100" b="1" i="0">
                <a:solidFill>
                  <a:srgbClr val="4B5563"/>
                </a:solidFill>
                <a:latin typeface="Arial"/>
                <a:ea typeface="Arial"/>
                <a:cs typeface="Arial"/>
              </a:defRPr>
            </a:pPr>
            <a:r>
              <a:rPr sz="2100" b="1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The combined design is only worthwhile if the governance benefit justifies its extra cost.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F18380F-6C5E-4022-9F6D-9500547FEDA0}"/>
              </a:ext>
            </a:extLst>
          </p:cNvPr>
          <p:cNvSpPr>
            <a:spLocks noGrp="1"/>
          </p:cNvSpPr>
          <p:nvPr/>
        </p:nvSpPr>
        <p:spPr>
          <a:xfrm>
            <a:off x="390525" y="3133725"/>
            <a:ext cx="3571875" cy="57150"/>
          </a:xfrm>
          <a:prstGeom prst="rect">
            <a:avLst/>
          </a:prstGeom>
          <a:solidFill>
            <a:srgbClr val="55A052"/>
          </a:solidFill>
          <a:ln w="0">
            <a:solidFill>
              <a:srgbClr val="55A052"/>
            </a:solidFill>
            <a:prstDash val="solid"/>
          </a:ln>
        </p:spPr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D0B701B-7522-4499-8D13-9FBC14BBC6EF}"/>
              </a:ext>
            </a:extLst>
          </p:cNvPr>
          <p:cNvSpPr>
            <a:spLocks noGrp="1"/>
          </p:cNvSpPr>
          <p:nvPr/>
        </p:nvSpPr>
        <p:spPr>
          <a:xfrm>
            <a:off x="4314825" y="3133725"/>
            <a:ext cx="3571875" cy="57150"/>
          </a:xfrm>
          <a:prstGeom prst="rect">
            <a:avLst/>
          </a:prstGeom>
          <a:solidFill>
            <a:srgbClr val="E87918"/>
          </a:solidFill>
          <a:ln w="0">
            <a:solidFill>
              <a:srgbClr val="E87918"/>
            </a:solidFill>
            <a:prstDash val="solid"/>
          </a:ln>
        </p:spPr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68566B-FDFD-4230-BEF0-D8B9DC3CCB02}"/>
              </a:ext>
            </a:extLst>
          </p:cNvPr>
          <p:cNvSpPr>
            <a:spLocks noGrp="1"/>
          </p:cNvSpPr>
          <p:nvPr/>
        </p:nvSpPr>
        <p:spPr>
          <a:xfrm>
            <a:off x="8229600" y="3133725"/>
            <a:ext cx="3571875" cy="57150"/>
          </a:xfrm>
          <a:prstGeom prst="rect">
            <a:avLst/>
          </a:prstGeom>
          <a:solidFill>
            <a:srgbClr val="3D8DFF"/>
          </a:solidFill>
          <a:ln w="0">
            <a:solidFill>
              <a:srgbClr val="3D8DFF"/>
            </a:solidFill>
            <a:prstDash val="solid"/>
          </a:ln>
        </p:spPr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BE90358-E32B-402E-98C2-61B00037309E}"/>
              </a:ext>
            </a:extLst>
          </p:cNvPr>
          <p:cNvSpPr>
            <a:spLocks noGrp="1"/>
          </p:cNvSpPr>
          <p:nvPr/>
        </p:nvSpPr>
        <p:spPr>
          <a:xfrm>
            <a:off x="11277600" y="6276975"/>
            <a:ext cx="523875" cy="238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b">
            <a:noAutofit/>
          </a:bodyPr>
          <a:lstStyle/>
          <a:p>
            <a:pPr algn="r">
              <a:defRPr sz="1050" b="0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1050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858179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12995B1-8198-4A6D-BF61-13C41B4A69B2}"/>
              </a:ext>
            </a:extLst>
          </p:cNvPr>
          <p:cNvSpPr>
            <a:spLocks noGrp="1"/>
          </p:cNvSpPr>
          <p:nvPr/>
        </p:nvSpPr>
        <p:spPr>
          <a:xfrm>
            <a:off x="390525" y="323850"/>
            <a:ext cx="114109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3600" b="1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3600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The ten-week plan protects the final analysis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F5B55D3-759E-4CF4-A4DB-7B5B98037051}"/>
              </a:ext>
            </a:extLst>
          </p:cNvPr>
          <p:cNvSpPr>
            <a:spLocks noGrp="1"/>
          </p:cNvSpPr>
          <p:nvPr/>
        </p:nvSpPr>
        <p:spPr>
          <a:xfrm>
            <a:off x="400050" y="1066800"/>
            <a:ext cx="1095375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1650" b="0" i="0">
                <a:solidFill>
                  <a:srgbClr val="4B5563"/>
                </a:solidFill>
                <a:latin typeface="Arial"/>
                <a:ea typeface="Arial"/>
                <a:cs typeface="Arial"/>
              </a:defRPr>
            </a:pPr>
            <a:r>
              <a:rPr sz="1650" b="0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Development is front-loaded; Weeks 9–10 remain available for analysis, limitations, reproducibility checks and submission.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706833" y="1790700"/>
            <a:ext cx="10778334" cy="447675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7835F0A-7CFF-4C80-83CF-ED028A3A1FD6}"/>
              </a:ext>
            </a:extLst>
          </p:cNvPr>
          <p:cNvSpPr>
            <a:spLocks noGrp="1"/>
          </p:cNvSpPr>
          <p:nvPr/>
        </p:nvSpPr>
        <p:spPr>
          <a:xfrm>
            <a:off x="11277600" y="6276975"/>
            <a:ext cx="523875" cy="238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b">
            <a:noAutofit/>
          </a:bodyPr>
          <a:lstStyle/>
          <a:p>
            <a:pPr algn="r">
              <a:defRPr sz="1050" b="0" i="0">
                <a:solidFill>
                  <a:srgbClr val="111827"/>
                </a:solidFill>
                <a:latin typeface="Arial"/>
                <a:ea typeface="Arial"/>
                <a:cs typeface="Arial"/>
              </a:defRPr>
            </a:pPr>
            <a:r>
              <a:rPr sz="1050" b="0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1645263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-3-1">
            <a:extLst>
              <a:ext uri="{FF2B5EF4-FFF2-40B4-BE49-F238E27FC236}">
                <a16:creationId xmlns:a16="http://schemas.microsoft.com/office/drawing/2014/main" id="{43B6BEC1-FF63-437A-8547-88EA44C2B7B0}"/>
              </a:ext>
            </a:extLst>
          </p:cNvPr>
          <p:cNvSpPr>
            <a:spLocks noGrp="1"/>
          </p:cNvSpPr>
          <p:nvPr/>
        </p:nvSpPr>
        <p:spPr>
          <a:xfrm>
            <a:off x="393668" y="1738789"/>
            <a:ext cx="9448800" cy="2491454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pPr algn="l">
              <a:lnSpc>
                <a:spcPct val="96000"/>
              </a:lnSpc>
              <a:spcAft>
                <a:spcPts val="0"/>
              </a:spcAft>
              <a:buNone/>
              <a:defRPr sz="60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4350" b="1" i="0">
                <a:solidFill>
                  <a:srgbClr val="111827"/>
                </a:solidFill>
                <a:latin typeface="Arial"/>
                <a:ea typeface="Arial"/>
                <a:cs typeface="Arial"/>
              </a:rPr>
              <a:t>The value is knowing what the design can — and cannot — prove</a:t>
            </a:r>
          </a:p>
        </p:txBody>
      </p:sp>
      <p:sp>
        <p:nvSpPr>
          <p:cNvPr id="2" name="Subtitle-4-2">
            <a:extLst>
              <a:ext uri="{FF2B5EF4-FFF2-40B4-BE49-F238E27FC236}">
                <a16:creationId xmlns:a16="http://schemas.microsoft.com/office/drawing/2014/main" id="{605D02A5-A133-4F92-A70D-3F4691112DA8}"/>
              </a:ext>
            </a:extLst>
          </p:cNvPr>
          <p:cNvSpPr>
            <a:spLocks noGrp="1"/>
          </p:cNvSpPr>
          <p:nvPr/>
        </p:nvSpPr>
        <p:spPr>
          <a:xfrm>
            <a:off x="393668" y="4973288"/>
            <a:ext cx="3568732" cy="108023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2025" b="1" i="0">
                <a:solidFill>
                  <a:srgbClr val="E87918"/>
                </a:solidFill>
                <a:latin typeface="Arial"/>
                <a:ea typeface="Arial"/>
                <a:cs typeface="Arial"/>
              </a:rPr>
              <a:t>Working prototype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2025" b="1" i="0">
                <a:solidFill>
                  <a:srgbClr val="3D8DFF"/>
                </a:solidFill>
                <a:latin typeface="Arial"/>
                <a:ea typeface="Arial"/>
                <a:cs typeface="Arial"/>
              </a:rPr>
              <a:t>Reproducible evidence</a:t>
            </a:r>
          </a:p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2025" b="1" i="0">
                <a:solidFill>
                  <a:srgbClr val="55A052"/>
                </a:solidFill>
                <a:latin typeface="Arial"/>
                <a:ea typeface="Arial"/>
                <a:cs typeface="Arial"/>
              </a:rPr>
              <a:t>Clear deployment guidance</a:t>
            </a:r>
          </a:p>
        </p:txBody>
      </p:sp>
      <p:sp>
        <p:nvSpPr>
          <p:cNvPr id="3" name="Subtitle-4-3">
            <a:extLst>
              <a:ext uri="{FF2B5EF4-FFF2-40B4-BE49-F238E27FC236}">
                <a16:creationId xmlns:a16="http://schemas.microsoft.com/office/drawing/2014/main" id="{97E90096-6482-4766-9470-F0E3731A5037}"/>
              </a:ext>
            </a:extLst>
          </p:cNvPr>
          <p:cNvSpPr>
            <a:spLocks noGrp="1"/>
          </p:cNvSpPr>
          <p:nvPr/>
        </p:nvSpPr>
        <p:spPr>
          <a:xfrm>
            <a:off x="393668" y="392240"/>
            <a:ext cx="1612868" cy="649129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l">
              <a:lnSpc>
                <a:spcPct val="108000"/>
              </a:lnSpc>
              <a:spcAft>
                <a:spcPts val="500"/>
              </a:spcAft>
              <a:buNone/>
              <a:defRPr sz="2400">
                <a:solidFill>
                  <a:srgbClr val="000000"/>
                </a:solidFill>
                <a:latin typeface="Helvetica Neue"/>
                <a:ea typeface="Helvetica Neue"/>
                <a:cs typeface="Helvetica Neue"/>
              </a:defRPr>
            </a:pPr>
            <a:r>
              <a:rPr sz="1950" b="1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Expected contribution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731294-0E20-496C-8C04-7D9EC27F3F86}"/>
              </a:ext>
            </a:extLst>
          </p:cNvPr>
          <p:cNvSpPr>
            <a:spLocks noGrp="1"/>
          </p:cNvSpPr>
          <p:nvPr/>
        </p:nvSpPr>
        <p:spPr>
          <a:xfrm>
            <a:off x="6191250" y="4857750"/>
            <a:ext cx="1714500" cy="47625"/>
          </a:xfrm>
          <a:prstGeom prst="rect">
            <a:avLst/>
          </a:prstGeom>
          <a:solidFill>
            <a:srgbClr val="3D8DFF"/>
          </a:solidFill>
          <a:ln w="0">
            <a:solidFill>
              <a:srgbClr val="3D8DFF"/>
            </a:solidFill>
            <a:prstDash val="solid"/>
          </a:ln>
        </p:spPr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5CDDD7-C6D3-4CF1-9C26-5C592240046D}"/>
              </a:ext>
            </a:extLst>
          </p:cNvPr>
          <p:cNvSpPr>
            <a:spLocks noGrp="1"/>
          </p:cNvSpPr>
          <p:nvPr/>
        </p:nvSpPr>
        <p:spPr>
          <a:xfrm>
            <a:off x="6191250" y="5067300"/>
            <a:ext cx="5143500" cy="1143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Autofit/>
          </a:bodyPr>
          <a:lstStyle/>
          <a:p>
            <a:pPr algn="l">
              <a:defRPr sz="1613" b="0" i="0">
                <a:solidFill>
                  <a:srgbClr val="4B5563"/>
                </a:solidFill>
                <a:latin typeface="Arial"/>
                <a:ea typeface="Arial"/>
                <a:cs typeface="Arial"/>
              </a:defRPr>
            </a:pPr>
            <a:r>
              <a:rPr sz="1613" b="0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A credible outcome may support the combined framework — or show that a simpler signed service is the better engineering choice.</a:t>
            </a:r>
          </a:p>
          <a:p>
            <a:endParaRPr sz="1613" b="0" i="0">
              <a:solidFill>
                <a:srgbClr val="4B5563"/>
              </a:solidFill>
              <a:latin typeface="Arial"/>
              <a:ea typeface="Arial"/>
              <a:cs typeface="Arial"/>
            </a:endParaRPr>
          </a:p>
          <a:p>
            <a:pPr algn="l">
              <a:defRPr sz="1613" b="0" i="0">
                <a:solidFill>
                  <a:srgbClr val="4B5563"/>
                </a:solidFill>
                <a:latin typeface="Arial"/>
                <a:ea typeface="Arial"/>
                <a:cs typeface="Arial"/>
              </a:defRPr>
            </a:pPr>
            <a:r>
              <a:rPr sz="1613" b="0" i="0">
                <a:solidFill>
                  <a:srgbClr val="4B5563"/>
                </a:solidFill>
                <a:latin typeface="Arial"/>
                <a:ea typeface="Arial"/>
                <a:cs typeface="Arial"/>
              </a:rPr>
              <a:t>Questions and discussion</a:t>
            </a:r>
          </a:p>
        </p:txBody>
      </p:sp>
    </p:spTree>
    <p:extLst>
      <p:ext uri="{BB962C8B-B14F-4D97-AF65-F5344CB8AC3E}">
        <p14:creationId xmlns:p14="http://schemas.microsoft.com/office/powerpoint/2010/main" val="184010715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1277</Words>
  <Application>Microsoft Office PowerPoint</Application>
  <DocSecurity>0</DocSecurity>
  <PresentationFormat>Widescreen</PresentationFormat>
  <Paragraphs>158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Helvetica Neue</vt:lpstr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dhrumil acharya</cp:lastModifiedBy>
  <cp:revision>1</cp:revision>
  <dcterms:created xsi:type="dcterms:W3CDTF">2026-08-09T19:26:13Z</dcterms:created>
  <dcterms:modified xsi:type="dcterms:W3CDTF">2026-08-09T21:29:37Z</dcterms:modified>
</cp:coreProperties>
</file>