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301" r:id="rId4"/>
    <p:sldId id="303" r:id="rId5"/>
    <p:sldId id="305" r:id="rId6"/>
    <p:sldId id="307" r:id="rId7"/>
    <p:sldId id="261" r:id="rId8"/>
    <p:sldId id="298" r:id="rId9"/>
    <p:sldId id="299" r:id="rId10"/>
    <p:sldId id="300" r:id="rId11"/>
    <p:sldId id="265" r:id="rId12"/>
    <p:sldId id="269" r:id="rId13"/>
    <p:sldId id="315" r:id="rId14"/>
    <p:sldId id="317" r:id="rId15"/>
    <p:sldId id="274" r:id="rId16"/>
    <p:sldId id="273" r:id="rId17"/>
    <p:sldId id="275" r:id="rId18"/>
    <p:sldId id="276" r:id="rId19"/>
    <p:sldId id="279" r:id="rId20"/>
    <p:sldId id="281" r:id="rId21"/>
    <p:sldId id="283" r:id="rId22"/>
    <p:sldId id="277" r:id="rId23"/>
    <p:sldId id="278" r:id="rId24"/>
    <p:sldId id="285" r:id="rId25"/>
    <p:sldId id="292" r:id="rId26"/>
    <p:sldId id="293" r:id="rId27"/>
    <p:sldId id="294" r:id="rId28"/>
    <p:sldId id="289" r:id="rId29"/>
    <p:sldId id="295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ustina Da Costsa" userId="f457e6ada0c3db52" providerId="LiveId" clId="{C536D26B-54E4-4C91-9979-E3D79790C68F}"/>
    <pc:docChg chg="modSld">
      <pc:chgData name="Yustina Da Costsa" userId="f457e6ada0c3db52" providerId="LiveId" clId="{C536D26B-54E4-4C91-9979-E3D79790C68F}" dt="2025-12-07T17:11:41.803" v="0" actId="14100"/>
      <pc:docMkLst>
        <pc:docMk/>
      </pc:docMkLst>
      <pc:sldChg chg="modSp mod">
        <pc:chgData name="Yustina Da Costsa" userId="f457e6ada0c3db52" providerId="LiveId" clId="{C536D26B-54E4-4C91-9979-E3D79790C68F}" dt="2025-12-07T17:11:41.803" v="0" actId="14100"/>
        <pc:sldMkLst>
          <pc:docMk/>
          <pc:sldMk cId="370249460" sldId="259"/>
        </pc:sldMkLst>
        <pc:picChg chg="mod">
          <ac:chgData name="Yustina Da Costsa" userId="f457e6ada0c3db52" providerId="LiveId" clId="{C536D26B-54E4-4C91-9979-E3D79790C68F}" dt="2025-12-07T17:11:41.803" v="0" actId="14100"/>
          <ac:picMkLst>
            <pc:docMk/>
            <pc:sldMk cId="370249460" sldId="259"/>
            <ac:picMk id="4" creationId="{75DB9FE6-9D97-2AEE-84D5-870290117FE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FAD45B-6DB3-4A80-AB0F-9A59B65D1A57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2F2E331-9B23-4883-A30F-89E071945BB6}">
      <dgm:prSet custT="1"/>
      <dgm:spPr/>
      <dgm:t>
        <a:bodyPr/>
        <a:lstStyle/>
        <a:p>
          <a:r>
            <a:rPr lang="en-GB" sz="2700" b="1"/>
            <a:t>	</a:t>
          </a:r>
          <a:r>
            <a:rPr lang="en-GB" sz="2800" b="1">
              <a:latin typeface="Arial" panose="020B0604020202020204" pitchFamily="34" charset="0"/>
              <a:cs typeface="Arial" panose="020B0604020202020204" pitchFamily="34" charset="0"/>
            </a:rPr>
            <a:t>Business Structure:</a:t>
          </a:r>
          <a:r>
            <a:rPr lang="en-GB" sz="2800">
              <a:latin typeface="Arial" panose="020B0604020202020204" pitchFamily="34" charset="0"/>
              <a:cs typeface="Arial" panose="020B0604020202020204" pitchFamily="34" charset="0"/>
            </a:rPr>
            <a:t> Sole Trader</a:t>
          </a:r>
          <a:br>
            <a:rPr lang="en-GB" sz="280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800">
              <a:latin typeface="Arial" panose="020B0604020202020204" pitchFamily="34" charset="0"/>
              <a:cs typeface="Arial" panose="020B0604020202020204" pitchFamily="34" charset="0"/>
            </a:rPr>
            <a:t>The r</a:t>
          </a:r>
          <a:r>
            <a:rPr lang="en-GB" sz="2800" b="1">
              <a:latin typeface="Arial" panose="020B0604020202020204" pitchFamily="34" charset="0"/>
              <a:cs typeface="Arial" panose="020B0604020202020204" pitchFamily="34" charset="0"/>
            </a:rPr>
            <a:t>eason for Choice: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7C0AD2-D520-4CBA-9398-67DE3D90163E}" type="parTrans" cxnId="{7C60A886-796C-4D9B-8581-922FB84D7B78}">
      <dgm:prSet/>
      <dgm:spPr/>
      <dgm:t>
        <a:bodyPr/>
        <a:lstStyle/>
        <a:p>
          <a:endParaRPr lang="en-US"/>
        </a:p>
      </dgm:t>
    </dgm:pt>
    <dgm:pt modelId="{569F25C9-0F19-4605-BEC1-4539D6D545F1}" type="sibTrans" cxnId="{7C60A886-796C-4D9B-8581-922FB84D7B78}">
      <dgm:prSet/>
      <dgm:spPr/>
      <dgm:t>
        <a:bodyPr/>
        <a:lstStyle/>
        <a:p>
          <a:endParaRPr lang="en-US"/>
        </a:p>
      </dgm:t>
    </dgm:pt>
    <dgm:pt modelId="{9C88CE59-AD6F-4B9E-9CDC-6E64A90C3FA6}">
      <dgm:prSet custT="1"/>
      <dgm:spPr/>
      <dgm:t>
        <a:bodyPr/>
        <a:lstStyle/>
        <a:p>
          <a:r>
            <a:rPr lang="en-GB" sz="2700" dirty="0">
              <a:latin typeface="Arial" panose="020B0604020202020204" pitchFamily="34" charset="0"/>
              <a:cs typeface="Arial" panose="020B0604020202020204" pitchFamily="34" charset="0"/>
            </a:rPr>
            <a:t>As a sole trader, I have full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control</a:t>
          </a:r>
          <a:r>
            <a:rPr lang="en-GB" sz="2700" dirty="0">
              <a:latin typeface="Arial" panose="020B0604020202020204" pitchFamily="34" charset="0"/>
              <a:cs typeface="Arial" panose="020B0604020202020204" pitchFamily="34" charset="0"/>
            </a:rPr>
            <a:t> over all business decisions, allowing for quick responses to market </a:t>
          </a: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changes</a:t>
          </a:r>
          <a:r>
            <a:rPr lang="en-GB" sz="27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7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11E8CA-313C-448F-B94A-B73E3E523A35}" type="parTrans" cxnId="{90E2C007-89CC-4D8F-9160-61D31933D917}">
      <dgm:prSet/>
      <dgm:spPr/>
      <dgm:t>
        <a:bodyPr/>
        <a:lstStyle/>
        <a:p>
          <a:endParaRPr lang="en-US"/>
        </a:p>
      </dgm:t>
    </dgm:pt>
    <dgm:pt modelId="{C07609CE-8129-4537-A894-55B0C336E305}" type="sibTrans" cxnId="{90E2C007-89CC-4D8F-9160-61D31933D917}">
      <dgm:prSet/>
      <dgm:spPr/>
      <dgm:t>
        <a:bodyPr/>
        <a:lstStyle/>
        <a:p>
          <a:endParaRPr lang="en-US"/>
        </a:p>
      </dgm:t>
    </dgm:pt>
    <dgm:pt modelId="{6D0219FC-D387-41D4-A4C4-6E8B02C47B0C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This structure is simple to set up with minimal legal and administrative requirements, which is ideal for a startup with a small initial budget.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901629-82EE-47DF-9E2E-F04D924FCE2B}" type="parTrans" cxnId="{42AD2ED4-C9AE-4A90-8FA6-249D62581BAC}">
      <dgm:prSet/>
      <dgm:spPr/>
      <dgm:t>
        <a:bodyPr/>
        <a:lstStyle/>
        <a:p>
          <a:endParaRPr lang="en-US"/>
        </a:p>
      </dgm:t>
    </dgm:pt>
    <dgm:pt modelId="{33A46440-E730-4D65-B40E-ACECFF5AC3E1}" type="sibTrans" cxnId="{42AD2ED4-C9AE-4A90-8FA6-249D62581BAC}">
      <dgm:prSet/>
      <dgm:spPr/>
      <dgm:t>
        <a:bodyPr/>
        <a:lstStyle/>
        <a:p>
          <a:endParaRPr lang="en-US"/>
        </a:p>
      </dgm:t>
    </dgm:pt>
    <dgm:pt modelId="{91E2EF7C-5A5B-4743-A05B-EA02E39D3B91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Profits from the café go directly to me, supporting personal financial growth while reinvesting in the business</a:t>
          </a:r>
          <a:r>
            <a:rPr lang="en-GB" sz="2700" dirty="0"/>
            <a:t>.</a:t>
          </a:r>
          <a:endParaRPr lang="en-US" sz="2700" dirty="0"/>
        </a:p>
      </dgm:t>
    </dgm:pt>
    <dgm:pt modelId="{D631F6E0-851A-4AE8-BE2B-671C61886207}" type="parTrans" cxnId="{1F786D34-0DDB-4E0F-BBEA-5986419821CD}">
      <dgm:prSet/>
      <dgm:spPr/>
      <dgm:t>
        <a:bodyPr/>
        <a:lstStyle/>
        <a:p>
          <a:endParaRPr lang="en-US"/>
        </a:p>
      </dgm:t>
    </dgm:pt>
    <dgm:pt modelId="{3C2966D6-81CE-45B6-ACE7-FC62CA3D5408}" type="sibTrans" cxnId="{1F786D34-0DDB-4E0F-BBEA-5986419821CD}">
      <dgm:prSet/>
      <dgm:spPr/>
      <dgm:t>
        <a:bodyPr/>
        <a:lstStyle/>
        <a:p>
          <a:endParaRPr lang="en-US"/>
        </a:p>
      </dgm:t>
    </dgm:pt>
    <dgm:pt modelId="{0CA04F59-33BC-4C8E-BB85-4519894CC58C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Aligns with my short-term goal of establishing the café and long-term goal of scaling gradually without complex ownership issues.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860FC2-0286-4685-B8F8-0B991FF5741B}" type="parTrans" cxnId="{170FFB81-6C68-4428-9E1F-F853E4EE0270}">
      <dgm:prSet/>
      <dgm:spPr/>
      <dgm:t>
        <a:bodyPr/>
        <a:lstStyle/>
        <a:p>
          <a:endParaRPr lang="en-US"/>
        </a:p>
      </dgm:t>
    </dgm:pt>
    <dgm:pt modelId="{5E139F25-B284-4FA9-B206-F065ED16DCA4}" type="sibTrans" cxnId="{170FFB81-6C68-4428-9E1F-F853E4EE0270}">
      <dgm:prSet/>
      <dgm:spPr/>
      <dgm:t>
        <a:bodyPr/>
        <a:lstStyle/>
        <a:p>
          <a:endParaRPr lang="en-US"/>
        </a:p>
      </dgm:t>
    </dgm:pt>
    <dgm:pt modelId="{508692A9-6277-4C5E-A070-50D43383556B}" type="pres">
      <dgm:prSet presAssocID="{02FAD45B-6DB3-4A80-AB0F-9A59B65D1A57}" presName="vert0" presStyleCnt="0">
        <dgm:presLayoutVars>
          <dgm:dir/>
          <dgm:animOne val="branch"/>
          <dgm:animLvl val="lvl"/>
        </dgm:presLayoutVars>
      </dgm:prSet>
      <dgm:spPr/>
    </dgm:pt>
    <dgm:pt modelId="{9D8D784C-925B-4ADF-90B6-41381E2A783B}" type="pres">
      <dgm:prSet presAssocID="{A2F2E331-9B23-4883-A30F-89E071945BB6}" presName="thickLine" presStyleLbl="alignNode1" presStyleIdx="0" presStyleCnt="5"/>
      <dgm:spPr/>
    </dgm:pt>
    <dgm:pt modelId="{77301F1A-54F1-4566-9504-6503D2A9EDB0}" type="pres">
      <dgm:prSet presAssocID="{A2F2E331-9B23-4883-A30F-89E071945BB6}" presName="horz1" presStyleCnt="0"/>
      <dgm:spPr/>
    </dgm:pt>
    <dgm:pt modelId="{CBCE4235-AFDE-45A0-BED9-C9563E74B042}" type="pres">
      <dgm:prSet presAssocID="{A2F2E331-9B23-4883-A30F-89E071945BB6}" presName="tx1" presStyleLbl="revTx" presStyleIdx="0" presStyleCnt="5"/>
      <dgm:spPr/>
    </dgm:pt>
    <dgm:pt modelId="{EE9AB803-002E-44D1-A93A-28160526E9EE}" type="pres">
      <dgm:prSet presAssocID="{A2F2E331-9B23-4883-A30F-89E071945BB6}" presName="vert1" presStyleCnt="0"/>
      <dgm:spPr/>
    </dgm:pt>
    <dgm:pt modelId="{5E515504-BB8B-48B7-BAA1-A0C6EFB9011D}" type="pres">
      <dgm:prSet presAssocID="{9C88CE59-AD6F-4B9E-9CDC-6E64A90C3FA6}" presName="thickLine" presStyleLbl="alignNode1" presStyleIdx="1" presStyleCnt="5"/>
      <dgm:spPr/>
    </dgm:pt>
    <dgm:pt modelId="{6B9B4205-31F0-4438-98B8-114ECF5471B6}" type="pres">
      <dgm:prSet presAssocID="{9C88CE59-AD6F-4B9E-9CDC-6E64A90C3FA6}" presName="horz1" presStyleCnt="0"/>
      <dgm:spPr/>
    </dgm:pt>
    <dgm:pt modelId="{5BA1F3A8-6326-41DD-8D7B-982CC122A0EE}" type="pres">
      <dgm:prSet presAssocID="{9C88CE59-AD6F-4B9E-9CDC-6E64A90C3FA6}" presName="tx1" presStyleLbl="revTx" presStyleIdx="1" presStyleCnt="5"/>
      <dgm:spPr/>
    </dgm:pt>
    <dgm:pt modelId="{DA4273F5-CD31-44B3-A456-EF5A208AB556}" type="pres">
      <dgm:prSet presAssocID="{9C88CE59-AD6F-4B9E-9CDC-6E64A90C3FA6}" presName="vert1" presStyleCnt="0"/>
      <dgm:spPr/>
    </dgm:pt>
    <dgm:pt modelId="{ED7411E0-6CA2-450D-963A-552CD0275343}" type="pres">
      <dgm:prSet presAssocID="{6D0219FC-D387-41D4-A4C4-6E8B02C47B0C}" presName="thickLine" presStyleLbl="alignNode1" presStyleIdx="2" presStyleCnt="5"/>
      <dgm:spPr/>
    </dgm:pt>
    <dgm:pt modelId="{13EE053C-5826-4579-82E4-7F7E79D6DE12}" type="pres">
      <dgm:prSet presAssocID="{6D0219FC-D387-41D4-A4C4-6E8B02C47B0C}" presName="horz1" presStyleCnt="0"/>
      <dgm:spPr/>
    </dgm:pt>
    <dgm:pt modelId="{0704BD71-3576-491B-B2D9-41C4C5E00367}" type="pres">
      <dgm:prSet presAssocID="{6D0219FC-D387-41D4-A4C4-6E8B02C47B0C}" presName="tx1" presStyleLbl="revTx" presStyleIdx="2" presStyleCnt="5"/>
      <dgm:spPr/>
    </dgm:pt>
    <dgm:pt modelId="{676B04F7-4725-4001-8DAF-1A0FEE1309B9}" type="pres">
      <dgm:prSet presAssocID="{6D0219FC-D387-41D4-A4C4-6E8B02C47B0C}" presName="vert1" presStyleCnt="0"/>
      <dgm:spPr/>
    </dgm:pt>
    <dgm:pt modelId="{D4C5D70A-ABBA-469C-84DF-E854ADADCF02}" type="pres">
      <dgm:prSet presAssocID="{91E2EF7C-5A5B-4743-A05B-EA02E39D3B91}" presName="thickLine" presStyleLbl="alignNode1" presStyleIdx="3" presStyleCnt="5"/>
      <dgm:spPr/>
    </dgm:pt>
    <dgm:pt modelId="{3BA330EE-55F7-4836-BEF3-88DF03F904B6}" type="pres">
      <dgm:prSet presAssocID="{91E2EF7C-5A5B-4743-A05B-EA02E39D3B91}" presName="horz1" presStyleCnt="0"/>
      <dgm:spPr/>
    </dgm:pt>
    <dgm:pt modelId="{24D77292-83EA-4A28-9ABD-4B003C67E667}" type="pres">
      <dgm:prSet presAssocID="{91E2EF7C-5A5B-4743-A05B-EA02E39D3B91}" presName="tx1" presStyleLbl="revTx" presStyleIdx="3" presStyleCnt="5"/>
      <dgm:spPr/>
    </dgm:pt>
    <dgm:pt modelId="{DEAD6472-02F6-4063-A48D-B82DF40B9431}" type="pres">
      <dgm:prSet presAssocID="{91E2EF7C-5A5B-4743-A05B-EA02E39D3B91}" presName="vert1" presStyleCnt="0"/>
      <dgm:spPr/>
    </dgm:pt>
    <dgm:pt modelId="{F414A610-B695-4B6A-8AA5-4B9C42EA1DCC}" type="pres">
      <dgm:prSet presAssocID="{0CA04F59-33BC-4C8E-BB85-4519894CC58C}" presName="thickLine" presStyleLbl="alignNode1" presStyleIdx="4" presStyleCnt="5"/>
      <dgm:spPr/>
    </dgm:pt>
    <dgm:pt modelId="{BC88B358-26E9-4C7E-84AA-7224EDD4B578}" type="pres">
      <dgm:prSet presAssocID="{0CA04F59-33BC-4C8E-BB85-4519894CC58C}" presName="horz1" presStyleCnt="0"/>
      <dgm:spPr/>
    </dgm:pt>
    <dgm:pt modelId="{582D37B3-D1CD-4457-97CE-DD15D27CD645}" type="pres">
      <dgm:prSet presAssocID="{0CA04F59-33BC-4C8E-BB85-4519894CC58C}" presName="tx1" presStyleLbl="revTx" presStyleIdx="4" presStyleCnt="5"/>
      <dgm:spPr/>
    </dgm:pt>
    <dgm:pt modelId="{6C337889-7743-4E79-B31F-7063E032E72D}" type="pres">
      <dgm:prSet presAssocID="{0CA04F59-33BC-4C8E-BB85-4519894CC58C}" presName="vert1" presStyleCnt="0"/>
      <dgm:spPr/>
    </dgm:pt>
  </dgm:ptLst>
  <dgm:cxnLst>
    <dgm:cxn modelId="{90E2C007-89CC-4D8F-9160-61D31933D917}" srcId="{02FAD45B-6DB3-4A80-AB0F-9A59B65D1A57}" destId="{9C88CE59-AD6F-4B9E-9CDC-6E64A90C3FA6}" srcOrd="1" destOrd="0" parTransId="{6611E8CA-313C-448F-B94A-B73E3E523A35}" sibTransId="{C07609CE-8129-4537-A894-55B0C336E305}"/>
    <dgm:cxn modelId="{1F786D34-0DDB-4E0F-BBEA-5986419821CD}" srcId="{02FAD45B-6DB3-4A80-AB0F-9A59B65D1A57}" destId="{91E2EF7C-5A5B-4743-A05B-EA02E39D3B91}" srcOrd="3" destOrd="0" parTransId="{D631F6E0-851A-4AE8-BE2B-671C61886207}" sibTransId="{3C2966D6-81CE-45B6-ACE7-FC62CA3D5408}"/>
    <dgm:cxn modelId="{AA94A943-6AAF-4945-9F9C-9C20678EA902}" type="presOf" srcId="{9C88CE59-AD6F-4B9E-9CDC-6E64A90C3FA6}" destId="{5BA1F3A8-6326-41DD-8D7B-982CC122A0EE}" srcOrd="0" destOrd="0" presId="urn:microsoft.com/office/officeart/2008/layout/LinedList"/>
    <dgm:cxn modelId="{A6459F50-8087-4D04-A1C5-033D6DFEBBC4}" type="presOf" srcId="{0CA04F59-33BC-4C8E-BB85-4519894CC58C}" destId="{582D37B3-D1CD-4457-97CE-DD15D27CD645}" srcOrd="0" destOrd="0" presId="urn:microsoft.com/office/officeart/2008/layout/LinedList"/>
    <dgm:cxn modelId="{DD28487F-AE06-46EB-93D3-25260BB7A4F7}" type="presOf" srcId="{A2F2E331-9B23-4883-A30F-89E071945BB6}" destId="{CBCE4235-AFDE-45A0-BED9-C9563E74B042}" srcOrd="0" destOrd="0" presId="urn:microsoft.com/office/officeart/2008/layout/LinedList"/>
    <dgm:cxn modelId="{170FFB81-6C68-4428-9E1F-F853E4EE0270}" srcId="{02FAD45B-6DB3-4A80-AB0F-9A59B65D1A57}" destId="{0CA04F59-33BC-4C8E-BB85-4519894CC58C}" srcOrd="4" destOrd="0" parTransId="{16860FC2-0286-4685-B8F8-0B991FF5741B}" sibTransId="{5E139F25-B284-4FA9-B206-F065ED16DCA4}"/>
    <dgm:cxn modelId="{7C60A886-796C-4D9B-8581-922FB84D7B78}" srcId="{02FAD45B-6DB3-4A80-AB0F-9A59B65D1A57}" destId="{A2F2E331-9B23-4883-A30F-89E071945BB6}" srcOrd="0" destOrd="0" parTransId="{397C0AD2-D520-4CBA-9398-67DE3D90163E}" sibTransId="{569F25C9-0F19-4605-BEC1-4539D6D545F1}"/>
    <dgm:cxn modelId="{DB774391-DC05-4D88-8F56-B6B1511A8AEF}" type="presOf" srcId="{91E2EF7C-5A5B-4743-A05B-EA02E39D3B91}" destId="{24D77292-83EA-4A28-9ABD-4B003C67E667}" srcOrd="0" destOrd="0" presId="urn:microsoft.com/office/officeart/2008/layout/LinedList"/>
    <dgm:cxn modelId="{1E5BC5AD-F334-4C5E-952D-A37598F121CE}" type="presOf" srcId="{02FAD45B-6DB3-4A80-AB0F-9A59B65D1A57}" destId="{508692A9-6277-4C5E-A070-50D43383556B}" srcOrd="0" destOrd="0" presId="urn:microsoft.com/office/officeart/2008/layout/LinedList"/>
    <dgm:cxn modelId="{42AD2ED4-C9AE-4A90-8FA6-249D62581BAC}" srcId="{02FAD45B-6DB3-4A80-AB0F-9A59B65D1A57}" destId="{6D0219FC-D387-41D4-A4C4-6E8B02C47B0C}" srcOrd="2" destOrd="0" parTransId="{CC901629-82EE-47DF-9E2E-F04D924FCE2B}" sibTransId="{33A46440-E730-4D65-B40E-ACECFF5AC3E1}"/>
    <dgm:cxn modelId="{D95F55E0-BEF8-44F7-8CCC-3F79AE2D81D0}" type="presOf" srcId="{6D0219FC-D387-41D4-A4C4-6E8B02C47B0C}" destId="{0704BD71-3576-491B-B2D9-41C4C5E00367}" srcOrd="0" destOrd="0" presId="urn:microsoft.com/office/officeart/2008/layout/LinedList"/>
    <dgm:cxn modelId="{DA4DF2C6-04CB-490D-8712-3FA9DC7E5E47}" type="presParOf" srcId="{508692A9-6277-4C5E-A070-50D43383556B}" destId="{9D8D784C-925B-4ADF-90B6-41381E2A783B}" srcOrd="0" destOrd="0" presId="urn:microsoft.com/office/officeart/2008/layout/LinedList"/>
    <dgm:cxn modelId="{7E8C9FB9-7FA5-4FD2-9BD3-A5EB1F216B89}" type="presParOf" srcId="{508692A9-6277-4C5E-A070-50D43383556B}" destId="{77301F1A-54F1-4566-9504-6503D2A9EDB0}" srcOrd="1" destOrd="0" presId="urn:microsoft.com/office/officeart/2008/layout/LinedList"/>
    <dgm:cxn modelId="{8335F1F2-A36E-4D7B-9128-8243CF26A6F0}" type="presParOf" srcId="{77301F1A-54F1-4566-9504-6503D2A9EDB0}" destId="{CBCE4235-AFDE-45A0-BED9-C9563E74B042}" srcOrd="0" destOrd="0" presId="urn:microsoft.com/office/officeart/2008/layout/LinedList"/>
    <dgm:cxn modelId="{D4DB3B07-1E15-4C8E-9C3A-3B996116CB27}" type="presParOf" srcId="{77301F1A-54F1-4566-9504-6503D2A9EDB0}" destId="{EE9AB803-002E-44D1-A93A-28160526E9EE}" srcOrd="1" destOrd="0" presId="urn:microsoft.com/office/officeart/2008/layout/LinedList"/>
    <dgm:cxn modelId="{31E1C196-DE89-4E25-A288-EF64C56214CD}" type="presParOf" srcId="{508692A9-6277-4C5E-A070-50D43383556B}" destId="{5E515504-BB8B-48B7-BAA1-A0C6EFB9011D}" srcOrd="2" destOrd="0" presId="urn:microsoft.com/office/officeart/2008/layout/LinedList"/>
    <dgm:cxn modelId="{3E8E299C-FA66-4779-8494-BD0E3E1D4178}" type="presParOf" srcId="{508692A9-6277-4C5E-A070-50D43383556B}" destId="{6B9B4205-31F0-4438-98B8-114ECF5471B6}" srcOrd="3" destOrd="0" presId="urn:microsoft.com/office/officeart/2008/layout/LinedList"/>
    <dgm:cxn modelId="{6C259085-57E8-456E-B5B4-339A9771B176}" type="presParOf" srcId="{6B9B4205-31F0-4438-98B8-114ECF5471B6}" destId="{5BA1F3A8-6326-41DD-8D7B-982CC122A0EE}" srcOrd="0" destOrd="0" presId="urn:microsoft.com/office/officeart/2008/layout/LinedList"/>
    <dgm:cxn modelId="{97BB31B9-5B7D-4500-80D7-FBFD33A0FC22}" type="presParOf" srcId="{6B9B4205-31F0-4438-98B8-114ECF5471B6}" destId="{DA4273F5-CD31-44B3-A456-EF5A208AB556}" srcOrd="1" destOrd="0" presId="urn:microsoft.com/office/officeart/2008/layout/LinedList"/>
    <dgm:cxn modelId="{19EE5E00-38B9-44F4-A324-5EF2FD163C13}" type="presParOf" srcId="{508692A9-6277-4C5E-A070-50D43383556B}" destId="{ED7411E0-6CA2-450D-963A-552CD0275343}" srcOrd="4" destOrd="0" presId="urn:microsoft.com/office/officeart/2008/layout/LinedList"/>
    <dgm:cxn modelId="{98627961-BE32-4BDE-9133-6AE4C7E578AC}" type="presParOf" srcId="{508692A9-6277-4C5E-A070-50D43383556B}" destId="{13EE053C-5826-4579-82E4-7F7E79D6DE12}" srcOrd="5" destOrd="0" presId="urn:microsoft.com/office/officeart/2008/layout/LinedList"/>
    <dgm:cxn modelId="{07D33B6C-4EDB-4CEE-A9BB-8EA8FEFB5231}" type="presParOf" srcId="{13EE053C-5826-4579-82E4-7F7E79D6DE12}" destId="{0704BD71-3576-491B-B2D9-41C4C5E00367}" srcOrd="0" destOrd="0" presId="urn:microsoft.com/office/officeart/2008/layout/LinedList"/>
    <dgm:cxn modelId="{CE522FA6-52AF-4276-999B-EDC0B49E3E7E}" type="presParOf" srcId="{13EE053C-5826-4579-82E4-7F7E79D6DE12}" destId="{676B04F7-4725-4001-8DAF-1A0FEE1309B9}" srcOrd="1" destOrd="0" presId="urn:microsoft.com/office/officeart/2008/layout/LinedList"/>
    <dgm:cxn modelId="{5DD55766-585A-4F92-A6B1-5A0B66A400F3}" type="presParOf" srcId="{508692A9-6277-4C5E-A070-50D43383556B}" destId="{D4C5D70A-ABBA-469C-84DF-E854ADADCF02}" srcOrd="6" destOrd="0" presId="urn:microsoft.com/office/officeart/2008/layout/LinedList"/>
    <dgm:cxn modelId="{3D943152-3A91-409D-BA06-BA67728B260F}" type="presParOf" srcId="{508692A9-6277-4C5E-A070-50D43383556B}" destId="{3BA330EE-55F7-4836-BEF3-88DF03F904B6}" srcOrd="7" destOrd="0" presId="urn:microsoft.com/office/officeart/2008/layout/LinedList"/>
    <dgm:cxn modelId="{68072F33-20EA-4710-86FC-DFDC82ABC37A}" type="presParOf" srcId="{3BA330EE-55F7-4836-BEF3-88DF03F904B6}" destId="{24D77292-83EA-4A28-9ABD-4B003C67E667}" srcOrd="0" destOrd="0" presId="urn:microsoft.com/office/officeart/2008/layout/LinedList"/>
    <dgm:cxn modelId="{95F8A99B-B174-4F33-BCAD-361FEBD63E2E}" type="presParOf" srcId="{3BA330EE-55F7-4836-BEF3-88DF03F904B6}" destId="{DEAD6472-02F6-4063-A48D-B82DF40B9431}" srcOrd="1" destOrd="0" presId="urn:microsoft.com/office/officeart/2008/layout/LinedList"/>
    <dgm:cxn modelId="{32301758-602B-474C-B625-EBF69E93D84C}" type="presParOf" srcId="{508692A9-6277-4C5E-A070-50D43383556B}" destId="{F414A610-B695-4B6A-8AA5-4B9C42EA1DCC}" srcOrd="8" destOrd="0" presId="urn:microsoft.com/office/officeart/2008/layout/LinedList"/>
    <dgm:cxn modelId="{56F47E98-67D5-4D77-AF9D-5CEB062166C3}" type="presParOf" srcId="{508692A9-6277-4C5E-A070-50D43383556B}" destId="{BC88B358-26E9-4C7E-84AA-7224EDD4B578}" srcOrd="9" destOrd="0" presId="urn:microsoft.com/office/officeart/2008/layout/LinedList"/>
    <dgm:cxn modelId="{89C99667-BCBC-4B8F-86AF-4237277791C9}" type="presParOf" srcId="{BC88B358-26E9-4C7E-84AA-7224EDD4B578}" destId="{582D37B3-D1CD-4457-97CE-DD15D27CD645}" srcOrd="0" destOrd="0" presId="urn:microsoft.com/office/officeart/2008/layout/LinedList"/>
    <dgm:cxn modelId="{CAA8E4E7-4698-4F09-93B9-46B1070859E9}" type="presParOf" srcId="{BC88B358-26E9-4C7E-84AA-7224EDD4B578}" destId="{6C337889-7743-4E79-B31F-7063E032E72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8D784C-925B-4ADF-90B6-41381E2A783B}">
      <dsp:nvSpPr>
        <dsp:cNvPr id="0" name=""/>
        <dsp:cNvSpPr/>
      </dsp:nvSpPr>
      <dsp:spPr>
        <a:xfrm>
          <a:off x="0" y="579"/>
          <a:ext cx="1223554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CE4235-AFDE-45A0-BED9-C9563E74B042}">
      <dsp:nvSpPr>
        <dsp:cNvPr id="0" name=""/>
        <dsp:cNvSpPr/>
      </dsp:nvSpPr>
      <dsp:spPr>
        <a:xfrm>
          <a:off x="0" y="579"/>
          <a:ext cx="12235542" cy="948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	</a:t>
          </a:r>
          <a:r>
            <a:rPr lang="en-GB" sz="2800" b="1" kern="1200">
              <a:latin typeface="Arial" panose="020B0604020202020204" pitchFamily="34" charset="0"/>
              <a:cs typeface="Arial" panose="020B0604020202020204" pitchFamily="34" charset="0"/>
            </a:rPr>
            <a:t>Business Structure:</a:t>
          </a:r>
          <a:r>
            <a:rPr lang="en-GB" sz="2800" kern="1200">
              <a:latin typeface="Arial" panose="020B0604020202020204" pitchFamily="34" charset="0"/>
              <a:cs typeface="Arial" panose="020B0604020202020204" pitchFamily="34" charset="0"/>
            </a:rPr>
            <a:t> Sole Trader</a:t>
          </a:r>
          <a:br>
            <a:rPr lang="en-GB" sz="2800" kern="120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800" kern="1200">
              <a:latin typeface="Arial" panose="020B0604020202020204" pitchFamily="34" charset="0"/>
              <a:cs typeface="Arial" panose="020B0604020202020204" pitchFamily="34" charset="0"/>
            </a:rPr>
            <a:t>The r</a:t>
          </a:r>
          <a:r>
            <a:rPr lang="en-GB" sz="2800" b="1" kern="1200">
              <a:latin typeface="Arial" panose="020B0604020202020204" pitchFamily="34" charset="0"/>
              <a:cs typeface="Arial" panose="020B0604020202020204" pitchFamily="34" charset="0"/>
            </a:rPr>
            <a:t>eason for Choice: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79"/>
        <a:ext cx="12235542" cy="948594"/>
      </dsp:txXfrm>
    </dsp:sp>
    <dsp:sp modelId="{5E515504-BB8B-48B7-BAA1-A0C6EFB9011D}">
      <dsp:nvSpPr>
        <dsp:cNvPr id="0" name=""/>
        <dsp:cNvSpPr/>
      </dsp:nvSpPr>
      <dsp:spPr>
        <a:xfrm>
          <a:off x="0" y="949173"/>
          <a:ext cx="12235542" cy="0"/>
        </a:xfrm>
        <a:prstGeom prst="line">
          <a:avLst/>
        </a:prstGeom>
        <a:solidFill>
          <a:schemeClr val="accent5">
            <a:hueOff val="623814"/>
            <a:satOff val="-12622"/>
            <a:lumOff val="392"/>
            <a:alphaOff val="0"/>
          </a:schemeClr>
        </a:solidFill>
        <a:ln w="19050" cap="rnd" cmpd="sng" algn="ctr">
          <a:solidFill>
            <a:schemeClr val="accent5">
              <a:hueOff val="623814"/>
              <a:satOff val="-12622"/>
              <a:lumOff val="3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A1F3A8-6326-41DD-8D7B-982CC122A0EE}">
      <dsp:nvSpPr>
        <dsp:cNvPr id="0" name=""/>
        <dsp:cNvSpPr/>
      </dsp:nvSpPr>
      <dsp:spPr>
        <a:xfrm>
          <a:off x="0" y="949173"/>
          <a:ext cx="12235542" cy="948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Arial" panose="020B0604020202020204" pitchFamily="34" charset="0"/>
              <a:cs typeface="Arial" panose="020B0604020202020204" pitchFamily="34" charset="0"/>
            </a:rPr>
            <a:t>As a sole trader, I have full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control</a:t>
          </a:r>
          <a:r>
            <a:rPr lang="en-GB" sz="2700" kern="1200" dirty="0">
              <a:latin typeface="Arial" panose="020B0604020202020204" pitchFamily="34" charset="0"/>
              <a:cs typeface="Arial" panose="020B0604020202020204" pitchFamily="34" charset="0"/>
            </a:rPr>
            <a:t> over all business decisions, allowing for quick responses to market </a:t>
          </a: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changes</a:t>
          </a:r>
          <a:r>
            <a:rPr lang="en-GB" sz="27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49173"/>
        <a:ext cx="12235542" cy="948594"/>
      </dsp:txXfrm>
    </dsp:sp>
    <dsp:sp modelId="{ED7411E0-6CA2-450D-963A-552CD0275343}">
      <dsp:nvSpPr>
        <dsp:cNvPr id="0" name=""/>
        <dsp:cNvSpPr/>
      </dsp:nvSpPr>
      <dsp:spPr>
        <a:xfrm>
          <a:off x="0" y="1897767"/>
          <a:ext cx="12235542" cy="0"/>
        </a:xfrm>
        <a:prstGeom prst="line">
          <a:avLst/>
        </a:prstGeom>
        <a:solidFill>
          <a:schemeClr val="accent5">
            <a:hueOff val="1247628"/>
            <a:satOff val="-25244"/>
            <a:lumOff val="784"/>
            <a:alphaOff val="0"/>
          </a:schemeClr>
        </a:solidFill>
        <a:ln w="19050" cap="rnd" cmpd="sng" algn="ctr">
          <a:solidFill>
            <a:schemeClr val="accent5">
              <a:hueOff val="1247628"/>
              <a:satOff val="-25244"/>
              <a:lumOff val="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04BD71-3576-491B-B2D9-41C4C5E00367}">
      <dsp:nvSpPr>
        <dsp:cNvPr id="0" name=""/>
        <dsp:cNvSpPr/>
      </dsp:nvSpPr>
      <dsp:spPr>
        <a:xfrm>
          <a:off x="0" y="1897767"/>
          <a:ext cx="12235542" cy="948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This structure is simple to set up with minimal legal and administrative requirements, which is ideal for a startup with a small initial budget.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97767"/>
        <a:ext cx="12235542" cy="948594"/>
      </dsp:txXfrm>
    </dsp:sp>
    <dsp:sp modelId="{D4C5D70A-ABBA-469C-84DF-E854ADADCF02}">
      <dsp:nvSpPr>
        <dsp:cNvPr id="0" name=""/>
        <dsp:cNvSpPr/>
      </dsp:nvSpPr>
      <dsp:spPr>
        <a:xfrm>
          <a:off x="0" y="2846361"/>
          <a:ext cx="12235542" cy="0"/>
        </a:xfrm>
        <a:prstGeom prst="line">
          <a:avLst/>
        </a:prstGeom>
        <a:solidFill>
          <a:schemeClr val="accent5">
            <a:hueOff val="1871442"/>
            <a:satOff val="-37867"/>
            <a:lumOff val="1177"/>
            <a:alphaOff val="0"/>
          </a:schemeClr>
        </a:solidFill>
        <a:ln w="19050" cap="rnd" cmpd="sng" algn="ctr">
          <a:solidFill>
            <a:schemeClr val="accent5">
              <a:hueOff val="1871442"/>
              <a:satOff val="-37867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77292-83EA-4A28-9ABD-4B003C67E667}">
      <dsp:nvSpPr>
        <dsp:cNvPr id="0" name=""/>
        <dsp:cNvSpPr/>
      </dsp:nvSpPr>
      <dsp:spPr>
        <a:xfrm>
          <a:off x="0" y="2846361"/>
          <a:ext cx="12235542" cy="948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Profits from the café go directly to me, supporting personal financial growth while reinvesting in the business</a:t>
          </a:r>
          <a:r>
            <a:rPr lang="en-GB" sz="2700" kern="1200" dirty="0"/>
            <a:t>.</a:t>
          </a:r>
          <a:endParaRPr lang="en-US" sz="2700" kern="1200" dirty="0"/>
        </a:p>
      </dsp:txBody>
      <dsp:txXfrm>
        <a:off x="0" y="2846361"/>
        <a:ext cx="12235542" cy="948594"/>
      </dsp:txXfrm>
    </dsp:sp>
    <dsp:sp modelId="{F414A610-B695-4B6A-8AA5-4B9C42EA1DCC}">
      <dsp:nvSpPr>
        <dsp:cNvPr id="0" name=""/>
        <dsp:cNvSpPr/>
      </dsp:nvSpPr>
      <dsp:spPr>
        <a:xfrm>
          <a:off x="0" y="3794955"/>
          <a:ext cx="12235542" cy="0"/>
        </a:xfrm>
        <a:prstGeom prst="line">
          <a:avLst/>
        </a:prstGeom>
        <a:solidFill>
          <a:schemeClr val="accent5">
            <a:hueOff val="2495256"/>
            <a:satOff val="-50489"/>
            <a:lumOff val="1569"/>
            <a:alphaOff val="0"/>
          </a:schemeClr>
        </a:solidFill>
        <a:ln w="19050" cap="rnd" cmpd="sng" algn="ctr">
          <a:solidFill>
            <a:schemeClr val="accent5">
              <a:hueOff val="2495256"/>
              <a:satOff val="-50489"/>
              <a:lumOff val="1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2D37B3-D1CD-4457-97CE-DD15D27CD645}">
      <dsp:nvSpPr>
        <dsp:cNvPr id="0" name=""/>
        <dsp:cNvSpPr/>
      </dsp:nvSpPr>
      <dsp:spPr>
        <a:xfrm>
          <a:off x="0" y="3794955"/>
          <a:ext cx="12235542" cy="948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Aligns with my short-term goal of establishing the café and long-term goal of scaling gradually without complex ownership issues.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794955"/>
        <a:ext cx="12235542" cy="9485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594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854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58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447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591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610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35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131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84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417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753952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6328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974954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867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0777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190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5B9C49-462D-4C94-A237-700E23BD9975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6763037-B880-4FF0-8530-171DC2135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041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od.gov.uk/" TargetMode="External"/><Relationship Id="rId2" Type="http://schemas.openxmlformats.org/officeDocument/2006/relationships/hyperlink" Target="https://britishcoffeeassociation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9BDCB-332D-D94F-5050-712D345B5C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828800"/>
            <a:ext cx="6994676" cy="1970314"/>
          </a:xfrm>
        </p:spPr>
        <p:txBody>
          <a:bodyPr/>
          <a:lstStyle/>
          <a:p>
            <a:r>
              <a:rPr lang="en-GB" dirty="0">
                <a:latin typeface="Algerian" panose="04020705040A02060702" pitchFamily="82" charset="0"/>
              </a:rPr>
              <a:t>Enterprise and Entrepreneurship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B55BE7-9265-6FE1-CA69-82FE0F5C8D2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Algerian" panose="04020705040A02060702" pitchFamily="82" charset="0"/>
              </a:rPr>
              <a:t>TASK 2</a:t>
            </a:r>
          </a:p>
          <a:p>
            <a:pPr algn="ctr"/>
            <a:r>
              <a:rPr lang="en-GB" b="1" dirty="0">
                <a:latin typeface="Algerian" panose="04020705040A02060702" pitchFamily="82" charset="0"/>
              </a:rPr>
              <a:t>PRESENTATION BUSINESS PLAN IDEA   </a:t>
            </a:r>
          </a:p>
          <a:p>
            <a:endParaRPr lang="en-GB" dirty="0"/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D6877D6F-6824-5F0B-7E21-26208D7336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9287" y="0"/>
            <a:ext cx="2035628" cy="1730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458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5769A-6A9D-77F2-3B7F-902284537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8054" y="391886"/>
            <a:ext cx="9757150" cy="1948544"/>
          </a:xfrm>
        </p:spPr>
        <p:txBody>
          <a:bodyPr>
            <a:normAutofit/>
          </a:bodyPr>
          <a:lstStyle/>
          <a:p>
            <a:pPr algn="ctr"/>
            <a:br>
              <a:rPr lang="en-GB" dirty="0"/>
            </a:br>
            <a:r>
              <a:rPr lang="en-GB" dirty="0">
                <a:latin typeface="Algerian" panose="04020705040A02060702" pitchFamily="82" charset="0"/>
              </a:rPr>
              <a:t>UNIVERSITY OF WALES TRINITY SAINT DAVID LONDON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9739E-029D-8B8A-EE87-D290B4CB75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0086" y="2340430"/>
            <a:ext cx="9613861" cy="4256314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altLang="en-US" sz="2800" b="1" dirty="0">
                <a:latin typeface="Arial Black" panose="020B0A040201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YUSTINA DA COSTA 2430457</a:t>
            </a:r>
            <a:br>
              <a:rPr lang="en-US" altLang="en-US" sz="2800" b="1" dirty="0">
                <a:latin typeface="Arial Black" panose="020B0A040201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US" sz="2800" b="1" dirty="0">
                <a:latin typeface="Arial Black" panose="020B0A04020102020204" pitchFamily="34" charset="0"/>
              </a:rPr>
              <a:t>INDIVIDUAL PRESENTATION BUSINESS PLAN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2800" dirty="0">
                <a:latin typeface="Arial Black" panose="020B0A04020102020204" pitchFamily="34" charset="0"/>
              </a:rPr>
              <a:t>Enterprise and Entrepreneurship</a:t>
            </a:r>
            <a:br>
              <a:rPr lang="en-GB" sz="2800" dirty="0">
                <a:latin typeface="Arial Black" panose="020B0A04020102020204" pitchFamily="34" charset="0"/>
              </a:rPr>
            </a:br>
            <a:r>
              <a:rPr lang="en-US" sz="2800" b="1" dirty="0">
                <a:latin typeface="Arial Black" panose="020B0A04020102020204" pitchFamily="34" charset="0"/>
              </a:rPr>
              <a:t>(LCLM4006)</a:t>
            </a:r>
            <a:br>
              <a:rPr lang="en-GB" sz="2800" dirty="0">
                <a:latin typeface="Arial Black" panose="020B0A04020102020204" pitchFamily="34" charset="0"/>
              </a:rPr>
            </a:br>
            <a:r>
              <a:rPr lang="en-US" sz="2800" b="1" dirty="0">
                <a:latin typeface="Arial Black" panose="020B0A04020102020204" pitchFamily="34" charset="0"/>
              </a:rPr>
              <a:t>GROUP 2</a:t>
            </a:r>
            <a:br>
              <a:rPr lang="en-GB" sz="2800" dirty="0">
                <a:latin typeface="Arial Black" panose="020B0A04020102020204" pitchFamily="34" charset="0"/>
              </a:rPr>
            </a:br>
            <a:r>
              <a:rPr lang="en-US" sz="2800" b="1" dirty="0">
                <a:latin typeface="Arial Black" panose="020B0A04020102020204" pitchFamily="34" charset="0"/>
              </a:rPr>
              <a:t>Lecture: MOHMMAD RAHMAN </a:t>
            </a:r>
            <a:br>
              <a:rPr lang="en-US" sz="2800" b="1" dirty="0">
                <a:latin typeface="Arial Black" panose="020B0A04020102020204" pitchFamily="34" charset="0"/>
              </a:rPr>
            </a:br>
            <a:r>
              <a:rPr lang="en-US" sz="2800" b="1" dirty="0">
                <a:latin typeface="Arial Black" panose="020B0A04020102020204" pitchFamily="34" charset="0"/>
              </a:rPr>
              <a:t>SUBMISSION DEADLINE: MONDAY,08/12/2025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pic>
        <p:nvPicPr>
          <p:cNvPr id="4" name="Content Placeholder 4" descr="A black and yellow shield with yellow flowers and leaves">
            <a:extLst>
              <a:ext uri="{FF2B5EF4-FFF2-40B4-BE49-F238E27FC236}">
                <a16:creationId xmlns:a16="http://schemas.microsoft.com/office/drawing/2014/main" id="{75DB9FE6-9D97-2AEE-84D5-870290117FE1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939" y="566058"/>
            <a:ext cx="1251403" cy="1389064"/>
          </a:xfrm>
        </p:spPr>
      </p:pic>
    </p:spTree>
    <p:extLst>
      <p:ext uri="{BB962C8B-B14F-4D97-AF65-F5344CB8AC3E}">
        <p14:creationId xmlns:p14="http://schemas.microsoft.com/office/powerpoint/2010/main" val="370249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559E2-55F5-C863-384F-E28F970B5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010302"/>
            <a:ext cx="9613861" cy="4717069"/>
          </a:xfrm>
        </p:spPr>
        <p:txBody>
          <a:bodyPr>
            <a:normAutofit fontScale="70000" lnSpcReduction="20000"/>
          </a:bodyPr>
          <a:lstStyle/>
          <a:p>
            <a:pPr marL="914400" indent="-914400">
              <a:buFont typeface="+mj-lt"/>
              <a:buAutoNum type="arabicPeriod"/>
            </a:pPr>
            <a:r>
              <a:rPr lang="en-GB" sz="4500" dirty="0"/>
              <a:t>INTRODUCTION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BUSINESS IDEA DESCRIPTION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PRODUCT  OFFERING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HOW IT MEETS A MARKET NEED!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SERVICE  MEETS MARKET NEEDS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MANAGEMENT STRUCTURE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ORGANISATIONS CHART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PESTEL ANALYSIS </a:t>
            </a:r>
          </a:p>
          <a:p>
            <a:endParaRPr lang="en-GB" dirty="0"/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91CA2D61-01F8-F1EF-7421-439FFB54E9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0914" y="0"/>
            <a:ext cx="1611086" cy="1738159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E6A068FF-7570-E8FF-478B-25EC3F026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</a:t>
            </a:r>
          </a:p>
        </p:txBody>
      </p:sp>
    </p:spTree>
    <p:extLst>
      <p:ext uri="{BB962C8B-B14F-4D97-AF65-F5344CB8AC3E}">
        <p14:creationId xmlns:p14="http://schemas.microsoft.com/office/powerpoint/2010/main" val="2763431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AA4B3-369C-3AE6-50FE-C727A98258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805544"/>
            <a:ext cx="9476050" cy="593271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11200">
                <a:latin typeface="Arial" panose="020B0604020202020204" pitchFamily="34" charset="0"/>
                <a:cs typeface="Arial" panose="020B0604020202020204" pitchFamily="34" charset="0"/>
              </a:rPr>
              <a:t>10. Strategy alignment with PESTEL</a:t>
            </a:r>
            <a:endParaRPr lang="en-GB" sz="1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11. Marketing strategy 4Ps</a:t>
            </a:r>
          </a:p>
          <a:p>
            <a:pPr marL="0" indent="0">
              <a:buNone/>
            </a:pPr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12. Funding requirements and allocation</a:t>
            </a:r>
          </a:p>
          <a:p>
            <a:pPr marL="0" indent="0">
              <a:buNone/>
            </a:pPr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13. Start-up cost breakdown</a:t>
            </a:r>
          </a:p>
          <a:p>
            <a:pPr marL="0" indent="0">
              <a:buNone/>
            </a:pPr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14.Fixed costs</a:t>
            </a:r>
          </a:p>
          <a:p>
            <a:pPr marL="0" indent="0">
              <a:buNone/>
            </a:pPr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15. Variable costs</a:t>
            </a:r>
          </a:p>
          <a:p>
            <a:pPr marL="0" indent="0">
              <a:buNone/>
            </a:pPr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16.6-month financial forecast</a:t>
            </a:r>
          </a:p>
          <a:p>
            <a:pPr marL="0" indent="0">
              <a:buNone/>
            </a:pPr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17. Chart 6-month financial forecast</a:t>
            </a:r>
          </a:p>
          <a:p>
            <a:pPr marL="0" indent="0">
              <a:buNone/>
            </a:pPr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17. Break-even customers per month</a:t>
            </a:r>
          </a:p>
          <a:p>
            <a:pPr marL="0" indent="0">
              <a:buNone/>
            </a:pPr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19. Conclusion</a:t>
            </a:r>
          </a:p>
          <a:p>
            <a:pPr marL="0" indent="0">
              <a:buNone/>
            </a:pPr>
            <a:r>
              <a:rPr lang="en-GB" sz="11200">
                <a:latin typeface="Arial" panose="020B0604020202020204" pitchFamily="34" charset="0"/>
                <a:cs typeface="Arial" panose="020B0604020202020204" pitchFamily="34" charset="0"/>
              </a:rPr>
              <a:t>20. Reference list</a:t>
            </a:r>
          </a:p>
          <a:p>
            <a:endParaRPr lang="en-GB" dirty="0"/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7FDFBCC8-B035-367C-0F7C-101313EF04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1172" y="76201"/>
            <a:ext cx="1611086" cy="1458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083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1E7EF-F36A-68FB-8647-9E31175CE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lgerian" panose="04020705040A02060702" pitchFamily="82" charset="0"/>
              </a:rPr>
              <a:t>INTRUDUCTION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59F65-2A78-572A-C1A1-6D6D5C9CB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86" y="2057400"/>
            <a:ext cx="11092543" cy="387878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>
                <a:latin typeface="Arial Black" panose="020B0A04020102020204" pitchFamily="34" charset="0"/>
              </a:rPr>
              <a:t>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Timor Taste Café aims to bring the authentic flavours of Timor-Leste’s high-quality organic coffee to the local community (International Coffee Organisation, 2023). 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With a start-up budget of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£5,000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the café follows a lean, low-cost approach suitable for small businesses (British Business Bank, 2022). The focus is on quality coffee, friendly service, and creating a warm cultural experience to build loyal customers (Kotler &amp; Keller, 2021).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1D8A4FCB-7AA4-AD8E-1A22-795BDF091D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0914" y="598715"/>
            <a:ext cx="1611086" cy="1458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809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F521D-D488-82C2-6FA6-1C744358A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lgerian" panose="04020705040A02060702" pitchFamily="82" charset="0"/>
              </a:rPr>
              <a:t>BUSINESS IDEA DESCRIPTION</a:t>
            </a:r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69788-8B09-845A-5856-8F7DFC8A8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1959429"/>
            <a:ext cx="9613861" cy="45611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>
                <a:latin typeface="Arial Black" panose="020B0A04020102020204" pitchFamily="34" charset="0"/>
              </a:rPr>
              <a:t>	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Timor Taste Café is a small coffee business offering authentic Timorese coffee and light cultural snacks. </a:t>
            </a:r>
          </a:p>
          <a:p>
            <a:pPr marL="0" indent="0">
              <a:buNone/>
            </a:pP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	The café aims to create a warm, community-focused space where customers can enjoy high-quality organic coffee and experience the unique flavours of Timor-Leste (International Coffee Organisation, 2023).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F17A31A5-9DC1-1125-A1B3-06D55699E0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0914" y="174171"/>
            <a:ext cx="1611086" cy="1883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293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9A753-1A99-75F9-C314-8FF9BB678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lgerian" panose="04020705040A02060702" pitchFamily="82" charset="0"/>
              </a:rPr>
              <a:t>PRODUCT  OFFERING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C3ACC-AA54-BFD1-550D-A1B8A7EA0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1153886"/>
            <a:ext cx="9613861" cy="478230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12800" b="1" dirty="0">
              <a:latin typeface="Arial Black" panose="020B0A04020102020204" pitchFamily="34" charset="0"/>
            </a:endParaRPr>
          </a:p>
          <a:p>
            <a:pPr lvl="0"/>
            <a:r>
              <a:rPr lang="en-GB" sz="12800" b="1" dirty="0">
                <a:latin typeface="Arial" panose="020B0604020202020204" pitchFamily="34" charset="0"/>
                <a:cs typeface="Arial" panose="020B0604020202020204" pitchFamily="34" charset="0"/>
              </a:rPr>
              <a:t>Single-origin Timorese coffee</a:t>
            </a:r>
          </a:p>
          <a:p>
            <a:pPr lvl="0"/>
            <a:r>
              <a:rPr lang="en-GB" sz="12800" b="1" dirty="0">
                <a:latin typeface="Arial" panose="020B0604020202020204" pitchFamily="34" charset="0"/>
                <a:cs typeface="Arial" panose="020B0604020202020204" pitchFamily="34" charset="0"/>
              </a:rPr>
              <a:t>Traditional Timorese snacks (cassava fries, </a:t>
            </a:r>
            <a:r>
              <a:rPr lang="en-GB" sz="12800" b="1" dirty="0" err="1">
                <a:latin typeface="Arial" panose="020B0604020202020204" pitchFamily="34" charset="0"/>
                <a:cs typeface="Arial" panose="020B0604020202020204" pitchFamily="34" charset="0"/>
              </a:rPr>
              <a:t>batar</a:t>
            </a:r>
            <a:r>
              <a:rPr lang="en-GB" sz="1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800" b="1" dirty="0" err="1">
                <a:latin typeface="Arial" panose="020B0604020202020204" pitchFamily="34" charset="0"/>
                <a:cs typeface="Arial" panose="020B0604020202020204" pitchFamily="34" charset="0"/>
              </a:rPr>
              <a:t>daan</a:t>
            </a:r>
            <a:r>
              <a:rPr lang="en-GB" sz="12800" b="1" dirty="0">
                <a:latin typeface="Arial" panose="020B0604020202020204" pitchFamily="34" charset="0"/>
                <a:cs typeface="Arial" panose="020B0604020202020204" pitchFamily="34" charset="0"/>
              </a:rPr>
              <a:t>, pastries)</a:t>
            </a:r>
          </a:p>
          <a:p>
            <a:pPr lvl="0"/>
            <a:r>
              <a:rPr lang="en-GB" sz="12800" b="1" dirty="0">
                <a:latin typeface="Arial" panose="020B0604020202020204" pitchFamily="34" charset="0"/>
                <a:cs typeface="Arial" panose="020B0604020202020204" pitchFamily="34" charset="0"/>
              </a:rPr>
              <a:t>Hot and cold café beverages</a:t>
            </a:r>
          </a:p>
          <a:p>
            <a:pPr lvl="0"/>
            <a:r>
              <a:rPr lang="en-GB" sz="12800" b="1" dirty="0">
                <a:latin typeface="Arial" panose="020B0604020202020204" pitchFamily="34" charset="0"/>
                <a:cs typeface="Arial" panose="020B0604020202020204" pitchFamily="34" charset="0"/>
              </a:rPr>
              <a:t>Light meals with Timorese fusion</a:t>
            </a:r>
          </a:p>
          <a:p>
            <a:pPr lvl="0"/>
            <a:r>
              <a:rPr lang="en-GB" sz="12800" b="1" dirty="0">
                <a:latin typeface="Arial" panose="020B0604020202020204" pitchFamily="34" charset="0"/>
                <a:cs typeface="Arial" panose="020B0604020202020204" pitchFamily="34" charset="0"/>
              </a:rPr>
              <a:t>Retail items (coffee beans, sauces, cultural products)</a:t>
            </a:r>
          </a:p>
          <a:p>
            <a:pPr lvl="0"/>
            <a:r>
              <a:rPr lang="en-GB" sz="12800" b="1" dirty="0">
                <a:latin typeface="Arial" panose="020B0604020202020204" pitchFamily="34" charset="0"/>
                <a:cs typeface="Arial" panose="020B0604020202020204" pitchFamily="34" charset="0"/>
              </a:rPr>
              <a:t>Cultural mini-events and tasting sessions</a:t>
            </a:r>
          </a:p>
          <a:p>
            <a:pPr marL="0" indent="0">
              <a:buNone/>
            </a:pPr>
            <a:endParaRPr lang="en-GB" sz="1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BAA9DB4D-C943-ACB4-6063-4FCD3ADFAB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0914" y="598715"/>
            <a:ext cx="1611086" cy="1458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6369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EBA50-AAE9-0DE4-CA71-2594B3B9F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370115"/>
            <a:ext cx="9613861" cy="849086"/>
          </a:xfrm>
        </p:spPr>
        <p:txBody>
          <a:bodyPr>
            <a:normAutofit/>
          </a:bodyPr>
          <a:lstStyle/>
          <a:p>
            <a:r>
              <a:rPr lang="en-GB" b="1" dirty="0">
                <a:latin typeface="Algerian" panose="04020705040A02060702" pitchFamily="82" charset="0"/>
              </a:rPr>
              <a:t>HOW IT MEETS A MARKET NEED!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947F3-893F-8234-882A-38C99A8A3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17171"/>
            <a:ext cx="11669486" cy="5399315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There is strong and growing customer demand for unique, international, and ethically sourced coffee products in the UK market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(British Coffee Association, 2023).</a:t>
            </a:r>
          </a:p>
          <a:p>
            <a:pPr>
              <a:lnSpc>
                <a:spcPct val="170000"/>
              </a:lnSpc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Timor Taste Café meets these market needs in several key ways:</a:t>
            </a: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Unique Cultural Offering:</a:t>
            </a:r>
            <a:b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The café introduces authentic Timorese flavours not available anywhere else in Oxford, giving the business a distinctive cultural niche.</a:t>
            </a:r>
          </a:p>
          <a:p>
            <a:pPr>
              <a:lnSpc>
                <a:spcPct val="170000"/>
              </a:lnSpc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Speciality Coffee Demand:</a:t>
            </a:r>
            <a:b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UK consumers increasingly seek high-quality, global speciality coffee, and the café’s Timorese coffee offering aligns with this trend.</a:t>
            </a:r>
          </a:p>
          <a:p>
            <a:pPr>
              <a:lnSpc>
                <a:spcPct val="170000"/>
              </a:lnSpc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Ethical and Sustainable Choice:</a:t>
            </a:r>
            <a:b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Consumer preference for ethically sourced products continues to grow, and Timor Taste Café supports this demand by promoting responsibly sourced coffee (Fairtrade Foundation, 2024)</a:t>
            </a:r>
          </a:p>
          <a:p>
            <a:endParaRPr lang="en-GB" dirty="0"/>
          </a:p>
        </p:txBody>
      </p:sp>
      <p:pic>
        <p:nvPicPr>
          <p:cNvPr id="6" name="Picture 5" descr="A cup of coffee with a heart shaped foam in it">
            <a:extLst>
              <a:ext uri="{FF2B5EF4-FFF2-40B4-BE49-F238E27FC236}">
                <a16:creationId xmlns:a16="http://schemas.microsoft.com/office/drawing/2014/main" id="{3A382B9F-3061-459C-4CA1-7F4CAA4ABB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0914" y="598716"/>
            <a:ext cx="1611086" cy="1170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0547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1F9CB-B0A7-3072-4EC3-8FD3BCE07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81743"/>
          </a:xfrm>
        </p:spPr>
        <p:txBody>
          <a:bodyPr/>
          <a:lstStyle/>
          <a:p>
            <a:r>
              <a:rPr lang="en-GB" dirty="0">
                <a:latin typeface="Algerian" panose="04020705040A02060702" pitchFamily="82" charset="0"/>
              </a:rPr>
              <a:t>SERVICE  MEETS MARKET NEEDS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E2FA-CCD6-4654-2A91-AE4BC798EB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971" y="1567543"/>
            <a:ext cx="11255829" cy="476794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Diverse Local Population: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Oxford’s international students and professionals enjoy exploring global flavours, creating strong demand for cultural cafés.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Authentic Experiences: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Customers increasingly seek cafés offering unique cultural identity and new food experiences.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Affordable, Casual Dining: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Timor Taste Café aligns with the growing trend toward affordable, convenient dining options.</a:t>
            </a:r>
          </a:p>
          <a:p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4C1BA604-1105-0137-2250-BD442EDB2C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0914" y="598715"/>
            <a:ext cx="1611086" cy="1458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597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4C761-5057-4B07-D9BD-03BA6C008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293" y="337457"/>
            <a:ext cx="9613861" cy="1368842"/>
          </a:xfrm>
        </p:spPr>
        <p:txBody>
          <a:bodyPr/>
          <a:lstStyle/>
          <a:p>
            <a:pPr algn="ctr"/>
            <a:r>
              <a:rPr lang="en-GB" dirty="0">
                <a:latin typeface="Algerian" panose="04020705040A02060702" pitchFamily="82" charset="0"/>
              </a:rPr>
              <a:t>MANAGEMENT 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DB8A0-BD42-4904-DCED-ABB8DBE1FF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286" y="1045030"/>
            <a:ext cx="11473543" cy="5921828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Owner/Manager (Yustina)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Leads decision-making and strategic planning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Oversees financial management, budgeting, and cash flow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Manages marketing, customer engagement, and daily operations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2. Assistant/Barista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Prepares and serves drinks and food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Maintains cleanliness and stock levels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Provides friendly, high-quality customer service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3.Future Roles (as the business grows)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.Chef/Cook: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Supports food preparation and menu development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Marketing Assistant: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Helps with promotions, social media, and loyalty programmes</a:t>
            </a:r>
          </a:p>
          <a:p>
            <a:endParaRPr lang="en-GB" sz="2000" dirty="0"/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DFE2F3F1-6204-3AFD-628F-4C89B71ADE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4183" y="587830"/>
            <a:ext cx="1897817" cy="157842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89469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95BE5-163F-3A02-42CD-42214013F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43" y="753228"/>
            <a:ext cx="10174439" cy="1080938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lgerian" panose="04020705040A02060702" pitchFamily="82" charset="0"/>
              </a:rPr>
              <a:t>ORGANISATIONS CHART OF TIMOR TASTE CAFÉ</a:t>
            </a:r>
            <a:endParaRPr lang="en-GB" sz="3200" dirty="0"/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481973DD-6AB6-870D-B6A6-1BE43ADBDC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0914" y="598715"/>
            <a:ext cx="1611086" cy="145868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39F8301-FDFA-4206-5A94-CB633E380A79}"/>
              </a:ext>
            </a:extLst>
          </p:cNvPr>
          <p:cNvSpPr/>
          <p:nvPr/>
        </p:nvSpPr>
        <p:spPr>
          <a:xfrm>
            <a:off x="4365171" y="2536372"/>
            <a:ext cx="2471058" cy="37011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OWNER YUSTINA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0F9F9A2-1757-6AF8-A252-BF920D2C7FCD}"/>
              </a:ext>
            </a:extLst>
          </p:cNvPr>
          <p:cNvSpPr/>
          <p:nvPr/>
        </p:nvSpPr>
        <p:spPr>
          <a:xfrm>
            <a:off x="5595257" y="2906486"/>
            <a:ext cx="185057" cy="62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70EEBB8-E0D5-53EE-A268-A6E2CC976578}"/>
              </a:ext>
            </a:extLst>
          </p:cNvPr>
          <p:cNvSpPr/>
          <p:nvPr/>
        </p:nvSpPr>
        <p:spPr>
          <a:xfrm>
            <a:off x="4365171" y="3526971"/>
            <a:ext cx="2569030" cy="37011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Manager Yustina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FACF7F4-DEB3-A407-8D43-DBFF25208D5D}"/>
              </a:ext>
            </a:extLst>
          </p:cNvPr>
          <p:cNvSpPr/>
          <p:nvPr/>
        </p:nvSpPr>
        <p:spPr>
          <a:xfrm>
            <a:off x="5595258" y="3897085"/>
            <a:ext cx="230776" cy="83820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E5C470E-9249-E81E-BA25-0A9CA83AC79F}"/>
              </a:ext>
            </a:extLst>
          </p:cNvPr>
          <p:cNvSpPr/>
          <p:nvPr/>
        </p:nvSpPr>
        <p:spPr>
          <a:xfrm>
            <a:off x="2667000" y="4717070"/>
            <a:ext cx="6161313" cy="457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4E1FD88-C8C8-13CC-6F5E-7D9223273257}"/>
              </a:ext>
            </a:extLst>
          </p:cNvPr>
          <p:cNvSpPr/>
          <p:nvPr/>
        </p:nvSpPr>
        <p:spPr>
          <a:xfrm>
            <a:off x="2667000" y="4762789"/>
            <a:ext cx="45719" cy="3655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3F6B56-D602-A66D-E6CD-F527121139B6}"/>
              </a:ext>
            </a:extLst>
          </p:cNvPr>
          <p:cNvSpPr/>
          <p:nvPr/>
        </p:nvSpPr>
        <p:spPr>
          <a:xfrm>
            <a:off x="4810957" y="4700796"/>
            <a:ext cx="45719" cy="55139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A5F3971-2CAB-F708-245A-C1E6386FDD3D}"/>
              </a:ext>
            </a:extLst>
          </p:cNvPr>
          <p:cNvSpPr/>
          <p:nvPr/>
        </p:nvSpPr>
        <p:spPr>
          <a:xfrm>
            <a:off x="6694714" y="4762789"/>
            <a:ext cx="45719" cy="41126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3EF24FE-3541-18B1-79EE-1348A150DA3D}"/>
              </a:ext>
            </a:extLst>
          </p:cNvPr>
          <p:cNvSpPr/>
          <p:nvPr/>
        </p:nvSpPr>
        <p:spPr>
          <a:xfrm>
            <a:off x="8760821" y="4735286"/>
            <a:ext cx="45719" cy="3473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855E981-59FF-9800-4FC7-8CEBA617541F}"/>
              </a:ext>
            </a:extLst>
          </p:cNvPr>
          <p:cNvSpPr/>
          <p:nvPr/>
        </p:nvSpPr>
        <p:spPr>
          <a:xfrm>
            <a:off x="1439568" y="5128339"/>
            <a:ext cx="1741714" cy="63891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Barista </a:t>
            </a:r>
            <a:r>
              <a:rPr lang="en-GB" dirty="0" err="1"/>
              <a:t>ASirumalay</a:t>
            </a:r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8570170-8750-179D-B04E-8B7A96212489}"/>
              </a:ext>
            </a:extLst>
          </p:cNvPr>
          <p:cNvSpPr/>
          <p:nvPr/>
        </p:nvSpPr>
        <p:spPr>
          <a:xfrm>
            <a:off x="3724507" y="5227848"/>
            <a:ext cx="2101527" cy="56154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Chef </a:t>
            </a:r>
          </a:p>
          <a:p>
            <a:pPr algn="ctr"/>
            <a:r>
              <a:rPr lang="en-GB" dirty="0"/>
              <a:t>Junior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9F6EF82-7FA3-6787-B49C-CAED55BE84D3}"/>
              </a:ext>
            </a:extLst>
          </p:cNvPr>
          <p:cNvSpPr/>
          <p:nvPr/>
        </p:nvSpPr>
        <p:spPr>
          <a:xfrm>
            <a:off x="6095999" y="5227847"/>
            <a:ext cx="1489167" cy="54747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Marketing Antonio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A2D22DD-3ABC-CCD6-BBF8-BC65D3D1F70F}"/>
              </a:ext>
            </a:extLst>
          </p:cNvPr>
          <p:cNvSpPr/>
          <p:nvPr/>
        </p:nvSpPr>
        <p:spPr>
          <a:xfrm>
            <a:off x="8251371" y="5128338"/>
            <a:ext cx="1629576" cy="64698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Cleaner Jose</a:t>
            </a:r>
          </a:p>
        </p:txBody>
      </p:sp>
    </p:spTree>
    <p:extLst>
      <p:ext uri="{BB962C8B-B14F-4D97-AF65-F5344CB8AC3E}">
        <p14:creationId xmlns:p14="http://schemas.microsoft.com/office/powerpoint/2010/main" val="41734065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45F219-9AEF-19C7-B5E1-8B8C0266C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39B2E-1CE6-270C-1EE6-EA1BFA1E1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716" y="753228"/>
            <a:ext cx="8784770" cy="1080938"/>
          </a:xfrm>
        </p:spPr>
        <p:txBody>
          <a:bodyPr>
            <a:normAutofit/>
          </a:bodyPr>
          <a:lstStyle/>
          <a:p>
            <a:pPr algn="ctr"/>
            <a:r>
              <a:rPr lang="en-GB" sz="2400">
                <a:latin typeface="Algerian" panose="04020705040A02060702" pitchFamily="82" charset="0"/>
              </a:rPr>
              <a:t>SPESIFY THE LEGAL STRUCTURE: SOLE TRADER</a:t>
            </a:r>
            <a:endParaRPr lang="en-GB" sz="2400" dirty="0">
              <a:latin typeface="Algerian" panose="04020705040A02060702" pitchFamily="82" charset="0"/>
            </a:endParaRPr>
          </a:p>
        </p:txBody>
      </p:sp>
      <p:pic>
        <p:nvPicPr>
          <p:cNvPr id="3" name="Picture 2" descr="A cup of coffee with a heart shaped foam in it">
            <a:extLst>
              <a:ext uri="{FF2B5EF4-FFF2-40B4-BE49-F238E27FC236}">
                <a16:creationId xmlns:a16="http://schemas.microsoft.com/office/drawing/2014/main" id="{3569D21E-4F62-49F9-63B3-607EDD78D3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00" y="152400"/>
            <a:ext cx="2503714" cy="1681766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5CA6A3-FFA9-F416-37F6-4F87096F9F4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3543" y="2113871"/>
          <a:ext cx="12235543" cy="47441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5497529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34B65-6E40-2143-E069-9D0D263AC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676" y="551238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lgerian" panose="04020705040A02060702" pitchFamily="82" charset="0"/>
              </a:rPr>
              <a:t>PESTEL Analysis for Timor Taste Café</a:t>
            </a:r>
            <a:br>
              <a:rPr lang="en-GB" dirty="0">
                <a:solidFill>
                  <a:srgbClr val="FFFFFF"/>
                </a:solidFill>
                <a:highlight>
                  <a:srgbClr val="008000"/>
                </a:highlight>
                <a:latin typeface="Algerian" panose="04020705040A02060702" pitchFamily="82" charset="0"/>
              </a:rPr>
            </a:br>
            <a:endParaRPr lang="en-GB" dirty="0">
              <a:highlight>
                <a:srgbClr val="008000"/>
              </a:highlight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ECADE-A53F-A67A-8F92-349FDF37C8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2885" y="1834166"/>
            <a:ext cx="9916885" cy="464283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FFFF"/>
                </a:solidFill>
                <a:highlight>
                  <a:srgbClr val="808000"/>
                </a:highlight>
              </a:rPr>
              <a:t>1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 Factors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Factors: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Stable in the UK supports small business growth.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council regulations on food hygiene and waste management.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Trade relationships affecting coffee bean imports (e.g., Timor-Leste or other suppliers)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Strategic Alignment: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Compliance Strategy: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Keep updated with local council requirements and maintain top hygiene standards to avoid fines and improve customer trust.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Supplier Strategy: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Build relationships with multiple suppliers to avoid disruptions caused by import policy changes</a:t>
            </a:r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6B533BDE-4329-E899-F32A-C4420D42AD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9400" y="589110"/>
            <a:ext cx="1752600" cy="140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2656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CB421-D083-C310-5661-C55A36BD0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9511695" cy="1320800"/>
          </a:xfrm>
        </p:spPr>
        <p:txBody>
          <a:bodyPr/>
          <a:lstStyle/>
          <a:p>
            <a:r>
              <a:rPr lang="en-GB" b="1" dirty="0">
                <a:latin typeface="Algerian" panose="04020705040A02060702" pitchFamily="82" charset="0"/>
              </a:rPr>
              <a:t>PESTEL Analysis for Timor Taste Café</a:t>
            </a:r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8739C-8833-C3A2-A7B0-45A6CC1098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1643744"/>
            <a:ext cx="10281328" cy="490945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Economic Factors</a:t>
            </a:r>
          </a:p>
          <a:p>
            <a:pPr marL="0" indent="0">
              <a:buNone/>
            </a:pPr>
            <a:r>
              <a:rPr lang="en-GB" sz="3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Key Factors:</a:t>
            </a:r>
            <a:endParaRPr lang="en-GB" sz="3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cost of living in the UK may affect customer spending.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 is increasing the prices of ingredients, utilities, and labour.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Growing demand for affordable, high-quality food and coffee options.</a:t>
            </a:r>
          </a:p>
          <a:p>
            <a:pPr marL="0" indent="0">
              <a:buNone/>
            </a:pPr>
            <a:r>
              <a:rPr lang="en-GB" sz="3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Strategic Alignment:</a:t>
            </a:r>
            <a:endParaRPr lang="en-GB" sz="3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3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Pricing Strategy:</a:t>
            </a: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Offer competitive pricing with value bundles (e.g., coffee + pastel box)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Control:</a:t>
            </a: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Monitor expenses monthly and build intense supplier negotiations to maintain profitability on a limited startup budget.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Retention:</a:t>
            </a: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Introduce loyalty cards for repeat customers.</a:t>
            </a:r>
          </a:p>
          <a:p>
            <a:endParaRPr lang="en-GB" dirty="0"/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6C9BF6AF-47CD-91A3-9242-8E8E590A6B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1800" y="589110"/>
            <a:ext cx="1600200" cy="140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376103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B5308-0786-F6B2-253B-498D0D72E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381066" cy="805543"/>
          </a:xfrm>
        </p:spPr>
        <p:txBody>
          <a:bodyPr/>
          <a:lstStyle/>
          <a:p>
            <a:r>
              <a:rPr lang="en-GB" b="1" dirty="0">
                <a:latin typeface="Algerian" panose="04020705040A02060702" pitchFamily="82" charset="0"/>
              </a:rPr>
              <a:t>PESTEL Analysis for Timor Taste Café</a:t>
            </a:r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4F28-502D-4C88-FD2A-26D457ED4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1240971"/>
            <a:ext cx="10504352" cy="554082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b="1" dirty="0"/>
              <a:t>3</a:t>
            </a:r>
            <a:r>
              <a:rPr lang="en-GB" b="1" dirty="0">
                <a:solidFill>
                  <a:schemeClr val="tx1"/>
                </a:solidFill>
              </a:rPr>
              <a:t>. </a:t>
            </a:r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Factors</a:t>
            </a:r>
          </a:p>
          <a:p>
            <a:pPr marL="0" indent="0">
              <a:buNone/>
            </a:pPr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Key Factors:</a:t>
            </a:r>
            <a:endParaRPr lang="en-GB" sz="1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café culture in Oxford, with people seeking culturally unique food and drinks.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 interest in global flavours and multicultural dining experiences.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trend: customers prefer local, independent cafés instead of large chains.</a:t>
            </a:r>
          </a:p>
          <a:p>
            <a:pPr marL="0" indent="0">
              <a:buNone/>
            </a:pPr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Strategic Alignment:</a:t>
            </a:r>
            <a:endParaRPr lang="en-GB" sz="1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Differentiation Strategy:</a:t>
            </a:r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Position Timor Taste Café as a unique cultural café offering authentic Timorese flavours.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Engagement:</a:t>
            </a:r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Participate in local events and collaborate with student communities &amp; cultural groups.</a:t>
            </a:r>
          </a:p>
          <a:p>
            <a:endParaRPr lang="en-GB" dirty="0"/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0023737E-AF61-B86A-8269-7E88993752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7628" y="589110"/>
            <a:ext cx="1774371" cy="140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6095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46EE5-F15B-3A3A-12DC-4EC07ADCC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977601"/>
          </a:xfrm>
        </p:spPr>
        <p:txBody>
          <a:bodyPr>
            <a:normAutofit/>
          </a:bodyPr>
          <a:lstStyle/>
          <a:p>
            <a:r>
              <a:rPr lang="en-GB" b="1" dirty="0">
                <a:latin typeface="Algerian" panose="04020705040A02060702" pitchFamily="82" charset="0"/>
              </a:rPr>
              <a:t>PESTEL Analysis for Timor Taste Café</a:t>
            </a:r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199F5CFB-8C5C-7CCC-D0C9-1A6E3B2CFB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1730829"/>
            <a:ext cx="10624492" cy="4996543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 Black" panose="020B0A04020102020204" pitchFamily="34" charset="0"/>
              </a:rPr>
              <a:t>4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Factors</a:t>
            </a:r>
          </a:p>
          <a:p>
            <a:pPr marL="0" indent="0">
              <a:buNone/>
            </a:pPr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Key Factors:</a:t>
            </a:r>
            <a:endParaRPr lang="en-GB" sz="1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in digital payments (contactless, mobile apps).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social media and digital marketing.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food delivery platforms (Uber Eats, Deliveroo).</a:t>
            </a:r>
          </a:p>
          <a:p>
            <a:pPr marL="0" indent="0">
              <a:buNone/>
            </a:pPr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Strategic Alignment:</a:t>
            </a:r>
            <a:endParaRPr lang="en-GB" sz="1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Presence:</a:t>
            </a:r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Maintain active Instagram, Facebook, and TikTok accounts to promote Timorese culture and menu items.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Adoption:</a:t>
            </a:r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Use digital payment systems for convenience and efficiency.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Delivery Strategy:</a:t>
            </a:r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Partner with delivery platforms to increase customer reach.</a:t>
            </a:r>
          </a:p>
          <a:p>
            <a:endParaRPr lang="en-GB" sz="1600" dirty="0"/>
          </a:p>
        </p:txBody>
      </p:sp>
      <p:pic>
        <p:nvPicPr>
          <p:cNvPr id="3" name="Picture 2" descr="A cup of coffee with a heart shaped foam in it">
            <a:extLst>
              <a:ext uri="{FF2B5EF4-FFF2-40B4-BE49-F238E27FC236}">
                <a16:creationId xmlns:a16="http://schemas.microsoft.com/office/drawing/2014/main" id="{2999DC6B-7198-A642-7384-037F340D9C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7628" y="589110"/>
            <a:ext cx="1774371" cy="140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734275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3C0F1-126D-4630-9F19-6AFCBD779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15" y="609600"/>
            <a:ext cx="9525000" cy="48985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lgerian" panose="04020705040A02060702" pitchFamily="82" charset="0"/>
              </a:rPr>
              <a:t>PESTEL Analysis for Timor Taste Café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B5C29-0780-074B-D040-D30DDD050F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057" y="1426029"/>
            <a:ext cx="11821886" cy="539462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5</a:t>
            </a:r>
            <a:r>
              <a:rPr lang="en-GB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3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Factors</a:t>
            </a:r>
            <a:endParaRPr lang="en-GB" sz="3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Key Factors</a:t>
            </a:r>
            <a:endParaRPr lang="en-GB" sz="3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3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awareness of sustainability and reducing plastic use.</a:t>
            </a:r>
          </a:p>
          <a:p>
            <a:pPr lvl="0"/>
            <a:r>
              <a:rPr lang="en-GB" sz="3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prefer environmentally responsible cafés.</a:t>
            </a:r>
          </a:p>
          <a:p>
            <a:pPr lvl="0"/>
            <a:r>
              <a:rPr lang="en-GB" sz="3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energy costs affect small food businesses.</a:t>
            </a:r>
          </a:p>
          <a:p>
            <a:pPr marL="0" indent="0">
              <a:buNone/>
            </a:pPr>
            <a:r>
              <a:rPr lang="en-GB" sz="3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Alignment with Business Strategy</a:t>
            </a:r>
            <a:endParaRPr lang="en-GB" sz="3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3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 Practices:</a:t>
            </a:r>
            <a:r>
              <a:rPr lang="en-GB" sz="3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Use biodegradable cups and packaging, and offer discounts for reusable cups.</a:t>
            </a:r>
          </a:p>
          <a:p>
            <a:pPr lvl="0"/>
            <a:r>
              <a:rPr lang="en-GB" sz="3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Energy Efficiency:</a:t>
            </a:r>
            <a:r>
              <a:rPr lang="en-GB" sz="3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Choose low-energy machines and monitor electricity usage.</a:t>
            </a:r>
          </a:p>
          <a:p>
            <a:pPr lvl="0"/>
            <a:r>
              <a:rPr lang="en-GB" sz="3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Branding:</a:t>
            </a:r>
            <a:r>
              <a:rPr lang="en-GB" sz="3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Promote eco-friendly actions on social media and inside the café.</a:t>
            </a:r>
          </a:p>
          <a:p>
            <a:pPr marL="0" indent="0">
              <a:buNone/>
            </a:pPr>
            <a:endParaRPr lang="en-GB" sz="9000" dirty="0">
              <a:latin typeface="Arial Black" panose="020B0A04020102020204" pitchFamily="34" charset="0"/>
            </a:endParaRPr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DD8C4219-71C6-F383-1247-B612AF6DF9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7628" y="589110"/>
            <a:ext cx="1774371" cy="140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622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06932-6B97-53F5-2C43-5F2A9A055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740294" cy="751114"/>
          </a:xfrm>
        </p:spPr>
        <p:txBody>
          <a:bodyPr/>
          <a:lstStyle/>
          <a:p>
            <a:r>
              <a:rPr lang="en-GB" b="1" dirty="0">
                <a:latin typeface="Algerian" panose="04020705040A02060702" pitchFamily="82" charset="0"/>
              </a:rPr>
              <a:t>PESTEL Analysis for Timor Taste Café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E4B91-A4A8-9960-45BB-A4483CFB03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7971" y="1208314"/>
            <a:ext cx="11702142" cy="564968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b="1" dirty="0"/>
              <a:t>	</a:t>
            </a:r>
            <a:endParaRPr lang="en-GB" sz="9600" b="1" dirty="0"/>
          </a:p>
          <a:p>
            <a:pPr marL="0" indent="0">
              <a:buNone/>
            </a:pPr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Factors</a:t>
            </a:r>
          </a:p>
          <a:p>
            <a:pPr marL="0" indent="0">
              <a:buNone/>
            </a:pPr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 Key Factors</a:t>
            </a:r>
            <a:endParaRPr lang="en-GB" sz="1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food safety regulations (HACCP, Food Hygiene Rating Scheme).</a:t>
            </a:r>
          </a:p>
          <a:p>
            <a:pPr lvl="0"/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Allergen labelling and health &amp; safety laws.</a:t>
            </a:r>
          </a:p>
          <a:p>
            <a:pPr lvl="0"/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employment contracts and minimum wage rules.</a:t>
            </a:r>
          </a:p>
          <a:p>
            <a:pPr marL="0" indent="0">
              <a:buNone/>
            </a:pPr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Alignment with Business Strategy</a:t>
            </a:r>
            <a:endParaRPr lang="en-GB" sz="1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Strict Hygiene:</a:t>
            </a:r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Training for all staff in food safety; follow HACCP standards.</a:t>
            </a:r>
          </a:p>
          <a:p>
            <a:pPr lvl="0"/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Accurate Labelling:</a:t>
            </a:r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Clear allergen information on all Timorese dishes.</a:t>
            </a:r>
          </a:p>
          <a:p>
            <a:pPr lvl="0"/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Compliance:</a:t>
            </a:r>
            <a:r>
              <a:rPr lang="en-GB" sz="1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Keep proper records for inspections and ensure future staff follow legal standards.</a:t>
            </a:r>
          </a:p>
          <a:p>
            <a:pPr marL="0" indent="0">
              <a:buNone/>
            </a:pP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34C319C2-06F6-9733-A2C2-9267DA4B54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7628" y="589110"/>
            <a:ext cx="1774371" cy="140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7743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CB0B9-84F7-9725-99DA-D3BF759C5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Strategy Alignment with PESTEL</a:t>
            </a:r>
            <a:endParaRPr lang="en-GB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3A97963-D988-92A2-923B-3E33CB58AA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91886" y="2155372"/>
          <a:ext cx="11321142" cy="44052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73714">
                  <a:extLst>
                    <a:ext uri="{9D8B030D-6E8A-4147-A177-3AD203B41FA5}">
                      <a16:colId xmlns:a16="http://schemas.microsoft.com/office/drawing/2014/main" val="2829575575"/>
                    </a:ext>
                  </a:extLst>
                </a:gridCol>
                <a:gridCol w="3773714">
                  <a:extLst>
                    <a:ext uri="{9D8B030D-6E8A-4147-A177-3AD203B41FA5}">
                      <a16:colId xmlns:a16="http://schemas.microsoft.com/office/drawing/2014/main" val="539278019"/>
                    </a:ext>
                  </a:extLst>
                </a:gridCol>
                <a:gridCol w="3773714">
                  <a:extLst>
                    <a:ext uri="{9D8B030D-6E8A-4147-A177-3AD203B41FA5}">
                      <a16:colId xmlns:a16="http://schemas.microsoft.com/office/drawing/2014/main" val="2629576647"/>
                    </a:ext>
                  </a:extLst>
                </a:gridCol>
              </a:tblGrid>
              <a:tr h="6173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PESTEL Factor</a:t>
                      </a:r>
                      <a:endParaRPr lang="en-GB" sz="18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Impact on Business</a:t>
                      </a:r>
                      <a:endParaRPr lang="en-GB" sz="1800" kern="10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Strategic Response</a:t>
                      </a:r>
                      <a:endParaRPr lang="en-GB" sz="1800" kern="10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931227183"/>
                  </a:ext>
                </a:extLst>
              </a:tr>
              <a:tr h="6173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Political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Local regulations &amp; import risks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Compliance + multiple suppliers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92993760"/>
                  </a:ext>
                </a:extLst>
              </a:tr>
              <a:tr h="6173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Economic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Rising costs &amp; customer spending limits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Value pricing + cost control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175790836"/>
                  </a:ext>
                </a:extLst>
              </a:tr>
              <a:tr h="6173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Social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Demand for cultural food &amp; independent cafés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Cultural branding + community engagement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960198607"/>
                  </a:ext>
                </a:extLst>
              </a:tr>
              <a:tr h="6173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Technological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Digital marketing &amp; online payments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Strong social media + modern payment systems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553719"/>
                  </a:ext>
                </a:extLst>
              </a:tr>
              <a:tr h="6173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Environmental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Sustainability expectations &amp; energy costs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Eco packaging + energy efficiency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95835841"/>
                  </a:ext>
                </a:extLst>
              </a:tr>
              <a:tr h="6173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Legal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Food safety &amp; allergen rules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Hygiene training + proper documentation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07241272"/>
                  </a:ext>
                </a:extLst>
              </a:tr>
            </a:tbl>
          </a:graphicData>
        </a:graphic>
      </p:graphicFrame>
      <p:pic>
        <p:nvPicPr>
          <p:cNvPr id="3" name="Picture 2" descr="A cup of coffee with a heart shaped foam in it">
            <a:extLst>
              <a:ext uri="{FF2B5EF4-FFF2-40B4-BE49-F238E27FC236}">
                <a16:creationId xmlns:a16="http://schemas.microsoft.com/office/drawing/2014/main" id="{121D00AF-19C8-33DB-49DD-EE8F439722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7628" y="589110"/>
            <a:ext cx="1774371" cy="140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6864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C7828-E7CD-55E8-1023-7C8E5D5E9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MARKETING STRATEGY 4PS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181BA2F-8EDA-AEF8-C95D-3D8839735C5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8896" y="2106592"/>
          <a:ext cx="11968222" cy="45951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7210">
                  <a:extLst>
                    <a:ext uri="{9D8B030D-6E8A-4147-A177-3AD203B41FA5}">
                      <a16:colId xmlns:a16="http://schemas.microsoft.com/office/drawing/2014/main" val="510812382"/>
                    </a:ext>
                  </a:extLst>
                </a:gridCol>
                <a:gridCol w="2569580">
                  <a:extLst>
                    <a:ext uri="{9D8B030D-6E8A-4147-A177-3AD203B41FA5}">
                      <a16:colId xmlns:a16="http://schemas.microsoft.com/office/drawing/2014/main" val="3096395081"/>
                    </a:ext>
                  </a:extLst>
                </a:gridCol>
                <a:gridCol w="3402957">
                  <a:extLst>
                    <a:ext uri="{9D8B030D-6E8A-4147-A177-3AD203B41FA5}">
                      <a16:colId xmlns:a16="http://schemas.microsoft.com/office/drawing/2014/main" val="4273890748"/>
                    </a:ext>
                  </a:extLst>
                </a:gridCol>
                <a:gridCol w="2708475">
                  <a:extLst>
                    <a:ext uri="{9D8B030D-6E8A-4147-A177-3AD203B41FA5}">
                      <a16:colId xmlns:a16="http://schemas.microsoft.com/office/drawing/2014/main" val="913483432"/>
                    </a:ext>
                  </a:extLst>
                </a:gridCol>
              </a:tblGrid>
              <a:tr h="760594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 Black" panose="020B0A04020102020204" pitchFamily="34" charset="0"/>
                        </a:rPr>
                        <a:t>PRODUCT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 Black" panose="020B0A04020102020204" pitchFamily="34" charset="0"/>
                        </a:rPr>
                        <a:t>PRICE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 Black" panose="020B0A04020102020204" pitchFamily="34" charset="0"/>
                        </a:rPr>
                        <a:t>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Black" panose="020B0A04020102020204" pitchFamily="34" charset="0"/>
                        </a:rPr>
                        <a:t>PROMOTION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457052"/>
                  </a:ext>
                </a:extLst>
              </a:tr>
              <a:tr h="3834555">
                <a:tc>
                  <a:txBody>
                    <a:bodyPr/>
                    <a:lstStyle/>
                    <a:p>
                      <a:pPr marL="285750" lvl="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Authentic Timorese coffee.</a:t>
                      </a:r>
                    </a:p>
                    <a:p>
                      <a:pPr marL="0" lvl="0" indent="0">
                        <a:buFont typeface="Wingdings" panose="05000000000000000000" pitchFamily="2" charset="2"/>
                        <a:buNone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Arial Black" panose="020B0A04020102020204" pitchFamily="34" charset="0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Traditional snacks and light meals.</a:t>
                      </a:r>
                    </a:p>
                    <a:p>
                      <a:pPr marL="0" lvl="0" indent="0">
                        <a:buFont typeface="Wingdings" panose="05000000000000000000" pitchFamily="2" charset="2"/>
                        <a:buNone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Arial Black" panose="020B0A04020102020204" pitchFamily="34" charset="0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Retail products and cultural items.</a:t>
                      </a:r>
                    </a:p>
                    <a:p>
                      <a:pPr marL="0" lvl="0" indent="0">
                        <a:buFont typeface="Wingdings" panose="05000000000000000000" pitchFamily="2" charset="2"/>
                        <a:buNone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Arial Black" panose="020B0A04020102020204" pitchFamily="34" charset="0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Unique cultural identity.</a:t>
                      </a:r>
                    </a:p>
                    <a:p>
                      <a:endParaRPr lang="en-GB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Competitive pricing</a:t>
                      </a:r>
                    </a:p>
                    <a:p>
                      <a:pPr marL="0" lvl="0" indent="0">
                        <a:buFont typeface="Wingdings" panose="05000000000000000000" pitchFamily="2" charset="2"/>
                        <a:buNone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Arial Black" panose="020B0A04020102020204" pitchFamily="34" charset="0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Value for money</a:t>
                      </a:r>
                    </a:p>
                    <a:p>
                      <a:pPr marL="0" lvl="0" indent="0">
                        <a:buFont typeface="Wingdings" panose="05000000000000000000" pitchFamily="2" charset="2"/>
                        <a:buNone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Arial Black" panose="020B0A04020102020204" pitchFamily="34" charset="0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Student discounts and loyalty cards.</a:t>
                      </a:r>
                    </a:p>
                    <a:p>
                      <a:pPr marL="0" lvl="0" indent="0">
                        <a:buFont typeface="Wingdings" panose="05000000000000000000" pitchFamily="2" charset="2"/>
                        <a:buNone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Arial Black" panose="020B0A04020102020204" pitchFamily="34" charset="0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Slight premium for single-origin specialty coffee</a:t>
                      </a:r>
                    </a:p>
                    <a:p>
                      <a:endParaRPr lang="en-GB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Based in Oxford (high traffic, multicultural environment)</a:t>
                      </a:r>
                    </a:p>
                    <a:p>
                      <a:pPr marL="0" lvl="0" indent="0">
                        <a:buFont typeface="Wingdings" panose="05000000000000000000" pitchFamily="2" charset="2"/>
                        <a:buNone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Arial Black" panose="020B0A04020102020204" pitchFamily="34" charset="0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Takeaway options.</a:t>
                      </a:r>
                    </a:p>
                    <a:p>
                      <a:pPr marL="0" lvl="0" indent="0">
                        <a:buFont typeface="Wingdings" panose="05000000000000000000" pitchFamily="2" charset="2"/>
                        <a:buNone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Arial Black" panose="020B0A04020102020204" pitchFamily="34" charset="0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Delivery platforms like Uber Eats or Just Eat</a:t>
                      </a:r>
                    </a:p>
                    <a:p>
                      <a:endParaRPr lang="en-GB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Social media (Instagram, TikTok, Facebook)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Flyers in universities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Influencer collaborations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Loyalty cards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Cultural tasting events</a:t>
                      </a:r>
                    </a:p>
                    <a:p>
                      <a:endParaRPr lang="en-GB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0969043"/>
                  </a:ext>
                </a:extLst>
              </a:tr>
            </a:tbl>
          </a:graphicData>
        </a:graphic>
      </p:graphicFrame>
      <p:pic>
        <p:nvPicPr>
          <p:cNvPr id="3" name="Picture 2" descr="A cup of coffee with a heart shaped foam in it">
            <a:extLst>
              <a:ext uri="{FF2B5EF4-FFF2-40B4-BE49-F238E27FC236}">
                <a16:creationId xmlns:a16="http://schemas.microsoft.com/office/drawing/2014/main" id="{C22C287B-5FD9-32D6-0F9C-3CD5C2D852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2458" y="0"/>
            <a:ext cx="2329542" cy="193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545779"/>
      </p:ext>
    </p:extLst>
  </p:cSld>
  <p:clrMapOvr>
    <a:masterClrMapping/>
  </p:clrMapOvr>
  <p:transition spd="slow">
    <p:push dir="u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6FB30-974D-E6FB-58B5-64526CBD4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239552" cy="1320800"/>
          </a:xfrm>
        </p:spPr>
        <p:txBody>
          <a:bodyPr/>
          <a:lstStyle/>
          <a:p>
            <a:r>
              <a:rPr lang="en-GB" b="1" dirty="0">
                <a:latin typeface="Algerian" panose="04020705040A02060702" pitchFamily="82" charset="0"/>
              </a:rPr>
              <a:t>Funding Requirements and Allocation</a:t>
            </a:r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724BB-F16E-05BB-9477-745E401A12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283" y="2257063"/>
            <a:ext cx="9968426" cy="3715474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tx1"/>
                </a:solidFill>
                <a:latin typeface="Arial Black" panose="020B0A04020102020204" pitchFamily="34" charset="0"/>
              </a:rPr>
              <a:t>Total Start-up Capital: </a:t>
            </a:r>
            <a:r>
              <a:rPr lang="en-GB" sz="4400" b="1" dirty="0">
                <a:solidFill>
                  <a:schemeClr val="tx1"/>
                </a:solidFill>
                <a:latin typeface="Arial Black" panose="020B0A04020102020204" pitchFamily="34" charset="0"/>
              </a:rPr>
              <a:t>£5,000</a:t>
            </a:r>
            <a:endParaRPr lang="en-GB" sz="4400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lvl="0"/>
            <a:r>
              <a:rPr lang="en-GB" sz="4400" dirty="0">
                <a:solidFill>
                  <a:schemeClr val="tx1"/>
                </a:solidFill>
                <a:latin typeface="Arial Black" panose="020B0A04020102020204" pitchFamily="34" charset="0"/>
              </a:rPr>
              <a:t>Personal Savings: £3,000</a:t>
            </a:r>
          </a:p>
          <a:p>
            <a:pPr lvl="0"/>
            <a:r>
              <a:rPr lang="en-GB" sz="4400" dirty="0">
                <a:solidFill>
                  <a:schemeClr val="tx1"/>
                </a:solidFill>
                <a:latin typeface="Arial Black" panose="020B0A04020102020204" pitchFamily="34" charset="0"/>
              </a:rPr>
              <a:t>Small Business Loan: £2,000</a:t>
            </a:r>
          </a:p>
          <a:p>
            <a:pPr marL="0" lvl="0" indent="0">
              <a:buNone/>
            </a:pPr>
            <a:endParaRPr lang="en-GB" sz="4400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lvl="0"/>
            <a:endParaRPr lang="en-GB" dirty="0">
              <a:solidFill>
                <a:schemeClr val="tx1"/>
              </a:solidFill>
            </a:endParaRPr>
          </a:p>
          <a:p>
            <a:pPr lvl="0"/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CF1FEB29-55CD-2DE1-8661-4D6E568485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7628" y="589110"/>
            <a:ext cx="1774371" cy="140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144632"/>
      </p:ext>
    </p:extLst>
  </p:cSld>
  <p:clrMapOvr>
    <a:masterClrMapping/>
  </p:clrMapOvr>
  <p:transition spd="slow">
    <p:push dir="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19EB1-2ABB-520B-6ABC-BFFA68C19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lgerian" panose="04020705040A02060702" pitchFamily="82" charset="0"/>
              </a:rPr>
              <a:t>Start-up Cost Breakdown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69F3D54-25A7-8679-55BD-1486243E11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9068403"/>
              </p:ext>
            </p:extLst>
          </p:nvPr>
        </p:nvGraphicFramePr>
        <p:xfrm>
          <a:off x="370390" y="2048719"/>
          <a:ext cx="11678856" cy="456260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825067">
                  <a:extLst>
                    <a:ext uri="{9D8B030D-6E8A-4147-A177-3AD203B41FA5}">
                      <a16:colId xmlns:a16="http://schemas.microsoft.com/office/drawing/2014/main" val="2365641781"/>
                    </a:ext>
                  </a:extLst>
                </a:gridCol>
                <a:gridCol w="4853789">
                  <a:extLst>
                    <a:ext uri="{9D8B030D-6E8A-4147-A177-3AD203B41FA5}">
                      <a16:colId xmlns:a16="http://schemas.microsoft.com/office/drawing/2014/main" val="3010857531"/>
                    </a:ext>
                  </a:extLst>
                </a:gridCol>
              </a:tblGrid>
              <a:tr h="41142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Arial Black" panose="020B0A04020102020204" pitchFamily="34" charset="0"/>
                        </a:rPr>
                        <a:t>Item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</a:rPr>
                        <a:t>Cost (£)</a:t>
                      </a:r>
                      <a:endParaRPr lang="en-GB" sz="24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30950836"/>
                  </a:ext>
                </a:extLst>
              </a:tr>
              <a:tr h="411427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Arial Black" panose="020B0A04020102020204" pitchFamily="34" charset="0"/>
                        </a:rPr>
                        <a:t>Shop deposit &amp; first month rent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</a:rPr>
                        <a:t>1,500</a:t>
                      </a:r>
                      <a:endParaRPr lang="en-GB" sz="24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824940293"/>
                  </a:ext>
                </a:extLst>
              </a:tr>
              <a:tr h="411427"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+mj-lt"/>
                        <a:buNone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Arial Black" panose="020B0A04020102020204" pitchFamily="34" charset="0"/>
                        </a:rPr>
                        <a:t>2.Coffee machine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</a:rPr>
                        <a:t>800</a:t>
                      </a:r>
                      <a:endParaRPr lang="en-GB" sz="24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0273949"/>
                  </a:ext>
                </a:extLst>
              </a:tr>
              <a:tr h="4114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Arial Black" panose="020B0A04020102020204" pitchFamily="34" charset="0"/>
                        </a:rPr>
                        <a:t>3.Grinder &amp; tools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</a:rPr>
                        <a:t>300</a:t>
                      </a:r>
                      <a:endParaRPr lang="en-GB" sz="24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583640300"/>
                  </a:ext>
                </a:extLst>
              </a:tr>
              <a:tr h="4114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Arial Black" panose="020B0A04020102020204" pitchFamily="34" charset="0"/>
                        </a:rPr>
                        <a:t>4.Initial stock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</a:rPr>
                        <a:t>500</a:t>
                      </a:r>
                      <a:endParaRPr lang="en-GB" sz="24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038482584"/>
                  </a:ext>
                </a:extLst>
              </a:tr>
              <a:tr h="4114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Arial Black" panose="020B0A04020102020204" pitchFamily="34" charset="0"/>
                        </a:rPr>
                        <a:t>5.Furniture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</a:rPr>
                        <a:t>400</a:t>
                      </a:r>
                      <a:endParaRPr lang="en-GB" sz="24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179698943"/>
                  </a:ext>
                </a:extLst>
              </a:tr>
              <a:tr h="4114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Arial Black" panose="020B0A04020102020204" pitchFamily="34" charset="0"/>
                        </a:rPr>
                        <a:t>6.Licences &amp; insurance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</a:rPr>
                        <a:t>300</a:t>
                      </a:r>
                      <a:endParaRPr lang="en-GB" sz="24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41153356"/>
                  </a:ext>
                </a:extLst>
              </a:tr>
              <a:tr h="4114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Arial Black" panose="020B0A04020102020204" pitchFamily="34" charset="0"/>
                        </a:rPr>
                        <a:t>7.Marketing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</a:rPr>
                        <a:t>300</a:t>
                      </a:r>
                      <a:endParaRPr lang="en-GB" sz="24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279761888"/>
                  </a:ext>
                </a:extLst>
              </a:tr>
              <a:tr h="4114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Arial Black" panose="020B0A04020102020204" pitchFamily="34" charset="0"/>
                        </a:rPr>
                        <a:t>8.Signage &amp; branding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</a:rPr>
                        <a:t>200</a:t>
                      </a:r>
                      <a:endParaRPr lang="en-GB" sz="24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47418334"/>
                  </a:ext>
                </a:extLst>
              </a:tr>
              <a:tr h="4114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Arial Black" panose="020B0A04020102020204" pitchFamily="34" charset="0"/>
                        </a:rPr>
                        <a:t>9.Miscellaneous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</a:rPr>
                        <a:t>200</a:t>
                      </a:r>
                      <a:endParaRPr lang="en-GB" sz="24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78629067"/>
                  </a:ext>
                </a:extLst>
              </a:tr>
              <a:tr h="4114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Arial Black" panose="020B0A04020102020204" pitchFamily="34" charset="0"/>
                        </a:rPr>
                        <a:t>Total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</a:rPr>
                        <a:t>£5,000</a:t>
                      </a:r>
                      <a:endParaRPr lang="en-GB" sz="24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33313927"/>
                  </a:ext>
                </a:extLst>
              </a:tr>
            </a:tbl>
          </a:graphicData>
        </a:graphic>
      </p:graphicFrame>
      <p:pic>
        <p:nvPicPr>
          <p:cNvPr id="3" name="Picture 2" descr="A cup of coffee with a heart shaped foam in it">
            <a:extLst>
              <a:ext uri="{FF2B5EF4-FFF2-40B4-BE49-F238E27FC236}">
                <a16:creationId xmlns:a16="http://schemas.microsoft.com/office/drawing/2014/main" id="{98B99EA0-B9BE-24BC-CCB9-E89DA2F8D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0172" y="0"/>
            <a:ext cx="2111828" cy="1998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943618"/>
      </p:ext>
    </p:extLst>
  </p:cSld>
  <p:clrMapOvr>
    <a:masterClrMapping/>
  </p:clrMapOvr>
  <p:transition spd="slow">
    <p:push dir="u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CB4C4-E318-401E-332B-0A7AFC9BB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864" y="785885"/>
            <a:ext cx="9613861" cy="108093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lgerian" panose="04020705040A02060702" pitchFamily="82" charset="0"/>
              </a:rPr>
              <a:t>Fixed Costs (Monthly) – £650</a:t>
            </a:r>
            <a:br>
              <a:rPr lang="en-GB" dirty="0">
                <a:latin typeface="Algerian" panose="04020705040A02060702" pitchFamily="82" charset="0"/>
              </a:rPr>
            </a:br>
            <a:endParaRPr lang="en-GB" dirty="0">
              <a:latin typeface="Algerian" panose="04020705040A02060702" pitchFamily="82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BC5D9B3-4DA1-16A9-C9F9-960166B7E81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63913" y="2191834"/>
          <a:ext cx="11664174" cy="41723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57063">
                  <a:extLst>
                    <a:ext uri="{9D8B030D-6E8A-4147-A177-3AD203B41FA5}">
                      <a16:colId xmlns:a16="http://schemas.microsoft.com/office/drawing/2014/main" val="3303488455"/>
                    </a:ext>
                  </a:extLst>
                </a:gridCol>
                <a:gridCol w="3007111">
                  <a:extLst>
                    <a:ext uri="{9D8B030D-6E8A-4147-A177-3AD203B41FA5}">
                      <a16:colId xmlns:a16="http://schemas.microsoft.com/office/drawing/2014/main" val="3573669642"/>
                    </a:ext>
                  </a:extLst>
                </a:gridCol>
              </a:tblGrid>
              <a:tr h="6602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kern="100" dirty="0">
                          <a:solidFill>
                            <a:schemeClr val="bg1"/>
                          </a:solidFill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Item</a:t>
                      </a:r>
                      <a:endParaRPr lang="en-GB" sz="2800" kern="100" dirty="0">
                        <a:solidFill>
                          <a:schemeClr val="bg1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kern="100" dirty="0">
                          <a:solidFill>
                            <a:schemeClr val="bg1"/>
                          </a:solidFill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Cost (£)</a:t>
                      </a:r>
                      <a:endParaRPr lang="en-GB" sz="2800" kern="100" dirty="0">
                        <a:solidFill>
                          <a:schemeClr val="bg1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770656607"/>
                  </a:ext>
                </a:extLst>
              </a:tr>
              <a:tr h="5853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Rent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300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29208824"/>
                  </a:ext>
                </a:extLst>
              </a:tr>
              <a:tr h="5853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Utilities (electricity, water, gas)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150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09346784"/>
                  </a:ext>
                </a:extLst>
              </a:tr>
              <a:tr h="5853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Insurance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50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53475754"/>
                  </a:ext>
                </a:extLst>
              </a:tr>
              <a:tr h="5853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Wi-Fi &amp; POS subscription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50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52101791"/>
                  </a:ext>
                </a:extLst>
              </a:tr>
              <a:tr h="5853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Marketing/social media ads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100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46377721"/>
                  </a:ext>
                </a:extLst>
              </a:tr>
              <a:tr h="5853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kern="10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Total Fixed Costs</a:t>
                      </a:r>
                      <a:endParaRPr lang="en-GB" sz="2800" kern="10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£650</a:t>
                      </a:r>
                      <a:endParaRPr lang="en-GB" sz="28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9753482"/>
                  </a:ext>
                </a:extLst>
              </a:tr>
            </a:tbl>
          </a:graphicData>
        </a:graphic>
      </p:graphicFrame>
      <p:pic>
        <p:nvPicPr>
          <p:cNvPr id="3" name="Picture 2" descr="A cup of coffee with a heart shaped foam in it">
            <a:extLst>
              <a:ext uri="{FF2B5EF4-FFF2-40B4-BE49-F238E27FC236}">
                <a16:creationId xmlns:a16="http://schemas.microsoft.com/office/drawing/2014/main" id="{DD8E51D0-41F2-88C4-20F4-0FD8C8CD4C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7628" y="589110"/>
            <a:ext cx="1774371" cy="140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3926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82171-E055-B349-1D6B-0D84D026B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87" y="753228"/>
            <a:ext cx="10130896" cy="108093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lgerian" panose="04020705040A02060702" pitchFamily="82" charset="0"/>
              </a:rPr>
              <a:t>Variable Costs (Monthly) – Estimated £450</a:t>
            </a:r>
            <a:br>
              <a:rPr lang="en-GB" dirty="0">
                <a:latin typeface="Algerian" panose="04020705040A02060702" pitchFamily="82" charset="0"/>
              </a:rPr>
            </a:br>
            <a:r>
              <a:rPr lang="en-GB" dirty="0">
                <a:latin typeface="Algerian" panose="04020705040A02060702" pitchFamily="82" charset="0"/>
              </a:rPr>
              <a:t>Costs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33D7F1E-2B98-FD72-92F5-D6FEEAADE6E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70114" y="2118732"/>
          <a:ext cx="10424266" cy="46941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90959">
                  <a:extLst>
                    <a:ext uri="{9D8B030D-6E8A-4147-A177-3AD203B41FA5}">
                      <a16:colId xmlns:a16="http://schemas.microsoft.com/office/drawing/2014/main" val="3438596828"/>
                    </a:ext>
                  </a:extLst>
                </a:gridCol>
                <a:gridCol w="2333307">
                  <a:extLst>
                    <a:ext uri="{9D8B030D-6E8A-4147-A177-3AD203B41FA5}">
                      <a16:colId xmlns:a16="http://schemas.microsoft.com/office/drawing/2014/main" val="4106125014"/>
                    </a:ext>
                  </a:extLst>
                </a:gridCol>
              </a:tblGrid>
              <a:tr h="409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>
                          <a:solidFill>
                            <a:schemeClr val="bg1"/>
                          </a:solidFill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Item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 dirty="0">
                          <a:solidFill>
                            <a:schemeClr val="bg1"/>
                          </a:solidFill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Cost (£)</a:t>
                      </a:r>
                      <a:endParaRPr lang="en-GB" sz="2400" kern="100" dirty="0">
                        <a:solidFill>
                          <a:schemeClr val="bg1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46941234"/>
                  </a:ext>
                </a:extLst>
              </a:tr>
              <a:tr h="7535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Ingredients (coffee beans, milk, pastries)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300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253413171"/>
                  </a:ext>
                </a:extLst>
              </a:tr>
              <a:tr h="5326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Packaging (cups, trays, napkins)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100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886163017"/>
                  </a:ext>
                </a:extLst>
              </a:tr>
              <a:tr h="5326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Cleaning materials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50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992866057"/>
                  </a:ext>
                </a:extLst>
              </a:tr>
              <a:tr h="5326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Total Variable Costs</a:t>
                      </a:r>
                      <a:endParaRPr lang="en-GB" sz="24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 dirty="0">
                          <a:effectLst/>
                          <a:latin typeface="Arial Black" panose="020B0A040201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£450</a:t>
                      </a:r>
                      <a:endParaRPr lang="en-GB" sz="24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129754966"/>
                  </a:ext>
                </a:extLst>
              </a:tr>
              <a:tr h="1395236">
                <a:tc>
                  <a:txBody>
                    <a:bodyPr/>
                    <a:lstStyle/>
                    <a:p>
                      <a:r>
                        <a:rPr lang="en-GB" sz="2400" b="1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Total Estimated Monthly Operating Cost:</a:t>
                      </a:r>
                      <a:b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</a:br>
                      <a:r>
                        <a:rPr lang="en-GB" sz="2400" b="1" kern="1200" dirty="0">
                          <a:solidFill>
                            <a:schemeClr val="dk1"/>
                          </a:solidFill>
                          <a:effectLst/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£650 fixed + £450 variable = £1,100 per month</a:t>
                      </a:r>
                      <a:endParaRPr lang="en-GB" sz="24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9749697"/>
                  </a:ext>
                </a:extLst>
              </a:tr>
              <a:tr h="532639"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0520384"/>
                  </a:ext>
                </a:extLst>
              </a:tr>
            </a:tbl>
          </a:graphicData>
        </a:graphic>
      </p:graphicFrame>
      <p:pic>
        <p:nvPicPr>
          <p:cNvPr id="3" name="Picture 2" descr="A cup of coffee with a heart shaped foam in it">
            <a:extLst>
              <a:ext uri="{FF2B5EF4-FFF2-40B4-BE49-F238E27FC236}">
                <a16:creationId xmlns:a16="http://schemas.microsoft.com/office/drawing/2014/main" id="{9B9955D5-66B5-60B3-1345-2ABB1A4C4A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7628" y="589110"/>
            <a:ext cx="1774371" cy="140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7517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lgerian" panose="04020705040A02060702" pitchFamily="82" charset="0"/>
              </a:rPr>
              <a:t>6-Month Financial Forecast</a:t>
            </a:r>
            <a:endParaRPr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7075433"/>
              </p:ext>
            </p:extLst>
          </p:nvPr>
        </p:nvGraphicFramePr>
        <p:xfrm>
          <a:off x="10886" y="2090057"/>
          <a:ext cx="12028715" cy="42127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61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328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110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4374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1994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87234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243628"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bg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Month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bg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Startup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bg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Fixed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bg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Variable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bg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Total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bg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bg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Profit/Loss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4856"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January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£650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£450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£6,100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£3,000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– £3,100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4856"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February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£650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£450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£1,100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£4,500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+ £3,400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4856"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March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£650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£450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£1,100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+ £4,900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4856"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April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£650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£450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£1,100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+ £6,900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4856"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£650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£450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£1,100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£8,600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+ £7,500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4862"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£650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£450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£1,100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£9,500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4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+ £8,400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BD591A56-A6EC-0659-324E-5E5B211AC8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7628" y="589110"/>
            <a:ext cx="1774371" cy="1409173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678F6-F05E-77C9-4267-87BC6E6FB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lgerian" panose="04020705040A02060702" pitchFamily="82" charset="0"/>
              </a:rPr>
              <a:t>CHART 6-MONTH FINANCIAL FORECAST</a:t>
            </a:r>
            <a:endParaRPr lang="en-GB" dirty="0"/>
          </a:p>
        </p:txBody>
      </p:sp>
      <p:pic>
        <p:nvPicPr>
          <p:cNvPr id="5" name="Content Placeholder 4" descr="A graph of a graph showing the growth of a company">
            <a:extLst>
              <a:ext uri="{FF2B5EF4-FFF2-40B4-BE49-F238E27FC236}">
                <a16:creationId xmlns:a16="http://schemas.microsoft.com/office/drawing/2014/main" id="{19C92D47-DA55-449B-D117-F6F5ACC575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3029" y="2275115"/>
            <a:ext cx="10678885" cy="4019777"/>
          </a:xfrm>
          <a:prstGeom prst="rect">
            <a:avLst/>
          </a:prstGeom>
        </p:spPr>
      </p:pic>
      <p:pic>
        <p:nvPicPr>
          <p:cNvPr id="3" name="Picture 2" descr="A cup of coffee with a heart shaped foam in it">
            <a:extLst>
              <a:ext uri="{FF2B5EF4-FFF2-40B4-BE49-F238E27FC236}">
                <a16:creationId xmlns:a16="http://schemas.microsoft.com/office/drawing/2014/main" id="{57F9ED15-CAC1-81CB-181C-7FC5769E6A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7628" y="0"/>
            <a:ext cx="1774371" cy="1998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656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A3C2B-D7F7-C048-3E45-B6D9952B0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lgerian" panose="04020705040A02060702" pitchFamily="82" charset="0"/>
              </a:rPr>
              <a:t>Break-even customers per month</a:t>
            </a:r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9627-9404-9CE4-F646-303A187AB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1,100 / £2.50 = 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440 customers per month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Break-even customers per day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440 ÷ 30 ≈ 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 customers per day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Profits cover month 1 loss (£3,100) but</a:t>
            </a:r>
          </a:p>
          <a:p>
            <a:pPr lvl="0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Month 2: +£3,400 → 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Covers Month 1 loss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7736FA5B-6783-2F18-B17D-9F2ED6E43B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7628" y="589110"/>
            <a:ext cx="1774371" cy="140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9299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59CE4-0EF3-FE04-2D92-283CF6B84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highlight>
                  <a:srgbClr val="808000"/>
                </a:highlight>
                <a:latin typeface="Algerian" panose="04020705040A02060702" pitchFamily="82" charset="0"/>
              </a:rPr>
              <a:t>Conclusion</a:t>
            </a:r>
            <a:br>
              <a:rPr lang="en-GB" dirty="0">
                <a:highlight>
                  <a:srgbClr val="808000"/>
                </a:highlight>
              </a:rPr>
            </a:br>
            <a:endParaRPr lang="en-GB" dirty="0">
              <a:highlight>
                <a:srgbClr val="8080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4F3E6-00F0-B02B-608F-D09EA4B239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545771"/>
            <a:ext cx="11691257" cy="4974771"/>
          </a:xfrm>
        </p:spPr>
        <p:txBody>
          <a:bodyPr>
            <a:noAutofit/>
          </a:bodyPr>
          <a:lstStyle/>
          <a:p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6-month financial forecast shows that the business becomes profitable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Month 2 onward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following the initial startup loss in Month 1.</a:t>
            </a:r>
          </a:p>
          <a:p>
            <a:pPr lvl="0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Monthly operating costs remain stable at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£1,100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while revenue increases significantly from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£3,000 in January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£9,500 by June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demonstrating strong sales growth.</a:t>
            </a:r>
          </a:p>
          <a:p>
            <a:pPr lvl="0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break-even point is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440 customers per month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or approximately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 customers per day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which is realistic and achievable for a café business.</a:t>
            </a:r>
          </a:p>
          <a:p>
            <a:pPr lvl="0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Overall, the forecast highlights strong financial performance, early profitability, and sustainable long-term growth potential.</a:t>
            </a:r>
          </a:p>
          <a:p>
            <a:pPr marL="0" indent="0">
              <a:lnSpc>
                <a:spcPct val="120000"/>
              </a:lnSpc>
              <a:buNone/>
            </a:pPr>
            <a:b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6FFB2DC2-C3BB-E158-0D32-20192B31AE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7258" y="119743"/>
            <a:ext cx="2024742" cy="1878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176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746AA-3316-AB85-2914-6FBA6C0E1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521" y="359230"/>
            <a:ext cx="9613861" cy="78377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lgerian" panose="04020705040A02060702" pitchFamily="82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09AD0-A380-740D-DCA5-F9F4E9D78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828" y="1404257"/>
            <a:ext cx="11680372" cy="5453744"/>
          </a:xfrm>
        </p:spPr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600" b="1" dirty="0">
                <a:latin typeface="Arial Black" panose="020B0A04020102020204" pitchFamily="34" charset="0"/>
              </a:rPr>
              <a:t>British Business Bank</a:t>
            </a:r>
            <a:r>
              <a:rPr lang="en-GB" sz="1600" dirty="0">
                <a:latin typeface="Arial Black" panose="020B0A04020102020204" pitchFamily="34" charset="0"/>
              </a:rPr>
              <a:t> (2022) </a:t>
            </a:r>
            <a:r>
              <a:rPr lang="en-GB" sz="1600" i="1" dirty="0">
                <a:latin typeface="Arial Black" panose="020B0A04020102020204" pitchFamily="34" charset="0"/>
              </a:rPr>
              <a:t>A guide to starting a small business.</a:t>
            </a:r>
            <a:r>
              <a:rPr lang="en-GB" sz="1600" dirty="0">
                <a:latin typeface="Arial Black" panose="020B0A04020102020204" pitchFamily="34" charset="0"/>
              </a:rPr>
              <a:t> British Business Bank.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>
                <a:latin typeface="Arial Black" panose="020B0A04020102020204" pitchFamily="34" charset="0"/>
              </a:rPr>
              <a:t>British Coffee Association</a:t>
            </a:r>
            <a:r>
              <a:rPr lang="en-GB" sz="1600" dirty="0">
                <a:latin typeface="Arial Black" panose="020B0A04020102020204" pitchFamily="34" charset="0"/>
              </a:rPr>
              <a:t> (2023) </a:t>
            </a:r>
            <a:r>
              <a:rPr lang="en-GB" sz="1600" i="1" dirty="0">
                <a:latin typeface="Arial Black" panose="020B0A04020102020204" pitchFamily="34" charset="0"/>
              </a:rPr>
              <a:t>UK coffee market overview.</a:t>
            </a:r>
            <a:r>
              <a:rPr lang="en-GB" sz="1600" dirty="0">
                <a:latin typeface="Arial Black" panose="020B0A04020102020204" pitchFamily="34" charset="0"/>
              </a:rPr>
              <a:t> Available at: </a:t>
            </a:r>
            <a:r>
              <a:rPr lang="en-GB" sz="1600" dirty="0">
                <a:latin typeface="Arial Black" panose="020B0A04020102020204" pitchFamily="34" charset="0"/>
                <a:hlinkClick r:id="rId2"/>
              </a:rPr>
              <a:t>https://britishcoffeeassociation.org</a:t>
            </a:r>
            <a:r>
              <a:rPr lang="en-GB" sz="1600" dirty="0">
                <a:latin typeface="Arial Black" panose="020B0A04020102020204" pitchFamily="34" charset="0"/>
              </a:rPr>
              <a:t> (Accessed: 28 November 2025).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>
                <a:latin typeface="Arial Black" panose="020B0A04020102020204" pitchFamily="34" charset="0"/>
              </a:rPr>
              <a:t>Chaffey, D. and Smith, P. R.</a:t>
            </a:r>
            <a:r>
              <a:rPr lang="en-GB" sz="1600" dirty="0">
                <a:latin typeface="Arial Black" panose="020B0A04020102020204" pitchFamily="34" charset="0"/>
              </a:rPr>
              <a:t> (2022) </a:t>
            </a:r>
            <a:r>
              <a:rPr lang="en-GB" sz="1600" i="1" dirty="0">
                <a:latin typeface="Arial Black" panose="020B0A04020102020204" pitchFamily="34" charset="0"/>
              </a:rPr>
              <a:t>Digital Marketing Excellence: Planning, Optimising and Integrating Online Marketing.</a:t>
            </a:r>
            <a:r>
              <a:rPr lang="en-GB" sz="1600" dirty="0">
                <a:latin typeface="Arial Black" panose="020B0A04020102020204" pitchFamily="34" charset="0"/>
              </a:rPr>
              <a:t> 7</a:t>
            </a:r>
            <a:r>
              <a:rPr lang="en-GB" sz="1600" baseline="30000" dirty="0">
                <a:latin typeface="Arial Black" panose="020B0A04020102020204" pitchFamily="34" charset="0"/>
              </a:rPr>
              <a:t>th</a:t>
            </a:r>
            <a:r>
              <a:rPr lang="en-GB" sz="1600" dirty="0">
                <a:latin typeface="Arial Black" panose="020B0A04020102020204" pitchFamily="34" charset="0"/>
              </a:rPr>
              <a:t> </a:t>
            </a:r>
            <a:r>
              <a:rPr lang="en-GB" sz="1600" dirty="0" err="1">
                <a:latin typeface="Arial Black" panose="020B0A04020102020204" pitchFamily="34" charset="0"/>
              </a:rPr>
              <a:t>edn</a:t>
            </a:r>
            <a:r>
              <a:rPr lang="en-GB" sz="1600" dirty="0">
                <a:latin typeface="Arial Black" panose="020B0A04020102020204" pitchFamily="34" charset="0"/>
              </a:rPr>
              <a:t>. Routledge.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>
                <a:latin typeface="Arial Black" panose="020B0A04020102020204" pitchFamily="34" charset="0"/>
              </a:rPr>
              <a:t>Food Standards Agency</a:t>
            </a:r>
            <a:r>
              <a:rPr lang="en-GB" sz="1600" dirty="0">
                <a:latin typeface="Arial Black" panose="020B0A04020102020204" pitchFamily="34" charset="0"/>
              </a:rPr>
              <a:t> (2023). </a:t>
            </a:r>
            <a:r>
              <a:rPr lang="en-GB" sz="1600" i="1" dirty="0">
                <a:latin typeface="Arial Black" panose="020B0A04020102020204" pitchFamily="34" charset="0"/>
              </a:rPr>
              <a:t>Food safety and hygiene for businesses.</a:t>
            </a:r>
            <a:r>
              <a:rPr lang="en-GB" sz="1600" dirty="0">
                <a:latin typeface="Arial Black" panose="020B0A04020102020204" pitchFamily="34" charset="0"/>
              </a:rPr>
              <a:t> Available at: </a:t>
            </a:r>
            <a:r>
              <a:rPr lang="en-GB" sz="1600" dirty="0">
                <a:latin typeface="Arial Black" panose="020B0A04020102020204" pitchFamily="34" charset="0"/>
                <a:hlinkClick r:id="rId3"/>
              </a:rPr>
              <a:t>https://www.food.gov.uk</a:t>
            </a:r>
            <a:r>
              <a:rPr lang="en-GB" sz="1600" dirty="0">
                <a:latin typeface="Arial Black" panose="020B0A04020102020204" pitchFamily="34" charset="0"/>
              </a:rPr>
              <a:t> (Accessed: 1 December 2025).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>
                <a:latin typeface="Arial Black" panose="020B0A04020102020204" pitchFamily="34" charset="0"/>
              </a:rPr>
              <a:t>Gov.uk</a:t>
            </a:r>
            <a:r>
              <a:rPr lang="en-GB" sz="1600" dirty="0">
                <a:latin typeface="Arial Black" panose="020B0A04020102020204" pitchFamily="34" charset="0"/>
              </a:rPr>
              <a:t> (2023) </a:t>
            </a:r>
            <a:r>
              <a:rPr lang="en-GB" sz="1600" i="1" dirty="0">
                <a:latin typeface="Arial Black" panose="020B0A04020102020204" pitchFamily="34" charset="0"/>
              </a:rPr>
              <a:t>Set up as a sole trader: legal responsibilities.</a:t>
            </a:r>
            <a:r>
              <a:rPr lang="en-GB" sz="1600" dirty="0">
                <a:latin typeface="Arial Black" panose="020B0A04020102020204" pitchFamily="34" charset="0"/>
              </a:rPr>
              <a:t> Available at: https://www.gov.uk/set-up-sole-trader (Accessed: 1 December 2025).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>
                <a:latin typeface="Arial Black" panose="020B0A04020102020204" pitchFamily="34" charset="0"/>
              </a:rPr>
              <a:t>International Coffee Organisation</a:t>
            </a:r>
            <a:r>
              <a:rPr lang="en-GB" sz="1600" dirty="0">
                <a:latin typeface="Arial Black" panose="020B0A04020102020204" pitchFamily="34" charset="0"/>
              </a:rPr>
              <a:t> (2023) </a:t>
            </a:r>
            <a:r>
              <a:rPr lang="en-GB" sz="1600" i="1" dirty="0">
                <a:latin typeface="Arial Black" panose="020B0A04020102020204" pitchFamily="34" charset="0"/>
              </a:rPr>
              <a:t>Global coffee report: production, trade and consumption.</a:t>
            </a:r>
            <a:r>
              <a:rPr lang="en-GB" sz="1600" dirty="0">
                <a:latin typeface="Arial Black" panose="020B0A04020102020204" pitchFamily="34" charset="0"/>
              </a:rPr>
              <a:t> ICO.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>
                <a:latin typeface="Arial Black" panose="020B0A04020102020204" pitchFamily="34" charset="0"/>
              </a:rPr>
              <a:t>Kotler, P. and Keller, K. L.</a:t>
            </a:r>
            <a:r>
              <a:rPr lang="en-GB" sz="1600" dirty="0">
                <a:latin typeface="Arial Black" panose="020B0A04020102020204" pitchFamily="34" charset="0"/>
              </a:rPr>
              <a:t> (2021) </a:t>
            </a:r>
            <a:r>
              <a:rPr lang="en-GB" sz="1600" i="1" dirty="0">
                <a:latin typeface="Arial Black" panose="020B0A04020102020204" pitchFamily="34" charset="0"/>
              </a:rPr>
              <a:t>Marketing Management.</a:t>
            </a:r>
            <a:r>
              <a:rPr lang="en-GB" sz="1600" dirty="0">
                <a:latin typeface="Arial Black" panose="020B0A04020102020204" pitchFamily="34" charset="0"/>
              </a:rPr>
              <a:t> 16th </a:t>
            </a:r>
            <a:r>
              <a:rPr lang="en-GB" sz="1600" dirty="0" err="1">
                <a:latin typeface="Arial Black" panose="020B0A04020102020204" pitchFamily="34" charset="0"/>
              </a:rPr>
              <a:t>edn</a:t>
            </a:r>
            <a:r>
              <a:rPr lang="en-GB" sz="1600" dirty="0">
                <a:latin typeface="Arial Black" panose="020B0A04020102020204" pitchFamily="34" charset="0"/>
              </a:rPr>
              <a:t>. Pearson Education.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>
                <a:latin typeface="Arial Black" panose="020B0A04020102020204" pitchFamily="34" charset="0"/>
              </a:rPr>
              <a:t>Office for National Statistics (ONS)</a:t>
            </a:r>
            <a:r>
              <a:rPr lang="en-GB" sz="1600" dirty="0">
                <a:latin typeface="Arial Black" panose="020B0A04020102020204" pitchFamily="34" charset="0"/>
              </a:rPr>
              <a:t> (2023) </a:t>
            </a:r>
            <a:r>
              <a:rPr lang="en-GB" sz="1600" i="1" dirty="0">
                <a:latin typeface="Arial Black" panose="020B0A04020102020204" pitchFamily="34" charset="0"/>
              </a:rPr>
              <a:t>UK inflation and cost of living trends.</a:t>
            </a:r>
            <a:r>
              <a:rPr lang="en-GB" sz="1600" dirty="0">
                <a:latin typeface="Arial Black" panose="020B0A04020102020204" pitchFamily="34" charset="0"/>
              </a:rPr>
              <a:t> ONS.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>
                <a:latin typeface="Arial Black" panose="020B0A04020102020204" pitchFamily="34" charset="0"/>
              </a:rPr>
              <a:t>Mintel</a:t>
            </a:r>
            <a:r>
              <a:rPr lang="en-GB" sz="1600" dirty="0">
                <a:latin typeface="Arial Black" panose="020B0A04020102020204" pitchFamily="34" charset="0"/>
              </a:rPr>
              <a:t> (2023) </a:t>
            </a:r>
            <a:r>
              <a:rPr lang="en-GB" sz="1600" i="1" dirty="0">
                <a:latin typeface="Arial Black" panose="020B0A04020102020204" pitchFamily="34" charset="0"/>
              </a:rPr>
              <a:t>UK coffee shop market report.</a:t>
            </a:r>
            <a:r>
              <a:rPr lang="en-GB" sz="1600" dirty="0">
                <a:latin typeface="Arial Black" panose="020B0A04020102020204" pitchFamily="34" charset="0"/>
              </a:rPr>
              <a:t> Mintel Group Ltd.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>
                <a:latin typeface="Arial Black" panose="020B0A04020102020204" pitchFamily="34" charset="0"/>
              </a:rPr>
              <a:t>Porter, M. E.</a:t>
            </a:r>
            <a:r>
              <a:rPr lang="en-GB" sz="1600" dirty="0">
                <a:latin typeface="Arial Black" panose="020B0A04020102020204" pitchFamily="34" charset="0"/>
              </a:rPr>
              <a:t> (2008) ‘The Five Competitive Forces That Shape Strategy’, </a:t>
            </a:r>
            <a:r>
              <a:rPr lang="en-GB" sz="1600" i="1" dirty="0">
                <a:latin typeface="Arial Black" panose="020B0A04020102020204" pitchFamily="34" charset="0"/>
              </a:rPr>
              <a:t>Harvard Business Review</a:t>
            </a:r>
            <a:r>
              <a:rPr lang="en-GB" sz="1600" dirty="0">
                <a:latin typeface="Arial Black" panose="020B0A04020102020204" pitchFamily="34" charset="0"/>
              </a:rPr>
              <a:t>, 86(1), pp. 78–93.</a:t>
            </a:r>
          </a:p>
          <a:p>
            <a:endParaRPr lang="en-GB" sz="14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 descr="A cup of coffee with a heart shaped foam in it">
            <a:extLst>
              <a:ext uri="{FF2B5EF4-FFF2-40B4-BE49-F238E27FC236}">
                <a16:creationId xmlns:a16="http://schemas.microsoft.com/office/drawing/2014/main" id="{0B5BE013-6D55-227C-93F7-5F4F635C2B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0801" y="-4916"/>
            <a:ext cx="1774371" cy="140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05772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</TotalTime>
  <Words>2095</Words>
  <Application>Microsoft Office PowerPoint</Application>
  <PresentationFormat>Widescreen</PresentationFormat>
  <Paragraphs>322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Algerian</vt:lpstr>
      <vt:lpstr>Arial</vt:lpstr>
      <vt:lpstr>Arial Black</vt:lpstr>
      <vt:lpstr>Trebuchet MS</vt:lpstr>
      <vt:lpstr>Wingdings</vt:lpstr>
      <vt:lpstr>Wingdings 3</vt:lpstr>
      <vt:lpstr>Facet</vt:lpstr>
      <vt:lpstr>Enterprise and Entrepreneurship</vt:lpstr>
      <vt:lpstr> UNIVERSITY OF WALES TRINITY SAINT DAVID LONDON</vt:lpstr>
      <vt:lpstr>TABLE OF CONTENT</vt:lpstr>
      <vt:lpstr>PowerPoint Presentation</vt:lpstr>
      <vt:lpstr>INTRUDUCTION</vt:lpstr>
      <vt:lpstr>BUSINESS IDEA DESCRIPTION</vt:lpstr>
      <vt:lpstr>PRODUCT  OFFERING </vt:lpstr>
      <vt:lpstr>HOW IT MEETS A MARKET NEED!</vt:lpstr>
      <vt:lpstr>SERVICE  MEETS MARKET NEEDS</vt:lpstr>
      <vt:lpstr>MANAGEMENT STRUCTURE</vt:lpstr>
      <vt:lpstr>ORGANISATIONS CHART OF TIMOR TASTE CAFÉ</vt:lpstr>
      <vt:lpstr>SPESIFY THE LEGAL STRUCTURE: SOLE TRADER</vt:lpstr>
      <vt:lpstr>PESTEL Analysis for Timor Taste Café </vt:lpstr>
      <vt:lpstr>PESTEL Analysis for Timor Taste Café</vt:lpstr>
      <vt:lpstr>PESTEL Analysis for Timor Taste Café</vt:lpstr>
      <vt:lpstr>PESTEL Analysis for Timor Taste Café</vt:lpstr>
      <vt:lpstr>PESTEL Analysis for Timor Taste Café</vt:lpstr>
      <vt:lpstr>PESTEL Analysis for Timor Taste Café</vt:lpstr>
      <vt:lpstr> Strategy Alignment with PESTEL</vt:lpstr>
      <vt:lpstr>MARKETING STRATEGY 4PS</vt:lpstr>
      <vt:lpstr>Funding Requirements and Allocation</vt:lpstr>
      <vt:lpstr>Start-up Cost Breakdown </vt:lpstr>
      <vt:lpstr>Fixed Costs (Monthly) – £650 </vt:lpstr>
      <vt:lpstr>Variable Costs (Monthly) – Estimated £450 Costs </vt:lpstr>
      <vt:lpstr>6-Month Financial Forecast</vt:lpstr>
      <vt:lpstr>CHART 6-MONTH FINANCIAL FORECAST</vt:lpstr>
      <vt:lpstr>Break-even customers per month</vt:lpstr>
      <vt:lpstr>Conclusion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Yustina Da Costsa</dc:creator>
  <cp:lastModifiedBy>Yustina Da Costsa</cp:lastModifiedBy>
  <cp:revision>1</cp:revision>
  <dcterms:created xsi:type="dcterms:W3CDTF">2025-12-05T21:05:18Z</dcterms:created>
  <dcterms:modified xsi:type="dcterms:W3CDTF">2025-12-07T17:11:53Z</dcterms:modified>
</cp:coreProperties>
</file>