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1"/>
  </p:notesMasterIdLst>
  <p:handoutMasterIdLst>
    <p:handoutMasterId r:id="rId12"/>
  </p:handoutMasterIdLst>
  <p:sldIdLst>
    <p:sldId id="314" r:id="rId2"/>
    <p:sldId id="370" r:id="rId3"/>
    <p:sldId id="397" r:id="rId4"/>
    <p:sldId id="378" r:id="rId5"/>
    <p:sldId id="379" r:id="rId6"/>
    <p:sldId id="372" r:id="rId7"/>
    <p:sldId id="373" r:id="rId8"/>
    <p:sldId id="374" r:id="rId9"/>
    <p:sldId id="375" r:id="rId10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70"/>
            <p14:sldId id="397"/>
            <p14:sldId id="378"/>
            <p14:sldId id="379"/>
            <p14:sldId id="372"/>
            <p14:sldId id="373"/>
            <p14:sldId id="374"/>
            <p14:sldId id="375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8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Using </a:t>
            </a:r>
            <a:r>
              <a:rPr lang="en-US" altLang="en-US" sz="4000" dirty="0" err="1" smtClean="0"/>
              <a:t>Postgres</a:t>
            </a:r>
            <a:r>
              <a:rPr lang="en-US" altLang="en-US" sz="4000" dirty="0" smtClean="0"/>
              <a:t> &amp; </a:t>
            </a:r>
            <a:r>
              <a:rPr lang="en-US" altLang="en-US" sz="4000" dirty="0" err="1" smtClean="0"/>
              <a:t>Adminer</a:t>
            </a:r>
            <a:endParaRPr lang="en-US" altLang="en-US" sz="4000" dirty="0" smtClean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our Web Service and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4459"/>
            <a:ext cx="7029450" cy="4532652"/>
          </a:xfrm>
        </p:spPr>
        <p:txBody>
          <a:bodyPr/>
          <a:lstStyle/>
          <a:p>
            <a:r>
              <a:rPr lang="en-GB" dirty="0" smtClean="0"/>
              <a:t>To run our </a:t>
            </a:r>
            <a:r>
              <a:rPr lang="en-GB" dirty="0" err="1" smtClean="0"/>
              <a:t>webservice</a:t>
            </a:r>
            <a:r>
              <a:rPr lang="en-GB" dirty="0" smtClean="0"/>
              <a:t> and the </a:t>
            </a:r>
            <a:r>
              <a:rPr lang="en-GB" dirty="0" err="1" smtClean="0"/>
              <a:t>Postgresql</a:t>
            </a:r>
            <a:r>
              <a:rPr lang="en-GB" dirty="0" smtClean="0"/>
              <a:t> database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In the directory containing the “</a:t>
            </a:r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-compose” file we type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last line tells us the service is running and you will find it on port 1339</a:t>
            </a:r>
            <a:br>
              <a:rPr lang="en-GB" dirty="0" smtClean="0"/>
            </a:br>
            <a:r>
              <a:rPr lang="en-GB" dirty="0" smtClean="0"/>
              <a:t>You can actually access it as </a:t>
            </a:r>
            <a:r>
              <a:rPr lang="en-GB" b="1" dirty="0" smtClean="0">
                <a:solidFill>
                  <a:srgbClr val="FF0000"/>
                </a:solidFill>
              </a:rPr>
              <a:t>http://webservice:1339 </a:t>
            </a:r>
            <a:r>
              <a:rPr lang="en-GB" dirty="0" smtClean="0"/>
              <a:t>from your code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33960" y="1843302"/>
            <a:ext cx="7563317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-compose up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nodewebservice@1.0.0 run 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/www/node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/service.js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</a:t>
            </a:r>
          </a:p>
          <a:p>
            <a:r>
              <a:rPr lang="en-GB" dirty="0">
                <a:solidFill>
                  <a:schemeClr val="bg1"/>
                </a:solidFill>
              </a:rPr>
              <a:t>webservice_1     | Example web service listening at http://</a:t>
            </a:r>
            <a:r>
              <a:rPr lang="en-GB" dirty="0" smtClean="0">
                <a:solidFill>
                  <a:schemeClr val="bg1"/>
                </a:solidFill>
              </a:rPr>
              <a:t>localhost:1339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 descr="File:Singapore road sign - Warning - Other danger.sv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192" y="1874369"/>
            <a:ext cx="405554" cy="40555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25832" y="1874369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 not use Git-Bash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176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happened?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8325"/>
            <a:ext cx="7029450" cy="482127"/>
          </a:xfrm>
        </p:spPr>
        <p:txBody>
          <a:bodyPr/>
          <a:lstStyle/>
          <a:p>
            <a:r>
              <a:rPr lang="en-GB" dirty="0" smtClean="0"/>
              <a:t>Here are the related containers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568522" y="2418327"/>
            <a:ext cx="1458228" cy="9914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Postgresql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Database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1643920" y="3793503"/>
            <a:ext cx="1458228" cy="9914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Adminer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5964758" y="2601206"/>
            <a:ext cx="1458228" cy="9914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WebService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5849256" y="3038510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238256" y="3234536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1339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 bwMode="auto">
          <a:xfrm>
            <a:off x="3011961" y="4242319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054021" y="4681206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8080</a:t>
            </a:r>
            <a:endParaRPr lang="en-GB" dirty="0"/>
          </a:p>
        </p:txBody>
      </p:sp>
      <p:sp>
        <p:nvSpPr>
          <p:cNvPr id="12" name="Oval 11"/>
          <p:cNvSpPr/>
          <p:nvPr/>
        </p:nvSpPr>
        <p:spPr bwMode="auto">
          <a:xfrm>
            <a:off x="2951812" y="2876594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986046" y="3295135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5432</a:t>
            </a:r>
            <a:endParaRPr lang="en-GB" dirty="0"/>
          </a:p>
        </p:txBody>
      </p:sp>
      <p:sp>
        <p:nvSpPr>
          <p:cNvPr id="14" name="Oval 13"/>
          <p:cNvSpPr/>
          <p:nvPr/>
        </p:nvSpPr>
        <p:spPr bwMode="auto">
          <a:xfrm>
            <a:off x="7393807" y="6266032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531354" y="6167993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Port number</a:t>
            </a:r>
            <a:endParaRPr lang="en-GB" dirty="0"/>
          </a:p>
        </p:txBody>
      </p:sp>
      <p:cxnSp>
        <p:nvCxnSpPr>
          <p:cNvPr id="22" name="Straight Connector 21"/>
          <p:cNvCxnSpPr/>
          <p:nvPr/>
        </p:nvCxnSpPr>
        <p:spPr bwMode="auto">
          <a:xfrm>
            <a:off x="4143280" y="2177694"/>
            <a:ext cx="0" cy="3360992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Straight Connector 23"/>
          <p:cNvCxnSpPr>
            <a:stCxn id="12" idx="6"/>
          </p:cNvCxnSpPr>
          <p:nvPr/>
        </p:nvCxnSpPr>
        <p:spPr bwMode="auto">
          <a:xfrm flipV="1">
            <a:off x="3125066" y="2951882"/>
            <a:ext cx="1032652" cy="1133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Straight Connector 25"/>
          <p:cNvCxnSpPr>
            <a:stCxn id="8" idx="2"/>
          </p:cNvCxnSpPr>
          <p:nvPr/>
        </p:nvCxnSpPr>
        <p:spPr bwMode="auto">
          <a:xfrm flipH="1">
            <a:off x="4157718" y="3125137"/>
            <a:ext cx="1691538" cy="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8" name="Straight Connector 27"/>
          <p:cNvCxnSpPr>
            <a:stCxn id="10" idx="6"/>
          </p:cNvCxnSpPr>
          <p:nvPr/>
        </p:nvCxnSpPr>
        <p:spPr bwMode="auto">
          <a:xfrm flipV="1">
            <a:off x="3185215" y="4328296"/>
            <a:ext cx="958065" cy="65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9" name="TextBox 28"/>
          <p:cNvSpPr txBox="1"/>
          <p:nvPr/>
        </p:nvSpPr>
        <p:spPr>
          <a:xfrm rot="16200000">
            <a:off x="3693490" y="4173831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dbnetwork</a:t>
            </a:r>
            <a:endParaRPr lang="en-GB" dirty="0"/>
          </a:p>
        </p:txBody>
      </p:sp>
      <p:sp>
        <p:nvSpPr>
          <p:cNvPr id="32" name="Rounded Rectangle 31"/>
          <p:cNvSpPr/>
          <p:nvPr/>
        </p:nvSpPr>
        <p:spPr bwMode="auto">
          <a:xfrm>
            <a:off x="5935579" y="4562632"/>
            <a:ext cx="1458228" cy="99140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3" name="Straight Connector 32"/>
          <p:cNvCxnSpPr>
            <a:stCxn id="34" idx="2"/>
          </p:cNvCxnSpPr>
          <p:nvPr/>
        </p:nvCxnSpPr>
        <p:spPr bwMode="auto">
          <a:xfrm flipH="1" flipV="1">
            <a:off x="4171855" y="5086563"/>
            <a:ext cx="1676795" cy="9139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4" name="Oval 33"/>
          <p:cNvSpPr/>
          <p:nvPr/>
        </p:nvSpPr>
        <p:spPr bwMode="auto">
          <a:xfrm>
            <a:off x="5848650" y="5009075"/>
            <a:ext cx="173254" cy="173254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5462799" y="518882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81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742975" y="1950914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service name: </a:t>
            </a:r>
            <a:r>
              <a:rPr lang="en-GB" i="1" dirty="0" err="1" smtClean="0"/>
              <a:t>postgres</a:t>
            </a:r>
            <a:endParaRPr lang="en-GB" i="1" dirty="0"/>
          </a:p>
        </p:txBody>
      </p:sp>
      <p:sp>
        <p:nvSpPr>
          <p:cNvPr id="39" name="TextBox 38"/>
          <p:cNvSpPr txBox="1"/>
          <p:nvPr/>
        </p:nvSpPr>
        <p:spPr>
          <a:xfrm>
            <a:off x="336161" y="4856070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service name: </a:t>
            </a:r>
            <a:r>
              <a:rPr lang="en-GB" i="1" dirty="0" err="1" smtClean="0"/>
              <a:t>adminer</a:t>
            </a:r>
            <a:endParaRPr lang="en-GB" i="1" dirty="0"/>
          </a:p>
        </p:txBody>
      </p:sp>
      <p:sp>
        <p:nvSpPr>
          <p:cNvPr id="40" name="TextBox 39"/>
          <p:cNvSpPr txBox="1"/>
          <p:nvPr/>
        </p:nvSpPr>
        <p:spPr>
          <a:xfrm>
            <a:off x="5471172" y="2135580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service name: </a:t>
            </a:r>
            <a:r>
              <a:rPr lang="en-GB" i="1" dirty="0" err="1" smtClean="0"/>
              <a:t>webservice</a:t>
            </a:r>
            <a:endParaRPr lang="en-GB" i="1" dirty="0"/>
          </a:p>
        </p:txBody>
      </p:sp>
      <p:sp>
        <p:nvSpPr>
          <p:cNvPr id="41" name="TextBox 40"/>
          <p:cNvSpPr txBox="1"/>
          <p:nvPr/>
        </p:nvSpPr>
        <p:spPr>
          <a:xfrm>
            <a:off x="5537452" y="4106673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service name: </a:t>
            </a:r>
            <a:r>
              <a:rPr lang="en-GB" i="1" dirty="0" smtClean="0"/>
              <a:t>webserver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9837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Postgresql</a:t>
            </a:r>
            <a:r>
              <a:rPr lang="en-GB" dirty="0" smtClean="0"/>
              <a:t> Database 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01477"/>
            <a:ext cx="7029450" cy="886351"/>
          </a:xfrm>
        </p:spPr>
        <p:txBody>
          <a:bodyPr/>
          <a:lstStyle/>
          <a:p>
            <a:r>
              <a:rPr lang="en-GB" dirty="0" smtClean="0"/>
              <a:t>From your browser type </a:t>
            </a:r>
            <a:r>
              <a:rPr lang="en-GB" b="1" dirty="0" smtClean="0"/>
              <a:t>http://localhost:8080</a:t>
            </a:r>
          </a:p>
          <a:p>
            <a:r>
              <a:rPr lang="en-GB" dirty="0" smtClean="0"/>
              <a:t>You will see the login page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349" y="2529033"/>
            <a:ext cx="7340252" cy="39156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27175" y="4173703"/>
            <a:ext cx="2403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System: </a:t>
            </a:r>
            <a:r>
              <a:rPr lang="en-GB" b="1" dirty="0" smtClean="0"/>
              <a:t>PostgreSQL</a:t>
            </a:r>
          </a:p>
          <a:p>
            <a:r>
              <a:rPr lang="en-GB" dirty="0" smtClean="0"/>
              <a:t>Server: </a:t>
            </a:r>
            <a:r>
              <a:rPr lang="en-GB" b="1" dirty="0" err="1" smtClean="0"/>
              <a:t>postgres</a:t>
            </a:r>
            <a:endParaRPr lang="en-GB" b="1" dirty="0" smtClean="0"/>
          </a:p>
          <a:p>
            <a:r>
              <a:rPr lang="en-GB" dirty="0" smtClean="0"/>
              <a:t>Username: </a:t>
            </a:r>
            <a:r>
              <a:rPr lang="en-GB" b="1" dirty="0" err="1" smtClean="0"/>
              <a:t>docker</a:t>
            </a:r>
            <a:endParaRPr lang="en-GB" b="1" dirty="0" smtClean="0"/>
          </a:p>
          <a:p>
            <a:r>
              <a:rPr lang="en-GB" dirty="0" smtClean="0"/>
              <a:t>Password: </a:t>
            </a:r>
            <a:r>
              <a:rPr lang="en-GB" b="1" dirty="0" smtClean="0"/>
              <a:t>password</a:t>
            </a:r>
          </a:p>
          <a:p>
            <a:r>
              <a:rPr lang="en-GB" dirty="0" smtClean="0"/>
              <a:t>Database: </a:t>
            </a:r>
            <a:r>
              <a:rPr lang="en-GB" b="1" dirty="0" err="1" smtClean="0"/>
              <a:t>mydb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428534" y="5868370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universitydata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6920564" y="5765533"/>
            <a:ext cx="486076" cy="30800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73896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100" y="952353"/>
            <a:ext cx="7074678" cy="534186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3853944" y="3231254"/>
            <a:ext cx="1615627" cy="5273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1246314" y="2703931"/>
            <a:ext cx="1615627" cy="5273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81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274" y="1804975"/>
            <a:ext cx="8815452" cy="32480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84221" y="1323917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Auto Increment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7691058" y="1724025"/>
            <a:ext cx="426346" cy="141747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Rounded Rectangle 6"/>
          <p:cNvSpPr/>
          <p:nvPr/>
        </p:nvSpPr>
        <p:spPr bwMode="auto">
          <a:xfrm>
            <a:off x="2933934" y="2872226"/>
            <a:ext cx="2804908" cy="1525870"/>
          </a:xfrm>
          <a:prstGeom prst="roundRect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754419" y="5277571"/>
            <a:ext cx="3545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Provide your database table field details and save them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2877835" y="4637427"/>
            <a:ext cx="729277" cy="459169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4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Key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782339"/>
            <a:ext cx="2328880" cy="30718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269" y="3402594"/>
            <a:ext cx="6296071" cy="2005027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510493" y="3623941"/>
            <a:ext cx="1997095" cy="181758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 flipV="1">
            <a:off x="1421615" y="3402594"/>
            <a:ext cx="1090654" cy="125107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3696869" y="2318256"/>
            <a:ext cx="23561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Make the “Id” field a primary key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4089556" y="2928324"/>
            <a:ext cx="511019" cy="16044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6451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 Row of Data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43" y="1308876"/>
            <a:ext cx="5500728" cy="2243154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 flipH="1">
            <a:off x="3786626" y="2255146"/>
            <a:ext cx="168294" cy="349227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4706636" y="2277585"/>
            <a:ext cx="3321012" cy="326788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Dot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626" y="2604373"/>
            <a:ext cx="4241022" cy="4195049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 bwMode="auto">
          <a:xfrm>
            <a:off x="5132981" y="3459194"/>
            <a:ext cx="2816128" cy="3194047"/>
          </a:xfrm>
          <a:prstGeom prst="roundRect">
            <a:avLst>
              <a:gd name="adj" fmla="val 8300"/>
            </a:avLst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35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Show Rows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94" y="1062032"/>
            <a:ext cx="2595581" cy="1323985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 bwMode="auto">
          <a:xfrm>
            <a:off x="1374405" y="1929777"/>
            <a:ext cx="7303980" cy="1059460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Connector 9"/>
          <p:cNvCxnSpPr/>
          <p:nvPr/>
        </p:nvCxnSpPr>
        <p:spPr bwMode="auto">
          <a:xfrm>
            <a:off x="488054" y="2019534"/>
            <a:ext cx="2950261" cy="988378"/>
          </a:xfrm>
          <a:prstGeom prst="line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558" y="2989237"/>
            <a:ext cx="5429290" cy="354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108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89012</TotalTime>
  <Words>208</Words>
  <Application>Microsoft Office PowerPoint</Application>
  <PresentationFormat>On-screen Show (4:3)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Helvetica</vt:lpstr>
      <vt:lpstr>Helvetica-Narrow</vt:lpstr>
      <vt:lpstr>Impact</vt:lpstr>
      <vt:lpstr>Monotype Sorts</vt:lpstr>
      <vt:lpstr>Times New Roman</vt:lpstr>
      <vt:lpstr>os-slides</vt:lpstr>
      <vt:lpstr>Using Postgres &amp; Adminer</vt:lpstr>
      <vt:lpstr>Running our Web Service and Database</vt:lpstr>
      <vt:lpstr>What happened?</vt:lpstr>
      <vt:lpstr>Postgresql Database Setup</vt:lpstr>
      <vt:lpstr>Schema</vt:lpstr>
      <vt:lpstr>Create Table</vt:lpstr>
      <vt:lpstr>Primary Key</vt:lpstr>
      <vt:lpstr>Add Row of Data</vt:lpstr>
      <vt:lpstr>Show Rows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1368</cp:revision>
  <cp:lastPrinted>2001-06-14T13:58:17Z</cp:lastPrinted>
  <dcterms:created xsi:type="dcterms:W3CDTF">1999-06-25T18:38:26Z</dcterms:created>
  <dcterms:modified xsi:type="dcterms:W3CDTF">2021-03-19T10:06:21Z</dcterms:modified>
</cp:coreProperties>
</file>