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5" r:id="rId4"/>
  </p:sldMasterIdLst>
  <p:notesMasterIdLst>
    <p:notesMasterId r:id="rId16"/>
  </p:notesMasterIdLst>
  <p:sldIdLst>
    <p:sldId id="256" r:id="rId5"/>
    <p:sldId id="272" r:id="rId6"/>
    <p:sldId id="267" r:id="rId7"/>
    <p:sldId id="270" r:id="rId8"/>
    <p:sldId id="273" r:id="rId9"/>
    <p:sldId id="274" r:id="rId10"/>
    <p:sldId id="275" r:id="rId11"/>
    <p:sldId id="276" r:id="rId12"/>
    <p:sldId id="261" r:id="rId13"/>
    <p:sldId id="296" r:id="rId14"/>
    <p:sldId id="25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287068-84EC-4A54-B938-7E61D7168376}"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B5BB8D04-F338-4917-B6EA-0C00E5D7C9DC}">
      <dgm:prSet phldrT="[Text]" phldr="0"/>
      <dgm:spPr/>
      <dgm:t>
        <a:bodyPr/>
        <a:lstStyle/>
        <a:p>
          <a:pPr>
            <a:defRPr b="1"/>
          </a:pPr>
          <a:r>
            <a:rPr lang="en-US" b="0">
              <a:solidFill>
                <a:schemeClr val="tx1"/>
              </a:solidFill>
              <a:latin typeface="Impact"/>
            </a:rPr>
            <a:t>March 2006</a:t>
          </a:r>
          <a:endParaRPr lang="en-US" b="0">
            <a:solidFill>
              <a:schemeClr val="tx1"/>
            </a:solidFill>
          </a:endParaRPr>
        </a:p>
      </dgm:t>
    </dgm:pt>
    <dgm:pt modelId="{3C6900D6-8812-4037-B91B-E4E8E25BD902}" type="parTrans" cxnId="{F88EE692-356D-49F4-8F8A-B76A998476FA}">
      <dgm:prSet/>
      <dgm:spPr/>
      <dgm:t>
        <a:bodyPr/>
        <a:lstStyle/>
        <a:p>
          <a:endParaRPr lang="en-US"/>
        </a:p>
      </dgm:t>
    </dgm:pt>
    <dgm:pt modelId="{39050201-9414-42B1-A3C0-0B6CE4B16DE7}" type="sibTrans" cxnId="{F88EE692-356D-49F4-8F8A-B76A998476FA}">
      <dgm:prSet/>
      <dgm:spPr/>
      <dgm:t>
        <a:bodyPr/>
        <a:lstStyle/>
        <a:p>
          <a:endParaRPr lang="en-US"/>
        </a:p>
      </dgm:t>
    </dgm:pt>
    <dgm:pt modelId="{6C7B8ACD-5895-412D-BB57-93D6060A94D3}">
      <dgm:prSet phldrT="[Text]" phldr="0"/>
      <dgm:spPr/>
      <dgm:t>
        <a:bodyPr/>
        <a:lstStyle/>
        <a:p>
          <a:r>
            <a:rPr lang="en-US" b="0">
              <a:solidFill>
                <a:schemeClr val="bg1"/>
              </a:solidFill>
              <a:latin typeface="Impact"/>
            </a:rPr>
            <a:t>Baby Peter is Born</a:t>
          </a:r>
          <a:endParaRPr lang="en-US" b="0">
            <a:solidFill>
              <a:schemeClr val="bg1"/>
            </a:solidFill>
          </a:endParaRPr>
        </a:p>
      </dgm:t>
    </dgm:pt>
    <dgm:pt modelId="{263018A0-52D0-4548-BEB8-F5A77A685728}" type="parTrans" cxnId="{E35583C0-8C74-4A99-B99A-9A595D52D966}">
      <dgm:prSet/>
      <dgm:spPr/>
      <dgm:t>
        <a:bodyPr/>
        <a:lstStyle/>
        <a:p>
          <a:endParaRPr lang="en-US"/>
        </a:p>
      </dgm:t>
    </dgm:pt>
    <dgm:pt modelId="{343F9EBB-1791-4BD1-973C-B9F4BC35DB2B}" type="sibTrans" cxnId="{E35583C0-8C74-4A99-B99A-9A595D52D966}">
      <dgm:prSet/>
      <dgm:spPr/>
      <dgm:t>
        <a:bodyPr/>
        <a:lstStyle/>
        <a:p>
          <a:endParaRPr lang="en-US"/>
        </a:p>
      </dgm:t>
    </dgm:pt>
    <dgm:pt modelId="{0A538177-2110-4A46-9FC0-28CA1AEE8636}">
      <dgm:prSet phldrT="[Text]" phldr="0"/>
      <dgm:spPr/>
      <dgm:t>
        <a:bodyPr/>
        <a:lstStyle/>
        <a:p>
          <a:pPr>
            <a:defRPr b="1"/>
          </a:pPr>
          <a:r>
            <a:rPr lang="en-US" b="0">
              <a:solidFill>
                <a:schemeClr val="tx1"/>
              </a:solidFill>
              <a:latin typeface="Impact"/>
            </a:rPr>
            <a:t>November 2006</a:t>
          </a:r>
          <a:endParaRPr lang="en-US" b="0">
            <a:solidFill>
              <a:schemeClr val="tx1"/>
            </a:solidFill>
          </a:endParaRPr>
        </a:p>
      </dgm:t>
    </dgm:pt>
    <dgm:pt modelId="{E64CD384-35ED-4560-AC87-74F0C95074B7}" type="parTrans" cxnId="{002C9CCF-15C1-48CE-B954-423D68C84C03}">
      <dgm:prSet/>
      <dgm:spPr/>
      <dgm:t>
        <a:bodyPr/>
        <a:lstStyle/>
        <a:p>
          <a:endParaRPr lang="en-US"/>
        </a:p>
      </dgm:t>
    </dgm:pt>
    <dgm:pt modelId="{5697780B-6BD8-4114-9B10-1D407366B0E0}" type="sibTrans" cxnId="{002C9CCF-15C1-48CE-B954-423D68C84C03}">
      <dgm:prSet/>
      <dgm:spPr/>
      <dgm:t>
        <a:bodyPr/>
        <a:lstStyle/>
        <a:p>
          <a:endParaRPr lang="en-US"/>
        </a:p>
      </dgm:t>
    </dgm:pt>
    <dgm:pt modelId="{0A1A387A-E5B2-4EA4-B815-566C8A70BAD4}">
      <dgm:prSet phldrT="[Text]" phldr="0"/>
      <dgm:spPr/>
      <dgm:t>
        <a:bodyPr/>
        <a:lstStyle/>
        <a:p>
          <a:r>
            <a:rPr lang="en-US" b="0">
              <a:solidFill>
                <a:schemeClr val="bg1"/>
              </a:solidFill>
              <a:latin typeface="Impact"/>
            </a:rPr>
            <a:t> Steven Barker Moves In</a:t>
          </a:r>
          <a:endParaRPr lang="en-US" b="0">
            <a:solidFill>
              <a:schemeClr val="bg1"/>
            </a:solidFill>
          </a:endParaRPr>
        </a:p>
      </dgm:t>
    </dgm:pt>
    <dgm:pt modelId="{DA633861-E759-4850-8F4B-89C99E3077E1}" type="parTrans" cxnId="{624B6FE9-0915-4F38-BAEF-B275FAE19C54}">
      <dgm:prSet/>
      <dgm:spPr/>
      <dgm:t>
        <a:bodyPr/>
        <a:lstStyle/>
        <a:p>
          <a:endParaRPr lang="en-US"/>
        </a:p>
      </dgm:t>
    </dgm:pt>
    <dgm:pt modelId="{C9EEF302-9BAC-41D5-920D-179E010A6B98}" type="sibTrans" cxnId="{624B6FE9-0915-4F38-BAEF-B275FAE19C54}">
      <dgm:prSet/>
      <dgm:spPr/>
      <dgm:t>
        <a:bodyPr/>
        <a:lstStyle/>
        <a:p>
          <a:endParaRPr lang="en-US"/>
        </a:p>
      </dgm:t>
    </dgm:pt>
    <dgm:pt modelId="{C9E16E04-B53A-4C0B-A0C4-A88005E7840E}">
      <dgm:prSet phldrT="[Text]" phldr="0"/>
      <dgm:spPr/>
      <dgm:t>
        <a:bodyPr/>
        <a:lstStyle/>
        <a:p>
          <a:pPr>
            <a:defRPr b="1"/>
          </a:pPr>
          <a:r>
            <a:rPr lang="en-US" b="0">
              <a:solidFill>
                <a:schemeClr val="tx1"/>
              </a:solidFill>
              <a:latin typeface="Impact"/>
            </a:rPr>
            <a:t>August 2007</a:t>
          </a:r>
          <a:endParaRPr lang="en-US" b="0">
            <a:solidFill>
              <a:schemeClr val="tx1"/>
            </a:solidFill>
          </a:endParaRPr>
        </a:p>
      </dgm:t>
    </dgm:pt>
    <dgm:pt modelId="{00BF26AD-AC47-4D98-A970-A5ED570A94F0}" type="parTrans" cxnId="{79161EA8-42B7-47FA-B622-314447257D9F}">
      <dgm:prSet/>
      <dgm:spPr/>
      <dgm:t>
        <a:bodyPr/>
        <a:lstStyle/>
        <a:p>
          <a:endParaRPr lang="en-US"/>
        </a:p>
      </dgm:t>
    </dgm:pt>
    <dgm:pt modelId="{65CFC60B-A98D-44AC-AA09-90D15712B5A4}" type="sibTrans" cxnId="{79161EA8-42B7-47FA-B622-314447257D9F}">
      <dgm:prSet/>
      <dgm:spPr/>
      <dgm:t>
        <a:bodyPr/>
        <a:lstStyle/>
        <a:p>
          <a:endParaRPr lang="en-US"/>
        </a:p>
      </dgm:t>
    </dgm:pt>
    <dgm:pt modelId="{E239A88C-379B-4335-B2CF-7FFD017A74DA}">
      <dgm:prSet phldrT="[Text]" phldr="0"/>
      <dgm:spPr/>
      <dgm:t>
        <a:bodyPr/>
        <a:lstStyle/>
        <a:p>
          <a:r>
            <a:rPr lang="en-US" b="0">
              <a:solidFill>
                <a:schemeClr val="bg1"/>
              </a:solidFill>
              <a:latin typeface="Impact"/>
            </a:rPr>
            <a:t>Baby P Found Dead </a:t>
          </a:r>
          <a:endParaRPr lang="en-US" b="0">
            <a:solidFill>
              <a:schemeClr val="bg1"/>
            </a:solidFill>
          </a:endParaRPr>
        </a:p>
      </dgm:t>
    </dgm:pt>
    <dgm:pt modelId="{C69B730B-76B6-4960-8228-58ABDFA3FFF8}" type="parTrans" cxnId="{2375B9E9-7441-41B4-AB3B-9A64C0178F05}">
      <dgm:prSet/>
      <dgm:spPr/>
      <dgm:t>
        <a:bodyPr/>
        <a:lstStyle/>
        <a:p>
          <a:endParaRPr lang="en-US"/>
        </a:p>
      </dgm:t>
    </dgm:pt>
    <dgm:pt modelId="{7F7D1F41-8B38-4AEB-9738-8607DBB72A39}" type="sibTrans" cxnId="{2375B9E9-7441-41B4-AB3B-9A64C0178F05}">
      <dgm:prSet/>
      <dgm:spPr/>
      <dgm:t>
        <a:bodyPr/>
        <a:lstStyle/>
        <a:p>
          <a:endParaRPr lang="en-US"/>
        </a:p>
      </dgm:t>
    </dgm:pt>
    <dgm:pt modelId="{4EF1AEBE-7B85-4B2F-96E4-D29E0A800393}">
      <dgm:prSet phldr="0"/>
      <dgm:spPr/>
      <dgm:t>
        <a:bodyPr/>
        <a:lstStyle/>
        <a:p>
          <a:pPr>
            <a:defRPr b="1"/>
          </a:pPr>
          <a:r>
            <a:rPr lang="en-US" b="0">
              <a:solidFill>
                <a:schemeClr val="tx1"/>
              </a:solidFill>
              <a:latin typeface="Impact"/>
            </a:rPr>
            <a:t>November 2008</a:t>
          </a:r>
        </a:p>
      </dgm:t>
    </dgm:pt>
    <dgm:pt modelId="{936EBDB0-B91F-4380-84E0-D5A1492C1B4D}" type="parTrans" cxnId="{CD0D13C1-567F-46DD-96C3-51D816FA3A55}">
      <dgm:prSet/>
      <dgm:spPr/>
      <dgm:t>
        <a:bodyPr/>
        <a:lstStyle/>
        <a:p>
          <a:endParaRPr lang="en-GB"/>
        </a:p>
      </dgm:t>
    </dgm:pt>
    <dgm:pt modelId="{956F1DB9-EF3D-44C5-AEB3-CEE0717FB5BB}" type="sibTrans" cxnId="{CD0D13C1-567F-46DD-96C3-51D816FA3A55}">
      <dgm:prSet/>
      <dgm:spPr/>
      <dgm:t>
        <a:bodyPr/>
        <a:lstStyle/>
        <a:p>
          <a:endParaRPr lang="en-GB"/>
        </a:p>
      </dgm:t>
    </dgm:pt>
    <dgm:pt modelId="{36B6E486-3DD5-4E39-92E3-C63007349321}">
      <dgm:prSet phldr="0"/>
      <dgm:spPr/>
      <dgm:t>
        <a:bodyPr/>
        <a:lstStyle/>
        <a:p>
          <a:r>
            <a:rPr lang="en-US" b="0">
              <a:solidFill>
                <a:schemeClr val="bg1"/>
              </a:solidFill>
              <a:latin typeface="Impact"/>
            </a:rPr>
            <a:t>2 Men Found Guilty of Murder</a:t>
          </a:r>
        </a:p>
      </dgm:t>
    </dgm:pt>
    <dgm:pt modelId="{522A341C-8E92-4EC4-861A-52D7AB8B5386}" type="parTrans" cxnId="{FF8E8F20-1638-42E1-95AA-F32004B87D59}">
      <dgm:prSet/>
      <dgm:spPr/>
      <dgm:t>
        <a:bodyPr/>
        <a:lstStyle/>
        <a:p>
          <a:endParaRPr lang="en-GB"/>
        </a:p>
      </dgm:t>
    </dgm:pt>
    <dgm:pt modelId="{9264948F-4807-48DF-9B3B-8E27075DA293}" type="sibTrans" cxnId="{FF8E8F20-1638-42E1-95AA-F32004B87D59}">
      <dgm:prSet/>
      <dgm:spPr/>
      <dgm:t>
        <a:bodyPr/>
        <a:lstStyle/>
        <a:p>
          <a:endParaRPr lang="en-GB"/>
        </a:p>
      </dgm:t>
    </dgm:pt>
    <dgm:pt modelId="{D9CD096C-9327-4404-90E9-6425D9EA2586}" type="pres">
      <dgm:prSet presAssocID="{97287068-84EC-4A54-B938-7E61D7168376}" presName="root" presStyleCnt="0">
        <dgm:presLayoutVars>
          <dgm:chMax/>
          <dgm:chPref/>
          <dgm:animLvl val="lvl"/>
        </dgm:presLayoutVars>
      </dgm:prSet>
      <dgm:spPr/>
    </dgm:pt>
    <dgm:pt modelId="{3E55D5A1-528E-4D4A-9757-D90CBFA552BC}" type="pres">
      <dgm:prSet presAssocID="{97287068-84EC-4A54-B938-7E61D7168376}"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gm:spPr>
    </dgm:pt>
    <dgm:pt modelId="{95BBFCB5-2E18-48F6-9CDD-5FA57A1E500F}" type="pres">
      <dgm:prSet presAssocID="{97287068-84EC-4A54-B938-7E61D7168376}" presName="nodes" presStyleCnt="0">
        <dgm:presLayoutVars>
          <dgm:chMax/>
          <dgm:chPref/>
          <dgm:animLvl val="lvl"/>
        </dgm:presLayoutVars>
      </dgm:prSet>
      <dgm:spPr/>
    </dgm:pt>
    <dgm:pt modelId="{F07048E8-07DF-47C9-9C3D-379FA8E16D64}" type="pres">
      <dgm:prSet presAssocID="{B5BB8D04-F338-4917-B6EA-0C00E5D7C9DC}" presName="composite" presStyleCnt="0"/>
      <dgm:spPr/>
    </dgm:pt>
    <dgm:pt modelId="{625C9D88-D422-42D6-BD66-2BD99EDD46D9}" type="pres">
      <dgm:prSet presAssocID="{B5BB8D04-F338-4917-B6EA-0C00E5D7C9DC}" presName="L1TextContainer" presStyleLbl="revTx" presStyleIdx="0" presStyleCnt="4">
        <dgm:presLayoutVars>
          <dgm:chMax val="1"/>
          <dgm:chPref val="1"/>
          <dgm:bulletEnabled val="1"/>
        </dgm:presLayoutVars>
      </dgm:prSet>
      <dgm:spPr/>
    </dgm:pt>
    <dgm:pt modelId="{1CA042DA-F8DB-41FA-940F-5A90A5697B7D}" type="pres">
      <dgm:prSet presAssocID="{B5BB8D04-F338-4917-B6EA-0C00E5D7C9DC}" presName="L2TextContainerWrapper" presStyleCnt="0">
        <dgm:presLayoutVars>
          <dgm:chMax val="0"/>
          <dgm:chPref val="0"/>
          <dgm:bulletEnabled val="1"/>
        </dgm:presLayoutVars>
      </dgm:prSet>
      <dgm:spPr/>
    </dgm:pt>
    <dgm:pt modelId="{6BED2B98-D286-4185-8D10-BD13B315CBE1}" type="pres">
      <dgm:prSet presAssocID="{B5BB8D04-F338-4917-B6EA-0C00E5D7C9DC}" presName="L2TextContainer" presStyleLbl="bgAcc1" presStyleIdx="0" presStyleCnt="4"/>
      <dgm:spPr/>
    </dgm:pt>
    <dgm:pt modelId="{F024E57B-3DBA-40F2-926F-DA48BB4FAEF0}" type="pres">
      <dgm:prSet presAssocID="{B5BB8D04-F338-4917-B6EA-0C00E5D7C9DC}" presName="FlexibleEmptyPlaceHolder" presStyleCnt="0"/>
      <dgm:spPr/>
    </dgm:pt>
    <dgm:pt modelId="{85FC4054-DF3C-4683-BD98-5CDEF52E82EC}" type="pres">
      <dgm:prSet presAssocID="{B5BB8D04-F338-4917-B6EA-0C00E5D7C9DC}" presName="ConnectLine" presStyleLbl="sibTrans1D1" presStyleIdx="0" presStyleCnt="4"/>
      <dgm:spPr>
        <a:noFill/>
        <a:ln w="6350" cap="flat" cmpd="sng" algn="ctr">
          <a:solidFill>
            <a:schemeClr val="accent1">
              <a:hueOff val="0"/>
              <a:satOff val="0"/>
              <a:lumOff val="0"/>
              <a:alphaOff val="0"/>
            </a:schemeClr>
          </a:solidFill>
          <a:prstDash val="dash"/>
          <a:miter lim="800000"/>
        </a:ln>
        <a:effectLst/>
      </dgm:spPr>
    </dgm:pt>
    <dgm:pt modelId="{E65FF520-D0FC-4CBE-9C68-06A7962EBC59}" type="pres">
      <dgm:prSet presAssocID="{B5BB8D04-F338-4917-B6EA-0C00E5D7C9DC}" presName="ConnectorPoint" presStyleLbl="alignNode1" presStyleIdx="0" presStyleCnt="4"/>
      <dgm:spPr/>
    </dgm:pt>
    <dgm:pt modelId="{40CFFE8D-FDC0-4A19-9589-E36658D1128A}" type="pres">
      <dgm:prSet presAssocID="{B5BB8D04-F338-4917-B6EA-0C00E5D7C9DC}" presName="EmptyPlaceHolder" presStyleCnt="0"/>
      <dgm:spPr/>
    </dgm:pt>
    <dgm:pt modelId="{07E7875A-A02E-42DE-B0F1-211E8297D33A}" type="pres">
      <dgm:prSet presAssocID="{39050201-9414-42B1-A3C0-0B6CE4B16DE7}" presName="spaceBetweenRectangles" presStyleCnt="0"/>
      <dgm:spPr/>
    </dgm:pt>
    <dgm:pt modelId="{8DF23D3C-6893-4695-A8EC-5A2C6B7D3209}" type="pres">
      <dgm:prSet presAssocID="{0A538177-2110-4A46-9FC0-28CA1AEE8636}" presName="composite" presStyleCnt="0"/>
      <dgm:spPr/>
    </dgm:pt>
    <dgm:pt modelId="{CCEB1CE7-75FE-4740-9CFA-F540BED70D11}" type="pres">
      <dgm:prSet presAssocID="{0A538177-2110-4A46-9FC0-28CA1AEE8636}" presName="L1TextContainer" presStyleLbl="revTx" presStyleIdx="1" presStyleCnt="4">
        <dgm:presLayoutVars>
          <dgm:chMax val="1"/>
          <dgm:chPref val="1"/>
          <dgm:bulletEnabled val="1"/>
        </dgm:presLayoutVars>
      </dgm:prSet>
      <dgm:spPr/>
    </dgm:pt>
    <dgm:pt modelId="{3ED4139A-D709-4258-8F5E-04A6C3A16A2D}" type="pres">
      <dgm:prSet presAssocID="{0A538177-2110-4A46-9FC0-28CA1AEE8636}" presName="L2TextContainerWrapper" presStyleCnt="0">
        <dgm:presLayoutVars>
          <dgm:chMax val="0"/>
          <dgm:chPref val="0"/>
          <dgm:bulletEnabled val="1"/>
        </dgm:presLayoutVars>
      </dgm:prSet>
      <dgm:spPr/>
    </dgm:pt>
    <dgm:pt modelId="{57A75918-5043-43D3-B62E-200ACA9F20DA}" type="pres">
      <dgm:prSet presAssocID="{0A538177-2110-4A46-9FC0-28CA1AEE8636}" presName="L2TextContainer" presStyleLbl="bgAcc1" presStyleIdx="1" presStyleCnt="4"/>
      <dgm:spPr/>
    </dgm:pt>
    <dgm:pt modelId="{BAA958DB-0A79-4B38-B515-FF03132453AD}" type="pres">
      <dgm:prSet presAssocID="{0A538177-2110-4A46-9FC0-28CA1AEE8636}" presName="FlexibleEmptyPlaceHolder" presStyleCnt="0"/>
      <dgm:spPr/>
    </dgm:pt>
    <dgm:pt modelId="{24085F8C-BAFA-4312-9B4F-91CAC4C72B38}" type="pres">
      <dgm:prSet presAssocID="{0A538177-2110-4A46-9FC0-28CA1AEE8636}" presName="ConnectLine" presStyleLbl="sibTrans1D1" presStyleIdx="1" presStyleCnt="4"/>
      <dgm:spPr>
        <a:noFill/>
        <a:ln w="6350" cap="flat" cmpd="sng" algn="ctr">
          <a:solidFill>
            <a:schemeClr val="accent1">
              <a:hueOff val="0"/>
              <a:satOff val="0"/>
              <a:lumOff val="0"/>
              <a:alphaOff val="0"/>
            </a:schemeClr>
          </a:solidFill>
          <a:prstDash val="dash"/>
          <a:miter lim="800000"/>
        </a:ln>
        <a:effectLst/>
      </dgm:spPr>
    </dgm:pt>
    <dgm:pt modelId="{FF1AF881-80BA-4964-B483-0F6D526597D5}" type="pres">
      <dgm:prSet presAssocID="{0A538177-2110-4A46-9FC0-28CA1AEE8636}" presName="ConnectorPoint" presStyleLbl="alignNode1" presStyleIdx="1" presStyleCnt="4"/>
      <dgm:spPr/>
    </dgm:pt>
    <dgm:pt modelId="{FBB7F71B-2A92-41FC-AFCD-4BB66CCE48CF}" type="pres">
      <dgm:prSet presAssocID="{0A538177-2110-4A46-9FC0-28CA1AEE8636}" presName="EmptyPlaceHolder" presStyleCnt="0"/>
      <dgm:spPr/>
    </dgm:pt>
    <dgm:pt modelId="{2DCF3A93-EE39-455B-A665-650AC17A267A}" type="pres">
      <dgm:prSet presAssocID="{5697780B-6BD8-4114-9B10-1D407366B0E0}" presName="spaceBetweenRectangles" presStyleCnt="0"/>
      <dgm:spPr/>
    </dgm:pt>
    <dgm:pt modelId="{CADEC51F-7C40-4BB9-A9FC-ED36FF5F1200}" type="pres">
      <dgm:prSet presAssocID="{C9E16E04-B53A-4C0B-A0C4-A88005E7840E}" presName="composite" presStyleCnt="0"/>
      <dgm:spPr/>
    </dgm:pt>
    <dgm:pt modelId="{0D20FA98-357F-43B4-B44D-15B676D5C49B}" type="pres">
      <dgm:prSet presAssocID="{C9E16E04-B53A-4C0B-A0C4-A88005E7840E}" presName="L1TextContainer" presStyleLbl="revTx" presStyleIdx="2" presStyleCnt="4">
        <dgm:presLayoutVars>
          <dgm:chMax val="1"/>
          <dgm:chPref val="1"/>
          <dgm:bulletEnabled val="1"/>
        </dgm:presLayoutVars>
      </dgm:prSet>
      <dgm:spPr/>
    </dgm:pt>
    <dgm:pt modelId="{4C36C84F-B11E-497C-8ABF-FC0CAA0D07F3}" type="pres">
      <dgm:prSet presAssocID="{C9E16E04-B53A-4C0B-A0C4-A88005E7840E}" presName="L2TextContainerWrapper" presStyleCnt="0">
        <dgm:presLayoutVars>
          <dgm:chMax val="0"/>
          <dgm:chPref val="0"/>
          <dgm:bulletEnabled val="1"/>
        </dgm:presLayoutVars>
      </dgm:prSet>
      <dgm:spPr/>
    </dgm:pt>
    <dgm:pt modelId="{B8A6FDF5-7728-44E3-9034-3744E0C13360}" type="pres">
      <dgm:prSet presAssocID="{C9E16E04-B53A-4C0B-A0C4-A88005E7840E}" presName="L2TextContainer" presStyleLbl="bgAcc1" presStyleIdx="2" presStyleCnt="4"/>
      <dgm:spPr/>
    </dgm:pt>
    <dgm:pt modelId="{3E475453-CC23-4AF2-A636-32456956B044}" type="pres">
      <dgm:prSet presAssocID="{C9E16E04-B53A-4C0B-A0C4-A88005E7840E}" presName="FlexibleEmptyPlaceHolder" presStyleCnt="0"/>
      <dgm:spPr/>
    </dgm:pt>
    <dgm:pt modelId="{D0455AE0-2BF9-463F-B48A-C42003310BA4}" type="pres">
      <dgm:prSet presAssocID="{C9E16E04-B53A-4C0B-A0C4-A88005E7840E}" presName="ConnectLine" presStyleLbl="sibTrans1D1" presStyleIdx="2" presStyleCnt="4"/>
      <dgm:spPr>
        <a:noFill/>
        <a:ln w="6350" cap="flat" cmpd="sng" algn="ctr">
          <a:solidFill>
            <a:schemeClr val="accent1">
              <a:hueOff val="0"/>
              <a:satOff val="0"/>
              <a:lumOff val="0"/>
              <a:alphaOff val="0"/>
            </a:schemeClr>
          </a:solidFill>
          <a:prstDash val="dash"/>
          <a:miter lim="800000"/>
        </a:ln>
        <a:effectLst/>
      </dgm:spPr>
    </dgm:pt>
    <dgm:pt modelId="{851DCAB7-5B24-4784-BCA7-B5695AD41CE5}" type="pres">
      <dgm:prSet presAssocID="{C9E16E04-B53A-4C0B-A0C4-A88005E7840E}" presName="ConnectorPoint" presStyleLbl="alignNode1" presStyleIdx="2" presStyleCnt="4"/>
      <dgm:spPr/>
    </dgm:pt>
    <dgm:pt modelId="{AC8A95DE-DA80-4E5C-BAFC-8B9DF530C42C}" type="pres">
      <dgm:prSet presAssocID="{C9E16E04-B53A-4C0B-A0C4-A88005E7840E}" presName="EmptyPlaceHolder" presStyleCnt="0"/>
      <dgm:spPr/>
    </dgm:pt>
    <dgm:pt modelId="{D57BFFD6-7730-4463-BD0D-98A7A98E94AA}" type="pres">
      <dgm:prSet presAssocID="{65CFC60B-A98D-44AC-AA09-90D15712B5A4}" presName="spaceBetweenRectangles" presStyleCnt="0"/>
      <dgm:spPr/>
    </dgm:pt>
    <dgm:pt modelId="{A3D9657C-E3C8-4173-A778-21DE8FD8C5B3}" type="pres">
      <dgm:prSet presAssocID="{4EF1AEBE-7B85-4B2F-96E4-D29E0A800393}" presName="composite" presStyleCnt="0"/>
      <dgm:spPr/>
    </dgm:pt>
    <dgm:pt modelId="{1B368B65-0742-4F91-8DC9-A75357C94E55}" type="pres">
      <dgm:prSet presAssocID="{4EF1AEBE-7B85-4B2F-96E4-D29E0A800393}" presName="L1TextContainer" presStyleLbl="revTx" presStyleIdx="3" presStyleCnt="4">
        <dgm:presLayoutVars>
          <dgm:chMax val="1"/>
          <dgm:chPref val="1"/>
          <dgm:bulletEnabled val="1"/>
        </dgm:presLayoutVars>
      </dgm:prSet>
      <dgm:spPr/>
    </dgm:pt>
    <dgm:pt modelId="{85AE8775-13FF-4D6B-BC05-96BD77D4358A}" type="pres">
      <dgm:prSet presAssocID="{4EF1AEBE-7B85-4B2F-96E4-D29E0A800393}" presName="L2TextContainerWrapper" presStyleCnt="0">
        <dgm:presLayoutVars>
          <dgm:chMax val="0"/>
          <dgm:chPref val="0"/>
          <dgm:bulletEnabled val="1"/>
        </dgm:presLayoutVars>
      </dgm:prSet>
      <dgm:spPr/>
    </dgm:pt>
    <dgm:pt modelId="{D5697680-14E4-41A3-BC76-5B1ABFEEA3E5}" type="pres">
      <dgm:prSet presAssocID="{4EF1AEBE-7B85-4B2F-96E4-D29E0A800393}" presName="L2TextContainer" presStyleLbl="bgAcc1" presStyleIdx="3" presStyleCnt="4"/>
      <dgm:spPr/>
    </dgm:pt>
    <dgm:pt modelId="{074B217A-DD55-45FE-96CD-DE5820E91FF5}" type="pres">
      <dgm:prSet presAssocID="{4EF1AEBE-7B85-4B2F-96E4-D29E0A800393}" presName="FlexibleEmptyPlaceHolder" presStyleCnt="0"/>
      <dgm:spPr/>
    </dgm:pt>
    <dgm:pt modelId="{252002C8-476D-4485-9264-9E3C3BA69113}" type="pres">
      <dgm:prSet presAssocID="{4EF1AEBE-7B85-4B2F-96E4-D29E0A800393}" presName="ConnectLine" presStyleLbl="sibTrans1D1" presStyleIdx="3" presStyleCnt="4"/>
      <dgm:spPr>
        <a:noFill/>
        <a:ln w="6350" cap="flat" cmpd="sng" algn="ctr">
          <a:solidFill>
            <a:schemeClr val="accent1">
              <a:hueOff val="0"/>
              <a:satOff val="0"/>
              <a:lumOff val="0"/>
              <a:alphaOff val="0"/>
            </a:schemeClr>
          </a:solidFill>
          <a:prstDash val="dash"/>
          <a:miter lim="800000"/>
        </a:ln>
        <a:effectLst/>
      </dgm:spPr>
    </dgm:pt>
    <dgm:pt modelId="{73D0A363-385C-455E-9162-EC3E651336CE}" type="pres">
      <dgm:prSet presAssocID="{4EF1AEBE-7B85-4B2F-96E4-D29E0A800393}" presName="ConnectorPoint" presStyleLbl="alignNode1" presStyleIdx="3" presStyleCnt="4"/>
      <dgm:spPr/>
    </dgm:pt>
    <dgm:pt modelId="{4EB15AB0-4E52-43FD-A9B8-8E33A6C008D7}" type="pres">
      <dgm:prSet presAssocID="{4EF1AEBE-7B85-4B2F-96E4-D29E0A800393}" presName="EmptyPlaceHolder" presStyleCnt="0"/>
      <dgm:spPr/>
    </dgm:pt>
  </dgm:ptLst>
  <dgm:cxnLst>
    <dgm:cxn modelId="{AFA55A01-560F-49B4-ABF3-7F2D9B966F3B}" type="presOf" srcId="{6C7B8ACD-5895-412D-BB57-93D6060A94D3}" destId="{6BED2B98-D286-4185-8D10-BD13B315CBE1}" srcOrd="0" destOrd="0" presId="urn:microsoft.com/office/officeart/2016/7/layout/BasicTimeline"/>
    <dgm:cxn modelId="{FF8E8F20-1638-42E1-95AA-F32004B87D59}" srcId="{4EF1AEBE-7B85-4B2F-96E4-D29E0A800393}" destId="{36B6E486-3DD5-4E39-92E3-C63007349321}" srcOrd="0" destOrd="0" parTransId="{522A341C-8E92-4EC4-861A-52D7AB8B5386}" sibTransId="{9264948F-4807-48DF-9B3B-8E27075DA293}"/>
    <dgm:cxn modelId="{E5D73688-256C-419C-AD33-ADBE8CE6E989}" type="presOf" srcId="{E239A88C-379B-4335-B2CF-7FFD017A74DA}" destId="{B8A6FDF5-7728-44E3-9034-3744E0C13360}" srcOrd="0" destOrd="0" presId="urn:microsoft.com/office/officeart/2016/7/layout/BasicTimeline"/>
    <dgm:cxn modelId="{D8D10289-60D9-4B11-A273-F8E22128FBB0}" type="presOf" srcId="{4EF1AEBE-7B85-4B2F-96E4-D29E0A800393}" destId="{1B368B65-0742-4F91-8DC9-A75357C94E55}" srcOrd="0" destOrd="0" presId="urn:microsoft.com/office/officeart/2016/7/layout/BasicTimeline"/>
    <dgm:cxn modelId="{AAF5D98B-E477-4645-9FC8-F12D0FFE5B30}" type="presOf" srcId="{97287068-84EC-4A54-B938-7E61D7168376}" destId="{D9CD096C-9327-4404-90E9-6425D9EA2586}" srcOrd="0" destOrd="0" presId="urn:microsoft.com/office/officeart/2016/7/layout/BasicTimeline"/>
    <dgm:cxn modelId="{F88EE692-356D-49F4-8F8A-B76A998476FA}" srcId="{97287068-84EC-4A54-B938-7E61D7168376}" destId="{B5BB8D04-F338-4917-B6EA-0C00E5D7C9DC}" srcOrd="0" destOrd="0" parTransId="{3C6900D6-8812-4037-B91B-E4E8E25BD902}" sibTransId="{39050201-9414-42B1-A3C0-0B6CE4B16DE7}"/>
    <dgm:cxn modelId="{DCE48A9F-4D8F-4A79-BC57-D7160009B297}" type="presOf" srcId="{B5BB8D04-F338-4917-B6EA-0C00E5D7C9DC}" destId="{625C9D88-D422-42D6-BD66-2BD99EDD46D9}" srcOrd="0" destOrd="0" presId="urn:microsoft.com/office/officeart/2016/7/layout/BasicTimeline"/>
    <dgm:cxn modelId="{79161EA8-42B7-47FA-B622-314447257D9F}" srcId="{97287068-84EC-4A54-B938-7E61D7168376}" destId="{C9E16E04-B53A-4C0B-A0C4-A88005E7840E}" srcOrd="2" destOrd="0" parTransId="{00BF26AD-AC47-4D98-A970-A5ED570A94F0}" sibTransId="{65CFC60B-A98D-44AC-AA09-90D15712B5A4}"/>
    <dgm:cxn modelId="{967C35AC-4332-4EF4-B550-5D3D66C417A2}" type="presOf" srcId="{0A1A387A-E5B2-4EA4-B815-566C8A70BAD4}" destId="{57A75918-5043-43D3-B62E-200ACA9F20DA}" srcOrd="0" destOrd="0" presId="urn:microsoft.com/office/officeart/2016/7/layout/BasicTimeline"/>
    <dgm:cxn modelId="{E35583C0-8C74-4A99-B99A-9A595D52D966}" srcId="{B5BB8D04-F338-4917-B6EA-0C00E5D7C9DC}" destId="{6C7B8ACD-5895-412D-BB57-93D6060A94D3}" srcOrd="0" destOrd="0" parTransId="{263018A0-52D0-4548-BEB8-F5A77A685728}" sibTransId="{343F9EBB-1791-4BD1-973C-B9F4BC35DB2B}"/>
    <dgm:cxn modelId="{CD0D13C1-567F-46DD-96C3-51D816FA3A55}" srcId="{97287068-84EC-4A54-B938-7E61D7168376}" destId="{4EF1AEBE-7B85-4B2F-96E4-D29E0A800393}" srcOrd="3" destOrd="0" parTransId="{936EBDB0-B91F-4380-84E0-D5A1492C1B4D}" sibTransId="{956F1DB9-EF3D-44C5-AEB3-CEE0717FB5BB}"/>
    <dgm:cxn modelId="{002C9CCF-15C1-48CE-B954-423D68C84C03}" srcId="{97287068-84EC-4A54-B938-7E61D7168376}" destId="{0A538177-2110-4A46-9FC0-28CA1AEE8636}" srcOrd="1" destOrd="0" parTransId="{E64CD384-35ED-4560-AC87-74F0C95074B7}" sibTransId="{5697780B-6BD8-4114-9B10-1D407366B0E0}"/>
    <dgm:cxn modelId="{455074DF-9B10-4E52-B17A-AF71FE793E85}" type="presOf" srcId="{C9E16E04-B53A-4C0B-A0C4-A88005E7840E}" destId="{0D20FA98-357F-43B4-B44D-15B676D5C49B}" srcOrd="0" destOrd="0" presId="urn:microsoft.com/office/officeart/2016/7/layout/BasicTimeline"/>
    <dgm:cxn modelId="{624B6FE9-0915-4F38-BAEF-B275FAE19C54}" srcId="{0A538177-2110-4A46-9FC0-28CA1AEE8636}" destId="{0A1A387A-E5B2-4EA4-B815-566C8A70BAD4}" srcOrd="0" destOrd="0" parTransId="{DA633861-E759-4850-8F4B-89C99E3077E1}" sibTransId="{C9EEF302-9BAC-41D5-920D-179E010A6B98}"/>
    <dgm:cxn modelId="{2375B9E9-7441-41B4-AB3B-9A64C0178F05}" srcId="{C9E16E04-B53A-4C0B-A0C4-A88005E7840E}" destId="{E239A88C-379B-4335-B2CF-7FFD017A74DA}" srcOrd="0" destOrd="0" parTransId="{C69B730B-76B6-4960-8228-58ABDFA3FFF8}" sibTransId="{7F7D1F41-8B38-4AEB-9738-8607DBB72A39}"/>
    <dgm:cxn modelId="{81807EEB-6F15-4040-B960-C8A3E50E84E0}" type="presOf" srcId="{36B6E486-3DD5-4E39-92E3-C63007349321}" destId="{D5697680-14E4-41A3-BC76-5B1ABFEEA3E5}" srcOrd="0" destOrd="0" presId="urn:microsoft.com/office/officeart/2016/7/layout/BasicTimeline"/>
    <dgm:cxn modelId="{3F6BA1F6-3049-48A7-AF3F-33C3B3C37199}" type="presOf" srcId="{0A538177-2110-4A46-9FC0-28CA1AEE8636}" destId="{CCEB1CE7-75FE-4740-9CFA-F540BED70D11}" srcOrd="0" destOrd="0" presId="urn:microsoft.com/office/officeart/2016/7/layout/BasicTimeline"/>
    <dgm:cxn modelId="{FA82A0A3-046D-4B7D-8D45-5A4FFF668E36}" type="presParOf" srcId="{D9CD096C-9327-4404-90E9-6425D9EA2586}" destId="{3E55D5A1-528E-4D4A-9757-D90CBFA552BC}" srcOrd="0" destOrd="0" presId="urn:microsoft.com/office/officeart/2016/7/layout/BasicTimeline"/>
    <dgm:cxn modelId="{00981F15-7515-430C-AFDE-3E60911AB65B}" type="presParOf" srcId="{D9CD096C-9327-4404-90E9-6425D9EA2586}" destId="{95BBFCB5-2E18-48F6-9CDD-5FA57A1E500F}" srcOrd="1" destOrd="0" presId="urn:microsoft.com/office/officeart/2016/7/layout/BasicTimeline"/>
    <dgm:cxn modelId="{3BB26393-11FC-45B3-B62F-98228DFE7C24}" type="presParOf" srcId="{95BBFCB5-2E18-48F6-9CDD-5FA57A1E500F}" destId="{F07048E8-07DF-47C9-9C3D-379FA8E16D64}" srcOrd="0" destOrd="0" presId="urn:microsoft.com/office/officeart/2016/7/layout/BasicTimeline"/>
    <dgm:cxn modelId="{678DA28B-1CFB-47F5-8065-EE8419FEA6B9}" type="presParOf" srcId="{F07048E8-07DF-47C9-9C3D-379FA8E16D64}" destId="{625C9D88-D422-42D6-BD66-2BD99EDD46D9}" srcOrd="0" destOrd="0" presId="urn:microsoft.com/office/officeart/2016/7/layout/BasicTimeline"/>
    <dgm:cxn modelId="{CA680BD4-FCA4-471E-815D-B02B646CC97E}" type="presParOf" srcId="{F07048E8-07DF-47C9-9C3D-379FA8E16D64}" destId="{1CA042DA-F8DB-41FA-940F-5A90A5697B7D}" srcOrd="1" destOrd="0" presId="urn:microsoft.com/office/officeart/2016/7/layout/BasicTimeline"/>
    <dgm:cxn modelId="{10437E7B-B4CD-4AF1-BF3A-8147CBD5CE77}" type="presParOf" srcId="{1CA042DA-F8DB-41FA-940F-5A90A5697B7D}" destId="{6BED2B98-D286-4185-8D10-BD13B315CBE1}" srcOrd="0" destOrd="0" presId="urn:microsoft.com/office/officeart/2016/7/layout/BasicTimeline"/>
    <dgm:cxn modelId="{DA702E4C-A614-4BDF-9142-D5ADCB66DAE7}" type="presParOf" srcId="{1CA042DA-F8DB-41FA-940F-5A90A5697B7D}" destId="{F024E57B-3DBA-40F2-926F-DA48BB4FAEF0}" srcOrd="1" destOrd="0" presId="urn:microsoft.com/office/officeart/2016/7/layout/BasicTimeline"/>
    <dgm:cxn modelId="{F8E408E9-2502-4334-B936-7225D94E8D5D}" type="presParOf" srcId="{F07048E8-07DF-47C9-9C3D-379FA8E16D64}" destId="{85FC4054-DF3C-4683-BD98-5CDEF52E82EC}" srcOrd="2" destOrd="0" presId="urn:microsoft.com/office/officeart/2016/7/layout/BasicTimeline"/>
    <dgm:cxn modelId="{36897B28-8E41-4665-899D-756CCE7CAECC}" type="presParOf" srcId="{F07048E8-07DF-47C9-9C3D-379FA8E16D64}" destId="{E65FF520-D0FC-4CBE-9C68-06A7962EBC59}" srcOrd="3" destOrd="0" presId="urn:microsoft.com/office/officeart/2016/7/layout/BasicTimeline"/>
    <dgm:cxn modelId="{B171BFAE-0E5A-481C-963B-18FF1DF854FB}" type="presParOf" srcId="{F07048E8-07DF-47C9-9C3D-379FA8E16D64}" destId="{40CFFE8D-FDC0-4A19-9589-E36658D1128A}" srcOrd="4" destOrd="0" presId="urn:microsoft.com/office/officeart/2016/7/layout/BasicTimeline"/>
    <dgm:cxn modelId="{9B714A23-AE4D-4D72-8D36-D30E1A08AD57}" type="presParOf" srcId="{95BBFCB5-2E18-48F6-9CDD-5FA57A1E500F}" destId="{07E7875A-A02E-42DE-B0F1-211E8297D33A}" srcOrd="1" destOrd="0" presId="urn:microsoft.com/office/officeart/2016/7/layout/BasicTimeline"/>
    <dgm:cxn modelId="{33297824-EC34-43A7-97EA-947188539B22}" type="presParOf" srcId="{95BBFCB5-2E18-48F6-9CDD-5FA57A1E500F}" destId="{8DF23D3C-6893-4695-A8EC-5A2C6B7D3209}" srcOrd="2" destOrd="0" presId="urn:microsoft.com/office/officeart/2016/7/layout/BasicTimeline"/>
    <dgm:cxn modelId="{151ADB9E-7960-4A2F-B1ED-221F6121D954}" type="presParOf" srcId="{8DF23D3C-6893-4695-A8EC-5A2C6B7D3209}" destId="{CCEB1CE7-75FE-4740-9CFA-F540BED70D11}" srcOrd="0" destOrd="0" presId="urn:microsoft.com/office/officeart/2016/7/layout/BasicTimeline"/>
    <dgm:cxn modelId="{5A7CB8A9-177A-4317-AFC2-7750A2029A52}" type="presParOf" srcId="{8DF23D3C-6893-4695-A8EC-5A2C6B7D3209}" destId="{3ED4139A-D709-4258-8F5E-04A6C3A16A2D}" srcOrd="1" destOrd="0" presId="urn:microsoft.com/office/officeart/2016/7/layout/BasicTimeline"/>
    <dgm:cxn modelId="{6D7A88B2-19B7-476A-ABB3-9DB099117CAA}" type="presParOf" srcId="{3ED4139A-D709-4258-8F5E-04A6C3A16A2D}" destId="{57A75918-5043-43D3-B62E-200ACA9F20DA}" srcOrd="0" destOrd="0" presId="urn:microsoft.com/office/officeart/2016/7/layout/BasicTimeline"/>
    <dgm:cxn modelId="{BB3D9AB3-9DC8-499A-A6FE-AFB0B4DF82D3}" type="presParOf" srcId="{3ED4139A-D709-4258-8F5E-04A6C3A16A2D}" destId="{BAA958DB-0A79-4B38-B515-FF03132453AD}" srcOrd="1" destOrd="0" presId="urn:microsoft.com/office/officeart/2016/7/layout/BasicTimeline"/>
    <dgm:cxn modelId="{1961C648-E053-4B76-AF53-AE500CE3D3A4}" type="presParOf" srcId="{8DF23D3C-6893-4695-A8EC-5A2C6B7D3209}" destId="{24085F8C-BAFA-4312-9B4F-91CAC4C72B38}" srcOrd="2" destOrd="0" presId="urn:microsoft.com/office/officeart/2016/7/layout/BasicTimeline"/>
    <dgm:cxn modelId="{3F992D1C-8ABF-4696-8D81-A65E09215521}" type="presParOf" srcId="{8DF23D3C-6893-4695-A8EC-5A2C6B7D3209}" destId="{FF1AF881-80BA-4964-B483-0F6D526597D5}" srcOrd="3" destOrd="0" presId="urn:microsoft.com/office/officeart/2016/7/layout/BasicTimeline"/>
    <dgm:cxn modelId="{CAB5192D-BD31-4722-A199-A23462EF333A}" type="presParOf" srcId="{8DF23D3C-6893-4695-A8EC-5A2C6B7D3209}" destId="{FBB7F71B-2A92-41FC-AFCD-4BB66CCE48CF}" srcOrd="4" destOrd="0" presId="urn:microsoft.com/office/officeart/2016/7/layout/BasicTimeline"/>
    <dgm:cxn modelId="{E3C33019-C241-4970-A20B-FB24FD07B9D0}" type="presParOf" srcId="{95BBFCB5-2E18-48F6-9CDD-5FA57A1E500F}" destId="{2DCF3A93-EE39-455B-A665-650AC17A267A}" srcOrd="3" destOrd="0" presId="urn:microsoft.com/office/officeart/2016/7/layout/BasicTimeline"/>
    <dgm:cxn modelId="{116E0944-9C88-451B-9F82-37436206404C}" type="presParOf" srcId="{95BBFCB5-2E18-48F6-9CDD-5FA57A1E500F}" destId="{CADEC51F-7C40-4BB9-A9FC-ED36FF5F1200}" srcOrd="4" destOrd="0" presId="urn:microsoft.com/office/officeart/2016/7/layout/BasicTimeline"/>
    <dgm:cxn modelId="{B39E04E3-ABEF-4D0D-A41B-6673883391E4}" type="presParOf" srcId="{CADEC51F-7C40-4BB9-A9FC-ED36FF5F1200}" destId="{0D20FA98-357F-43B4-B44D-15B676D5C49B}" srcOrd="0" destOrd="0" presId="urn:microsoft.com/office/officeart/2016/7/layout/BasicTimeline"/>
    <dgm:cxn modelId="{B869FBB2-0D06-4EA0-A634-85B349A7961D}" type="presParOf" srcId="{CADEC51F-7C40-4BB9-A9FC-ED36FF5F1200}" destId="{4C36C84F-B11E-497C-8ABF-FC0CAA0D07F3}" srcOrd="1" destOrd="0" presId="urn:microsoft.com/office/officeart/2016/7/layout/BasicTimeline"/>
    <dgm:cxn modelId="{B3DA79C8-121D-4A31-BB8B-3CF99F34C2A2}" type="presParOf" srcId="{4C36C84F-B11E-497C-8ABF-FC0CAA0D07F3}" destId="{B8A6FDF5-7728-44E3-9034-3744E0C13360}" srcOrd="0" destOrd="0" presId="urn:microsoft.com/office/officeart/2016/7/layout/BasicTimeline"/>
    <dgm:cxn modelId="{CA97E6E8-1EB8-4730-9BFF-DB863E6449C4}" type="presParOf" srcId="{4C36C84F-B11E-497C-8ABF-FC0CAA0D07F3}" destId="{3E475453-CC23-4AF2-A636-32456956B044}" srcOrd="1" destOrd="0" presId="urn:microsoft.com/office/officeart/2016/7/layout/BasicTimeline"/>
    <dgm:cxn modelId="{1C49BDE5-0E9E-403C-BF98-8EA27A4C0CE1}" type="presParOf" srcId="{CADEC51F-7C40-4BB9-A9FC-ED36FF5F1200}" destId="{D0455AE0-2BF9-463F-B48A-C42003310BA4}" srcOrd="2" destOrd="0" presId="urn:microsoft.com/office/officeart/2016/7/layout/BasicTimeline"/>
    <dgm:cxn modelId="{E6A8B4E4-7F4B-4D72-B4E0-0FE05D1E3FF0}" type="presParOf" srcId="{CADEC51F-7C40-4BB9-A9FC-ED36FF5F1200}" destId="{851DCAB7-5B24-4784-BCA7-B5695AD41CE5}" srcOrd="3" destOrd="0" presId="urn:microsoft.com/office/officeart/2016/7/layout/BasicTimeline"/>
    <dgm:cxn modelId="{CA5C9BB3-0E85-4EA2-BBE3-D1C7022E4395}" type="presParOf" srcId="{CADEC51F-7C40-4BB9-A9FC-ED36FF5F1200}" destId="{AC8A95DE-DA80-4E5C-BAFC-8B9DF530C42C}" srcOrd="4" destOrd="0" presId="urn:microsoft.com/office/officeart/2016/7/layout/BasicTimeline"/>
    <dgm:cxn modelId="{519300AD-205B-43A5-AA34-0C919ABFA43F}" type="presParOf" srcId="{95BBFCB5-2E18-48F6-9CDD-5FA57A1E500F}" destId="{D57BFFD6-7730-4463-BD0D-98A7A98E94AA}" srcOrd="5" destOrd="0" presId="urn:microsoft.com/office/officeart/2016/7/layout/BasicTimeline"/>
    <dgm:cxn modelId="{53AAB043-F9FB-4DDA-A231-31D4E54A81E0}" type="presParOf" srcId="{95BBFCB5-2E18-48F6-9CDD-5FA57A1E500F}" destId="{A3D9657C-E3C8-4173-A778-21DE8FD8C5B3}" srcOrd="6" destOrd="0" presId="urn:microsoft.com/office/officeart/2016/7/layout/BasicTimeline"/>
    <dgm:cxn modelId="{B6FD2750-F875-458B-8D75-9A14143904B3}" type="presParOf" srcId="{A3D9657C-E3C8-4173-A778-21DE8FD8C5B3}" destId="{1B368B65-0742-4F91-8DC9-A75357C94E55}" srcOrd="0" destOrd="0" presId="urn:microsoft.com/office/officeart/2016/7/layout/BasicTimeline"/>
    <dgm:cxn modelId="{3D7C8832-CAC1-421B-91CE-A5385FF07E0E}" type="presParOf" srcId="{A3D9657C-E3C8-4173-A778-21DE8FD8C5B3}" destId="{85AE8775-13FF-4D6B-BC05-96BD77D4358A}" srcOrd="1" destOrd="0" presId="urn:microsoft.com/office/officeart/2016/7/layout/BasicTimeline"/>
    <dgm:cxn modelId="{E23A2623-3162-404C-9176-58FB5CF6AE4B}" type="presParOf" srcId="{85AE8775-13FF-4D6B-BC05-96BD77D4358A}" destId="{D5697680-14E4-41A3-BC76-5B1ABFEEA3E5}" srcOrd="0" destOrd="0" presId="urn:microsoft.com/office/officeart/2016/7/layout/BasicTimeline"/>
    <dgm:cxn modelId="{0004C2DC-79B1-4DCA-97F5-DAFECFAA1489}" type="presParOf" srcId="{85AE8775-13FF-4D6B-BC05-96BD77D4358A}" destId="{074B217A-DD55-45FE-96CD-DE5820E91FF5}" srcOrd="1" destOrd="0" presId="urn:microsoft.com/office/officeart/2016/7/layout/BasicTimeline"/>
    <dgm:cxn modelId="{C830861B-4EED-4447-83FD-67A6925E1E64}" type="presParOf" srcId="{A3D9657C-E3C8-4173-A778-21DE8FD8C5B3}" destId="{252002C8-476D-4485-9264-9E3C3BA69113}" srcOrd="2" destOrd="0" presId="urn:microsoft.com/office/officeart/2016/7/layout/BasicTimeline"/>
    <dgm:cxn modelId="{1309D6FE-0FBC-461C-BEFF-133CDCACB532}" type="presParOf" srcId="{A3D9657C-E3C8-4173-A778-21DE8FD8C5B3}" destId="{73D0A363-385C-455E-9162-EC3E651336CE}" srcOrd="3" destOrd="0" presId="urn:microsoft.com/office/officeart/2016/7/layout/BasicTimeline"/>
    <dgm:cxn modelId="{D05451AF-452E-488A-975C-1D5B7CA8036B}" type="presParOf" srcId="{A3D9657C-E3C8-4173-A778-21DE8FD8C5B3}" destId="{4EB15AB0-4E52-43FD-A9B8-8E33A6C008D7}" srcOrd="4" destOrd="0" presId="urn:microsoft.com/office/officeart/2016/7/layout/Basic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55D5A1-528E-4D4A-9757-D90CBFA552BC}">
      <dsp:nvSpPr>
        <dsp:cNvPr id="0" name=""/>
        <dsp:cNvSpPr/>
      </dsp:nvSpPr>
      <dsp:spPr>
        <a:xfrm>
          <a:off x="0" y="2565055"/>
          <a:ext cx="10915134"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625C9D88-D422-42D6-BD66-2BD99EDD46D9}">
      <dsp:nvSpPr>
        <dsp:cNvPr id="0" name=""/>
        <dsp:cNvSpPr/>
      </dsp:nvSpPr>
      <dsp:spPr>
        <a:xfrm>
          <a:off x="242126" y="2754869"/>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March 2006</a:t>
          </a:r>
          <a:endParaRPr lang="en-US" sz="2000" b="0" kern="1200">
            <a:solidFill>
              <a:schemeClr val="tx1"/>
            </a:solidFill>
          </a:endParaRPr>
        </a:p>
      </dsp:txBody>
      <dsp:txXfrm>
        <a:off x="242126" y="2754869"/>
        <a:ext cx="3503502" cy="579702"/>
      </dsp:txXfrm>
    </dsp:sp>
    <dsp:sp modelId="{6BED2B98-D286-4185-8D10-BD13B315CBE1}">
      <dsp:nvSpPr>
        <dsp:cNvPr id="0" name=""/>
        <dsp:cNvSpPr/>
      </dsp:nvSpPr>
      <dsp:spPr>
        <a:xfrm>
          <a:off x="3251" y="715650"/>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Baby Peter is Born</a:t>
          </a:r>
          <a:endParaRPr lang="en-US" sz="1700" b="0" kern="1200">
            <a:solidFill>
              <a:schemeClr val="bg1"/>
            </a:solidFill>
          </a:endParaRPr>
        </a:p>
      </dsp:txBody>
      <dsp:txXfrm>
        <a:off x="45950" y="758349"/>
        <a:ext cx="3895854" cy="789285"/>
      </dsp:txXfrm>
    </dsp:sp>
    <dsp:sp modelId="{85FC4054-DF3C-4683-BD98-5CDEF52E82EC}">
      <dsp:nvSpPr>
        <dsp:cNvPr id="0" name=""/>
        <dsp:cNvSpPr/>
      </dsp:nvSpPr>
      <dsp:spPr>
        <a:xfrm>
          <a:off x="1993877" y="1590334"/>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CEB1CE7-75FE-4740-9CFA-F540BED70D11}">
      <dsp:nvSpPr>
        <dsp:cNvPr id="0" name=""/>
        <dsp:cNvSpPr/>
      </dsp:nvSpPr>
      <dsp:spPr>
        <a:xfrm>
          <a:off x="2551252" y="1795538"/>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November 2006</a:t>
          </a:r>
          <a:endParaRPr lang="en-US" sz="2000" b="0" kern="1200">
            <a:solidFill>
              <a:schemeClr val="tx1"/>
            </a:solidFill>
          </a:endParaRPr>
        </a:p>
      </dsp:txBody>
      <dsp:txXfrm>
        <a:off x="2551252" y="1795538"/>
        <a:ext cx="3503502" cy="579702"/>
      </dsp:txXfrm>
    </dsp:sp>
    <dsp:sp modelId="{E65FF520-D0FC-4CBE-9C68-06A7962EBC59}">
      <dsp:nvSpPr>
        <dsp:cNvPr id="0" name=""/>
        <dsp:cNvSpPr/>
      </dsp:nvSpPr>
      <dsp:spPr>
        <a:xfrm>
          <a:off x="1955401"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A75918-5043-43D3-B62E-200ACA9F20DA}">
      <dsp:nvSpPr>
        <dsp:cNvPr id="0" name=""/>
        <dsp:cNvSpPr/>
      </dsp:nvSpPr>
      <dsp:spPr>
        <a:xfrm>
          <a:off x="2312377" y="3539776"/>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 Steven Barker Moves In</a:t>
          </a:r>
          <a:endParaRPr lang="en-US" sz="1700" b="0" kern="1200">
            <a:solidFill>
              <a:schemeClr val="bg1"/>
            </a:solidFill>
          </a:endParaRPr>
        </a:p>
      </dsp:txBody>
      <dsp:txXfrm>
        <a:off x="2355076" y="3582475"/>
        <a:ext cx="3895854" cy="789285"/>
      </dsp:txXfrm>
    </dsp:sp>
    <dsp:sp modelId="{24085F8C-BAFA-4312-9B4F-91CAC4C72B38}">
      <dsp:nvSpPr>
        <dsp:cNvPr id="0" name=""/>
        <dsp:cNvSpPr/>
      </dsp:nvSpPr>
      <dsp:spPr>
        <a:xfrm>
          <a:off x="4303003" y="2565055"/>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D20FA98-357F-43B4-B44D-15B676D5C49B}">
      <dsp:nvSpPr>
        <dsp:cNvPr id="0" name=""/>
        <dsp:cNvSpPr/>
      </dsp:nvSpPr>
      <dsp:spPr>
        <a:xfrm>
          <a:off x="4860379" y="2754869"/>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August 2007</a:t>
          </a:r>
          <a:endParaRPr lang="en-US" sz="2000" b="0" kern="1200">
            <a:solidFill>
              <a:schemeClr val="tx1"/>
            </a:solidFill>
          </a:endParaRPr>
        </a:p>
      </dsp:txBody>
      <dsp:txXfrm>
        <a:off x="4860379" y="2754869"/>
        <a:ext cx="3503502" cy="579702"/>
      </dsp:txXfrm>
    </dsp:sp>
    <dsp:sp modelId="{FF1AF881-80BA-4964-B483-0F6D526597D5}">
      <dsp:nvSpPr>
        <dsp:cNvPr id="0" name=""/>
        <dsp:cNvSpPr/>
      </dsp:nvSpPr>
      <dsp:spPr>
        <a:xfrm>
          <a:off x="4264527"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A6FDF5-7728-44E3-9034-3744E0C13360}">
      <dsp:nvSpPr>
        <dsp:cNvPr id="0" name=""/>
        <dsp:cNvSpPr/>
      </dsp:nvSpPr>
      <dsp:spPr>
        <a:xfrm>
          <a:off x="4621503" y="715650"/>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Baby P Found Dead </a:t>
          </a:r>
          <a:endParaRPr lang="en-US" sz="1700" b="0" kern="1200">
            <a:solidFill>
              <a:schemeClr val="bg1"/>
            </a:solidFill>
          </a:endParaRPr>
        </a:p>
      </dsp:txBody>
      <dsp:txXfrm>
        <a:off x="4664202" y="758349"/>
        <a:ext cx="3895854" cy="789285"/>
      </dsp:txXfrm>
    </dsp:sp>
    <dsp:sp modelId="{D0455AE0-2BF9-463F-B48A-C42003310BA4}">
      <dsp:nvSpPr>
        <dsp:cNvPr id="0" name=""/>
        <dsp:cNvSpPr/>
      </dsp:nvSpPr>
      <dsp:spPr>
        <a:xfrm>
          <a:off x="6612130" y="1590334"/>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1B368B65-0742-4F91-8DC9-A75357C94E55}">
      <dsp:nvSpPr>
        <dsp:cNvPr id="0" name=""/>
        <dsp:cNvSpPr/>
      </dsp:nvSpPr>
      <dsp:spPr>
        <a:xfrm>
          <a:off x="7169505" y="1795538"/>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November 2008</a:t>
          </a:r>
        </a:p>
      </dsp:txBody>
      <dsp:txXfrm>
        <a:off x="7169505" y="1795538"/>
        <a:ext cx="3503502" cy="579702"/>
      </dsp:txXfrm>
    </dsp:sp>
    <dsp:sp modelId="{851DCAB7-5B24-4784-BCA7-B5695AD41CE5}">
      <dsp:nvSpPr>
        <dsp:cNvPr id="0" name=""/>
        <dsp:cNvSpPr/>
      </dsp:nvSpPr>
      <dsp:spPr>
        <a:xfrm>
          <a:off x="6573654"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697680-14E4-41A3-BC76-5B1ABFEEA3E5}">
      <dsp:nvSpPr>
        <dsp:cNvPr id="0" name=""/>
        <dsp:cNvSpPr/>
      </dsp:nvSpPr>
      <dsp:spPr>
        <a:xfrm>
          <a:off x="6930630" y="3539776"/>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2 Men Found Guilty of Murder</a:t>
          </a:r>
        </a:p>
      </dsp:txBody>
      <dsp:txXfrm>
        <a:off x="6973329" y="3582475"/>
        <a:ext cx="3895854" cy="789285"/>
      </dsp:txXfrm>
    </dsp:sp>
    <dsp:sp modelId="{252002C8-476D-4485-9264-9E3C3BA69113}">
      <dsp:nvSpPr>
        <dsp:cNvPr id="0" name=""/>
        <dsp:cNvSpPr/>
      </dsp:nvSpPr>
      <dsp:spPr>
        <a:xfrm>
          <a:off x="8921256" y="2565055"/>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73D0A363-385C-455E-9162-EC3E651336CE}">
      <dsp:nvSpPr>
        <dsp:cNvPr id="0" name=""/>
        <dsp:cNvSpPr/>
      </dsp:nvSpPr>
      <dsp:spPr>
        <a:xfrm>
          <a:off x="8882780"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6950F4-1E81-4413-B36E-978103D5E48E}" type="datetimeFigureOut">
              <a:rPr lang="en-GB" smtClean="0"/>
              <a:t>20/01/2025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58CE10-D498-4265-8B29-1462007EB352}" type="slidenum">
              <a:rPr lang="en-GB" smtClean="0"/>
              <a:t>‹#›</a:t>
            </a:fld>
            <a:endParaRPr lang="en-GB"/>
          </a:p>
        </p:txBody>
      </p:sp>
    </p:spTree>
    <p:extLst>
      <p:ext uri="{BB962C8B-B14F-4D97-AF65-F5344CB8AC3E}">
        <p14:creationId xmlns:p14="http://schemas.microsoft.com/office/powerpoint/2010/main" val="964400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This presentation is going to cover the following:</a:t>
            </a:r>
          </a:p>
          <a:p>
            <a:r>
              <a:rPr lang="en-US">
                <a:latin typeface="Calibri"/>
                <a:ea typeface="Calibri"/>
                <a:cs typeface="Calibri"/>
              </a:rPr>
              <a:t>Ed – </a:t>
            </a:r>
            <a:r>
              <a:rPr lang="en-US"/>
              <a:t>This presentation will start of with a brief history of Baby P.</a:t>
            </a:r>
          </a:p>
          <a:p>
            <a:r>
              <a:rPr lang="en-US">
                <a:latin typeface="Calibri"/>
                <a:ea typeface="Calibri"/>
                <a:cs typeface="Calibri"/>
              </a:rPr>
              <a:t>Courtney – The background and involvement of the parents. </a:t>
            </a:r>
          </a:p>
          <a:p>
            <a:r>
              <a:rPr lang="en-US">
                <a:latin typeface="Calibri"/>
                <a:ea typeface="Calibri"/>
                <a:cs typeface="Calibri"/>
              </a:rPr>
              <a:t>Ed – How social services were involved with Baby P and his family. </a:t>
            </a:r>
          </a:p>
          <a:p>
            <a:r>
              <a:rPr lang="en-US">
                <a:latin typeface="Calibri"/>
                <a:ea typeface="Calibri"/>
                <a:cs typeface="Calibri"/>
              </a:rPr>
              <a:t>Hannah – How the police were involved.</a:t>
            </a:r>
          </a:p>
          <a:p>
            <a:r>
              <a:rPr lang="en-US">
                <a:latin typeface="Calibri"/>
                <a:ea typeface="Calibri"/>
                <a:cs typeface="Calibri"/>
              </a:rPr>
              <a:t>Matt – Laws and policies surrounding the case and what has changed. </a:t>
            </a:r>
          </a:p>
        </p:txBody>
      </p:sp>
      <p:sp>
        <p:nvSpPr>
          <p:cNvPr id="4" name="Slide Number Placeholder 3"/>
          <p:cNvSpPr>
            <a:spLocks noGrp="1"/>
          </p:cNvSpPr>
          <p:nvPr>
            <p:ph type="sldNum" sz="quarter" idx="5"/>
          </p:nvPr>
        </p:nvSpPr>
        <p:spPr/>
        <p:txBody>
          <a:bodyPr/>
          <a:lstStyle/>
          <a:p>
            <a:fld id="{0858CE10-D498-4265-8B29-1462007EB352}" type="slidenum">
              <a:rPr lang="en-GB" smtClean="0"/>
              <a:t>2</a:t>
            </a:fld>
            <a:endParaRPr lang="en-GB"/>
          </a:p>
        </p:txBody>
      </p:sp>
    </p:spTree>
    <p:extLst>
      <p:ext uri="{BB962C8B-B14F-4D97-AF65-F5344CB8AC3E}">
        <p14:creationId xmlns:p14="http://schemas.microsoft.com/office/powerpoint/2010/main" val="2429530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Ed – Baby Peter was born to Tracy Connelly on 1st March 2006.</a:t>
            </a:r>
          </a:p>
          <a:p>
            <a:r>
              <a:rPr lang="en-US">
                <a:latin typeface="Calibri"/>
                <a:ea typeface="Calibri"/>
                <a:cs typeface="Calibri"/>
              </a:rPr>
              <a:t>Courtney – Steven Barker moved in with Baby P and his mother in November 2006.</a:t>
            </a:r>
          </a:p>
          <a:p>
            <a:r>
              <a:rPr lang="en-US">
                <a:latin typeface="Calibri"/>
                <a:ea typeface="Calibri"/>
                <a:cs typeface="Calibri"/>
              </a:rPr>
              <a:t>Hannah – Baby P was found dead in August 2007.</a:t>
            </a:r>
          </a:p>
          <a:p>
            <a:r>
              <a:rPr lang="en-US">
                <a:latin typeface="Calibri"/>
                <a:ea typeface="Calibri"/>
                <a:cs typeface="Calibri"/>
              </a:rPr>
              <a:t>Matt – 2 Men found guilty for the death of Baby P in November 2008.</a:t>
            </a:r>
          </a:p>
        </p:txBody>
      </p:sp>
      <p:sp>
        <p:nvSpPr>
          <p:cNvPr id="4" name="Slide Number Placeholder 3"/>
          <p:cNvSpPr>
            <a:spLocks noGrp="1"/>
          </p:cNvSpPr>
          <p:nvPr>
            <p:ph type="sldNum" sz="quarter" idx="5"/>
          </p:nvPr>
        </p:nvSpPr>
        <p:spPr/>
        <p:txBody>
          <a:bodyPr/>
          <a:lstStyle/>
          <a:p>
            <a:fld id="{0858CE10-D498-4265-8B29-1462007EB352}" type="slidenum">
              <a:rPr lang="en-GB" smtClean="0"/>
              <a:t>3</a:t>
            </a:fld>
            <a:endParaRPr lang="en-GB"/>
          </a:p>
        </p:txBody>
      </p:sp>
    </p:spTree>
    <p:extLst>
      <p:ext uri="{BB962C8B-B14F-4D97-AF65-F5344CB8AC3E}">
        <p14:creationId xmlns:p14="http://schemas.microsoft.com/office/powerpoint/2010/main" val="192417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An over view of how social services were involved. </a:t>
            </a:r>
          </a:p>
          <a:p>
            <a:pPr marL="171450" indent="-171450">
              <a:buFont typeface="Arial"/>
              <a:buChar char="•"/>
            </a:pPr>
            <a:r>
              <a:rPr lang="en-US"/>
              <a:t>Baby P suffered from more than 50 injuries from birth to death.  </a:t>
            </a:r>
          </a:p>
          <a:p>
            <a:pPr marL="171450" indent="-171450">
              <a:buFont typeface="Arial"/>
              <a:buChar char="•"/>
            </a:pPr>
            <a:r>
              <a:rPr lang="en-US"/>
              <a:t>The family was visited approximately 60 times in the eight months prior to his death.  </a:t>
            </a:r>
          </a:p>
          <a:p>
            <a:pPr marL="171450" indent="-171450">
              <a:buFont typeface="Arial"/>
              <a:buChar char="•"/>
            </a:pPr>
            <a:r>
              <a:rPr lang="en-US"/>
              <a:t>10 Agencies were involved in the case of Baby P.  </a:t>
            </a:r>
          </a:p>
          <a:p>
            <a:pPr marL="171450" indent="-171450">
              <a:buFont typeface="Arial"/>
              <a:buChar char="•"/>
            </a:pPr>
            <a:r>
              <a:rPr lang="en-US"/>
              <a:t>Baby P was put on the child protection register on the 22nd December 2006.  </a:t>
            </a:r>
          </a:p>
          <a:p>
            <a:pPr marL="171450" indent="-171450">
              <a:buFont typeface="Arial"/>
              <a:buChar char="•"/>
            </a:pPr>
            <a:r>
              <a:rPr lang="en-US"/>
              <a:t>A serious case review was carried out and found that social services had failed in multiple areas.  </a:t>
            </a:r>
          </a:p>
        </p:txBody>
      </p:sp>
      <p:sp>
        <p:nvSpPr>
          <p:cNvPr id="4" name="Slide Number Placeholder 3"/>
          <p:cNvSpPr>
            <a:spLocks noGrp="1"/>
          </p:cNvSpPr>
          <p:nvPr>
            <p:ph type="sldNum" sz="quarter" idx="5"/>
          </p:nvPr>
        </p:nvSpPr>
        <p:spPr/>
        <p:txBody>
          <a:bodyPr/>
          <a:lstStyle/>
          <a:p>
            <a:fld id="{0858CE10-D498-4265-8B29-1462007EB352}" type="slidenum">
              <a:rPr lang="en-GB" smtClean="0"/>
              <a:t>4</a:t>
            </a:fld>
            <a:endParaRPr lang="en-GB"/>
          </a:p>
        </p:txBody>
      </p:sp>
    </p:spTree>
    <p:extLst>
      <p:ext uri="{BB962C8B-B14F-4D97-AF65-F5344CB8AC3E}">
        <p14:creationId xmlns:p14="http://schemas.microsoft.com/office/powerpoint/2010/main" val="3828718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A GP identified that bruises on Baby P during an Appointment. The mothers boyfriend was subsequently arrested in connection to the bruises.  </a:t>
            </a:r>
          </a:p>
          <a:p>
            <a:r>
              <a:rPr lang="en-US"/>
              <a:t>According to Dyer (2010), Peter Connolly was the GP who identified signs of beating and abuse on Baby P. It was later found in an inquiry that Peter Connolly failed to act on his concerns with immediate effect. Because of this, Peter Connolly was suspended from </a:t>
            </a:r>
            <a:r>
              <a:rPr lang="en-US" err="1"/>
              <a:t>practising</a:t>
            </a:r>
            <a:r>
              <a:rPr lang="en-US"/>
              <a:t> medicine for one year but remains on the medical register. </a:t>
            </a:r>
          </a:p>
          <a:p>
            <a:endParaRPr lang="en-US"/>
          </a:p>
          <a:p>
            <a:pPr marL="171450" indent="-171450">
              <a:buFont typeface="Arial"/>
              <a:buChar char="•"/>
            </a:pPr>
            <a:r>
              <a:rPr lang="en-US"/>
              <a:t>Baby P spends the next 5 weeks in the care of a family friend. It was then deemed safe for Baby P to be returned home in January 2007.  </a:t>
            </a:r>
          </a:p>
          <a:p>
            <a:r>
              <a:rPr lang="en-US"/>
              <a:t>In an article written by Ahmed (2008), it states that local councils have admitted that due to a high demand for care applications, services are struggling to identify and help those who are most at risk. It was also identified that it is becoming increasingly difficult to assess dangerous parents and it is not so easy to see through parents who suffer from substance abuse and/or mental health issues. </a:t>
            </a:r>
          </a:p>
          <a:p>
            <a:r>
              <a:rPr lang="en-US"/>
              <a:t> </a:t>
            </a:r>
          </a:p>
          <a:p>
            <a:pPr marL="171450" indent="-171450">
              <a:buFont typeface="Arial"/>
              <a:buChar char="•"/>
            </a:pPr>
            <a:r>
              <a:rPr lang="en-US"/>
              <a:t>In February 2007, former social worker, </a:t>
            </a:r>
            <a:r>
              <a:rPr lang="en-US" err="1"/>
              <a:t>Nevres</a:t>
            </a:r>
            <a:r>
              <a:rPr lang="en-US"/>
              <a:t> Kemal, sends a letter outlining how social services had not carried out their responsibilities to a professional standard. </a:t>
            </a:r>
          </a:p>
          <a:p>
            <a:r>
              <a:rPr lang="en-US" err="1"/>
              <a:t>Nevres</a:t>
            </a:r>
            <a:r>
              <a:rPr lang="en-US"/>
              <a:t> Kemal reviewed a case in 2004 of several children suffering from sexual and/or physical abuse. She had concluded that children were left in the care of their abusers and case managers had failed to act and protect the children. In 2007, </a:t>
            </a:r>
            <a:r>
              <a:rPr lang="en-US" err="1"/>
              <a:t>Nevres</a:t>
            </a:r>
            <a:r>
              <a:rPr lang="en-US"/>
              <a:t> Kemal identified that her managers and local services were failing to protect and offer appropriate support for Baby P. The local council investigated this claims and deemed them to be false. </a:t>
            </a:r>
            <a:r>
              <a:rPr lang="en-US" err="1"/>
              <a:t>Nevres</a:t>
            </a:r>
            <a:r>
              <a:rPr lang="en-US"/>
              <a:t> was suspended not long after she made this report due to a false accusation from a parent of a teenager. </a:t>
            </a:r>
            <a:r>
              <a:rPr lang="en-US" err="1"/>
              <a:t>Nevres</a:t>
            </a:r>
            <a:r>
              <a:rPr lang="en-US"/>
              <a:t> Kemal felt that she had been discriminated against and faced hostile treatment after she became a whistle blower. In a employment tribunal, </a:t>
            </a:r>
            <a:r>
              <a:rPr lang="en-US" err="1"/>
              <a:t>Nevres</a:t>
            </a:r>
            <a:r>
              <a:rPr lang="en-US"/>
              <a:t> Kemal’s lawyer reiterates the fact that she voiced concerns about failings of the council on more than one occasion (Community Care, 2008). </a:t>
            </a:r>
          </a:p>
          <a:p>
            <a:r>
              <a:rPr lang="en-US"/>
              <a:t> </a:t>
            </a:r>
          </a:p>
          <a:p>
            <a:br>
              <a:rPr lang="en-US"/>
            </a:b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0858CE10-D498-4265-8B29-1462007EB352}" type="slidenum">
              <a:rPr lang="en-GB" smtClean="0"/>
              <a:t>5</a:t>
            </a:fld>
            <a:endParaRPr lang="en-GB"/>
          </a:p>
        </p:txBody>
      </p:sp>
    </p:spTree>
    <p:extLst>
      <p:ext uri="{BB962C8B-B14F-4D97-AF65-F5344CB8AC3E}">
        <p14:creationId xmlns:p14="http://schemas.microsoft.com/office/powerpoint/2010/main" val="2250511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In March 2007, commission for Social Care Inspection (CSCI) meet with local authorities and social services to discuss the concerns outline in the letter from </a:t>
            </a:r>
            <a:r>
              <a:rPr lang="en-US" err="1"/>
              <a:t>Nevres</a:t>
            </a:r>
            <a:r>
              <a:rPr lang="en-US"/>
              <a:t> Kemal.  </a:t>
            </a:r>
          </a:p>
          <a:p>
            <a:r>
              <a:rPr lang="en-US"/>
              <a:t>The Commission for Social Care Inspections is responsible for reviewing how local councils and agencies such as social services handle cases of vulnerable people (Commission for Social Care Inspection, 2024). </a:t>
            </a:r>
          </a:p>
          <a:p>
            <a:r>
              <a:rPr lang="en-US"/>
              <a:t> </a:t>
            </a:r>
          </a:p>
          <a:p>
            <a:pPr marL="171450" indent="-171450">
              <a:buFont typeface="Arial"/>
              <a:buChar char="•"/>
            </a:pPr>
            <a:r>
              <a:rPr lang="en-US"/>
              <a:t>In April 2007, Baby P was admitted to hospital with bruises, two black eyes and swelling on the side of his head.  </a:t>
            </a:r>
          </a:p>
          <a:p>
            <a:r>
              <a:rPr lang="en-US"/>
              <a:t>If the CSCI acted on the concerns voiced by medical professionals and </a:t>
            </a:r>
            <a:r>
              <a:rPr lang="en-US" err="1"/>
              <a:t>Nevres</a:t>
            </a:r>
            <a:r>
              <a:rPr lang="en-US"/>
              <a:t> Kemal, Baby P may not have suffered further abuse. </a:t>
            </a:r>
          </a:p>
          <a:p>
            <a:r>
              <a:rPr lang="en-US"/>
              <a:t> </a:t>
            </a:r>
          </a:p>
          <a:p>
            <a:pPr marL="171450" indent="-171450">
              <a:buFont typeface="Arial"/>
              <a:buChar char="•"/>
            </a:pPr>
            <a:r>
              <a:rPr lang="en-US"/>
              <a:t>In the same month, Ofsted takes over inspecting children services from CSCI. </a:t>
            </a:r>
          </a:p>
          <a:p>
            <a:r>
              <a:rPr lang="en-US"/>
              <a:t>The Office for Standards in Education, Children’s Services and Skills is responsible for raising standards in education and children’s social care (Ofsted Strategy, 2022). A documentary by the BBC (2014) uncovered that assessment documentation of Haringey’s children services department had disappeared. Ofsted deemed that the grading of the council services was a grade three which is good. However, it was later found out that the council actually had a grade one meaning the services provided were inadequate. </a:t>
            </a:r>
          </a:p>
          <a:p>
            <a:endParaRPr lang="en-US"/>
          </a:p>
          <a:p>
            <a:pPr marL="171450" indent="-171450">
              <a:buFont typeface="Arial"/>
              <a:buChar char="•"/>
            </a:pPr>
            <a:r>
              <a:rPr lang="en-US"/>
              <a:t>In May 2007, a social worker identified injuries to Baby P and refers him to North Middlesex where further injuries were identified. Connelly was arrested again. </a:t>
            </a:r>
          </a:p>
          <a:p>
            <a:r>
              <a:rPr lang="en-US"/>
              <a:t>Baby P had 34 contacts with health professionals at North Middlesex University Hospital and NHS Trust and Haringey Teaching Primary Care Trust. It was found that due to staffing issues and lack of training, decisive action was not taken to protect Baby P from further abuse (Care Quality Commission, 2009). </a:t>
            </a:r>
          </a:p>
          <a:p>
            <a:r>
              <a:rPr lang="en-US"/>
              <a:t> </a:t>
            </a:r>
          </a:p>
          <a:p>
            <a:r>
              <a:rPr lang="en-US"/>
              <a:t> </a:t>
            </a:r>
          </a:p>
          <a:p>
            <a:br>
              <a:rPr lang="en-US"/>
            </a:b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0858CE10-D498-4265-8B29-1462007EB352}" type="slidenum">
              <a:rPr lang="en-GB" smtClean="0"/>
              <a:t>6</a:t>
            </a:fld>
            <a:endParaRPr lang="en-GB"/>
          </a:p>
        </p:txBody>
      </p:sp>
    </p:spTree>
    <p:extLst>
      <p:ext uri="{BB962C8B-B14F-4D97-AF65-F5344CB8AC3E}">
        <p14:creationId xmlns:p14="http://schemas.microsoft.com/office/powerpoint/2010/main" val="2019305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In July 2007, a social worker who visited the home of Baby P, missed injuries to his hands and face because the parents had smothered chocolate all over him.  </a:t>
            </a:r>
          </a:p>
          <a:p>
            <a:pPr marL="171450" indent="-171450">
              <a:buFont typeface="Arial"/>
              <a:buChar char="•"/>
            </a:pPr>
            <a:endParaRPr lang="en-US"/>
          </a:p>
          <a:p>
            <a:pPr marL="171450" indent="-171450">
              <a:buFont typeface="Arial"/>
              <a:buChar char="•"/>
            </a:pPr>
            <a:r>
              <a:rPr lang="en-US"/>
              <a:t>In August 2007, Baby P was examined at a child development clinic.  </a:t>
            </a:r>
          </a:p>
          <a:p>
            <a:r>
              <a:rPr lang="en-US"/>
              <a:t>During the appointment in the child development clinic, the doctor carrying out the assessment saw that Baby P had injuries such as new and old bruises and infected wounds to his ear, scalp and finger. These details were not officially put in the report and no further help was requested. The medical professional failed to identify the danger that Baby P was actually in. (Donovan, 2010). </a:t>
            </a:r>
          </a:p>
          <a:p>
            <a:endParaRPr lang="en-US"/>
          </a:p>
          <a:p>
            <a:pPr marL="171450" indent="-171450">
              <a:buFont typeface="Arial"/>
              <a:buChar char="•"/>
            </a:pPr>
            <a:r>
              <a:rPr lang="en-US"/>
              <a:t>A few days after the appointment in the child development clinic, Baby P was found dead on the 3rd August 2007. </a:t>
            </a:r>
          </a:p>
          <a:p>
            <a:br>
              <a:rPr lang="en-US"/>
            </a:b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0858CE10-D498-4265-8B29-1462007EB352}" type="slidenum">
              <a:rPr lang="en-GB" smtClean="0"/>
              <a:t>7</a:t>
            </a:fld>
            <a:endParaRPr lang="en-GB"/>
          </a:p>
        </p:txBody>
      </p:sp>
    </p:spTree>
    <p:extLst>
      <p:ext uri="{BB962C8B-B14F-4D97-AF65-F5344CB8AC3E}">
        <p14:creationId xmlns:p14="http://schemas.microsoft.com/office/powerpoint/2010/main" val="722493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Due to the seriousness of Baby P's case, a review was written by the </a:t>
            </a:r>
            <a:r>
              <a:rPr lang="en-US" err="1"/>
              <a:t>Harningey</a:t>
            </a:r>
            <a:r>
              <a:rPr lang="en-US"/>
              <a:t> Local Safeguarding Children Board in March 2009 and was later published by the Department for Education on the 26th October 2010.  </a:t>
            </a:r>
          </a:p>
          <a:p>
            <a:r>
              <a:rPr lang="en-US"/>
              <a:t> </a:t>
            </a:r>
          </a:p>
          <a:p>
            <a:r>
              <a:rPr lang="en-US"/>
              <a:t>The report found that local agencies including social services failed in many areas to protect Baby P and prevent his death. The main findings were: </a:t>
            </a:r>
          </a:p>
          <a:p>
            <a:r>
              <a:rPr lang="en-US"/>
              <a:t> </a:t>
            </a:r>
          </a:p>
          <a:p>
            <a:pPr marL="171450" indent="-171450">
              <a:buFont typeface="Arial"/>
              <a:buChar char="•"/>
            </a:pPr>
            <a:r>
              <a:rPr lang="en-US" b="1"/>
              <a:t>That social services failed to have professional curiosity. </a:t>
            </a:r>
            <a:endParaRPr lang="en-US"/>
          </a:p>
          <a:p>
            <a:r>
              <a:rPr lang="en-US"/>
              <a:t>Social workers failed to ask questions that could of led to further support. Instead, workers were happy with answers given by the mother and her partner.  </a:t>
            </a:r>
          </a:p>
          <a:p>
            <a:pPr marL="171450" indent="-171450">
              <a:buFont typeface="Arial"/>
              <a:buChar char="•"/>
            </a:pPr>
            <a:r>
              <a:rPr lang="en-US" b="1"/>
              <a:t>Social services had a lack of openness and transparency.</a:t>
            </a:r>
            <a:endParaRPr lang="en-US"/>
          </a:p>
          <a:p>
            <a:r>
              <a:rPr lang="en-US"/>
              <a:t> There was a lack of openness between social services and medical professionals. This meant that the relevant authorities were not fully aware of the extent of Baby P's injuries.  </a:t>
            </a:r>
          </a:p>
          <a:p>
            <a:pPr marL="171450" indent="-171450">
              <a:buFont typeface="Arial"/>
              <a:buChar char="•"/>
            </a:pPr>
            <a:r>
              <a:rPr lang="en-US" b="1"/>
              <a:t>Social services failed to protect the siblings of Baby P. </a:t>
            </a:r>
            <a:endParaRPr lang="en-US"/>
          </a:p>
          <a:p>
            <a:r>
              <a:rPr lang="en-US"/>
              <a:t>Baby P was put on a child protection register but his siblings were not. By his siblings not being on the child protection register, they would not have come to the attention of medical professionals or local authorities if anything had happened to them. </a:t>
            </a:r>
          </a:p>
          <a:p>
            <a:r>
              <a:rPr lang="en-US"/>
              <a:t> </a:t>
            </a:r>
          </a:p>
          <a:p>
            <a:pPr marL="171450" indent="-171450">
              <a:buFont typeface="Arial"/>
              <a:buChar char="•"/>
            </a:pPr>
            <a:r>
              <a:rPr lang="en-US" b="1"/>
              <a:t>Poor Response.</a:t>
            </a:r>
            <a:endParaRPr lang="en-US"/>
          </a:p>
          <a:p>
            <a:r>
              <a:rPr lang="en-US"/>
              <a:t>Social services failed to respond effectively to concerns risen by staff and medical professionals. If social services </a:t>
            </a:r>
            <a:r>
              <a:rPr lang="en-US" err="1"/>
              <a:t>realised</a:t>
            </a:r>
            <a:r>
              <a:rPr lang="en-US"/>
              <a:t> how serious Baby P's situation was, a better response and interventions could have been put in place.  </a:t>
            </a:r>
          </a:p>
          <a:p>
            <a:pPr marL="171450" indent="-171450">
              <a:buFont typeface="Arial"/>
              <a:buChar char="•"/>
            </a:pPr>
            <a:r>
              <a:rPr lang="en-US" b="1"/>
              <a:t>Social services had a lack of awareness. </a:t>
            </a:r>
            <a:endParaRPr lang="en-US"/>
          </a:p>
          <a:p>
            <a:r>
              <a:rPr lang="en-US"/>
              <a:t>Social services were not aware of who was looking after Baby P at all times. If Baby P was under the care of a family friend or someone more suitable, he may have received the proper care and attention that he required. </a:t>
            </a:r>
          </a:p>
          <a:p>
            <a:r>
              <a:rPr lang="en-US"/>
              <a:t> </a:t>
            </a:r>
          </a:p>
          <a:p>
            <a:br>
              <a:rPr lang="en-US"/>
            </a:b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0858CE10-D498-4265-8B29-1462007EB352}" type="slidenum">
              <a:rPr lang="en-GB" smtClean="0"/>
              <a:t>8</a:t>
            </a:fld>
            <a:endParaRPr lang="en-GB"/>
          </a:p>
        </p:txBody>
      </p:sp>
    </p:spTree>
    <p:extLst>
      <p:ext uri="{BB962C8B-B14F-4D97-AF65-F5344CB8AC3E}">
        <p14:creationId xmlns:p14="http://schemas.microsoft.com/office/powerpoint/2010/main" val="10596901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Ed –</a:t>
            </a:r>
          </a:p>
          <a:p>
            <a:r>
              <a:rPr lang="en-US">
                <a:latin typeface="Calibri"/>
                <a:ea typeface="Calibri"/>
                <a:cs typeface="Calibri"/>
              </a:rPr>
              <a:t>Courtney –</a:t>
            </a:r>
          </a:p>
          <a:p>
            <a:r>
              <a:rPr lang="en-US">
                <a:latin typeface="Calibri"/>
                <a:ea typeface="Calibri"/>
                <a:cs typeface="Calibri"/>
              </a:rPr>
              <a:t>Hannah –</a:t>
            </a:r>
          </a:p>
          <a:p>
            <a:r>
              <a:rPr lang="en-US">
                <a:latin typeface="Calibri"/>
                <a:ea typeface="Calibri"/>
                <a:cs typeface="Calibri"/>
              </a:rPr>
              <a:t>Matt –</a:t>
            </a:r>
            <a:endParaRPr lang="en-GB"/>
          </a:p>
        </p:txBody>
      </p:sp>
      <p:sp>
        <p:nvSpPr>
          <p:cNvPr id="4" name="Slide Number Placeholder 3"/>
          <p:cNvSpPr>
            <a:spLocks noGrp="1"/>
          </p:cNvSpPr>
          <p:nvPr>
            <p:ph type="sldNum" sz="quarter" idx="5"/>
          </p:nvPr>
        </p:nvSpPr>
        <p:spPr/>
        <p:txBody>
          <a:bodyPr/>
          <a:lstStyle/>
          <a:p>
            <a:fld id="{0858CE10-D498-4265-8B29-1462007EB352}" type="slidenum">
              <a:rPr lang="en-GB" smtClean="0"/>
              <a:t>9</a:t>
            </a:fld>
            <a:endParaRPr lang="en-GB"/>
          </a:p>
        </p:txBody>
      </p:sp>
    </p:spTree>
    <p:extLst>
      <p:ext uri="{BB962C8B-B14F-4D97-AF65-F5344CB8AC3E}">
        <p14:creationId xmlns:p14="http://schemas.microsoft.com/office/powerpoint/2010/main" val="109538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GB"/>
              <a:t>Click to edit Master title style</a:t>
            </a:r>
            <a:endParaRPr lang="en-US"/>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4D57BDD-E64A-4D27-8978-82FFCA18A12C}"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892105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4D57BDD-E64A-4D27-8978-82FFCA18A12C}"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563078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GB"/>
              <a:t>Click to edit Master title style</a:t>
            </a:r>
            <a:endParaRPr lang="en-US"/>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D57BDD-E64A-4D27-8978-82FFCA18A12C}"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701251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GB"/>
              <a:t>Click to edit Master title style</a:t>
            </a:r>
            <a:endParaRPr lang="en-US"/>
          </a:p>
        </p:txBody>
      </p:sp>
      <p:sp>
        <p:nvSpPr>
          <p:cNvPr id="3" name="Content Placeholder 2"/>
          <p:cNvSpPr>
            <a:spLocks noGrp="1"/>
          </p:cNvSpPr>
          <p:nvPr>
            <p:ph sz="half" idx="1"/>
          </p:nvPr>
        </p:nvSpPr>
        <p:spPr>
          <a:xfrm>
            <a:off x="913795" y="2088319"/>
            <a:ext cx="5106004" cy="370288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3403" y="2088319"/>
            <a:ext cx="5094154" cy="370288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F4D57BDD-E64A-4D27-8978-82FFCA18A12C}"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824453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F4D57BDD-E64A-4D27-8978-82FFCA18A12C}"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257882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4D57BDD-E64A-4D27-8978-82FFCA18A12C}"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739502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D57BDD-E64A-4D27-8978-82FFCA18A12C}"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462274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GB"/>
              <a:t>Click to edit Master title style</a:t>
            </a:r>
            <a:endParaRPr lang="en-US"/>
          </a:p>
        </p:txBody>
      </p:sp>
      <p:sp>
        <p:nvSpPr>
          <p:cNvPr id="3" name="Content Placeholder 2"/>
          <p:cNvSpPr>
            <a:spLocks noGrp="1"/>
          </p:cNvSpPr>
          <p:nvPr>
            <p:ph idx="1"/>
          </p:nvPr>
        </p:nvSpPr>
        <p:spPr>
          <a:xfrm>
            <a:off x="5078064" y="609600"/>
            <a:ext cx="6189492" cy="518160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D57BDD-E64A-4D27-8978-82FFCA18A12C}"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989792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D57BDD-E64A-4D27-8978-82FFCA18A12C}"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293579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GB"/>
              <a:t>Click to edit Master title style</a:t>
            </a:r>
            <a:endParaRPr lang="en-US"/>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D57BDD-E64A-4D27-8978-82FFCA18A12C}" type="datetimeFigureOut">
              <a:rPr lang="en-US" smtClean="0"/>
              <a:pPr/>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pPr/>
              <a:t>‹#›</a:t>
            </a:fld>
            <a:endParaRPr lang="en-US"/>
          </a:p>
        </p:txBody>
      </p:sp>
    </p:spTree>
    <p:extLst>
      <p:ext uri="{BB962C8B-B14F-4D97-AF65-F5344CB8AC3E}">
        <p14:creationId xmlns:p14="http://schemas.microsoft.com/office/powerpoint/2010/main" val="4166171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GB"/>
              <a:t>Click to edit Master title style</a:t>
            </a:r>
            <a:endParaRPr lang="en-US"/>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D57BDD-E64A-4D27-8978-82FFCA18A12C}" type="datetimeFigureOut">
              <a:rPr lang="en-US" smtClean="0"/>
              <a:pPr/>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pPr/>
              <a:t>‹#›</a:t>
            </a:fld>
            <a:endParaRPr lang="en-US"/>
          </a:p>
        </p:txBody>
      </p:sp>
    </p:spTree>
    <p:extLst>
      <p:ext uri="{BB962C8B-B14F-4D97-AF65-F5344CB8AC3E}">
        <p14:creationId xmlns:p14="http://schemas.microsoft.com/office/powerpoint/2010/main" val="3098605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D57BDD-E64A-4D27-8978-82FFCA18A12C}" type="datetimeFigureOut">
              <a:rPr lang="en-US" smtClean="0"/>
              <a:pPr/>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pPr/>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1246485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GB"/>
              <a:t>Click to edit Master title style</a:t>
            </a:r>
            <a:endParaRPr lang="en-US"/>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D57BDD-E64A-4D27-8978-82FFCA18A12C}" type="datetimeFigureOut">
              <a:rPr lang="en-US" smtClean="0"/>
              <a:pPr/>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43A852-0206-46AC-B0EB-645612933129}" type="slidenum">
              <a:rPr lang="en-US" smtClean="0"/>
              <a:pPr/>
              <a:t>‹#›</a:t>
            </a:fld>
            <a:endParaRPr lang="en-US"/>
          </a:p>
        </p:txBody>
      </p:sp>
    </p:spTree>
    <p:extLst>
      <p:ext uri="{BB962C8B-B14F-4D97-AF65-F5344CB8AC3E}">
        <p14:creationId xmlns:p14="http://schemas.microsoft.com/office/powerpoint/2010/main" val="2973113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GB"/>
              <a:t>Click to edit Master title style</a:t>
            </a:r>
            <a:endParaRPr lang="en-US"/>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F4D57BDD-E64A-4D27-8978-82FFCA18A12C}" type="datetimeFigureOut">
              <a:rPr lang="en-US" smtClean="0"/>
              <a:pPr/>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43A852-0206-46AC-B0EB-645612933129}" type="slidenum">
              <a:rPr lang="en-US" smtClean="0"/>
              <a:pPr/>
              <a:t>‹#›</a:t>
            </a:fld>
            <a:endParaRPr lang="en-US"/>
          </a:p>
        </p:txBody>
      </p:sp>
    </p:spTree>
    <p:extLst>
      <p:ext uri="{BB962C8B-B14F-4D97-AF65-F5344CB8AC3E}">
        <p14:creationId xmlns:p14="http://schemas.microsoft.com/office/powerpoint/2010/main" val="34047629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GB"/>
              <a:t>Click to edit Master title style</a:t>
            </a:r>
            <a:endParaRPr lang="en-US"/>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F4D57BDD-E64A-4D27-8978-82FFCA18A12C}" type="datetimeFigureOut">
              <a:rPr lang="en-US" smtClean="0"/>
              <a:pPr/>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43A852-0206-46AC-B0EB-645612933129}" type="slidenum">
              <a:rPr lang="en-US" smtClean="0"/>
              <a:pPr/>
              <a:t>‹#›</a:t>
            </a:fld>
            <a:endParaRPr lang="en-US"/>
          </a:p>
        </p:txBody>
      </p:sp>
    </p:spTree>
    <p:extLst>
      <p:ext uri="{BB962C8B-B14F-4D97-AF65-F5344CB8AC3E}">
        <p14:creationId xmlns:p14="http://schemas.microsoft.com/office/powerpoint/2010/main" val="3907673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4D57BDD-E64A-4D27-8978-82FFCA18A12C}"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7544741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GB"/>
              <a:t>Click to edit Master title style</a:t>
            </a:r>
            <a:endParaRPr lang="en-US"/>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4D57BDD-E64A-4D27-8978-82FFCA18A12C}"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992689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4D57BDD-E64A-4D27-8978-82FFCA18A12C}" type="datetimeFigureOut">
              <a:rPr lang="en-US" smtClean="0"/>
              <a:pPr/>
              <a:t>1/20/2025</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643A852-0206-46AC-B0EB-645612933129}" type="slidenum">
              <a:rPr lang="en-US" smtClean="0"/>
              <a:pPr/>
              <a:t>‹#›</a:t>
            </a:fld>
            <a:endParaRPr lang="en-US"/>
          </a:p>
        </p:txBody>
      </p:sp>
    </p:spTree>
    <p:extLst>
      <p:ext uri="{BB962C8B-B14F-4D97-AF65-F5344CB8AC3E}">
        <p14:creationId xmlns:p14="http://schemas.microsoft.com/office/powerpoint/2010/main" val="898249876"/>
      </p:ext>
    </p:extLst>
  </p:cSld>
  <p:clrMap bg1="dk1" tx1="lt1" bg2="dk2" tx2="lt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 id="2147483792"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bbc.co.uk/news/uk-england-london-11622644" TargetMode="External"/><Relationship Id="rId3" Type="http://schemas.openxmlformats.org/officeDocument/2006/relationships/hyperlink" Target="https://www.bbc.co.uk/news/uk-11626806" TargetMode="External"/><Relationship Id="rId7" Type="http://schemas.openxmlformats.org/officeDocument/2006/relationships/hyperlink" Target="https://www.communitycare.co.uk/2008/11/14/baby-p-the-story-of-haringey-whistleblower-nevres-kemal/" TargetMode="External"/><Relationship Id="rId12" Type="http://schemas.openxmlformats.org/officeDocument/2006/relationships/hyperlink" Target="https://www.virtual-college.co.uk/resources/serious-case-review-baby-p-(2009" TargetMode="External"/><Relationship Id="rId2" Type="http://schemas.openxmlformats.org/officeDocument/2006/relationships/hyperlink" Target="https://www.communitycare.co.uk/2008/11/25/anthony-douglas-councils-risk-averse-after-baby-p/" TargetMode="External"/><Relationship Id="rId1" Type="http://schemas.openxmlformats.org/officeDocument/2006/relationships/slideLayout" Target="../slideLayouts/slideLayout2.xml"/><Relationship Id="rId6" Type="http://schemas.openxmlformats.org/officeDocument/2006/relationships/hyperlink" Target="https://www.gov.uk/government/organisations/commission-for-social-care-inspection/about#:~:text=The%20Commission%20for%20Social%20Care,for%20social%20care%20in%20England" TargetMode="External"/><Relationship Id="rId11" Type="http://schemas.openxmlformats.org/officeDocument/2006/relationships/hyperlink" Target="https://assets.publishing.service.gov.uk/media/626677b6e90e0716945b1722/Ofsted_Strategy_2022_2027.pdf" TargetMode="External"/><Relationship Id="rId5" Type="http://schemas.openxmlformats.org/officeDocument/2006/relationships/hyperlink" Target="https://www.cqc.org.uk/news/releases/care-quality-commission-publishes-report-nhs-care-baby-peter" TargetMode="External"/><Relationship Id="rId10" Type="http://schemas.openxmlformats.org/officeDocument/2006/relationships/hyperlink" Target="https://assets.publishing.service.gov.uk/media/5a8155a4e5274a2e8ab536d2/second_serious_case_overview_report_relating_to_peter_connelly_dated_march_2009.pdf" TargetMode="External"/><Relationship Id="rId4" Type="http://schemas.openxmlformats.org/officeDocument/2006/relationships/hyperlink" Target="https://www.bbc.co.uk/news/uk-england-london-29719352" TargetMode="External"/><Relationship Id="rId9" Type="http://schemas.openxmlformats.org/officeDocument/2006/relationships/hyperlink" Target="https://www.bmj.com/content/341/bmj.c3887.fu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BB866-CA21-3482-8989-A3ECD350EF69}"/>
              </a:ext>
            </a:extLst>
          </p:cNvPr>
          <p:cNvSpPr>
            <a:spLocks noGrp="1"/>
          </p:cNvSpPr>
          <p:nvPr>
            <p:ph type="ctrTitle"/>
          </p:nvPr>
        </p:nvSpPr>
        <p:spPr>
          <a:xfrm>
            <a:off x="7872575" y="628651"/>
            <a:ext cx="3643150" cy="3495674"/>
          </a:xfrm>
        </p:spPr>
        <p:txBody>
          <a:bodyPr>
            <a:normAutofit/>
          </a:bodyPr>
          <a:lstStyle/>
          <a:p>
            <a:pPr algn="l"/>
            <a:r>
              <a:rPr lang="en-GB" sz="2200"/>
              <a:t>Investigate comprehensively a real-life case of abuse and analyse the victim’s journey, the support they received or not and the outcomes of the case</a:t>
            </a:r>
          </a:p>
        </p:txBody>
      </p:sp>
      <p:sp>
        <p:nvSpPr>
          <p:cNvPr id="3" name="Subtitle 2">
            <a:extLst>
              <a:ext uri="{FF2B5EF4-FFF2-40B4-BE49-F238E27FC236}">
                <a16:creationId xmlns:a16="http://schemas.microsoft.com/office/drawing/2014/main" id="{DC5EBCAC-F0CD-472B-7587-6E3EED6965AD}"/>
              </a:ext>
            </a:extLst>
          </p:cNvPr>
          <p:cNvSpPr>
            <a:spLocks noGrp="1"/>
          </p:cNvSpPr>
          <p:nvPr>
            <p:ph type="subTitle" idx="1"/>
          </p:nvPr>
        </p:nvSpPr>
        <p:spPr>
          <a:xfrm>
            <a:off x="7872575" y="4286250"/>
            <a:ext cx="3709824" cy="1809750"/>
          </a:xfrm>
        </p:spPr>
        <p:txBody>
          <a:bodyPr>
            <a:normAutofit/>
          </a:bodyPr>
          <a:lstStyle/>
          <a:p>
            <a:pPr algn="l"/>
            <a:r>
              <a:rPr lang="en-GB" sz="2000"/>
              <a:t>Matthew Rees, Edward Stannard, Hannah Jones and Courtney Curtis-Collins</a:t>
            </a:r>
          </a:p>
        </p:txBody>
      </p:sp>
      <p:sp>
        <p:nvSpPr>
          <p:cNvPr id="11" name="Rectangle 10">
            <a:extLst>
              <a:ext uri="{FF2B5EF4-FFF2-40B4-BE49-F238E27FC236}">
                <a16:creationId xmlns:a16="http://schemas.microsoft.com/office/drawing/2014/main" id="{5BC51F77-AE74-4F38-B1DC-29475E38CA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6696075" cy="5391150"/>
          </a:xfrm>
          <a:prstGeom prst="rect">
            <a:avLst/>
          </a:prstGeom>
          <a:solidFill>
            <a:schemeClr val="tx1"/>
          </a:solid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young child looking up&#10;&#10;Description automatically generated">
            <a:extLst>
              <a:ext uri="{FF2B5EF4-FFF2-40B4-BE49-F238E27FC236}">
                <a16:creationId xmlns:a16="http://schemas.microsoft.com/office/drawing/2014/main" id="{AA11710D-C72F-ECDA-2E97-8B6CE2AB6FA5}"/>
              </a:ext>
            </a:extLst>
          </p:cNvPr>
          <p:cNvPicPr>
            <a:picLocks noChangeAspect="1"/>
          </p:cNvPicPr>
          <p:nvPr/>
        </p:nvPicPr>
        <p:blipFill>
          <a:blip r:embed="rId3">
            <a:extLst>
              <a:ext uri="{28A0092B-C50C-407E-A947-70E740481C1C}">
                <a14:useLocalDpi xmlns:a14="http://schemas.microsoft.com/office/drawing/2010/main" val="0"/>
              </a:ext>
            </a:extLst>
          </a:blip>
          <a:srcRect l="19975"/>
          <a:stretch/>
        </p:blipFill>
        <p:spPr>
          <a:xfrm>
            <a:off x="1137490" y="1114868"/>
            <a:ext cx="5926045" cy="4628265"/>
          </a:xfrm>
          <a:prstGeom prst="rect">
            <a:avLst/>
          </a:prstGeom>
        </p:spPr>
      </p:pic>
      <p:sp>
        <p:nvSpPr>
          <p:cNvPr id="13" name="Rectangle 12">
            <a:extLst>
              <a:ext uri="{FF2B5EF4-FFF2-40B4-BE49-F238E27FC236}">
                <a16:creationId xmlns:a16="http://schemas.microsoft.com/office/drawing/2014/main" id="{FCE87B8C-E5AA-4044-AB91-DDA3084B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654" y="799817"/>
            <a:ext cx="6565717" cy="5258367"/>
          </a:xfrm>
          <a:prstGeom prst="rect">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8066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9121B-59C0-1762-9C12-E2C8118A8CDA}"/>
              </a:ext>
            </a:extLst>
          </p:cNvPr>
          <p:cNvSpPr>
            <a:spLocks noGrp="1"/>
          </p:cNvSpPr>
          <p:nvPr>
            <p:ph type="title"/>
          </p:nvPr>
        </p:nvSpPr>
        <p:spPr>
          <a:xfrm>
            <a:off x="4712709" y="337458"/>
            <a:ext cx="3437870" cy="1263649"/>
          </a:xfrm>
        </p:spPr>
        <p:txBody>
          <a:bodyPr/>
          <a:lstStyle/>
          <a:p>
            <a:r>
              <a:rPr lang="en-US"/>
              <a:t>Objectives </a:t>
            </a:r>
          </a:p>
        </p:txBody>
      </p:sp>
      <p:sp>
        <p:nvSpPr>
          <p:cNvPr id="3" name="Content Placeholder 2">
            <a:extLst>
              <a:ext uri="{FF2B5EF4-FFF2-40B4-BE49-F238E27FC236}">
                <a16:creationId xmlns:a16="http://schemas.microsoft.com/office/drawing/2014/main" id="{5D422E1F-2D64-782B-7731-F610046A8A7E}"/>
              </a:ext>
            </a:extLst>
          </p:cNvPr>
          <p:cNvSpPr>
            <a:spLocks noGrp="1"/>
          </p:cNvSpPr>
          <p:nvPr>
            <p:ph idx="1"/>
          </p:nvPr>
        </p:nvSpPr>
        <p:spPr>
          <a:xfrm>
            <a:off x="762000" y="2002970"/>
            <a:ext cx="10668000" cy="4517572"/>
          </a:xfrm>
        </p:spPr>
        <p:txBody>
          <a:bodyPr vert="horz" lIns="91440" tIns="45720" rIns="91440" bIns="45720" rtlCol="0" anchor="t">
            <a:normAutofit/>
          </a:bodyPr>
          <a:lstStyle/>
          <a:p>
            <a:r>
              <a:rPr lang="en-US" b="1"/>
              <a:t>Brief History of Baby P's Case</a:t>
            </a:r>
          </a:p>
          <a:p>
            <a:pPr marL="0" indent="0">
              <a:buNone/>
            </a:pPr>
            <a:endParaRPr lang="en-US" b="1"/>
          </a:p>
          <a:p>
            <a:r>
              <a:rPr lang="en-US" b="1"/>
              <a:t>Parents Involvement </a:t>
            </a:r>
          </a:p>
          <a:p>
            <a:pPr marL="0" indent="0">
              <a:buNone/>
            </a:pPr>
            <a:endParaRPr lang="en-US" b="1"/>
          </a:p>
          <a:p>
            <a:r>
              <a:rPr lang="en-US" b="1"/>
              <a:t>How Social Services Were Involved </a:t>
            </a:r>
          </a:p>
          <a:p>
            <a:pPr marL="0" indent="0">
              <a:buNone/>
            </a:pPr>
            <a:endParaRPr lang="en-US" b="1"/>
          </a:p>
          <a:p>
            <a:r>
              <a:rPr lang="en-US" b="1"/>
              <a:t>What Did The Police Do</a:t>
            </a:r>
          </a:p>
          <a:p>
            <a:endParaRPr lang="en-US" b="1"/>
          </a:p>
          <a:p>
            <a:r>
              <a:rPr lang="en-US" b="1"/>
              <a:t>Laws and Policies Surrounding the Case</a:t>
            </a:r>
          </a:p>
          <a:p>
            <a:endParaRPr lang="en-US"/>
          </a:p>
        </p:txBody>
      </p:sp>
    </p:spTree>
    <p:extLst>
      <p:ext uri="{BB962C8B-B14F-4D97-AF65-F5344CB8AC3E}">
        <p14:creationId xmlns:p14="http://schemas.microsoft.com/office/powerpoint/2010/main" val="276511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2EED-6154-062F-B085-086B55A6D054}"/>
              </a:ext>
            </a:extLst>
          </p:cNvPr>
          <p:cNvSpPr>
            <a:spLocks noGrp="1"/>
          </p:cNvSpPr>
          <p:nvPr>
            <p:ph type="title"/>
          </p:nvPr>
        </p:nvSpPr>
        <p:spPr>
          <a:xfrm>
            <a:off x="5282514" y="762000"/>
            <a:ext cx="1622385" cy="663615"/>
          </a:xfrm>
        </p:spPr>
        <p:txBody>
          <a:bodyPr>
            <a:normAutofit fontScale="90000"/>
          </a:bodyPr>
          <a:lstStyle/>
          <a:p>
            <a:r>
              <a:rPr lang="en-GB"/>
              <a:t>Baby P</a:t>
            </a:r>
          </a:p>
        </p:txBody>
      </p:sp>
      <p:graphicFrame>
        <p:nvGraphicFramePr>
          <p:cNvPr id="22" name="Diagram 21">
            <a:extLst>
              <a:ext uri="{FF2B5EF4-FFF2-40B4-BE49-F238E27FC236}">
                <a16:creationId xmlns:a16="http://schemas.microsoft.com/office/drawing/2014/main" id="{D0AAA65F-C3A8-C8DE-C6D0-D1F9C05A715C}"/>
              </a:ext>
            </a:extLst>
          </p:cNvPr>
          <p:cNvGraphicFramePr/>
          <p:nvPr>
            <p:extLst>
              <p:ext uri="{D42A27DB-BD31-4B8C-83A1-F6EECF244321}">
                <p14:modId xmlns:p14="http://schemas.microsoft.com/office/powerpoint/2010/main" val="4148843736"/>
              </p:ext>
            </p:extLst>
          </p:nvPr>
        </p:nvGraphicFramePr>
        <p:xfrm>
          <a:off x="638433" y="1425148"/>
          <a:ext cx="10915134" cy="51301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478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20DD5-349F-6F97-AC46-5ECDB74285AC}"/>
              </a:ext>
            </a:extLst>
          </p:cNvPr>
          <p:cNvSpPr>
            <a:spLocks noGrp="1"/>
          </p:cNvSpPr>
          <p:nvPr>
            <p:ph type="title"/>
          </p:nvPr>
        </p:nvSpPr>
        <p:spPr>
          <a:xfrm>
            <a:off x="3689504" y="445698"/>
            <a:ext cx="4803179" cy="1781233"/>
          </a:xfrm>
        </p:spPr>
        <p:txBody>
          <a:bodyPr>
            <a:noAutofit/>
          </a:bodyPr>
          <a:lstStyle/>
          <a:p>
            <a:pPr algn="ctr"/>
            <a:r>
              <a:rPr lang="en-US" sz="6600"/>
              <a:t>Social Services </a:t>
            </a:r>
            <a:endParaRPr lang="en-US"/>
          </a:p>
        </p:txBody>
      </p:sp>
      <p:sp>
        <p:nvSpPr>
          <p:cNvPr id="3" name="Content Placeholder 2">
            <a:extLst>
              <a:ext uri="{FF2B5EF4-FFF2-40B4-BE49-F238E27FC236}">
                <a16:creationId xmlns:a16="http://schemas.microsoft.com/office/drawing/2014/main" id="{855CD10C-83DA-2386-8D6A-12E5AC530499}"/>
              </a:ext>
            </a:extLst>
          </p:cNvPr>
          <p:cNvSpPr>
            <a:spLocks noGrp="1"/>
          </p:cNvSpPr>
          <p:nvPr>
            <p:ph idx="1"/>
          </p:nvPr>
        </p:nvSpPr>
        <p:spPr>
          <a:xfrm>
            <a:off x="531829" y="2674797"/>
            <a:ext cx="10353762" cy="3695136"/>
          </a:xfrm>
        </p:spPr>
        <p:txBody>
          <a:bodyPr vert="horz" lIns="91440" tIns="45720" rIns="91440" bIns="45720" rtlCol="0" anchor="t">
            <a:normAutofit/>
          </a:bodyPr>
          <a:lstStyle/>
          <a:p>
            <a:r>
              <a:rPr lang="en-US"/>
              <a:t>50+ Injuries</a:t>
            </a:r>
          </a:p>
          <a:p>
            <a:r>
              <a:rPr lang="en-US"/>
              <a:t>Visited 60 Times</a:t>
            </a:r>
          </a:p>
          <a:p>
            <a:r>
              <a:rPr lang="en-US"/>
              <a:t>10 Agencies </a:t>
            </a:r>
          </a:p>
          <a:p>
            <a:r>
              <a:rPr lang="en-US"/>
              <a:t>December 2006</a:t>
            </a:r>
          </a:p>
          <a:p>
            <a:r>
              <a:rPr lang="en-US"/>
              <a:t>Serious Case Review</a:t>
            </a:r>
          </a:p>
        </p:txBody>
      </p:sp>
      <p:pic>
        <p:nvPicPr>
          <p:cNvPr id="4" name="Graphic 3">
            <a:extLst>
              <a:ext uri="{FF2B5EF4-FFF2-40B4-BE49-F238E27FC236}">
                <a16:creationId xmlns:a16="http://schemas.microsoft.com/office/drawing/2014/main" id="{FFE826E4-02D0-230B-9241-5A99FD1F421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03217" y="1328737"/>
            <a:ext cx="3390900" cy="2676525"/>
          </a:xfrm>
          <a:prstGeom prst="rect">
            <a:avLst/>
          </a:prstGeom>
        </p:spPr>
      </p:pic>
      <p:pic>
        <p:nvPicPr>
          <p:cNvPr id="5" name="Picture 4" descr="A child looking up at the camera&#10;&#10;Description automatically generated">
            <a:extLst>
              <a:ext uri="{FF2B5EF4-FFF2-40B4-BE49-F238E27FC236}">
                <a16:creationId xmlns:a16="http://schemas.microsoft.com/office/drawing/2014/main" id="{9E6D4111-38A2-2C57-3F9D-9413955EB34D}"/>
              </a:ext>
            </a:extLst>
          </p:cNvPr>
          <p:cNvPicPr>
            <a:picLocks noChangeAspect="1"/>
          </p:cNvPicPr>
          <p:nvPr/>
        </p:nvPicPr>
        <p:blipFill>
          <a:blip r:embed="rId5"/>
          <a:srcRect l="16230" t="3966" r="-524" b="-840"/>
          <a:stretch/>
        </p:blipFill>
        <p:spPr>
          <a:xfrm>
            <a:off x="4054511" y="2666999"/>
            <a:ext cx="4072329" cy="2860891"/>
          </a:xfrm>
          <a:prstGeom prst="rect">
            <a:avLst/>
          </a:prstGeom>
        </p:spPr>
      </p:pic>
    </p:spTree>
    <p:extLst>
      <p:ext uri="{BB962C8B-B14F-4D97-AF65-F5344CB8AC3E}">
        <p14:creationId xmlns:p14="http://schemas.microsoft.com/office/powerpoint/2010/main" val="265502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08EF-04C5-15DE-CEA5-CCAC9E605FF2}"/>
              </a:ext>
            </a:extLst>
          </p:cNvPr>
          <p:cNvSpPr>
            <a:spLocks noGrp="1"/>
          </p:cNvSpPr>
          <p:nvPr>
            <p:ph type="title"/>
          </p:nvPr>
        </p:nvSpPr>
        <p:spPr>
          <a:xfrm>
            <a:off x="8154444" y="609600"/>
            <a:ext cx="3113112" cy="1326321"/>
          </a:xfrm>
        </p:spPr>
        <p:txBody>
          <a:bodyPr>
            <a:normAutofit/>
          </a:bodyPr>
          <a:lstStyle/>
          <a:p>
            <a:pPr algn="l"/>
            <a:r>
              <a:rPr lang="en-US" sz="2600"/>
              <a:t>December 2006 - February 2007</a:t>
            </a:r>
          </a:p>
        </p:txBody>
      </p:sp>
      <p:pic>
        <p:nvPicPr>
          <p:cNvPr id="4" name="Picture 3" descr="A person with a stethoscope around his neck&#10;&#10;Description automatically generated">
            <a:extLst>
              <a:ext uri="{FF2B5EF4-FFF2-40B4-BE49-F238E27FC236}">
                <a16:creationId xmlns:a16="http://schemas.microsoft.com/office/drawing/2014/main" id="{92A6F7FB-D6F7-2299-9829-A2125CFB2E77}"/>
              </a:ext>
            </a:extLst>
          </p:cNvPr>
          <p:cNvPicPr>
            <a:picLocks noChangeAspect="1"/>
          </p:cNvPicPr>
          <p:nvPr/>
        </p:nvPicPr>
        <p:blipFill>
          <a:blip r:embed="rId4"/>
          <a:srcRect t="5168" r="-2" b="5166"/>
          <a:stretch/>
        </p:blipFill>
        <p:spPr>
          <a:xfrm>
            <a:off x="20" y="10"/>
            <a:ext cx="7552924" cy="6857990"/>
          </a:xfrm>
          <a:prstGeom prst="rect">
            <a:avLst/>
          </a:prstGeom>
        </p:spPr>
      </p:pic>
      <p:sp>
        <p:nvSpPr>
          <p:cNvPr id="3" name="Content Placeholder 2">
            <a:extLst>
              <a:ext uri="{FF2B5EF4-FFF2-40B4-BE49-F238E27FC236}">
                <a16:creationId xmlns:a16="http://schemas.microsoft.com/office/drawing/2014/main" id="{59679EA3-B102-6901-AAA1-DDEC2D2C5811}"/>
              </a:ext>
            </a:extLst>
          </p:cNvPr>
          <p:cNvSpPr>
            <a:spLocks noGrp="1"/>
          </p:cNvSpPr>
          <p:nvPr>
            <p:ph idx="1"/>
          </p:nvPr>
        </p:nvSpPr>
        <p:spPr>
          <a:xfrm>
            <a:off x="8154444" y="2096064"/>
            <a:ext cx="3113112" cy="3695136"/>
          </a:xfrm>
        </p:spPr>
        <p:txBody>
          <a:bodyPr vert="horz" lIns="91440" tIns="45720" rIns="91440" bIns="45720" rtlCol="0">
            <a:normAutofit/>
          </a:bodyPr>
          <a:lstStyle/>
          <a:p>
            <a:r>
              <a:rPr lang="en-US" sz="1800"/>
              <a:t>Bruises noticed by GP in December 2006.</a:t>
            </a:r>
          </a:p>
          <a:p>
            <a:endParaRPr lang="en-US" sz="1800"/>
          </a:p>
          <a:p>
            <a:r>
              <a:rPr lang="en-US" sz="1800"/>
              <a:t>Baby P is returned Home in January 2007. </a:t>
            </a:r>
          </a:p>
          <a:p>
            <a:endParaRPr lang="en-US" sz="1800"/>
          </a:p>
          <a:p>
            <a:r>
              <a:rPr lang="en-US" sz="1800"/>
              <a:t>Failings Identified in February 2007. </a:t>
            </a:r>
          </a:p>
        </p:txBody>
      </p:sp>
      <p:cxnSp>
        <p:nvCxnSpPr>
          <p:cNvPr id="9" name="Straight Connector 8">
            <a:extLst>
              <a:ext uri="{FF2B5EF4-FFF2-40B4-BE49-F238E27FC236}">
                <a16:creationId xmlns:a16="http://schemas.microsoft.com/office/drawing/2014/main" id="{A4F35239-EB86-4ACB-91DE-4989620C2C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92090" y="45720"/>
            <a:ext cx="0" cy="6766560"/>
          </a:xfrm>
          <a:prstGeom prst="line">
            <a:avLst/>
          </a:prstGeom>
          <a:ln w="190500" cap="sq">
            <a:solidFill>
              <a:srgbClr val="FFFFFF"/>
            </a:solidFill>
            <a:miter lim="800000"/>
          </a:ln>
          <a:scene3d>
            <a:camera prst="orthographicFront"/>
            <a:lightRig rig="twoPt" dir="t">
              <a:rot lat="0" lon="0" rev="7200000"/>
            </a:lightRig>
          </a:scene3d>
          <a:sp3d>
            <a:bevelT w="25400" h="19050"/>
          </a:sp3d>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724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BF0C1-07B9-18B0-9ED5-7C9F3D0C2B53}"/>
              </a:ext>
            </a:extLst>
          </p:cNvPr>
          <p:cNvSpPr>
            <a:spLocks noGrp="1"/>
          </p:cNvSpPr>
          <p:nvPr>
            <p:ph type="title"/>
          </p:nvPr>
        </p:nvSpPr>
        <p:spPr/>
        <p:txBody>
          <a:bodyPr/>
          <a:lstStyle/>
          <a:p>
            <a:r>
              <a:rPr lang="en-US"/>
              <a:t>March 2007 – May 2007</a:t>
            </a:r>
          </a:p>
        </p:txBody>
      </p:sp>
      <p:sp>
        <p:nvSpPr>
          <p:cNvPr id="3" name="Content Placeholder 2">
            <a:extLst>
              <a:ext uri="{FF2B5EF4-FFF2-40B4-BE49-F238E27FC236}">
                <a16:creationId xmlns:a16="http://schemas.microsoft.com/office/drawing/2014/main" id="{61E34EB0-947F-8E04-5861-2126D1266816}"/>
              </a:ext>
            </a:extLst>
          </p:cNvPr>
          <p:cNvSpPr>
            <a:spLocks noGrp="1"/>
          </p:cNvSpPr>
          <p:nvPr>
            <p:ph idx="1"/>
          </p:nvPr>
        </p:nvSpPr>
        <p:spPr/>
        <p:txBody>
          <a:bodyPr vert="horz" lIns="91440" tIns="45720" rIns="91440" bIns="45720" rtlCol="0" anchor="t">
            <a:normAutofit/>
          </a:bodyPr>
          <a:lstStyle/>
          <a:p>
            <a:r>
              <a:rPr lang="en-US"/>
              <a:t>CSCI Meeting in March 2007.</a:t>
            </a:r>
          </a:p>
          <a:p>
            <a:endParaRPr lang="en-US"/>
          </a:p>
          <a:p>
            <a:r>
              <a:rPr lang="en-US"/>
              <a:t>Baby P admitted in April 2007.</a:t>
            </a:r>
          </a:p>
          <a:p>
            <a:endParaRPr lang="en-US"/>
          </a:p>
          <a:p>
            <a:r>
              <a:rPr lang="en-US"/>
              <a:t>Ofsted takes over from CSCI.</a:t>
            </a:r>
          </a:p>
          <a:p>
            <a:endParaRPr lang="en-US"/>
          </a:p>
          <a:p>
            <a:r>
              <a:rPr lang="en-US"/>
              <a:t>Injuries Noticed by Social Worker in May 2007.</a:t>
            </a:r>
          </a:p>
        </p:txBody>
      </p:sp>
      <p:pic>
        <p:nvPicPr>
          <p:cNvPr id="4" name="Picture 3" descr="A group of colorful people around a round table&#10;&#10;Description automatically generated">
            <a:extLst>
              <a:ext uri="{FF2B5EF4-FFF2-40B4-BE49-F238E27FC236}">
                <a16:creationId xmlns:a16="http://schemas.microsoft.com/office/drawing/2014/main" id="{B016BDD7-66AF-D616-572C-257A6DE5869F}"/>
              </a:ext>
            </a:extLst>
          </p:cNvPr>
          <p:cNvPicPr>
            <a:picLocks noChangeAspect="1"/>
          </p:cNvPicPr>
          <p:nvPr/>
        </p:nvPicPr>
        <p:blipFill>
          <a:blip r:embed="rId3"/>
          <a:stretch>
            <a:fillRect/>
          </a:stretch>
        </p:blipFill>
        <p:spPr>
          <a:xfrm>
            <a:off x="8520741" y="1559331"/>
            <a:ext cx="3242282" cy="2798912"/>
          </a:xfrm>
          <a:prstGeom prst="rect">
            <a:avLst/>
          </a:prstGeom>
        </p:spPr>
      </p:pic>
      <p:pic>
        <p:nvPicPr>
          <p:cNvPr id="5" name="Picture 4" descr="A blue background with white text and yellow figures&#10;&#10;Description automatically generated">
            <a:extLst>
              <a:ext uri="{FF2B5EF4-FFF2-40B4-BE49-F238E27FC236}">
                <a16:creationId xmlns:a16="http://schemas.microsoft.com/office/drawing/2014/main" id="{E49FAA93-BB62-502C-1C90-ECA94DCA093E}"/>
              </a:ext>
            </a:extLst>
          </p:cNvPr>
          <p:cNvPicPr>
            <a:picLocks noChangeAspect="1"/>
          </p:cNvPicPr>
          <p:nvPr/>
        </p:nvPicPr>
        <p:blipFill>
          <a:blip r:embed="rId4"/>
          <a:stretch>
            <a:fillRect/>
          </a:stretch>
        </p:blipFill>
        <p:spPr>
          <a:xfrm>
            <a:off x="8031357" y="4518386"/>
            <a:ext cx="4002231" cy="2260888"/>
          </a:xfrm>
          <a:prstGeom prst="rect">
            <a:avLst/>
          </a:prstGeom>
        </p:spPr>
      </p:pic>
    </p:spTree>
    <p:extLst>
      <p:ext uri="{BB962C8B-B14F-4D97-AF65-F5344CB8AC3E}">
        <p14:creationId xmlns:p14="http://schemas.microsoft.com/office/powerpoint/2010/main" val="197218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6BE44ED-6075-4E11-A73C-B65948617E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648B0A-78FE-E4F3-0EF2-1B80DF5D3B01}"/>
              </a:ext>
            </a:extLst>
          </p:cNvPr>
          <p:cNvSpPr>
            <a:spLocks noGrp="1"/>
          </p:cNvSpPr>
          <p:nvPr>
            <p:ph type="title"/>
          </p:nvPr>
        </p:nvSpPr>
        <p:spPr>
          <a:xfrm>
            <a:off x="4927472" y="609600"/>
            <a:ext cx="6340084" cy="1326321"/>
          </a:xfrm>
        </p:spPr>
        <p:txBody>
          <a:bodyPr>
            <a:normAutofit/>
          </a:bodyPr>
          <a:lstStyle/>
          <a:p>
            <a:r>
              <a:rPr lang="en-US"/>
              <a:t>July 2007 – August 2007</a:t>
            </a:r>
          </a:p>
        </p:txBody>
      </p:sp>
      <p:pic>
        <p:nvPicPr>
          <p:cNvPr id="4" name="Picture 3" descr="A child with chocolate on his face&#10;&#10;Description automatically generated">
            <a:extLst>
              <a:ext uri="{FF2B5EF4-FFF2-40B4-BE49-F238E27FC236}">
                <a16:creationId xmlns:a16="http://schemas.microsoft.com/office/drawing/2014/main" id="{1BBDB6C9-7B2B-8854-DDAB-5574DCE55320}"/>
              </a:ext>
            </a:extLst>
          </p:cNvPr>
          <p:cNvPicPr>
            <a:picLocks noChangeAspect="1"/>
          </p:cNvPicPr>
          <p:nvPr/>
        </p:nvPicPr>
        <p:blipFill>
          <a:blip r:embed="rId4"/>
          <a:srcRect l="9826" r="21095" b="2"/>
          <a:stretch/>
        </p:blipFill>
        <p:spPr>
          <a:xfrm>
            <a:off x="20" y="-5"/>
            <a:ext cx="4635987" cy="4206240"/>
          </a:xfrm>
          <a:prstGeom prst="rect">
            <a:avLst/>
          </a:prstGeom>
        </p:spPr>
      </p:pic>
      <p:pic>
        <p:nvPicPr>
          <p:cNvPr id="5" name="Picture 4" descr="A house with a few windows&#10;&#10;Description automatically generated">
            <a:extLst>
              <a:ext uri="{FF2B5EF4-FFF2-40B4-BE49-F238E27FC236}">
                <a16:creationId xmlns:a16="http://schemas.microsoft.com/office/drawing/2014/main" id="{4EB055E7-B447-3446-B4A0-B320421DEB8B}"/>
              </a:ext>
            </a:extLst>
          </p:cNvPr>
          <p:cNvPicPr>
            <a:picLocks noChangeAspect="1"/>
          </p:cNvPicPr>
          <p:nvPr/>
        </p:nvPicPr>
        <p:blipFill>
          <a:blip r:embed="rId5"/>
          <a:srcRect t="3795" r="-1" b="6943"/>
          <a:stretch/>
        </p:blipFill>
        <p:spPr>
          <a:xfrm>
            <a:off x="20" y="4206245"/>
            <a:ext cx="4635987" cy="2660227"/>
          </a:xfrm>
          <a:prstGeom prst="rect">
            <a:avLst/>
          </a:prstGeom>
        </p:spPr>
      </p:pic>
      <p:cxnSp>
        <p:nvCxnSpPr>
          <p:cNvPr id="12" name="Straight Connector 11">
            <a:extLst>
              <a:ext uri="{FF2B5EF4-FFF2-40B4-BE49-F238E27FC236}">
                <a16:creationId xmlns:a16="http://schemas.microsoft.com/office/drawing/2014/main" id="{01943F1F-3D4C-4F63-A3E6-42265F518A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36007" y="45720"/>
            <a:ext cx="0" cy="6766560"/>
          </a:xfrm>
          <a:prstGeom prst="line">
            <a:avLst/>
          </a:prstGeom>
          <a:ln w="190500" cap="sq">
            <a:solidFill>
              <a:srgbClr val="FFFFFF"/>
            </a:solidFill>
            <a:miter lim="800000"/>
          </a:ln>
          <a:scene3d>
            <a:camera prst="orthographicFront"/>
            <a:lightRig rig="twoPt" dir="t">
              <a:rot lat="0" lon="0" rev="7200000"/>
            </a:lightRig>
          </a:scene3d>
          <a:sp3d>
            <a:bevelT w="25400" h="19050"/>
          </a:sp3d>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2110BD3-17A9-D1B4-1CB7-AF18824DB3B2}"/>
              </a:ext>
            </a:extLst>
          </p:cNvPr>
          <p:cNvSpPr>
            <a:spLocks noGrp="1"/>
          </p:cNvSpPr>
          <p:nvPr>
            <p:ph idx="1"/>
          </p:nvPr>
        </p:nvSpPr>
        <p:spPr>
          <a:xfrm>
            <a:off x="4927471" y="2096064"/>
            <a:ext cx="6340085" cy="3942786"/>
          </a:xfrm>
        </p:spPr>
        <p:txBody>
          <a:bodyPr vert="horz" lIns="91440" tIns="45720" rIns="91440" bIns="45720" rtlCol="0">
            <a:normAutofit/>
          </a:bodyPr>
          <a:lstStyle/>
          <a:p>
            <a:r>
              <a:rPr lang="en-US"/>
              <a:t>Injuries Missed in July 2007.</a:t>
            </a:r>
          </a:p>
          <a:p>
            <a:endParaRPr lang="en-US"/>
          </a:p>
          <a:p>
            <a:r>
              <a:rPr lang="en-US"/>
              <a:t>Baby P was examined in August 2007.</a:t>
            </a:r>
          </a:p>
          <a:p>
            <a:endParaRPr lang="en-US"/>
          </a:p>
          <a:p>
            <a:r>
              <a:rPr lang="en-US"/>
              <a:t>Baby P was Found Dead on the 3rd August 2007.</a:t>
            </a:r>
          </a:p>
        </p:txBody>
      </p:sp>
    </p:spTree>
    <p:extLst>
      <p:ext uri="{BB962C8B-B14F-4D97-AF65-F5344CB8AC3E}">
        <p14:creationId xmlns:p14="http://schemas.microsoft.com/office/powerpoint/2010/main" val="202923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A2EB2-7B9C-0DC2-488D-1E4F9B5F545E}"/>
              </a:ext>
            </a:extLst>
          </p:cNvPr>
          <p:cNvSpPr>
            <a:spLocks noGrp="1"/>
          </p:cNvSpPr>
          <p:nvPr>
            <p:ph type="title"/>
          </p:nvPr>
        </p:nvSpPr>
        <p:spPr>
          <a:xfrm>
            <a:off x="1524000" y="651127"/>
            <a:ext cx="9144000" cy="1263649"/>
          </a:xfrm>
        </p:spPr>
        <p:txBody>
          <a:bodyPr>
            <a:normAutofit/>
          </a:bodyPr>
          <a:lstStyle/>
          <a:p>
            <a:r>
              <a:rPr lang="en-US" sz="5400"/>
              <a:t>Findings </a:t>
            </a:r>
          </a:p>
        </p:txBody>
      </p:sp>
      <p:sp>
        <p:nvSpPr>
          <p:cNvPr id="3" name="Content Placeholder 2">
            <a:extLst>
              <a:ext uri="{FF2B5EF4-FFF2-40B4-BE49-F238E27FC236}">
                <a16:creationId xmlns:a16="http://schemas.microsoft.com/office/drawing/2014/main" id="{979C2E0A-05E8-2CF0-C4EC-A54D903BAD85}"/>
              </a:ext>
            </a:extLst>
          </p:cNvPr>
          <p:cNvSpPr>
            <a:spLocks noGrp="1"/>
          </p:cNvSpPr>
          <p:nvPr>
            <p:ph idx="1"/>
          </p:nvPr>
        </p:nvSpPr>
        <p:spPr>
          <a:xfrm>
            <a:off x="762000" y="2173111"/>
            <a:ext cx="10668000" cy="3922889"/>
          </a:xfrm>
        </p:spPr>
        <p:txBody>
          <a:bodyPr vert="horz" lIns="91440" tIns="45720" rIns="91440" bIns="45720" rtlCol="0" anchor="t">
            <a:normAutofit fontScale="92500" lnSpcReduction="20000"/>
          </a:bodyPr>
          <a:lstStyle/>
          <a:p>
            <a:r>
              <a:rPr lang="en-US"/>
              <a:t>Lack of Professional Curiosity.</a:t>
            </a:r>
          </a:p>
          <a:p>
            <a:endParaRPr lang="en-US"/>
          </a:p>
          <a:p>
            <a:r>
              <a:rPr lang="en-US"/>
              <a:t>Lack of Openness and Transparency.</a:t>
            </a:r>
          </a:p>
          <a:p>
            <a:endParaRPr lang="en-US"/>
          </a:p>
          <a:p>
            <a:r>
              <a:rPr lang="en-US"/>
              <a:t>Failure to Protect Siblings. </a:t>
            </a:r>
          </a:p>
          <a:p>
            <a:endParaRPr lang="en-US"/>
          </a:p>
          <a:p>
            <a:r>
              <a:rPr lang="en-US"/>
              <a:t>Poor Response.</a:t>
            </a:r>
          </a:p>
          <a:p>
            <a:endParaRPr lang="en-US"/>
          </a:p>
          <a:p>
            <a:r>
              <a:rPr lang="en-US"/>
              <a:t>Lack of Awareness. </a:t>
            </a:r>
          </a:p>
        </p:txBody>
      </p:sp>
      <p:pic>
        <p:nvPicPr>
          <p:cNvPr id="4" name="Picture 3" descr="A logo for a children&amp;#39;s company&#10;&#10;Description automatically generated">
            <a:extLst>
              <a:ext uri="{FF2B5EF4-FFF2-40B4-BE49-F238E27FC236}">
                <a16:creationId xmlns:a16="http://schemas.microsoft.com/office/drawing/2014/main" id="{2BDF402B-092E-C8FB-9C52-CA5331215CBA}"/>
              </a:ext>
            </a:extLst>
          </p:cNvPr>
          <p:cNvPicPr>
            <a:picLocks noChangeAspect="1"/>
          </p:cNvPicPr>
          <p:nvPr/>
        </p:nvPicPr>
        <p:blipFill>
          <a:blip r:embed="rId3"/>
          <a:stretch>
            <a:fillRect/>
          </a:stretch>
        </p:blipFill>
        <p:spPr>
          <a:xfrm>
            <a:off x="6098247" y="2517475"/>
            <a:ext cx="5588299" cy="1823048"/>
          </a:xfrm>
          <a:prstGeom prst="rect">
            <a:avLst/>
          </a:prstGeom>
        </p:spPr>
      </p:pic>
    </p:spTree>
    <p:extLst>
      <p:ext uri="{BB962C8B-B14F-4D97-AF65-F5344CB8AC3E}">
        <p14:creationId xmlns:p14="http://schemas.microsoft.com/office/powerpoint/2010/main" val="313091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698E8DA-87D3-8046-F889-173107331C55}"/>
              </a:ext>
            </a:extLst>
          </p:cNvPr>
          <p:cNvSpPr>
            <a:spLocks noGrp="1"/>
          </p:cNvSpPr>
          <p:nvPr>
            <p:ph idx="1"/>
          </p:nvPr>
        </p:nvSpPr>
        <p:spPr>
          <a:xfrm>
            <a:off x="924443" y="2268080"/>
            <a:ext cx="10353762" cy="3695136"/>
          </a:xfrm>
        </p:spPr>
        <p:txBody>
          <a:bodyPr vert="horz" lIns="91440" tIns="45720" rIns="91440" bIns="45720" rtlCol="0" anchor="t">
            <a:normAutofit fontScale="85000" lnSpcReduction="20000"/>
          </a:bodyPr>
          <a:lstStyle/>
          <a:p>
            <a:r>
              <a:rPr lang="en-GB" dirty="0"/>
              <a:t>In Summary, Baby Peter was Let Down by Multiple People and Agencies. </a:t>
            </a:r>
            <a:endParaRPr lang="en-US" dirty="0"/>
          </a:p>
          <a:p>
            <a:endParaRPr lang="en-GB" dirty="0"/>
          </a:p>
          <a:p>
            <a:r>
              <a:rPr lang="en-GB" dirty="0"/>
              <a:t>The Parents failed Baby P due to deceiving the multiple agencies involved ,withholding information, and lying about their involvement of abusing Peter.</a:t>
            </a:r>
          </a:p>
          <a:p>
            <a:r>
              <a:rPr lang="en-GB" dirty="0"/>
              <a:t>The Social Services failed to place Baby P in custody of someone safer and failed to understand the seriousness of the injuries found all over his body. </a:t>
            </a:r>
          </a:p>
          <a:p>
            <a:r>
              <a:rPr lang="en-GB" dirty="0"/>
              <a:t>The police failed Baby P by not effectively collaborating with social services and health professionals and missing clear signs of sustained abuse despite multiple interactions with the family.</a:t>
            </a:r>
          </a:p>
          <a:p>
            <a:r>
              <a:rPr lang="en-GB" dirty="0"/>
              <a:t>The Legislation failed by not ensuring sufficient oversight, accountability, and interagency collaboration to prevent neglect despite multiple warnings and interventions.</a:t>
            </a:r>
          </a:p>
        </p:txBody>
      </p:sp>
      <p:sp>
        <p:nvSpPr>
          <p:cNvPr id="5" name="TextBox 4">
            <a:extLst>
              <a:ext uri="{FF2B5EF4-FFF2-40B4-BE49-F238E27FC236}">
                <a16:creationId xmlns:a16="http://schemas.microsoft.com/office/drawing/2014/main" id="{33F1B542-3014-EA7F-6256-B3F318E43D36}"/>
              </a:ext>
            </a:extLst>
          </p:cNvPr>
          <p:cNvSpPr txBox="1"/>
          <p:nvPr/>
        </p:nvSpPr>
        <p:spPr>
          <a:xfrm>
            <a:off x="924443" y="525101"/>
            <a:ext cx="10343114" cy="1200329"/>
          </a:xfrm>
          <a:prstGeom prst="rect">
            <a:avLst/>
          </a:prstGeom>
          <a:noFill/>
        </p:spPr>
        <p:txBody>
          <a:bodyPr wrap="square" rtlCol="0">
            <a:spAutoFit/>
          </a:bodyPr>
          <a:lstStyle/>
          <a:p>
            <a:pPr algn="ctr"/>
            <a:r>
              <a:rPr lang="en-GB" sz="7200" b="1" u="sng"/>
              <a:t>SUMMARY</a:t>
            </a:r>
          </a:p>
        </p:txBody>
      </p:sp>
    </p:spTree>
    <p:extLst>
      <p:ext uri="{BB962C8B-B14F-4D97-AF65-F5344CB8AC3E}">
        <p14:creationId xmlns:p14="http://schemas.microsoft.com/office/powerpoint/2010/main" val="1829175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B4C6D-9406-2B9F-5A7B-15919DA7012E}"/>
              </a:ext>
            </a:extLst>
          </p:cNvPr>
          <p:cNvSpPr>
            <a:spLocks noGrp="1"/>
          </p:cNvSpPr>
          <p:nvPr>
            <p:ph type="title"/>
          </p:nvPr>
        </p:nvSpPr>
        <p:spPr>
          <a:xfrm>
            <a:off x="925890" y="1416246"/>
            <a:ext cx="10353761" cy="2165517"/>
          </a:xfrm>
        </p:spPr>
        <p:txBody>
          <a:bodyPr/>
          <a:lstStyle/>
          <a:p>
            <a:r>
              <a:rPr lang="en-GB"/>
              <a:t>THANK YOU FOR WATCHING</a:t>
            </a:r>
            <a:br>
              <a:rPr lang="en-GB"/>
            </a:br>
            <a:r>
              <a:rPr lang="en-GB"/>
              <a:t>ANY QUESTIONS?</a:t>
            </a:r>
          </a:p>
        </p:txBody>
      </p:sp>
      <p:pic>
        <p:nvPicPr>
          <p:cNvPr id="4" name="Graphic 3" descr="Question Mark with solid fill">
            <a:extLst>
              <a:ext uri="{FF2B5EF4-FFF2-40B4-BE49-F238E27FC236}">
                <a16:creationId xmlns:a16="http://schemas.microsoft.com/office/drawing/2014/main" id="{8E52B064-B114-4723-E9EC-6CCFFDE4126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034038" y="3576562"/>
            <a:ext cx="2136019" cy="2160209"/>
          </a:xfrm>
          <a:prstGeom prst="rect">
            <a:avLst/>
          </a:prstGeom>
        </p:spPr>
      </p:pic>
    </p:spTree>
    <p:extLst>
      <p:ext uri="{BB962C8B-B14F-4D97-AF65-F5344CB8AC3E}">
        <p14:creationId xmlns:p14="http://schemas.microsoft.com/office/powerpoint/2010/main" val="2596376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59D5DC02-1EF6-7E59-80AE-CDE1D4F029D3}"/>
              </a:ext>
            </a:extLst>
          </p:cNvPr>
          <p:cNvSpPr>
            <a:spLocks noGrp="1"/>
          </p:cNvSpPr>
          <p:nvPr>
            <p:ph idx="1"/>
          </p:nvPr>
        </p:nvSpPr>
        <p:spPr>
          <a:xfrm>
            <a:off x="952500" y="1118810"/>
            <a:ext cx="10287000" cy="5340047"/>
          </a:xfrm>
        </p:spPr>
        <p:txBody>
          <a:bodyPr vert="horz" lIns="91440" tIns="45720" rIns="91440" bIns="45720" rtlCol="0" anchor="t">
            <a:normAutofit fontScale="47500" lnSpcReduction="20000"/>
          </a:bodyPr>
          <a:lstStyle/>
          <a:p>
            <a:endParaRPr lang="en-GB" sz="2000">
              <a:latin typeface="Aptos"/>
              <a:ea typeface="+mn-lt"/>
              <a:cs typeface="+mn-lt"/>
            </a:endParaRPr>
          </a:p>
          <a:p>
            <a:r>
              <a:rPr lang="en-US" sz="2300">
                <a:ea typeface="+mn-lt"/>
                <a:cs typeface="+mn-lt"/>
              </a:rPr>
              <a:t>Ahmed, M. (2008) </a:t>
            </a:r>
            <a:r>
              <a:rPr lang="en-US" sz="2300" i="1">
                <a:ea typeface="+mn-lt"/>
                <a:cs typeface="+mn-lt"/>
              </a:rPr>
              <a:t>Anthony Douglas: Councils ‘risk averse after Baby P’. </a:t>
            </a:r>
            <a:r>
              <a:rPr lang="en-US" sz="2300">
                <a:ea typeface="+mn-lt"/>
                <a:cs typeface="+mn-lt"/>
              </a:rPr>
              <a:t>Available at: </a:t>
            </a:r>
            <a:r>
              <a:rPr lang="en-US" sz="2300">
                <a:ea typeface="+mn-lt"/>
                <a:cs typeface="+mn-lt"/>
                <a:hlinkClick r:id="rId2"/>
              </a:rPr>
              <a:t>https://www.communitycare.co.uk/2008/11/25/anthony-douglas-councils-risk-averse-after-baby-p/</a:t>
            </a:r>
            <a:r>
              <a:rPr lang="en-US" sz="2300">
                <a:ea typeface="+mn-lt"/>
                <a:cs typeface="+mn-lt"/>
              </a:rPr>
              <a:t> (Accessed: 28</a:t>
            </a:r>
            <a:r>
              <a:rPr lang="en-US" sz="2300" baseline="30000">
                <a:ea typeface="+mn-lt"/>
                <a:cs typeface="+mn-lt"/>
              </a:rPr>
              <a:t>th</a:t>
            </a:r>
            <a:r>
              <a:rPr lang="en-US" sz="2300">
                <a:ea typeface="+mn-lt"/>
                <a:cs typeface="+mn-lt"/>
              </a:rPr>
              <a:t> December 2024)</a:t>
            </a:r>
            <a:endParaRPr lang="en-GB" sz="2300"/>
          </a:p>
          <a:p>
            <a:r>
              <a:rPr lang="en-US" sz="2300">
                <a:ea typeface="+mn-lt"/>
                <a:cs typeface="+mn-lt"/>
              </a:rPr>
              <a:t>BBC (2013) </a:t>
            </a:r>
            <a:r>
              <a:rPr lang="en-US" sz="2300" i="1">
                <a:ea typeface="+mn-lt"/>
                <a:cs typeface="+mn-lt"/>
              </a:rPr>
              <a:t>Timeline of Baby P Case. </a:t>
            </a:r>
            <a:r>
              <a:rPr lang="en-US" sz="2300">
                <a:ea typeface="+mn-lt"/>
                <a:cs typeface="+mn-lt"/>
              </a:rPr>
              <a:t>Available at: </a:t>
            </a:r>
            <a:r>
              <a:rPr lang="en-US" sz="2300">
                <a:ea typeface="+mn-lt"/>
                <a:cs typeface="+mn-lt"/>
                <a:hlinkClick r:id="rId3"/>
              </a:rPr>
              <a:t>https://www.bbc.co.uk/news/uk-11626806</a:t>
            </a:r>
            <a:r>
              <a:rPr lang="en-US" sz="2300">
                <a:ea typeface="+mn-lt"/>
                <a:cs typeface="+mn-lt"/>
              </a:rPr>
              <a:t> (Accessed: 27</a:t>
            </a:r>
            <a:r>
              <a:rPr lang="en-US" sz="2300" baseline="30000">
                <a:ea typeface="+mn-lt"/>
                <a:cs typeface="+mn-lt"/>
              </a:rPr>
              <a:t>th</a:t>
            </a:r>
            <a:r>
              <a:rPr lang="en-US" sz="2300">
                <a:ea typeface="+mn-lt"/>
                <a:cs typeface="+mn-lt"/>
              </a:rPr>
              <a:t> December 2024)</a:t>
            </a:r>
            <a:endParaRPr lang="en-GB" sz="2300"/>
          </a:p>
          <a:p>
            <a:r>
              <a:rPr lang="en-US" sz="2300">
                <a:ea typeface="+mn-lt"/>
                <a:cs typeface="+mn-lt"/>
              </a:rPr>
              <a:t>BBC (2014) </a:t>
            </a:r>
            <a:r>
              <a:rPr lang="en-US" sz="2300" i="1">
                <a:ea typeface="+mn-lt"/>
                <a:cs typeface="+mn-lt"/>
              </a:rPr>
              <a:t>Ofsted ‘escaped blame’ over Baby P, inspector says. </a:t>
            </a:r>
            <a:r>
              <a:rPr lang="en-US" sz="2300">
                <a:ea typeface="+mn-lt"/>
                <a:cs typeface="+mn-lt"/>
              </a:rPr>
              <a:t>Available at: </a:t>
            </a:r>
            <a:r>
              <a:rPr lang="en-US" sz="2300">
                <a:ea typeface="+mn-lt"/>
                <a:cs typeface="+mn-lt"/>
                <a:hlinkClick r:id="rId4"/>
              </a:rPr>
              <a:t>https://www.bbc.co.uk/news/uk-england-london-29719352</a:t>
            </a:r>
            <a:r>
              <a:rPr lang="en-US" sz="2300">
                <a:ea typeface="+mn-lt"/>
                <a:cs typeface="+mn-lt"/>
              </a:rPr>
              <a:t> (Accessed: 30</a:t>
            </a:r>
            <a:r>
              <a:rPr lang="en-US" sz="2300" baseline="30000">
                <a:ea typeface="+mn-lt"/>
                <a:cs typeface="+mn-lt"/>
              </a:rPr>
              <a:t>th</a:t>
            </a:r>
            <a:r>
              <a:rPr lang="en-US" sz="2300">
                <a:ea typeface="+mn-lt"/>
                <a:cs typeface="+mn-lt"/>
              </a:rPr>
              <a:t> December 2024)</a:t>
            </a:r>
            <a:endParaRPr lang="en-GB" sz="2300"/>
          </a:p>
          <a:p>
            <a:r>
              <a:rPr lang="en-US" sz="2300">
                <a:ea typeface="+mn-lt"/>
                <a:cs typeface="+mn-lt"/>
              </a:rPr>
              <a:t>Care Quality Commission (2022) </a:t>
            </a:r>
            <a:r>
              <a:rPr lang="en-US" sz="2300" i="1">
                <a:ea typeface="+mn-lt"/>
                <a:cs typeface="+mn-lt"/>
              </a:rPr>
              <a:t>Care Quality Commission publishes report on the NHS care of Baby Peter. </a:t>
            </a:r>
            <a:r>
              <a:rPr lang="en-US" sz="2300">
                <a:ea typeface="+mn-lt"/>
                <a:cs typeface="+mn-lt"/>
              </a:rPr>
              <a:t>Available at: </a:t>
            </a:r>
            <a:r>
              <a:rPr lang="en-US" sz="2300">
                <a:ea typeface="+mn-lt"/>
                <a:cs typeface="+mn-lt"/>
                <a:hlinkClick r:id="rId5"/>
              </a:rPr>
              <a:t>https://www.cqc.org.uk/news/releases/care-quality-commission-publishes-report-nhs-care-baby-peter</a:t>
            </a:r>
            <a:r>
              <a:rPr lang="en-US" sz="2300">
                <a:ea typeface="+mn-lt"/>
                <a:cs typeface="+mn-lt"/>
              </a:rPr>
              <a:t> (Accessed: 30</a:t>
            </a:r>
            <a:r>
              <a:rPr lang="en-US" sz="2300" baseline="30000">
                <a:ea typeface="+mn-lt"/>
                <a:cs typeface="+mn-lt"/>
              </a:rPr>
              <a:t>th</a:t>
            </a:r>
            <a:r>
              <a:rPr lang="en-US" sz="2300">
                <a:ea typeface="+mn-lt"/>
                <a:cs typeface="+mn-lt"/>
              </a:rPr>
              <a:t> December 2024)</a:t>
            </a:r>
            <a:endParaRPr lang="en-GB" sz="2300"/>
          </a:p>
          <a:p>
            <a:r>
              <a:rPr lang="en-US" sz="2300">
                <a:ea typeface="+mn-lt"/>
                <a:cs typeface="+mn-lt"/>
              </a:rPr>
              <a:t>Commission for Social Care Inspection (2024) </a:t>
            </a:r>
            <a:r>
              <a:rPr lang="en-US" sz="2300" i="1">
                <a:ea typeface="+mn-lt"/>
                <a:cs typeface="+mn-lt"/>
              </a:rPr>
              <a:t>About Us. </a:t>
            </a:r>
            <a:r>
              <a:rPr lang="en-US" sz="2300">
                <a:ea typeface="+mn-lt"/>
                <a:cs typeface="+mn-lt"/>
              </a:rPr>
              <a:t>Available at: </a:t>
            </a:r>
            <a:r>
              <a:rPr lang="en-US" sz="2300">
                <a:ea typeface="+mn-lt"/>
                <a:cs typeface="+mn-lt"/>
                <a:hlinkClick r:id="rId6"/>
              </a:rPr>
              <a:t>https://www.gov.uk/government/organisations/commission-for-social-care-inspection/about#:~:text=The%20Commission%20for%20Social%20Care,for%20social%20care%20in%20England</a:t>
            </a:r>
            <a:r>
              <a:rPr lang="en-US" sz="2300">
                <a:ea typeface="+mn-lt"/>
                <a:cs typeface="+mn-lt"/>
              </a:rPr>
              <a:t> (Accessed: 29</a:t>
            </a:r>
            <a:r>
              <a:rPr lang="en-US" sz="2300" baseline="30000">
                <a:ea typeface="+mn-lt"/>
                <a:cs typeface="+mn-lt"/>
              </a:rPr>
              <a:t>th</a:t>
            </a:r>
            <a:r>
              <a:rPr lang="en-US" sz="2300">
                <a:ea typeface="+mn-lt"/>
                <a:cs typeface="+mn-lt"/>
              </a:rPr>
              <a:t> December 2024)</a:t>
            </a:r>
            <a:endParaRPr lang="en-GB" sz="2300"/>
          </a:p>
          <a:p>
            <a:r>
              <a:rPr lang="en-US" sz="2300">
                <a:ea typeface="+mn-lt"/>
                <a:cs typeface="+mn-lt"/>
              </a:rPr>
              <a:t>Community Care (2008) </a:t>
            </a:r>
            <a:r>
              <a:rPr lang="en-US" sz="2300" i="1">
                <a:ea typeface="+mn-lt"/>
                <a:cs typeface="+mn-lt"/>
              </a:rPr>
              <a:t>Baby P: the story of Haringey whistleblower </a:t>
            </a:r>
            <a:r>
              <a:rPr lang="en-US" sz="2300" i="1" err="1">
                <a:ea typeface="+mn-lt"/>
                <a:cs typeface="+mn-lt"/>
              </a:rPr>
              <a:t>Nevres</a:t>
            </a:r>
            <a:r>
              <a:rPr lang="en-US" sz="2300" i="1">
                <a:ea typeface="+mn-lt"/>
                <a:cs typeface="+mn-lt"/>
              </a:rPr>
              <a:t> Kemal. </a:t>
            </a:r>
            <a:r>
              <a:rPr lang="en-US" sz="2300">
                <a:ea typeface="+mn-lt"/>
                <a:cs typeface="+mn-lt"/>
              </a:rPr>
              <a:t>Available at: </a:t>
            </a:r>
            <a:r>
              <a:rPr lang="en-US" sz="2300">
                <a:ea typeface="+mn-lt"/>
                <a:cs typeface="+mn-lt"/>
                <a:hlinkClick r:id="rId7"/>
              </a:rPr>
              <a:t>https://www.communitycare.co.uk/2008/11/14/baby-p-the-story-of-haringey-whistleblower-nevres-kemal/</a:t>
            </a:r>
            <a:r>
              <a:rPr lang="en-US" sz="2300">
                <a:ea typeface="+mn-lt"/>
                <a:cs typeface="+mn-lt"/>
              </a:rPr>
              <a:t> (Accessed: 29</a:t>
            </a:r>
            <a:r>
              <a:rPr lang="en-US" sz="2300" baseline="30000">
                <a:ea typeface="+mn-lt"/>
                <a:cs typeface="+mn-lt"/>
              </a:rPr>
              <a:t>th</a:t>
            </a:r>
            <a:r>
              <a:rPr lang="en-US" sz="2300">
                <a:ea typeface="+mn-lt"/>
                <a:cs typeface="+mn-lt"/>
              </a:rPr>
              <a:t> December 2024)</a:t>
            </a:r>
            <a:endParaRPr lang="en-GB" sz="2300"/>
          </a:p>
          <a:p>
            <a:r>
              <a:rPr lang="en-US" sz="2300">
                <a:ea typeface="+mn-lt"/>
                <a:cs typeface="+mn-lt"/>
              </a:rPr>
              <a:t>Donovan, T. (2010) </a:t>
            </a:r>
            <a:r>
              <a:rPr lang="en-US" sz="2300" i="1">
                <a:ea typeface="+mn-lt"/>
                <a:cs typeface="+mn-lt"/>
              </a:rPr>
              <a:t>Baby P examination details ‘ignored’ by official report. </a:t>
            </a:r>
            <a:r>
              <a:rPr lang="en-US" sz="2300">
                <a:ea typeface="+mn-lt"/>
                <a:cs typeface="+mn-lt"/>
              </a:rPr>
              <a:t>Available at: </a:t>
            </a:r>
            <a:r>
              <a:rPr lang="en-US" sz="2300">
                <a:ea typeface="+mn-lt"/>
                <a:cs typeface="+mn-lt"/>
                <a:hlinkClick r:id="rId8"/>
              </a:rPr>
              <a:t>https://www.bbc.co.uk/news/uk-england-london-11622644</a:t>
            </a:r>
            <a:r>
              <a:rPr lang="en-US" sz="2300">
                <a:ea typeface="+mn-lt"/>
                <a:cs typeface="+mn-lt"/>
              </a:rPr>
              <a:t> (Accessed: 30</a:t>
            </a:r>
            <a:r>
              <a:rPr lang="en-US" sz="2300" baseline="30000">
                <a:ea typeface="+mn-lt"/>
                <a:cs typeface="+mn-lt"/>
              </a:rPr>
              <a:t>th</a:t>
            </a:r>
            <a:r>
              <a:rPr lang="en-US" sz="2300">
                <a:ea typeface="+mn-lt"/>
                <a:cs typeface="+mn-lt"/>
              </a:rPr>
              <a:t> December 2024) </a:t>
            </a:r>
            <a:endParaRPr lang="en-GB" sz="2300"/>
          </a:p>
          <a:p>
            <a:r>
              <a:rPr lang="en-US" sz="2300">
                <a:ea typeface="+mn-lt"/>
                <a:cs typeface="+mn-lt"/>
              </a:rPr>
              <a:t>Dyer, C. (2010) </a:t>
            </a:r>
            <a:r>
              <a:rPr lang="en-US" sz="2300" i="1">
                <a:ea typeface="+mn-lt"/>
                <a:cs typeface="+mn-lt"/>
              </a:rPr>
              <a:t>Baby P’s GP is suspended for 12 months for “limited insight” into his failings. </a:t>
            </a:r>
            <a:r>
              <a:rPr lang="en-US" sz="2300">
                <a:ea typeface="+mn-lt"/>
                <a:cs typeface="+mn-lt"/>
              </a:rPr>
              <a:t>Available at: </a:t>
            </a:r>
            <a:r>
              <a:rPr lang="en-US" sz="2300">
                <a:ea typeface="+mn-lt"/>
                <a:cs typeface="+mn-lt"/>
                <a:hlinkClick r:id="rId9"/>
              </a:rPr>
              <a:t>https://www.bmj.com/content/341/bmj.c3887.full</a:t>
            </a:r>
            <a:r>
              <a:rPr lang="en-US" sz="2300">
                <a:ea typeface="+mn-lt"/>
                <a:cs typeface="+mn-lt"/>
              </a:rPr>
              <a:t> (Accessed: 28</a:t>
            </a:r>
            <a:r>
              <a:rPr lang="en-US" sz="2300" baseline="30000">
                <a:ea typeface="+mn-lt"/>
                <a:cs typeface="+mn-lt"/>
              </a:rPr>
              <a:t>th</a:t>
            </a:r>
            <a:r>
              <a:rPr lang="en-US" sz="2300">
                <a:ea typeface="+mn-lt"/>
                <a:cs typeface="+mn-lt"/>
              </a:rPr>
              <a:t> December 2024)</a:t>
            </a:r>
            <a:endParaRPr lang="en-GB" sz="2300"/>
          </a:p>
          <a:p>
            <a:r>
              <a:rPr lang="en-US" sz="2300">
                <a:ea typeface="+mn-lt"/>
                <a:cs typeface="+mn-lt"/>
              </a:rPr>
              <a:t>Haringey Local Safeguarding Children Board (2010) </a:t>
            </a:r>
            <a:r>
              <a:rPr lang="en-US" sz="2300" i="1">
                <a:ea typeface="+mn-lt"/>
                <a:cs typeface="+mn-lt"/>
              </a:rPr>
              <a:t>Serious Case Review ‘Child A’. </a:t>
            </a:r>
            <a:r>
              <a:rPr lang="en-US" sz="2300">
                <a:ea typeface="+mn-lt"/>
                <a:cs typeface="+mn-lt"/>
              </a:rPr>
              <a:t>Available at: </a:t>
            </a:r>
            <a:r>
              <a:rPr lang="en-US" sz="2300">
                <a:ea typeface="+mn-lt"/>
                <a:cs typeface="+mn-lt"/>
                <a:hlinkClick r:id="rId10"/>
              </a:rPr>
              <a:t>https://assets.publishing.service.gov.uk/media/5a8155a4e5274a2e8ab536d2/second_serious_case_overview_report_relating_to_peter_connelly_dated_march_2009.pdf</a:t>
            </a:r>
            <a:r>
              <a:rPr lang="en-US" sz="2300">
                <a:ea typeface="+mn-lt"/>
                <a:cs typeface="+mn-lt"/>
              </a:rPr>
              <a:t> (Accessed: 27</a:t>
            </a:r>
            <a:r>
              <a:rPr lang="en-US" sz="2300" baseline="30000">
                <a:ea typeface="+mn-lt"/>
                <a:cs typeface="+mn-lt"/>
              </a:rPr>
              <a:t>th</a:t>
            </a:r>
            <a:r>
              <a:rPr lang="en-US" sz="2300">
                <a:ea typeface="+mn-lt"/>
                <a:cs typeface="+mn-lt"/>
              </a:rPr>
              <a:t> December 2024)</a:t>
            </a:r>
            <a:endParaRPr lang="en-GB" sz="2300"/>
          </a:p>
          <a:p>
            <a:r>
              <a:rPr lang="en-US" sz="2300">
                <a:ea typeface="+mn-lt"/>
                <a:cs typeface="+mn-lt"/>
              </a:rPr>
              <a:t>Ofsted (2022) </a:t>
            </a:r>
            <a:r>
              <a:rPr lang="en-US" sz="2300" i="1">
                <a:ea typeface="+mn-lt"/>
                <a:cs typeface="+mn-lt"/>
              </a:rPr>
              <a:t>Ofsted Strategy 2022-27. </a:t>
            </a:r>
            <a:r>
              <a:rPr lang="en-US" sz="2300">
                <a:ea typeface="+mn-lt"/>
                <a:cs typeface="+mn-lt"/>
              </a:rPr>
              <a:t>Available at: </a:t>
            </a:r>
            <a:r>
              <a:rPr lang="en-US" sz="2300">
                <a:ea typeface="+mn-lt"/>
                <a:cs typeface="+mn-lt"/>
                <a:hlinkClick r:id="rId11"/>
              </a:rPr>
              <a:t>https://assets.publishing.service.gov.uk/media/626677b6e90e0716945b1722/Ofsted_Strategy_2022_2027.pdf</a:t>
            </a:r>
            <a:r>
              <a:rPr lang="en-US" sz="2300">
                <a:ea typeface="+mn-lt"/>
                <a:cs typeface="+mn-lt"/>
              </a:rPr>
              <a:t> (Accessed: 29</a:t>
            </a:r>
            <a:r>
              <a:rPr lang="en-US" sz="2300" baseline="30000">
                <a:ea typeface="+mn-lt"/>
                <a:cs typeface="+mn-lt"/>
              </a:rPr>
              <a:t>th</a:t>
            </a:r>
            <a:r>
              <a:rPr lang="en-US" sz="2300">
                <a:ea typeface="+mn-lt"/>
                <a:cs typeface="+mn-lt"/>
              </a:rPr>
              <a:t> December 2024)</a:t>
            </a:r>
            <a:endParaRPr lang="en-GB" sz="2300"/>
          </a:p>
          <a:p>
            <a:r>
              <a:rPr lang="en-GB" sz="2300">
                <a:ea typeface="+mn-lt"/>
                <a:cs typeface="+mn-lt"/>
              </a:rPr>
              <a:t>Virtual College (2019) </a:t>
            </a:r>
            <a:r>
              <a:rPr lang="en-GB" sz="2300" i="1">
                <a:ea typeface="+mn-lt"/>
                <a:cs typeface="+mn-lt"/>
              </a:rPr>
              <a:t>Serious Case Review: Baby P (2009). </a:t>
            </a:r>
            <a:r>
              <a:rPr lang="en-GB" sz="2300">
                <a:ea typeface="+mn-lt"/>
                <a:cs typeface="+mn-lt"/>
              </a:rPr>
              <a:t>Available at: </a:t>
            </a:r>
            <a:r>
              <a:rPr lang="en-GB" sz="2300">
                <a:ea typeface="+mn-lt"/>
                <a:cs typeface="+mn-lt"/>
                <a:hlinkClick r:id="rId12"/>
              </a:rPr>
              <a:t>https://www.virtual-college.co.uk/resources/serious-case-review-baby-p-(2009</a:t>
            </a:r>
            <a:r>
              <a:rPr lang="en-GB" sz="2300">
                <a:ea typeface="+mn-lt"/>
                <a:cs typeface="+mn-lt"/>
              </a:rPr>
              <a:t> (Accessed: 28</a:t>
            </a:r>
            <a:r>
              <a:rPr lang="en-GB" sz="2300" baseline="30000">
                <a:ea typeface="+mn-lt"/>
                <a:cs typeface="+mn-lt"/>
              </a:rPr>
              <a:t>th</a:t>
            </a:r>
            <a:r>
              <a:rPr lang="en-GB" sz="2300">
                <a:ea typeface="+mn-lt"/>
                <a:cs typeface="+mn-lt"/>
              </a:rPr>
              <a:t> December 2024)</a:t>
            </a:r>
            <a:endParaRPr lang="en-GB" sz="2300"/>
          </a:p>
          <a:p>
            <a:endParaRPr lang="en-GB" sz="2000">
              <a:latin typeface="Aptos"/>
              <a:ea typeface="+mn-lt"/>
              <a:cs typeface="+mn-lt"/>
            </a:endParaRPr>
          </a:p>
          <a:p>
            <a:endParaRPr lang="en-GB" sz="2000">
              <a:ea typeface="+mn-lt"/>
              <a:cs typeface="+mn-lt"/>
            </a:endParaRPr>
          </a:p>
          <a:p>
            <a:endParaRPr lang="en-GB" sz="2000">
              <a:ea typeface="+mn-lt"/>
              <a:cs typeface="+mn-lt"/>
            </a:endParaRPr>
          </a:p>
        </p:txBody>
      </p:sp>
      <p:sp>
        <p:nvSpPr>
          <p:cNvPr id="4" name="Title 1">
            <a:extLst>
              <a:ext uri="{FF2B5EF4-FFF2-40B4-BE49-F238E27FC236}">
                <a16:creationId xmlns:a16="http://schemas.microsoft.com/office/drawing/2014/main" id="{50CB9D50-6089-8D58-BDBA-242E37047246}"/>
              </a:ext>
            </a:extLst>
          </p:cNvPr>
          <p:cNvSpPr txBox="1">
            <a:spLocks/>
          </p:cNvSpPr>
          <p:nvPr/>
        </p:nvSpPr>
        <p:spPr>
          <a:xfrm>
            <a:off x="424543" y="413657"/>
            <a:ext cx="2656114" cy="696686"/>
          </a:xfrm>
          <a:prstGeom prst="rect">
            <a:avLst/>
          </a:prstGeom>
        </p:spPr>
        <p:txBody>
          <a:bodyPr vert="horz" lIns="91440" tIns="45720" rIns="91440" bIns="45720" rtlCol="0" anchor="t" anchorCtr="0">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References</a:t>
            </a:r>
          </a:p>
        </p:txBody>
      </p:sp>
      <p:sp>
        <p:nvSpPr>
          <p:cNvPr id="7" name="Title 1">
            <a:extLst>
              <a:ext uri="{FF2B5EF4-FFF2-40B4-BE49-F238E27FC236}">
                <a16:creationId xmlns:a16="http://schemas.microsoft.com/office/drawing/2014/main" id="{50754E00-DE16-7762-F355-6BC894F541CE}"/>
              </a:ext>
            </a:extLst>
          </p:cNvPr>
          <p:cNvSpPr txBox="1">
            <a:spLocks/>
          </p:cNvSpPr>
          <p:nvPr/>
        </p:nvSpPr>
        <p:spPr>
          <a:xfrm>
            <a:off x="8795657" y="293914"/>
            <a:ext cx="2971800" cy="468086"/>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500"/>
              <a:t>Edward Stannard</a:t>
            </a:r>
          </a:p>
        </p:txBody>
      </p:sp>
    </p:spTree>
    <p:extLst>
      <p:ext uri="{BB962C8B-B14F-4D97-AF65-F5344CB8AC3E}">
        <p14:creationId xmlns:p14="http://schemas.microsoft.com/office/powerpoint/2010/main" val="428592239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10" ma:contentTypeDescription="Create a new document." ma:contentTypeScope="" ma:versionID="137ae22b583518fb8496eab5bfcfbe08">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29e084d3943038a6284c4dfb279e6834"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element ref="ns3:MediaServiceDateTaken"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Props1.xml><?xml version="1.0" encoding="utf-8"?>
<ds:datastoreItem xmlns:ds="http://schemas.openxmlformats.org/officeDocument/2006/customXml" ds:itemID="{295A5DDB-CFB9-4703-B3C2-3F1E2BE86AEC}">
  <ds:schemaRefs>
    <ds:schemaRef ds:uri="http://schemas.microsoft.com/sharepoint/v3/contenttype/forms"/>
  </ds:schemaRefs>
</ds:datastoreItem>
</file>

<file path=customXml/itemProps2.xml><?xml version="1.0" encoding="utf-8"?>
<ds:datastoreItem xmlns:ds="http://schemas.openxmlformats.org/officeDocument/2006/customXml" ds:itemID="{46F1F388-ABB1-4134-A423-ED4F8DB1D7B6}">
  <ds:schemaRefs>
    <ds:schemaRef ds:uri="0338428b-3fc8-4989-9d03-78e16c931d9f"/>
    <ds:schemaRef ds:uri="4055ddc6-ee7b-4b5b-b8fb-52871646f8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C3BD13E7-ED9F-4BBD-87E7-6B920869E9DF}">
  <ds:schemaRefs>
    <ds:schemaRef ds:uri="http://purl.org/dc/elements/1.1/"/>
    <ds:schemaRef ds:uri="http://schemas.microsoft.com/office/infopath/2007/PartnerControls"/>
    <ds:schemaRef ds:uri="http://purl.org/dc/dcmitype/"/>
    <ds:schemaRef ds:uri="4055ddc6-ee7b-4b5b-b8fb-52871646f80e"/>
    <ds:schemaRef ds:uri="http://schemas.microsoft.com/office/2006/metadata/properties"/>
    <ds:schemaRef ds:uri="http://schemas.microsoft.com/office/2006/documentManagement/types"/>
    <ds:schemaRef ds:uri="http://schemas.openxmlformats.org/package/2006/metadata/core-properties"/>
    <ds:schemaRef ds:uri="0338428b-3fc8-4989-9d03-78e16c931d9f"/>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TM04033921[[fn=Damask]]</Template>
  <TotalTime>1</TotalTime>
  <Words>2199</Words>
  <Application>Microsoft Office PowerPoint</Application>
  <PresentationFormat>Widescreen</PresentationFormat>
  <Paragraphs>156</Paragraphs>
  <Slides>11</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Arial</vt:lpstr>
      <vt:lpstr>Bookman Old Style</vt:lpstr>
      <vt:lpstr>Calibri</vt:lpstr>
      <vt:lpstr>Impact</vt:lpstr>
      <vt:lpstr>Rockwell</vt:lpstr>
      <vt:lpstr>Damask</vt:lpstr>
      <vt:lpstr>Investigate comprehensively a real-life case of abuse and analyse the victim’s journey, the support they received or not and the outcomes of the case</vt:lpstr>
      <vt:lpstr>Objectives </vt:lpstr>
      <vt:lpstr>Baby P</vt:lpstr>
      <vt:lpstr>Social Services </vt:lpstr>
      <vt:lpstr>December 2006 - February 2007</vt:lpstr>
      <vt:lpstr>March 2007 – May 2007</vt:lpstr>
      <vt:lpstr>July 2007 – August 2007</vt:lpstr>
      <vt:lpstr>Findings </vt:lpstr>
      <vt:lpstr>PowerPoint Presentation</vt:lpstr>
      <vt:lpstr>THANK YOU FOR WATCHING ANY 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Investigate comprehensively a real-life case of abuse and analyse the victim’s journey, the support they received or not and the outcomes of the case</dc:title>
  <dc:creator>Courtney Curtis-Collins (2204829)</dc:creator>
  <cp:lastModifiedBy>Edward Stannard (2209900)</cp:lastModifiedBy>
  <cp:revision>3</cp:revision>
  <dcterms:created xsi:type="dcterms:W3CDTF">2024-11-06T15:07:26Z</dcterms:created>
  <dcterms:modified xsi:type="dcterms:W3CDTF">2025-01-20T14:17:24Z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