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735162-4E17-B5FA-4027-20AC451E4722}" v="164" dt="2025-11-25T23:16:32.723"/>
    <p1510:client id="{8314B813-4E60-A57C-F006-CE18E5E5F276}" v="870" dt="2025-11-25T11:55:06.377"/>
    <p1510:client id="{A44A6A04-653B-CECF-DC31-E6F4DF8E0A5E}" v="35" dt="2025-11-24T09:46:46.064"/>
    <p1510:client id="{BFAE9CB6-6F47-D9A3-5B81-547CC43D5429}" v="769" dt="2025-11-24T10:51:53.7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9CB8-F204-4D06-B913-C5A26A89888A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3295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415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077B-A50F-4D64-8574-E2D6A98A5553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887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08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953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392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401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4271A48-F18A-45B3-BC05-1E27DA3F88AF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889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747F8-9654-4282-85D2-65F41AAE7A75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498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158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465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DC5B261-8843-42D1-AAFC-05E20E2D9B97}" type="datetimeFigureOut">
              <a:rPr lang="en-US" dirty="0"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9297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opic/scarab" TargetMode="External"/><Relationship Id="rId2" Type="http://schemas.openxmlformats.org/officeDocument/2006/relationships/hyperlink" Target="https://www.metmuseum.org/art/collection/search/25199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Egyptian_-_Scarab_Amulet_-_Walters_4258_-_To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Object 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By Lizzie Mansfield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5A52B12-0826-4A26-ABA2-386F72111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DD0DA68-F652-496F-B8B5-9A66255CA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E42AF-9285-D5FE-E889-1957CDA15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  <a:ea typeface="Calibri Light"/>
                <a:cs typeface="Calibri Light"/>
              </a:rPr>
              <a:t>Steatite Scaraboid Seal</a:t>
            </a:r>
            <a:endParaRPr lang="en-GB" sz="3600">
              <a:solidFill>
                <a:srgbClr val="FFFFFF"/>
              </a:solidFill>
            </a:endParaRPr>
          </a:p>
        </p:txBody>
      </p:sp>
      <p:sp>
        <p:nvSpPr>
          <p:cNvPr id="50" name="Content Placeholder 7">
            <a:extLst>
              <a:ext uri="{FF2B5EF4-FFF2-40B4-BE49-F238E27FC236}">
                <a16:creationId xmlns:a16="http://schemas.microsoft.com/office/drawing/2014/main" id="{F68D05ED-09A7-3D5E-94CD-FDADCD5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endParaRPr lang="en-US" sz="1500">
              <a:solidFill>
                <a:srgbClr val="FFFFFF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DDF50AF6-4E23-4BD9-92C7-45A3E16E4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Steatite scaraboid seal, Steatite, Minoan">
            <a:extLst>
              <a:ext uri="{FF2B5EF4-FFF2-40B4-BE49-F238E27FC236}">
                <a16:creationId xmlns:a16="http://schemas.microsoft.com/office/drawing/2014/main" id="{85A494FC-AAD7-8F4C-6C39-7FC8EA6143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1246" y="413539"/>
            <a:ext cx="5577840" cy="55778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0A9899-3AD6-A78B-E5CD-35CB8B2C8596}"/>
              </a:ext>
            </a:extLst>
          </p:cNvPr>
          <p:cNvSpPr txBox="1"/>
          <p:nvPr/>
        </p:nvSpPr>
        <p:spPr>
          <a:xfrm>
            <a:off x="5874101" y="6098137"/>
            <a:ext cx="445779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Figure 1. Side view of steatite </a:t>
            </a:r>
            <a:r>
              <a:rPr lang="en-GB" dirty="0" err="1">
                <a:ea typeface="Calibri"/>
                <a:cs typeface="Calibri"/>
              </a:rPr>
              <a:t>scaraboid</a:t>
            </a:r>
            <a:r>
              <a:rPr lang="en-GB" dirty="0">
                <a:ea typeface="Calibri"/>
                <a:cs typeface="Calibri"/>
              </a:rPr>
              <a:t> seal (The Metropolitan Museum of Art,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049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CFAB5-0C2D-863D-451D-0A3C5D217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Information about the object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3E26E-B25D-EC9B-EE0A-75170103FA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lnSpcReduction="10000"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Title: Steatite </a:t>
            </a:r>
            <a:r>
              <a:rPr lang="en-GB" dirty="0" err="1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scaraboid</a:t>
            </a: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 seal.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Date: ca. 1900–1750 BCE.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Period: Middle Minoan II.</a:t>
            </a:r>
            <a:endParaRPr lang="en-GB" dirty="0"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Material: Steatite.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Culture: Minoan.</a:t>
            </a:r>
            <a:endParaRPr lang="en-GB" dirty="0"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Classification: Gems.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Dimensions: Length. 1.5 cm; Width. 0.9 cm; Height. 0.75 cm.</a:t>
            </a:r>
            <a:endParaRPr lang="en-GB" dirty="0"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Provenance: "Until 1925, collection of Richard Berry Seager; acquired in 1926, bequest of Richard Berry Seager" (The Metropolitan Museum of Art, 2025).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6D6D6D"/>
                </a:solidFill>
                <a:ea typeface="Calibri" panose="020F0502020204030204"/>
                <a:cs typeface="Calibri" panose="020F0502020204030204"/>
              </a:rPr>
              <a:t>Condition: Intact and in fairly good condition.</a:t>
            </a:r>
          </a:p>
          <a:p>
            <a:pPr>
              <a:buFont typeface="Arial" panose="020F0502020204030204" pitchFamily="34" charset="0"/>
              <a:buChar char="•"/>
            </a:pPr>
            <a:endParaRPr lang="en-GB" dirty="0">
              <a:solidFill>
                <a:srgbClr val="6D6D6D"/>
              </a:solidFill>
              <a:ea typeface="Calibri" panose="020F0502020204030204"/>
              <a:cs typeface="Calibri" panose="020F0502020204030204"/>
            </a:endParaRPr>
          </a:p>
          <a:p>
            <a:pPr>
              <a:buFont typeface="Arial" panose="020F0502020204030204" pitchFamily="34" charset="0"/>
              <a:buChar char="•"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23713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68C21D0-E473-4822-976E-2A142825D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022C4D8-970B-4A32-B0BD-AAC4366E7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41F4C4C-B5CB-4E95-8A7D-C738E7FFD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DFDC335-8810-4D67-AE66-6949FFB4A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EA5799E-E81E-4CF6-85FC-A4FD373B4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2C6C2-B4ED-DFF8-0A34-0E237F19F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97" y="5120640"/>
            <a:ext cx="10058400" cy="8229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Other images of the object</a:t>
            </a:r>
          </a:p>
        </p:txBody>
      </p:sp>
      <p:pic>
        <p:nvPicPr>
          <p:cNvPr id="5" name="Picture 4" descr="Steatite scaraboid seal, Steatite, Minoan">
            <a:extLst>
              <a:ext uri="{FF2B5EF4-FFF2-40B4-BE49-F238E27FC236}">
                <a16:creationId xmlns:a16="http://schemas.microsoft.com/office/drawing/2014/main" id="{0AA36893-0672-25DD-7346-3AD1B551A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4373" y="640080"/>
            <a:ext cx="3602736" cy="3602736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C6017A4-C87C-43AB-982C-598BF3970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3996" y="886968"/>
            <a:ext cx="64008" cy="31089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teatite scaraboid seal, Steatite, Minoan">
            <a:extLst>
              <a:ext uri="{FF2B5EF4-FFF2-40B4-BE49-F238E27FC236}">
                <a16:creationId xmlns:a16="http://schemas.microsoft.com/office/drawing/2014/main" id="{028C07C1-D1A1-CF4A-9987-7AF2B8A4E8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24891" y="640080"/>
            <a:ext cx="3602736" cy="3602736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318AF29E-D058-49A4-B682-D4CC9D80C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10E698-06CC-A046-6FEA-A4011CA0E86D}"/>
              </a:ext>
            </a:extLst>
          </p:cNvPr>
          <p:cNvSpPr txBox="1"/>
          <p:nvPr/>
        </p:nvSpPr>
        <p:spPr>
          <a:xfrm>
            <a:off x="6620653" y="4244626"/>
            <a:ext cx="3201883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Calibri"/>
                <a:cs typeface="Calibri"/>
              </a:rPr>
              <a:t>Figure 3. Underside of steatite </a:t>
            </a:r>
            <a:r>
              <a:rPr lang="en-GB" sz="1400" err="1">
                <a:ea typeface="Calibri"/>
                <a:cs typeface="Calibri"/>
              </a:rPr>
              <a:t>scaraboid</a:t>
            </a:r>
            <a:r>
              <a:rPr lang="en-GB" sz="1400" dirty="0">
                <a:ea typeface="Calibri"/>
                <a:cs typeface="Calibri"/>
              </a:rPr>
              <a:t> seal (The Metropolitan Museum of Art, 2025)</a:t>
            </a:r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323C11-F33D-DB1C-D110-803E869F2195}"/>
              </a:ext>
            </a:extLst>
          </p:cNvPr>
          <p:cNvSpPr txBox="1"/>
          <p:nvPr/>
        </p:nvSpPr>
        <p:spPr>
          <a:xfrm>
            <a:off x="2166577" y="4244411"/>
            <a:ext cx="3574516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Calibri"/>
                <a:cs typeface="Calibri"/>
              </a:rPr>
              <a:t>Figure 2. Underside of steatite </a:t>
            </a:r>
            <a:r>
              <a:rPr lang="en-GB" sz="1400" err="1">
                <a:ea typeface="Calibri"/>
                <a:cs typeface="Calibri"/>
              </a:rPr>
              <a:t>scaraboid</a:t>
            </a:r>
            <a:r>
              <a:rPr lang="en-GB" sz="1400" dirty="0">
                <a:ea typeface="Calibri"/>
                <a:cs typeface="Calibri"/>
              </a:rPr>
              <a:t> seal when used as seal (The Metropolitan Museum of Art, 2025)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2116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45730-EB8A-2B08-CF25-8C13F6F23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Description of the object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D90BA-7C2E-E868-0F14-9685B76CF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This seal is in the shape of a scarab and the detailing engraved on it is still very clear to make out.</a:t>
            </a:r>
            <a:endParaRPr lang="en-US"/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The upper side has the scarab carved into it and the underside has four bigger circles that contain smaller concentric circles, and these bigger circles are conjoined with one another.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The seal is made out of steatite. Steatite, also known as Soapstone, is a kind of metamorphic rock and is particularly magnesium rich, as it is primarily comprised of the mineral Talc. Steatite is a soft type of rock and so is easy to carve.</a:t>
            </a:r>
          </a:p>
        </p:txBody>
      </p:sp>
    </p:spTree>
    <p:extLst>
      <p:ext uri="{BB962C8B-B14F-4D97-AF65-F5344CB8AC3E}">
        <p14:creationId xmlns:p14="http://schemas.microsoft.com/office/powerpoint/2010/main" val="3933947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5C323-FC9D-BF26-5D5F-0BB90EFC1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Trade between Egyptians and Minoans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AB452-CE1E-7933-D279-891231545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Egyptians and Minoans traded with each other, and scarabs were a common item for Egyptians to export. They were an important Egyptian symbol and very commonly crafted.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This trade led to the Minoans incorporating Egyptian symbols into their own iconography.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Scarabs were one such example of this, and the Minoans crafted their own versions of the scarab.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Whereas Minoans used such materials as steatite to create their scarabs, Egyptians commonly used faience for their scarabs. Faience is a material that is made up of a mixture of ground quartz or sand, lime and natron. This material was then formed into the relevant shape, glazed and finally fired to harden it.</a:t>
            </a:r>
          </a:p>
        </p:txBody>
      </p:sp>
    </p:spTree>
    <p:extLst>
      <p:ext uri="{BB962C8B-B14F-4D97-AF65-F5344CB8AC3E}">
        <p14:creationId xmlns:p14="http://schemas.microsoft.com/office/powerpoint/2010/main" val="2491119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1007F-6686-CFCD-CEB9-B75013C12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Images of Egyptian scarabs</a:t>
            </a:r>
            <a:endParaRPr lang="en-GB" dirty="0"/>
          </a:p>
        </p:txBody>
      </p:sp>
      <p:pic>
        <p:nvPicPr>
          <p:cNvPr id="4" name="Content Placeholder 3" descr="Scarab | Ancient Egyptian Symbol &amp; Mythology | Britannica">
            <a:extLst>
              <a:ext uri="{FF2B5EF4-FFF2-40B4-BE49-F238E27FC236}">
                <a16:creationId xmlns:a16="http://schemas.microsoft.com/office/drawing/2014/main" id="{2A7CDBB7-35FB-FD7C-5A3C-2DAC2BB48F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7076" y="1845734"/>
            <a:ext cx="3621024" cy="40233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619F7F-6602-52FC-0820-1D249D3C3180}"/>
              </a:ext>
            </a:extLst>
          </p:cNvPr>
          <p:cNvSpPr txBox="1"/>
          <p:nvPr/>
        </p:nvSpPr>
        <p:spPr>
          <a:xfrm>
            <a:off x="1237963" y="5872955"/>
            <a:ext cx="36711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Calibri"/>
                <a:cs typeface="Calibri"/>
              </a:rPr>
              <a:t>Figure 4. Egyptian faience scarab (Britannica, 2025)</a:t>
            </a:r>
            <a:endParaRPr lang="en-GB" sz="1400" dirty="0"/>
          </a:p>
        </p:txBody>
      </p:sp>
      <p:pic>
        <p:nvPicPr>
          <p:cNvPr id="6" name="Picture 5" descr="File:Egyptian - Scarab Amulet - Walters 4258 - Top.jpg - Wikimedia Commons">
            <a:extLst>
              <a:ext uri="{FF2B5EF4-FFF2-40B4-BE49-F238E27FC236}">
                <a16:creationId xmlns:a16="http://schemas.microsoft.com/office/drawing/2014/main" id="{AAE96419-205E-B809-6BBF-147C1955C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1930" y="1843215"/>
            <a:ext cx="4056002" cy="40056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74EA9B-D423-0D89-738C-0A33349F1A3B}"/>
              </a:ext>
            </a:extLst>
          </p:cNvPr>
          <p:cNvSpPr txBox="1"/>
          <p:nvPr/>
        </p:nvSpPr>
        <p:spPr>
          <a:xfrm>
            <a:off x="6817803" y="5934525"/>
            <a:ext cx="3988553" cy="2760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FBAB4A-88A7-7213-4558-8F6E19CB8A06}"/>
              </a:ext>
            </a:extLst>
          </p:cNvPr>
          <p:cNvSpPr txBox="1"/>
          <p:nvPr/>
        </p:nvSpPr>
        <p:spPr>
          <a:xfrm>
            <a:off x="7016955" y="5869237"/>
            <a:ext cx="400235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Calibri"/>
                <a:cs typeface="Calibri"/>
              </a:rPr>
              <a:t>Figure 5. Egyptian Scarab Amulet (Wikimedia Commons, 2025)</a:t>
            </a:r>
            <a:endParaRPr lang="en-GB" sz="16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70021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7A726-BCFD-24C6-768B-351943AE6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E18D9-EC13-5E78-0436-B5850BD06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ea typeface="Calibri"/>
                <a:cs typeface="Calibri"/>
              </a:rPr>
              <a:t>The Metropolitan Museum of Art (2025) </a:t>
            </a:r>
            <a:r>
              <a:rPr lang="en-GB" i="1" dirty="0">
                <a:ea typeface="Calibri"/>
                <a:cs typeface="Calibri"/>
              </a:rPr>
              <a:t>Steatite </a:t>
            </a:r>
            <a:r>
              <a:rPr lang="en-GB" i="1" err="1">
                <a:ea typeface="Calibri"/>
                <a:cs typeface="Calibri"/>
              </a:rPr>
              <a:t>scaraboid</a:t>
            </a:r>
            <a:r>
              <a:rPr lang="en-GB" i="1" dirty="0">
                <a:ea typeface="Calibri"/>
                <a:cs typeface="Calibri"/>
              </a:rPr>
              <a:t> seal. </a:t>
            </a:r>
            <a:r>
              <a:rPr lang="en-GB" dirty="0">
                <a:ea typeface="Calibri"/>
                <a:cs typeface="Calibri"/>
              </a:rPr>
              <a:t>Available at: </a:t>
            </a:r>
            <a:r>
              <a:rPr lang="en-GB" dirty="0">
                <a:ea typeface="Calibri"/>
                <a:cs typeface="Calibri"/>
                <a:hlinkClick r:id="rId2"/>
              </a:rPr>
              <a:t>https://www.metmuseum.org/art/collection/search/251998</a:t>
            </a:r>
            <a:r>
              <a:rPr lang="en-GB" dirty="0">
                <a:ea typeface="Calibri"/>
                <a:cs typeface="Calibri"/>
              </a:rPr>
              <a:t> (Accessed: 25/11/2025).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>
                <a:ea typeface="Calibri"/>
                <a:cs typeface="Calibri"/>
              </a:rPr>
              <a:t>Images:</a:t>
            </a:r>
          </a:p>
          <a:p>
            <a:pPr marL="457200" indent="-457200">
              <a:buAutoNum type="arabicPeriod"/>
            </a:pPr>
            <a:r>
              <a:rPr lang="en-GB" dirty="0">
                <a:ea typeface="Calibri"/>
                <a:cs typeface="Calibri"/>
              </a:rPr>
              <a:t>The Metropolitan Museum of Art (2025) Steatite </a:t>
            </a:r>
            <a:r>
              <a:rPr lang="en-GB" dirty="0" err="1">
                <a:ea typeface="Calibri"/>
                <a:cs typeface="Calibri"/>
              </a:rPr>
              <a:t>scaraboid</a:t>
            </a:r>
            <a:r>
              <a:rPr lang="en-GB" dirty="0">
                <a:ea typeface="Calibri"/>
                <a:cs typeface="Calibri"/>
              </a:rPr>
              <a:t> seal. Available at: https://www.metmuseum.org/art/collection/search/251998 (Accessed: 25/11/2025).</a:t>
            </a:r>
          </a:p>
          <a:p>
            <a:pPr marL="457200" indent="-457200">
              <a:buAutoNum type="arabicPeriod"/>
            </a:pPr>
            <a:r>
              <a:rPr lang="en-GB" dirty="0">
                <a:ea typeface="Calibri"/>
                <a:cs typeface="Calibri"/>
              </a:rPr>
              <a:t>The Metropolitan Museum of Art (2025) Steatite </a:t>
            </a:r>
            <a:r>
              <a:rPr lang="en-GB" dirty="0" err="1">
                <a:ea typeface="Calibri"/>
                <a:cs typeface="Calibri"/>
              </a:rPr>
              <a:t>scaraboid</a:t>
            </a:r>
            <a:r>
              <a:rPr lang="en-GB" dirty="0">
                <a:ea typeface="Calibri"/>
                <a:cs typeface="Calibri"/>
              </a:rPr>
              <a:t> seal. Available at: https://www.metmuseum.org/art/collection/search/251998 (Accessed: 25/11/2025).</a:t>
            </a:r>
          </a:p>
          <a:p>
            <a:pPr marL="457200" indent="-457200">
              <a:buAutoNum type="arabicPeriod"/>
            </a:pPr>
            <a:r>
              <a:rPr lang="en-GB" dirty="0">
                <a:ea typeface="Calibri"/>
                <a:cs typeface="Calibri"/>
              </a:rPr>
              <a:t>The Metropolitan Museum of Art (2025) Steatite </a:t>
            </a:r>
            <a:r>
              <a:rPr lang="en-GB" dirty="0" err="1">
                <a:ea typeface="Calibri"/>
                <a:cs typeface="Calibri"/>
              </a:rPr>
              <a:t>scaraboid</a:t>
            </a:r>
            <a:r>
              <a:rPr lang="en-GB" dirty="0">
                <a:ea typeface="Calibri"/>
                <a:cs typeface="Calibri"/>
              </a:rPr>
              <a:t> seal. Available at: https://www.metmuseum.org/art/collection/search/251998 (Accessed: 25/11/2025).</a:t>
            </a:r>
          </a:p>
          <a:p>
            <a:pPr marL="457200" indent="-457200">
              <a:buAutoNum type="arabicPeriod"/>
            </a:pPr>
            <a:r>
              <a:rPr lang="en-GB" dirty="0">
                <a:ea typeface="Calibri"/>
                <a:cs typeface="Calibri"/>
              </a:rPr>
              <a:t>Britannica (2025) Scarab Egyptian symbol. Available at: </a:t>
            </a:r>
            <a:r>
              <a:rPr lang="en-GB" dirty="0">
                <a:ea typeface="Calibri"/>
                <a:cs typeface="Calibri"/>
                <a:hlinkClick r:id="rId3"/>
              </a:rPr>
              <a:t>https://www.britannica.com/topic/scarab</a:t>
            </a:r>
            <a:r>
              <a:rPr lang="en-GB" dirty="0">
                <a:ea typeface="Calibri"/>
                <a:cs typeface="Calibri"/>
              </a:rPr>
              <a:t> (Accessed: 25/11/2025).</a:t>
            </a:r>
          </a:p>
          <a:p>
            <a:pPr marL="457200" indent="-457200">
              <a:buAutoNum type="arabicPeriod"/>
            </a:pPr>
            <a:r>
              <a:rPr lang="en-GB" dirty="0">
                <a:ea typeface="Calibri"/>
                <a:cs typeface="Calibri"/>
              </a:rPr>
              <a:t>Wikimedia Commons (2025) </a:t>
            </a:r>
            <a:r>
              <a:rPr lang="en-GB" dirty="0" err="1">
                <a:ea typeface="Calibri"/>
                <a:cs typeface="Calibri"/>
              </a:rPr>
              <a:t>File:Egyptian</a:t>
            </a:r>
            <a:r>
              <a:rPr lang="en-GB" dirty="0">
                <a:ea typeface="Calibri"/>
                <a:cs typeface="Calibri"/>
              </a:rPr>
              <a:t> - Scarab Amulet - Walters 4258 - Top.jpg. Available at: </a:t>
            </a:r>
            <a:r>
              <a:rPr lang="en-GB" dirty="0">
                <a:ea typeface="Calibri"/>
                <a:cs typeface="Calibri"/>
                <a:hlinkClick r:id="rId4"/>
              </a:rPr>
              <a:t>https://commons.wikimedia.org/wiki/File:Egyptian_-_Scarab_Amulet_-_Walters_4258_-_Top.jpg</a:t>
            </a:r>
            <a:r>
              <a:rPr lang="en-GB" dirty="0">
                <a:ea typeface="Calibri"/>
                <a:cs typeface="Calibri"/>
              </a:rPr>
              <a:t> (Accessed: 25/11/2025).</a:t>
            </a:r>
          </a:p>
          <a:p>
            <a:pPr marL="457200" indent="-457200">
              <a:buAutoNum type="arabicPeriod"/>
            </a:pPr>
            <a:endParaRPr lang="en-GB" dirty="0">
              <a:ea typeface="Calibri"/>
              <a:cs typeface="Calibri"/>
            </a:endParaRPr>
          </a:p>
          <a:p>
            <a:pPr>
              <a:buAutoNum type="arabicPeriod"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88051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Retrospect</vt:lpstr>
      <vt:lpstr>Object Presentation</vt:lpstr>
      <vt:lpstr>Steatite Scaraboid Seal</vt:lpstr>
      <vt:lpstr>Information about the object</vt:lpstr>
      <vt:lpstr>Other images of the object</vt:lpstr>
      <vt:lpstr>Description of the object</vt:lpstr>
      <vt:lpstr>Trade between Egyptians and Minoans</vt:lpstr>
      <vt:lpstr>Images of Egyptian scarabs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438</cp:revision>
  <dcterms:created xsi:type="dcterms:W3CDTF">2025-11-21T05:41:26Z</dcterms:created>
  <dcterms:modified xsi:type="dcterms:W3CDTF">2025-11-25T23:17:07Z</dcterms:modified>
</cp:coreProperties>
</file>