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83" d="100"/>
          <a:sy n="83" d="100"/>
        </p:scale>
        <p:origin x="-1426" y="-77"/>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1D8BD707-D9CF-40AE-B4C6-C98DA3205C09}" type="datetimeFigureOut">
              <a:rPr lang="en-US" smtClean="0"/>
              <a:pPr/>
              <a:t>7/25/2022</a:t>
            </a:fld>
            <a:endParaRPr lang="en-US"/>
          </a:p>
        </p:txBody>
      </p:sp>
      <p:sp>
        <p:nvSpPr>
          <p:cNvPr id="17" name="Footer Placeholder 16"/>
          <p:cNvSpPr>
            <a:spLocks noGrp="1"/>
          </p:cNvSpPr>
          <p:nvPr>
            <p:ph type="ftr" sz="quarter" idx="11"/>
          </p:nvPr>
        </p:nvSpPr>
        <p:spPr/>
        <p:txBody>
          <a:bodyPr/>
          <a:lstStyle/>
          <a:p>
            <a:endParaRPr lang="en-US"/>
          </a:p>
        </p:txBody>
      </p:sp>
      <p:sp>
        <p:nvSpPr>
          <p:cNvPr id="29" name="Slide Number Placeholder 28"/>
          <p:cNvSpPr>
            <a:spLocks noGrp="1"/>
          </p:cNvSpPr>
          <p:nvPr>
            <p:ph type="sldNum" sz="quarter" idx="12"/>
          </p:nvPr>
        </p:nvSpPr>
        <p:spPr/>
        <p:txBody>
          <a:bodyPr/>
          <a:lstStyle/>
          <a:p>
            <a:fld id="{B6F15528-21DE-4FAA-801E-634DDDAF4B2B}" type="slidenum">
              <a:rPr lang="en-US" smtClean="0"/>
              <a:pPr/>
              <a:t>‹#›</a:t>
            </a:fld>
            <a:endParaRPr lang="en-US"/>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cSld>
  <p:clrMapOvr>
    <a:masterClrMapping/>
  </p:clrMapOvr>
  <p:transition spd="med">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7/25/2022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transition spd="med">
    <p:dissolv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7924800" y="6416675"/>
            <a:ext cx="762000" cy="365125"/>
          </a:xfrm>
        </p:spPr>
        <p:txBody>
          <a:bodyPr/>
          <a:lstStyle/>
          <a:p>
            <a:fld id="{B6F15528-21DE-4FAA-801E-634DDDAF4B2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transition spd="med">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7/25/2022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transition spd="med">
    <p:dissolv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1D8BD707-D9CF-40AE-B4C6-C98DA3205C09}" type="datetimeFigureOut">
              <a:rPr lang="en-US" smtClean="0"/>
              <a:pPr/>
              <a:t>7/25/2022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transition spd="med">
    <p:dissolv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1D8BD707-D9CF-40AE-B4C6-C98DA3205C09}" type="datetimeFigureOut">
              <a:rPr lang="en-US" smtClean="0"/>
              <a:pPr/>
              <a:t>7/25/2022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transition spd="med">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7/25/2022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transition spd="med">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7/25/2022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transition spd="med">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transition spd="med">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7/25/2022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transition spd="med">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7/25/2022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transition spd="med">
    <p:dissolv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rgbClr val="000000"/>
            </a:gs>
            <a:gs pos="39999">
              <a:srgbClr val="0A128C"/>
            </a:gs>
            <a:gs pos="70000">
              <a:srgbClr val="181CC7"/>
            </a:gs>
            <a:gs pos="88000">
              <a:srgbClr val="7005D4"/>
            </a:gs>
            <a:gs pos="100000">
              <a:srgbClr val="8C3D91"/>
            </a:gs>
          </a:gsLst>
          <a:lin ang="5400000" scaled="0"/>
          <a:tileRect/>
        </a:grad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1D8BD707-D9CF-40AE-B4C6-C98DA3205C09}" type="datetimeFigureOut">
              <a:rPr lang="en-US" smtClean="0"/>
              <a:pPr/>
              <a:t>7/25/2022</a:t>
            </a:fld>
            <a:endParaRPr lang="en-US"/>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US"/>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B6F15528-21DE-4FAA-801E-634DDDAF4B2B}" type="slidenum">
              <a:rPr lang="en-US" smtClean="0"/>
              <a:pPr/>
              <a:t>‹#›</a:t>
            </a:fld>
            <a:endParaRPr lang="en-US"/>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spd="med">
    <p:dissolve/>
  </p:transition>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22030" y="304800"/>
            <a:ext cx="8229600" cy="1524000"/>
          </a:xfrm>
        </p:spPr>
        <p:txBody>
          <a:bodyPr>
            <a:normAutofit/>
          </a:bodyPr>
          <a:lstStyle/>
          <a:p>
            <a:r>
              <a:rPr lang="en-US" sz="2400" dirty="0" smtClean="0">
                <a:latin typeface="Arial" pitchFamily="34" charset="0"/>
                <a:cs typeface="Arial" pitchFamily="34" charset="0"/>
              </a:rPr>
              <a:t>Module title: lcbb4000 – Academic Skills</a:t>
            </a:r>
            <a:br>
              <a:rPr lang="en-US" sz="2400" dirty="0" smtClean="0">
                <a:latin typeface="Arial" pitchFamily="34" charset="0"/>
                <a:cs typeface="Arial" pitchFamily="34" charset="0"/>
              </a:rPr>
            </a:br>
            <a:r>
              <a:rPr lang="en-US" sz="2400" dirty="0" smtClean="0">
                <a:latin typeface="Arial" pitchFamily="34" charset="0"/>
                <a:cs typeface="Arial" pitchFamily="34" charset="0"/>
              </a:rPr>
              <a:t>Module coordinator: dr. </a:t>
            </a:r>
            <a:r>
              <a:rPr lang="en-US" sz="2400" dirty="0" err="1" smtClean="0">
                <a:latin typeface="Arial" pitchFamily="34" charset="0"/>
                <a:cs typeface="Arial" pitchFamily="34" charset="0"/>
              </a:rPr>
              <a:t>eric</a:t>
            </a:r>
            <a:r>
              <a:rPr lang="en-US" sz="2400" dirty="0" smtClean="0">
                <a:latin typeface="Arial" pitchFamily="34" charset="0"/>
                <a:cs typeface="Arial" pitchFamily="34" charset="0"/>
              </a:rPr>
              <a:t> </a:t>
            </a:r>
            <a:r>
              <a:rPr lang="en-US" sz="2400" dirty="0" err="1" smtClean="0">
                <a:latin typeface="Arial" pitchFamily="34" charset="0"/>
                <a:cs typeface="Arial" pitchFamily="34" charset="0"/>
              </a:rPr>
              <a:t>osei</a:t>
            </a:r>
            <a:endParaRPr lang="en-US" sz="2400" dirty="0">
              <a:latin typeface="Arial" pitchFamily="34" charset="0"/>
              <a:cs typeface="Arial" pitchFamily="34" charset="0"/>
            </a:endParaRPr>
          </a:p>
        </p:txBody>
      </p:sp>
      <p:sp>
        <p:nvSpPr>
          <p:cNvPr id="3" name="Subtitle 2"/>
          <p:cNvSpPr>
            <a:spLocks noGrp="1"/>
          </p:cNvSpPr>
          <p:nvPr>
            <p:ph type="subTitle" idx="1"/>
          </p:nvPr>
        </p:nvSpPr>
        <p:spPr>
          <a:xfrm>
            <a:off x="1371600" y="2209800"/>
            <a:ext cx="6400800" cy="1143000"/>
          </a:xfrm>
        </p:spPr>
        <p:txBody>
          <a:bodyPr>
            <a:normAutofit/>
          </a:bodyPr>
          <a:lstStyle/>
          <a:p>
            <a:r>
              <a:rPr lang="en-US" sz="3600" dirty="0" smtClean="0">
                <a:latin typeface="Arial" pitchFamily="34" charset="0"/>
                <a:cs typeface="Arial" pitchFamily="34" charset="0"/>
              </a:rPr>
              <a:t>Group presentation - Tesco</a:t>
            </a:r>
            <a:endParaRPr lang="en-US" sz="3600" dirty="0">
              <a:latin typeface="Arial" pitchFamily="34" charset="0"/>
              <a:cs typeface="Arial" pitchFamily="34" charset="0"/>
            </a:endParaRPr>
          </a:p>
        </p:txBody>
      </p:sp>
      <p:sp>
        <p:nvSpPr>
          <p:cNvPr id="4" name="TextBox 3"/>
          <p:cNvSpPr txBox="1"/>
          <p:nvPr/>
        </p:nvSpPr>
        <p:spPr>
          <a:xfrm>
            <a:off x="838200" y="3657600"/>
            <a:ext cx="5562600" cy="2862322"/>
          </a:xfrm>
          <a:prstGeom prst="rect">
            <a:avLst/>
          </a:prstGeom>
          <a:noFill/>
        </p:spPr>
        <p:txBody>
          <a:bodyPr wrap="square" rtlCol="0">
            <a:spAutoFit/>
          </a:bodyPr>
          <a:lstStyle/>
          <a:p>
            <a:pPr algn="just"/>
            <a:r>
              <a:rPr lang="en-US" sz="2000" dirty="0" smtClean="0">
                <a:latin typeface="Arial" pitchFamily="34" charset="0"/>
                <a:cs typeface="Arial" pitchFamily="34" charset="0"/>
              </a:rPr>
              <a:t>Student: </a:t>
            </a:r>
            <a:r>
              <a:rPr lang="en-US" sz="2000" dirty="0" err="1" smtClean="0">
                <a:latin typeface="Arial" pitchFamily="34" charset="0"/>
                <a:cs typeface="Arial" pitchFamily="34" charset="0"/>
              </a:rPr>
              <a:t>Cosmina</a:t>
            </a:r>
            <a:r>
              <a:rPr lang="en-US" sz="2000" dirty="0" smtClean="0">
                <a:latin typeface="Arial" pitchFamily="34" charset="0"/>
                <a:cs typeface="Arial" pitchFamily="34" charset="0"/>
              </a:rPr>
              <a:t> </a:t>
            </a:r>
            <a:r>
              <a:rPr lang="en-US" sz="2000" dirty="0" err="1" smtClean="0">
                <a:latin typeface="Arial" pitchFamily="34" charset="0"/>
                <a:cs typeface="Arial" pitchFamily="34" charset="0"/>
              </a:rPr>
              <a:t>Dragomir</a:t>
            </a:r>
            <a:endParaRPr lang="en-US" sz="2000" dirty="0" smtClean="0">
              <a:latin typeface="Arial" pitchFamily="34" charset="0"/>
              <a:cs typeface="Arial" pitchFamily="34" charset="0"/>
            </a:endParaRPr>
          </a:p>
          <a:p>
            <a:pPr algn="just"/>
            <a:r>
              <a:rPr lang="en-US" sz="2000" dirty="0" smtClean="0">
                <a:latin typeface="Arial" pitchFamily="34" charset="0"/>
                <a:cs typeface="Arial" pitchFamily="34" charset="0"/>
              </a:rPr>
              <a:t>Student ID: </a:t>
            </a:r>
            <a:r>
              <a:rPr lang="en-US" sz="2000" dirty="0" smtClean="0">
                <a:latin typeface="Arial" pitchFamily="34" charset="0"/>
                <a:cs typeface="Arial" pitchFamily="34" charset="0"/>
              </a:rPr>
              <a:t>2130906</a:t>
            </a:r>
          </a:p>
          <a:p>
            <a:pPr algn="just"/>
            <a:r>
              <a:rPr lang="en-US" sz="2000" dirty="0" smtClean="0">
                <a:latin typeface="Arial" pitchFamily="34" charset="0"/>
                <a:cs typeface="Arial" pitchFamily="34" charset="0"/>
              </a:rPr>
              <a:t>Student: </a:t>
            </a:r>
            <a:r>
              <a:rPr lang="en-US" sz="2000" dirty="0" err="1" smtClean="0">
                <a:latin typeface="Arial" pitchFamily="34" charset="0"/>
                <a:cs typeface="Arial" pitchFamily="34" charset="0"/>
              </a:rPr>
              <a:t>Cristian</a:t>
            </a:r>
            <a:r>
              <a:rPr lang="en-US" sz="2000" dirty="0" smtClean="0">
                <a:latin typeface="Arial" pitchFamily="34" charset="0"/>
                <a:cs typeface="Arial" pitchFamily="34" charset="0"/>
              </a:rPr>
              <a:t> </a:t>
            </a:r>
            <a:r>
              <a:rPr lang="en-US" sz="2000" dirty="0" err="1" smtClean="0">
                <a:latin typeface="Arial" pitchFamily="34" charset="0"/>
                <a:cs typeface="Arial" pitchFamily="34" charset="0"/>
              </a:rPr>
              <a:t>Sirota</a:t>
            </a:r>
            <a:endParaRPr lang="en-US" sz="2000" dirty="0" smtClean="0">
              <a:latin typeface="Arial" pitchFamily="34" charset="0"/>
              <a:cs typeface="Arial" pitchFamily="34" charset="0"/>
            </a:endParaRPr>
          </a:p>
          <a:p>
            <a:pPr algn="just"/>
            <a:r>
              <a:rPr lang="en-US" sz="2000" dirty="0" smtClean="0">
                <a:latin typeface="Arial" pitchFamily="34" charset="0"/>
                <a:cs typeface="Arial" pitchFamily="34" charset="0"/>
              </a:rPr>
              <a:t>Student ID: 2130222</a:t>
            </a:r>
            <a:endParaRPr lang="en-US" sz="2000" dirty="0" smtClean="0">
              <a:latin typeface="Arial" pitchFamily="34" charset="0"/>
              <a:cs typeface="Arial" pitchFamily="34" charset="0"/>
            </a:endParaRPr>
          </a:p>
          <a:p>
            <a:pPr algn="just"/>
            <a:r>
              <a:rPr lang="en-US" sz="2000" dirty="0" smtClean="0">
                <a:latin typeface="Arial" pitchFamily="34" charset="0"/>
                <a:cs typeface="Arial" pitchFamily="34" charset="0"/>
              </a:rPr>
              <a:t>Student</a:t>
            </a:r>
            <a:r>
              <a:rPr lang="en-US" sz="2000" dirty="0" smtClean="0">
                <a:latin typeface="Arial" pitchFamily="34" charset="0"/>
                <a:cs typeface="Arial" pitchFamily="34" charset="0"/>
              </a:rPr>
              <a:t>: </a:t>
            </a:r>
            <a:r>
              <a:rPr lang="en-US" sz="2000" dirty="0" err="1" smtClean="0">
                <a:latin typeface="Arial" pitchFamily="34" charset="0"/>
                <a:cs typeface="Arial" pitchFamily="34" charset="0"/>
              </a:rPr>
              <a:t>Danut</a:t>
            </a:r>
            <a:r>
              <a:rPr lang="en-US" sz="2000" dirty="0" smtClean="0">
                <a:latin typeface="Arial" pitchFamily="34" charset="0"/>
                <a:cs typeface="Arial" pitchFamily="34" charset="0"/>
              </a:rPr>
              <a:t> </a:t>
            </a:r>
            <a:r>
              <a:rPr lang="en-US" sz="2000" dirty="0" err="1" smtClean="0">
                <a:latin typeface="Arial" pitchFamily="34" charset="0"/>
                <a:cs typeface="Arial" pitchFamily="34" charset="0"/>
              </a:rPr>
              <a:t>Purcarea</a:t>
            </a:r>
            <a:endParaRPr lang="en-US" sz="2000" dirty="0" smtClean="0">
              <a:latin typeface="Arial" pitchFamily="34" charset="0"/>
              <a:cs typeface="Arial" pitchFamily="34" charset="0"/>
            </a:endParaRPr>
          </a:p>
          <a:p>
            <a:pPr algn="just"/>
            <a:r>
              <a:rPr lang="en-US" sz="2000" dirty="0" smtClean="0">
                <a:latin typeface="Arial" pitchFamily="34" charset="0"/>
                <a:cs typeface="Arial" pitchFamily="34" charset="0"/>
              </a:rPr>
              <a:t>Student ID: 2130914</a:t>
            </a:r>
          </a:p>
          <a:p>
            <a:pPr algn="just"/>
            <a:r>
              <a:rPr lang="en-US" sz="2000" dirty="0" smtClean="0">
                <a:latin typeface="Arial" pitchFamily="34" charset="0"/>
                <a:cs typeface="Arial" pitchFamily="34" charset="0"/>
              </a:rPr>
              <a:t>Student: Alexandra </a:t>
            </a:r>
            <a:r>
              <a:rPr lang="en-US" sz="2000" dirty="0" err="1" smtClean="0">
                <a:latin typeface="Arial" pitchFamily="34" charset="0"/>
                <a:cs typeface="Arial" pitchFamily="34" charset="0"/>
              </a:rPr>
              <a:t>Simici</a:t>
            </a:r>
            <a:endParaRPr lang="en-US" sz="2000" dirty="0" smtClean="0">
              <a:latin typeface="Arial" pitchFamily="34" charset="0"/>
              <a:cs typeface="Arial" pitchFamily="34" charset="0"/>
            </a:endParaRPr>
          </a:p>
          <a:p>
            <a:pPr algn="just"/>
            <a:r>
              <a:rPr lang="en-US" sz="2000" dirty="0" smtClean="0">
                <a:latin typeface="Arial" pitchFamily="34" charset="0"/>
                <a:cs typeface="Arial" pitchFamily="34" charset="0"/>
              </a:rPr>
              <a:t>Student ID: </a:t>
            </a:r>
            <a:r>
              <a:rPr lang="en-US" sz="2000" dirty="0" smtClean="0">
                <a:latin typeface="Arial" pitchFamily="34" charset="0"/>
                <a:cs typeface="Arial" pitchFamily="34" charset="0"/>
              </a:rPr>
              <a:t>2129707</a:t>
            </a:r>
          </a:p>
          <a:p>
            <a:pPr algn="just"/>
            <a:endParaRPr lang="en-US" sz="2000" dirty="0">
              <a:latin typeface="Arial" pitchFamily="34" charset="0"/>
              <a:cs typeface="Arial" pitchFamily="34" charset="0"/>
            </a:endParaRPr>
          </a:p>
        </p:txBody>
      </p:sp>
    </p:spTree>
  </p:cSld>
  <p:clrMapOvr>
    <a:masterClrMapping/>
  </p:clrMapOvr>
  <p:transition spd="med">
    <p:dissolv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62000"/>
            <a:ext cx="8229600" cy="1143000"/>
          </a:xfrm>
        </p:spPr>
        <p:txBody>
          <a:bodyPr>
            <a:normAutofit/>
          </a:bodyPr>
          <a:lstStyle/>
          <a:p>
            <a:r>
              <a:rPr lang="en-US" sz="2400" dirty="0" smtClean="0">
                <a:latin typeface="Arial" pitchFamily="34" charset="0"/>
                <a:cs typeface="Arial" pitchFamily="34" charset="0"/>
              </a:rPr>
              <a:t>Introduction</a:t>
            </a:r>
            <a:endParaRPr lang="en-US" sz="2400" dirty="0">
              <a:latin typeface="Arial" pitchFamily="34" charset="0"/>
              <a:cs typeface="Arial" pitchFamily="34" charset="0"/>
            </a:endParaRPr>
          </a:p>
        </p:txBody>
      </p:sp>
      <p:sp>
        <p:nvSpPr>
          <p:cNvPr id="3" name="Content Placeholder 2"/>
          <p:cNvSpPr>
            <a:spLocks noGrp="1"/>
          </p:cNvSpPr>
          <p:nvPr>
            <p:ph idx="1"/>
          </p:nvPr>
        </p:nvSpPr>
        <p:spPr>
          <a:xfrm>
            <a:off x="457200" y="2133600"/>
            <a:ext cx="8229600" cy="4175760"/>
          </a:xfrm>
        </p:spPr>
        <p:txBody>
          <a:bodyPr/>
          <a:lstStyle/>
          <a:p>
            <a:pPr algn="just">
              <a:buNone/>
            </a:pPr>
            <a:r>
              <a:rPr lang="en-US" dirty="0" smtClean="0"/>
              <a:t>		</a:t>
            </a:r>
            <a:r>
              <a:rPr lang="en-US" dirty="0" smtClean="0">
                <a:latin typeface="Arial" pitchFamily="34" charset="0"/>
                <a:cs typeface="Arial" pitchFamily="34" charset="0"/>
              </a:rPr>
              <a:t>This presentation will include aspects regarding the products offered by Tesco Plc., it’s pestle analysis, SWOT analysis and strategies of improving the sales. </a:t>
            </a:r>
          </a:p>
          <a:p>
            <a:pPr algn="just">
              <a:buNone/>
            </a:pPr>
            <a:r>
              <a:rPr lang="en-US" dirty="0" smtClean="0">
                <a:latin typeface="Arial" pitchFamily="34" charset="0"/>
                <a:cs typeface="Arial" pitchFamily="34" charset="0"/>
              </a:rPr>
              <a:t>		Tesco is one of the largest supermarket retailers in the UK and currently has circa 2500 stores across the UK and over 4000 people that are working for the retailer. </a:t>
            </a:r>
            <a:endParaRPr lang="en-US" dirty="0">
              <a:latin typeface="Arial" pitchFamily="34" charset="0"/>
              <a:cs typeface="Arial" pitchFamily="34" charset="0"/>
            </a:endParaRPr>
          </a:p>
        </p:txBody>
      </p:sp>
      <p:sp>
        <p:nvSpPr>
          <p:cNvPr id="4" name="Rectangle 3"/>
          <p:cNvSpPr/>
          <p:nvPr/>
        </p:nvSpPr>
        <p:spPr>
          <a:xfrm>
            <a:off x="4572000" y="0"/>
            <a:ext cx="4572000" cy="646331"/>
          </a:xfrm>
          <a:prstGeom prst="rect">
            <a:avLst/>
          </a:prstGeom>
        </p:spPr>
        <p:txBody>
          <a:bodyPr>
            <a:spAutoFit/>
          </a:bodyPr>
          <a:lstStyle/>
          <a:p>
            <a:pPr algn="r"/>
            <a:r>
              <a:rPr lang="en-US" dirty="0" smtClean="0">
                <a:latin typeface="Arial" pitchFamily="34" charset="0"/>
                <a:cs typeface="Arial" pitchFamily="34" charset="0"/>
              </a:rPr>
              <a:t>Student: </a:t>
            </a:r>
            <a:r>
              <a:rPr lang="en-US" dirty="0" err="1" smtClean="0">
                <a:latin typeface="Arial" pitchFamily="34" charset="0"/>
                <a:cs typeface="Arial" pitchFamily="34" charset="0"/>
              </a:rPr>
              <a:t>Cosmina</a:t>
            </a:r>
            <a:r>
              <a:rPr lang="en-US" dirty="0" smtClean="0">
                <a:latin typeface="Arial" pitchFamily="34" charset="0"/>
                <a:cs typeface="Arial" pitchFamily="34" charset="0"/>
              </a:rPr>
              <a:t> </a:t>
            </a:r>
            <a:r>
              <a:rPr lang="en-US" dirty="0" err="1" smtClean="0">
                <a:latin typeface="Arial" pitchFamily="34" charset="0"/>
                <a:cs typeface="Arial" pitchFamily="34" charset="0"/>
              </a:rPr>
              <a:t>Dragomir</a:t>
            </a:r>
            <a:endParaRPr lang="en-US" dirty="0" smtClean="0">
              <a:latin typeface="Arial" pitchFamily="34" charset="0"/>
              <a:cs typeface="Arial" pitchFamily="34" charset="0"/>
            </a:endParaRPr>
          </a:p>
          <a:p>
            <a:pPr algn="r"/>
            <a:r>
              <a:rPr lang="en-US" dirty="0" smtClean="0">
                <a:latin typeface="Arial" pitchFamily="34" charset="0"/>
                <a:cs typeface="Arial" pitchFamily="34" charset="0"/>
              </a:rPr>
              <a:t>Student ID: 2130906</a:t>
            </a:r>
          </a:p>
        </p:txBody>
      </p:sp>
    </p:spTree>
  </p:cSld>
  <p:clrMapOvr>
    <a:masterClrMapping/>
  </p:clrMapOvr>
  <p:transition spd="med">
    <p:dissolve/>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706562"/>
          </a:xfrm>
        </p:spPr>
        <p:txBody>
          <a:bodyPr>
            <a:normAutofit/>
          </a:bodyPr>
          <a:lstStyle/>
          <a:p>
            <a:r>
              <a:rPr lang="en-US" sz="2800" dirty="0" smtClean="0">
                <a:latin typeface="Arial" pitchFamily="34" charset="0"/>
                <a:cs typeface="Arial" pitchFamily="34" charset="0"/>
              </a:rPr>
              <a:t>Mission and vision of Tesco</a:t>
            </a:r>
            <a:endParaRPr lang="en-US" sz="2800" dirty="0">
              <a:latin typeface="Arial" pitchFamily="34" charset="0"/>
              <a:cs typeface="Arial" pitchFamily="34" charset="0"/>
            </a:endParaRPr>
          </a:p>
        </p:txBody>
      </p:sp>
      <p:sp>
        <p:nvSpPr>
          <p:cNvPr id="3" name="Content Placeholder 2"/>
          <p:cNvSpPr>
            <a:spLocks noGrp="1"/>
          </p:cNvSpPr>
          <p:nvPr>
            <p:ph idx="1"/>
          </p:nvPr>
        </p:nvSpPr>
        <p:spPr/>
        <p:txBody>
          <a:bodyPr/>
          <a:lstStyle/>
          <a:p>
            <a:pPr algn="just">
              <a:buNone/>
            </a:pPr>
            <a:r>
              <a:rPr lang="en-US" dirty="0" smtClean="0">
                <a:latin typeface="Arial" pitchFamily="34" charset="0"/>
                <a:cs typeface="Arial" pitchFamily="34" charset="0"/>
              </a:rPr>
              <a:t>		The vision of Tesco Plc is to broaden the purpose of the business and to enable it to deliver strong growth and income on a long term by following the customers’ needs and expand to new markets in the UK and internationally. </a:t>
            </a:r>
          </a:p>
          <a:p>
            <a:pPr algn="just">
              <a:buNone/>
            </a:pPr>
            <a:r>
              <a:rPr lang="en-US" dirty="0" smtClean="0">
                <a:latin typeface="Arial" pitchFamily="34" charset="0"/>
                <a:cs typeface="Arial" pitchFamily="34" charset="0"/>
              </a:rPr>
              <a:t>		The mission of Tesco Plc is to create value for customers to earn their loyalty. </a:t>
            </a:r>
            <a:endParaRPr lang="en-US" dirty="0">
              <a:latin typeface="Arial" pitchFamily="34" charset="0"/>
              <a:cs typeface="Arial" pitchFamily="34" charset="0"/>
            </a:endParaRPr>
          </a:p>
        </p:txBody>
      </p:sp>
      <p:sp>
        <p:nvSpPr>
          <p:cNvPr id="4" name="Rectangle 3"/>
          <p:cNvSpPr/>
          <p:nvPr/>
        </p:nvSpPr>
        <p:spPr>
          <a:xfrm>
            <a:off x="4572000" y="0"/>
            <a:ext cx="4572000" cy="646331"/>
          </a:xfrm>
          <a:prstGeom prst="rect">
            <a:avLst/>
          </a:prstGeom>
        </p:spPr>
        <p:txBody>
          <a:bodyPr>
            <a:spAutoFit/>
          </a:bodyPr>
          <a:lstStyle/>
          <a:p>
            <a:pPr algn="r"/>
            <a:r>
              <a:rPr lang="en-US" dirty="0" smtClean="0">
                <a:latin typeface="Arial" pitchFamily="34" charset="0"/>
                <a:cs typeface="Arial" pitchFamily="34" charset="0"/>
              </a:rPr>
              <a:t>Student: </a:t>
            </a:r>
            <a:r>
              <a:rPr lang="en-US" dirty="0" err="1" smtClean="0">
                <a:latin typeface="Arial" pitchFamily="34" charset="0"/>
                <a:cs typeface="Arial" pitchFamily="34" charset="0"/>
              </a:rPr>
              <a:t>Cosmina</a:t>
            </a:r>
            <a:r>
              <a:rPr lang="en-US" dirty="0" smtClean="0">
                <a:latin typeface="Arial" pitchFamily="34" charset="0"/>
                <a:cs typeface="Arial" pitchFamily="34" charset="0"/>
              </a:rPr>
              <a:t> </a:t>
            </a:r>
            <a:r>
              <a:rPr lang="en-US" dirty="0" err="1" smtClean="0">
                <a:latin typeface="Arial" pitchFamily="34" charset="0"/>
                <a:cs typeface="Arial" pitchFamily="34" charset="0"/>
              </a:rPr>
              <a:t>Dragomir</a:t>
            </a:r>
            <a:endParaRPr lang="en-US" dirty="0" smtClean="0">
              <a:latin typeface="Arial" pitchFamily="34" charset="0"/>
              <a:cs typeface="Arial" pitchFamily="34" charset="0"/>
            </a:endParaRPr>
          </a:p>
          <a:p>
            <a:pPr algn="r"/>
            <a:r>
              <a:rPr lang="en-US" dirty="0" smtClean="0">
                <a:latin typeface="Arial" pitchFamily="34" charset="0"/>
                <a:cs typeface="Arial" pitchFamily="34" charset="0"/>
              </a:rPr>
              <a:t>Student ID: 2130906</a:t>
            </a:r>
          </a:p>
        </p:txBody>
      </p:sp>
    </p:spTree>
  </p:cSld>
  <p:clrMapOvr>
    <a:masterClrMapping/>
  </p:clrMapOvr>
  <p:transition spd="med">
    <p:dissolve/>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401762"/>
          </a:xfrm>
        </p:spPr>
        <p:txBody>
          <a:bodyPr/>
          <a:lstStyle/>
          <a:p>
            <a:r>
              <a:rPr lang="en-US" dirty="0" smtClean="0">
                <a:latin typeface="Arial" pitchFamily="34" charset="0"/>
                <a:cs typeface="Arial" pitchFamily="34" charset="0"/>
              </a:rPr>
              <a:t>Tesco STP</a:t>
            </a:r>
            <a:endParaRPr lang="en-US" dirty="0">
              <a:latin typeface="Arial" pitchFamily="34" charset="0"/>
              <a:cs typeface="Arial" pitchFamily="34" charset="0"/>
            </a:endParaRPr>
          </a:p>
        </p:txBody>
      </p:sp>
      <p:sp>
        <p:nvSpPr>
          <p:cNvPr id="4" name="Rectangle 3"/>
          <p:cNvSpPr/>
          <p:nvPr/>
        </p:nvSpPr>
        <p:spPr>
          <a:xfrm>
            <a:off x="4572000" y="0"/>
            <a:ext cx="4572000" cy="646331"/>
          </a:xfrm>
          <a:prstGeom prst="rect">
            <a:avLst/>
          </a:prstGeom>
        </p:spPr>
        <p:txBody>
          <a:bodyPr>
            <a:spAutoFit/>
          </a:bodyPr>
          <a:lstStyle/>
          <a:p>
            <a:pPr algn="r"/>
            <a:r>
              <a:rPr lang="en-US" dirty="0" smtClean="0">
                <a:latin typeface="Arial" pitchFamily="34" charset="0"/>
                <a:cs typeface="Arial" pitchFamily="34" charset="0"/>
              </a:rPr>
              <a:t>Student: </a:t>
            </a:r>
            <a:r>
              <a:rPr lang="en-US" dirty="0" err="1" smtClean="0">
                <a:latin typeface="Arial" pitchFamily="34" charset="0"/>
                <a:cs typeface="Arial" pitchFamily="34" charset="0"/>
              </a:rPr>
              <a:t>Cosmina</a:t>
            </a:r>
            <a:r>
              <a:rPr lang="en-US" dirty="0" smtClean="0">
                <a:latin typeface="Arial" pitchFamily="34" charset="0"/>
                <a:cs typeface="Arial" pitchFamily="34" charset="0"/>
              </a:rPr>
              <a:t> </a:t>
            </a:r>
            <a:r>
              <a:rPr lang="en-US" dirty="0" err="1" smtClean="0">
                <a:latin typeface="Arial" pitchFamily="34" charset="0"/>
                <a:cs typeface="Arial" pitchFamily="34" charset="0"/>
              </a:rPr>
              <a:t>Dragomir</a:t>
            </a:r>
            <a:endParaRPr lang="en-US" dirty="0" smtClean="0">
              <a:latin typeface="Arial" pitchFamily="34" charset="0"/>
              <a:cs typeface="Arial" pitchFamily="34" charset="0"/>
            </a:endParaRPr>
          </a:p>
          <a:p>
            <a:pPr algn="r"/>
            <a:r>
              <a:rPr lang="en-US" dirty="0" smtClean="0">
                <a:latin typeface="Arial" pitchFamily="34" charset="0"/>
                <a:cs typeface="Arial" pitchFamily="34" charset="0"/>
              </a:rPr>
              <a:t>Student ID: 2130906</a:t>
            </a:r>
          </a:p>
        </p:txBody>
      </p:sp>
      <p:pic>
        <p:nvPicPr>
          <p:cNvPr id="23554" name="Picture 2" descr="https://i.pinimg.com/564x/d2/da/87/d2da87c555f1d21605d65ec9f2f8adfe.jpg"/>
          <p:cNvPicPr>
            <a:picLocks noChangeAspect="1" noChangeArrowheads="1"/>
          </p:cNvPicPr>
          <p:nvPr/>
        </p:nvPicPr>
        <p:blipFill>
          <a:blip r:embed="rId2"/>
          <a:srcRect/>
          <a:stretch>
            <a:fillRect/>
          </a:stretch>
        </p:blipFill>
        <p:spPr bwMode="auto">
          <a:xfrm>
            <a:off x="457200" y="1524000"/>
            <a:ext cx="8382000" cy="4876800"/>
          </a:xfrm>
          <a:prstGeom prst="rect">
            <a:avLst/>
          </a:prstGeom>
          <a:noFill/>
        </p:spPr>
      </p:pic>
    </p:spTree>
  </p:cSld>
  <p:clrMapOvr>
    <a:masterClrMapping/>
  </p:clrMapOvr>
  <p:transition spd="med">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3554"/>
                                        </p:tgtEl>
                                        <p:attrNameLst>
                                          <p:attrName>style.visibility</p:attrName>
                                        </p:attrNameLst>
                                      </p:cBhvr>
                                      <p:to>
                                        <p:strVal val="visible"/>
                                      </p:to>
                                    </p:set>
                                    <p:anim calcmode="lin" valueType="num">
                                      <p:cBhvr additive="base">
                                        <p:cTn id="7" dur="500" fill="hold"/>
                                        <p:tgtEl>
                                          <p:spTgt spid="23554"/>
                                        </p:tgtEl>
                                        <p:attrNameLst>
                                          <p:attrName>ppt_x</p:attrName>
                                        </p:attrNameLst>
                                      </p:cBhvr>
                                      <p:tavLst>
                                        <p:tav tm="0">
                                          <p:val>
                                            <p:strVal val="#ppt_x"/>
                                          </p:val>
                                        </p:tav>
                                        <p:tav tm="100000">
                                          <p:val>
                                            <p:strVal val="#ppt_x"/>
                                          </p:val>
                                        </p:tav>
                                      </p:tavLst>
                                    </p:anim>
                                    <p:anim calcmode="lin" valueType="num">
                                      <p:cBhvr additive="base">
                                        <p:cTn id="8" dur="500" fill="hold"/>
                                        <p:tgtEl>
                                          <p:spTgt spid="2355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lgn="just">
              <a:buNone/>
            </a:pPr>
            <a:r>
              <a:rPr lang="en-US" dirty="0" smtClean="0"/>
              <a:t>		</a:t>
            </a:r>
            <a:r>
              <a:rPr lang="en-US" sz="2000" dirty="0" smtClean="0">
                <a:latin typeface="Arial" pitchFamily="34" charset="0"/>
                <a:cs typeface="Arial" pitchFamily="34" charset="0"/>
              </a:rPr>
              <a:t>Segmentation: Tesco is currently active in the UK and 13 other countries both rural and urban located. The customers are both males and females, of all ages and the stores are addressing people with low to middle income category, which makes it accessible for many customers (Capon, 2019).</a:t>
            </a:r>
          </a:p>
          <a:p>
            <a:pPr algn="just">
              <a:buNone/>
            </a:pPr>
            <a:r>
              <a:rPr lang="en-US" sz="2000" dirty="0" smtClean="0">
                <a:latin typeface="Arial" pitchFamily="34" charset="0"/>
                <a:cs typeface="Arial" pitchFamily="34" charset="0"/>
              </a:rPr>
              <a:t>		Targeting: Tesco Plc is targeting customers of all ages, both males and females by selling all types of products from hygiene to cosmetics, food, non-food (Charters, 2011). </a:t>
            </a:r>
          </a:p>
          <a:p>
            <a:pPr algn="just">
              <a:buNone/>
            </a:pPr>
            <a:r>
              <a:rPr lang="en-US" sz="2000" dirty="0" smtClean="0">
                <a:latin typeface="Arial" pitchFamily="34" charset="0"/>
                <a:cs typeface="Arial" pitchFamily="34" charset="0"/>
              </a:rPr>
              <a:t>		Positioning: Tesco is amongst the top retailers in the UK with the main competitors being Sainsbury’s, </a:t>
            </a:r>
            <a:r>
              <a:rPr lang="en-US" sz="2000" dirty="0" err="1" smtClean="0">
                <a:latin typeface="Arial" pitchFamily="34" charset="0"/>
                <a:cs typeface="Arial" pitchFamily="34" charset="0"/>
              </a:rPr>
              <a:t>Aldi</a:t>
            </a:r>
            <a:r>
              <a:rPr lang="en-US" sz="2000" dirty="0" smtClean="0">
                <a:latin typeface="Arial" pitchFamily="34" charset="0"/>
                <a:cs typeface="Arial" pitchFamily="34" charset="0"/>
              </a:rPr>
              <a:t> and </a:t>
            </a:r>
            <a:r>
              <a:rPr lang="en-US" sz="2000" dirty="0" err="1" smtClean="0">
                <a:latin typeface="Arial" pitchFamily="34" charset="0"/>
                <a:cs typeface="Arial" pitchFamily="34" charset="0"/>
              </a:rPr>
              <a:t>Asda</a:t>
            </a:r>
            <a:r>
              <a:rPr lang="en-US" sz="2000" dirty="0" smtClean="0">
                <a:latin typeface="Arial" pitchFamily="34" charset="0"/>
                <a:cs typeface="Arial" pitchFamily="34" charset="0"/>
              </a:rPr>
              <a:t>. </a:t>
            </a:r>
            <a:endParaRPr lang="en-US" sz="2000" dirty="0">
              <a:latin typeface="Arial" pitchFamily="34" charset="0"/>
              <a:cs typeface="Arial" pitchFamily="34" charset="0"/>
            </a:endParaRPr>
          </a:p>
        </p:txBody>
      </p:sp>
      <p:sp>
        <p:nvSpPr>
          <p:cNvPr id="4" name="Rectangle 3"/>
          <p:cNvSpPr/>
          <p:nvPr/>
        </p:nvSpPr>
        <p:spPr>
          <a:xfrm>
            <a:off x="4572000" y="0"/>
            <a:ext cx="4572000" cy="646331"/>
          </a:xfrm>
          <a:prstGeom prst="rect">
            <a:avLst/>
          </a:prstGeom>
        </p:spPr>
        <p:txBody>
          <a:bodyPr>
            <a:spAutoFit/>
          </a:bodyPr>
          <a:lstStyle/>
          <a:p>
            <a:pPr algn="r"/>
            <a:r>
              <a:rPr lang="en-US" dirty="0" smtClean="0">
                <a:latin typeface="Arial" pitchFamily="34" charset="0"/>
                <a:cs typeface="Arial" pitchFamily="34" charset="0"/>
              </a:rPr>
              <a:t>Student: </a:t>
            </a:r>
            <a:r>
              <a:rPr lang="en-US" dirty="0" err="1" smtClean="0">
                <a:latin typeface="Arial" pitchFamily="34" charset="0"/>
                <a:cs typeface="Arial" pitchFamily="34" charset="0"/>
              </a:rPr>
              <a:t>Cristian</a:t>
            </a:r>
            <a:r>
              <a:rPr lang="en-US" dirty="0" smtClean="0">
                <a:latin typeface="Arial" pitchFamily="34" charset="0"/>
                <a:cs typeface="Arial" pitchFamily="34" charset="0"/>
              </a:rPr>
              <a:t> </a:t>
            </a:r>
            <a:r>
              <a:rPr lang="en-US" dirty="0" err="1" smtClean="0">
                <a:latin typeface="Arial" pitchFamily="34" charset="0"/>
                <a:cs typeface="Arial" pitchFamily="34" charset="0"/>
              </a:rPr>
              <a:t>Sirota</a:t>
            </a:r>
            <a:endParaRPr lang="en-US" dirty="0" smtClean="0">
              <a:latin typeface="Arial" pitchFamily="34" charset="0"/>
              <a:cs typeface="Arial" pitchFamily="34" charset="0"/>
            </a:endParaRPr>
          </a:p>
          <a:p>
            <a:pPr algn="r"/>
            <a:r>
              <a:rPr lang="en-US" dirty="0" smtClean="0">
                <a:latin typeface="Arial" pitchFamily="34" charset="0"/>
                <a:cs typeface="Arial" pitchFamily="34" charset="0"/>
              </a:rPr>
              <a:t>Student ID: </a:t>
            </a:r>
            <a:r>
              <a:rPr lang="en-US" dirty="0" smtClean="0">
                <a:latin typeface="Arial" pitchFamily="34" charset="0"/>
                <a:cs typeface="Arial" pitchFamily="34" charset="0"/>
              </a:rPr>
              <a:t>2130222</a:t>
            </a:r>
            <a:endParaRPr lang="en-US" dirty="0" smtClean="0">
              <a:latin typeface="Arial" pitchFamily="34" charset="0"/>
              <a:cs typeface="Arial" pitchFamily="34" charset="0"/>
            </a:endParaRPr>
          </a:p>
        </p:txBody>
      </p:sp>
      <p:sp>
        <p:nvSpPr>
          <p:cNvPr id="5" name="TextBox 4"/>
          <p:cNvSpPr txBox="1"/>
          <p:nvPr/>
        </p:nvSpPr>
        <p:spPr>
          <a:xfrm>
            <a:off x="2286000" y="990600"/>
            <a:ext cx="4267200" cy="461665"/>
          </a:xfrm>
          <a:prstGeom prst="rect">
            <a:avLst/>
          </a:prstGeom>
          <a:noFill/>
        </p:spPr>
        <p:txBody>
          <a:bodyPr wrap="square" rtlCol="0">
            <a:spAutoFit/>
          </a:bodyPr>
          <a:lstStyle/>
          <a:p>
            <a:pPr algn="ctr"/>
            <a:r>
              <a:rPr lang="en-US" sz="2400" dirty="0" smtClean="0">
                <a:latin typeface="Arial" pitchFamily="34" charset="0"/>
                <a:cs typeface="Arial" pitchFamily="34" charset="0"/>
              </a:rPr>
              <a:t>Tesco STP</a:t>
            </a:r>
            <a:endParaRPr lang="en-US" sz="2400" dirty="0">
              <a:latin typeface="Arial" pitchFamily="34" charset="0"/>
              <a:cs typeface="Arial" pitchFamily="34" charset="0"/>
            </a:endParaRPr>
          </a:p>
        </p:txBody>
      </p:sp>
    </p:spTree>
  </p:cSld>
  <p:clrMapOvr>
    <a:masterClrMapping/>
  </p:clrMapOvr>
  <p:transition spd="med">
    <p:dissolve/>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dirty="0" smtClean="0">
                <a:latin typeface="Arial" pitchFamily="34" charset="0"/>
                <a:cs typeface="Arial" pitchFamily="34" charset="0"/>
              </a:rPr>
              <a:t>Tesco marketing mix</a:t>
            </a:r>
            <a:endParaRPr lang="en-US" sz="2800" dirty="0">
              <a:latin typeface="Arial" pitchFamily="34" charset="0"/>
              <a:cs typeface="Arial" pitchFamily="34" charset="0"/>
            </a:endParaRPr>
          </a:p>
        </p:txBody>
      </p:sp>
      <p:sp>
        <p:nvSpPr>
          <p:cNvPr id="4" name="Rectangle 3"/>
          <p:cNvSpPr/>
          <p:nvPr/>
        </p:nvSpPr>
        <p:spPr>
          <a:xfrm>
            <a:off x="4572000" y="0"/>
            <a:ext cx="4572000" cy="646331"/>
          </a:xfrm>
          <a:prstGeom prst="rect">
            <a:avLst/>
          </a:prstGeom>
        </p:spPr>
        <p:txBody>
          <a:bodyPr>
            <a:spAutoFit/>
          </a:bodyPr>
          <a:lstStyle/>
          <a:p>
            <a:pPr algn="r"/>
            <a:r>
              <a:rPr lang="en-US" dirty="0" smtClean="0">
                <a:latin typeface="Arial" pitchFamily="34" charset="0"/>
                <a:cs typeface="Arial" pitchFamily="34" charset="0"/>
              </a:rPr>
              <a:t>Student: </a:t>
            </a:r>
            <a:r>
              <a:rPr lang="en-US" dirty="0" err="1" smtClean="0">
                <a:latin typeface="Arial" pitchFamily="34" charset="0"/>
                <a:cs typeface="Arial" pitchFamily="34" charset="0"/>
              </a:rPr>
              <a:t>Cristian</a:t>
            </a:r>
            <a:r>
              <a:rPr lang="en-US" dirty="0" smtClean="0">
                <a:latin typeface="Arial" pitchFamily="34" charset="0"/>
                <a:cs typeface="Arial" pitchFamily="34" charset="0"/>
              </a:rPr>
              <a:t> </a:t>
            </a:r>
            <a:r>
              <a:rPr lang="en-US" dirty="0" err="1" smtClean="0">
                <a:latin typeface="Arial" pitchFamily="34" charset="0"/>
                <a:cs typeface="Arial" pitchFamily="34" charset="0"/>
              </a:rPr>
              <a:t>Sirota</a:t>
            </a:r>
            <a:endParaRPr lang="en-US" dirty="0" smtClean="0">
              <a:latin typeface="Arial" pitchFamily="34" charset="0"/>
              <a:cs typeface="Arial" pitchFamily="34" charset="0"/>
            </a:endParaRPr>
          </a:p>
          <a:p>
            <a:pPr algn="r"/>
            <a:r>
              <a:rPr lang="en-US" dirty="0" smtClean="0">
                <a:latin typeface="Arial" pitchFamily="34" charset="0"/>
                <a:cs typeface="Arial" pitchFamily="34" charset="0"/>
              </a:rPr>
              <a:t>Student ID: 2130222</a:t>
            </a:r>
          </a:p>
        </p:txBody>
      </p:sp>
      <p:pic>
        <p:nvPicPr>
          <p:cNvPr id="21505" name="Picture 1"/>
          <p:cNvPicPr>
            <a:picLocks noChangeAspect="1" noChangeArrowheads="1"/>
          </p:cNvPicPr>
          <p:nvPr/>
        </p:nvPicPr>
        <p:blipFill>
          <a:blip r:embed="rId2"/>
          <a:srcRect/>
          <a:stretch>
            <a:fillRect/>
          </a:stretch>
        </p:blipFill>
        <p:spPr bwMode="auto">
          <a:xfrm>
            <a:off x="304800" y="1524000"/>
            <a:ext cx="8555037" cy="5143500"/>
          </a:xfrm>
          <a:prstGeom prst="rect">
            <a:avLst/>
          </a:prstGeom>
          <a:noFill/>
          <a:ln w="9525">
            <a:noFill/>
            <a:miter lim="800000"/>
            <a:headEnd/>
            <a:tailEnd/>
          </a:ln>
          <a:effectLst/>
        </p:spPr>
      </p:pic>
    </p:spTree>
  </p:cSld>
  <p:clrMapOvr>
    <a:masterClrMapping/>
  </p:clrMapOvr>
  <p:transition spd="med">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7" presetClass="entr" presetSubtype="4" fill="hold" nodeType="clickEffect">
                                  <p:stCondLst>
                                    <p:cond delay="0"/>
                                  </p:stCondLst>
                                  <p:childTnLst>
                                    <p:set>
                                      <p:cBhvr>
                                        <p:cTn id="6" dur="1" fill="hold">
                                          <p:stCondLst>
                                            <p:cond delay="0"/>
                                          </p:stCondLst>
                                        </p:cTn>
                                        <p:tgtEl>
                                          <p:spTgt spid="21505"/>
                                        </p:tgtEl>
                                        <p:attrNameLst>
                                          <p:attrName>style.visibility</p:attrName>
                                        </p:attrNameLst>
                                      </p:cBhvr>
                                      <p:to>
                                        <p:strVal val="visible"/>
                                      </p:to>
                                    </p:set>
                                    <p:anim calcmode="lin" valueType="num">
                                      <p:cBhvr additive="base">
                                        <p:cTn id="7" dur="1000" fill="hold"/>
                                        <p:tgtEl>
                                          <p:spTgt spid="21505"/>
                                        </p:tgtEl>
                                        <p:attrNameLst>
                                          <p:attrName>ppt_x</p:attrName>
                                        </p:attrNameLst>
                                      </p:cBhvr>
                                      <p:tavLst>
                                        <p:tav tm="0">
                                          <p:val>
                                            <p:strVal val="#ppt_x"/>
                                          </p:val>
                                        </p:tav>
                                        <p:tav tm="100000">
                                          <p:val>
                                            <p:strVal val="#ppt_x"/>
                                          </p:val>
                                        </p:tav>
                                      </p:tavLst>
                                    </p:anim>
                                    <p:anim calcmode="lin" valueType="num">
                                      <p:cBhvr additive="base">
                                        <p:cTn id="8" dur="1000" fill="hold"/>
                                        <p:tgtEl>
                                          <p:spTgt spid="2150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lgn="ctr">
              <a:buNone/>
            </a:pPr>
            <a:r>
              <a:rPr lang="en-US" dirty="0" err="1" smtClean="0">
                <a:latin typeface="Arial" pitchFamily="34" charset="0"/>
                <a:cs typeface="Arial" pitchFamily="34" charset="0"/>
              </a:rPr>
              <a:t>Ansoff</a:t>
            </a:r>
            <a:r>
              <a:rPr lang="en-US" dirty="0" smtClean="0">
                <a:latin typeface="Arial" pitchFamily="34" charset="0"/>
                <a:cs typeface="Arial" pitchFamily="34" charset="0"/>
              </a:rPr>
              <a:t> matrix for Tesco</a:t>
            </a:r>
            <a:endParaRPr lang="en-US" dirty="0">
              <a:latin typeface="Arial" pitchFamily="34" charset="0"/>
              <a:cs typeface="Arial" pitchFamily="34" charset="0"/>
            </a:endParaRPr>
          </a:p>
        </p:txBody>
      </p:sp>
      <p:sp>
        <p:nvSpPr>
          <p:cNvPr id="4" name="Rectangle 3"/>
          <p:cNvSpPr/>
          <p:nvPr/>
        </p:nvSpPr>
        <p:spPr>
          <a:xfrm>
            <a:off x="4572000" y="0"/>
            <a:ext cx="4572000" cy="646331"/>
          </a:xfrm>
          <a:prstGeom prst="rect">
            <a:avLst/>
          </a:prstGeom>
        </p:spPr>
        <p:txBody>
          <a:bodyPr>
            <a:spAutoFit/>
          </a:bodyPr>
          <a:lstStyle/>
          <a:p>
            <a:pPr algn="r"/>
            <a:r>
              <a:rPr lang="en-US" dirty="0" smtClean="0">
                <a:latin typeface="Arial" pitchFamily="34" charset="0"/>
                <a:cs typeface="Arial" pitchFamily="34" charset="0"/>
              </a:rPr>
              <a:t>Student: </a:t>
            </a:r>
            <a:r>
              <a:rPr lang="en-US" dirty="0" err="1" smtClean="0">
                <a:latin typeface="Arial" pitchFamily="34" charset="0"/>
                <a:cs typeface="Arial" pitchFamily="34" charset="0"/>
              </a:rPr>
              <a:t>Cristian</a:t>
            </a:r>
            <a:r>
              <a:rPr lang="en-US" dirty="0" smtClean="0">
                <a:latin typeface="Arial" pitchFamily="34" charset="0"/>
                <a:cs typeface="Arial" pitchFamily="34" charset="0"/>
              </a:rPr>
              <a:t> </a:t>
            </a:r>
            <a:r>
              <a:rPr lang="en-US" dirty="0" err="1" smtClean="0">
                <a:latin typeface="Arial" pitchFamily="34" charset="0"/>
                <a:cs typeface="Arial" pitchFamily="34" charset="0"/>
              </a:rPr>
              <a:t>Sirota</a:t>
            </a:r>
            <a:endParaRPr lang="en-US" dirty="0" smtClean="0">
              <a:latin typeface="Arial" pitchFamily="34" charset="0"/>
              <a:cs typeface="Arial" pitchFamily="34" charset="0"/>
            </a:endParaRPr>
          </a:p>
          <a:p>
            <a:pPr algn="r"/>
            <a:r>
              <a:rPr lang="en-US" dirty="0" smtClean="0">
                <a:latin typeface="Arial" pitchFamily="34" charset="0"/>
                <a:cs typeface="Arial" pitchFamily="34" charset="0"/>
              </a:rPr>
              <a:t>Student ID: 2130222</a:t>
            </a:r>
          </a:p>
        </p:txBody>
      </p:sp>
      <p:pic>
        <p:nvPicPr>
          <p:cNvPr id="20482" name="Picture 2" descr="https://images.ukdissertations.com/22/0057334.004.jpg"/>
          <p:cNvPicPr>
            <a:picLocks noChangeAspect="1" noChangeArrowheads="1"/>
          </p:cNvPicPr>
          <p:nvPr/>
        </p:nvPicPr>
        <p:blipFill>
          <a:blip r:embed="rId2"/>
          <a:srcRect/>
          <a:stretch>
            <a:fillRect/>
          </a:stretch>
        </p:blipFill>
        <p:spPr bwMode="auto">
          <a:xfrm>
            <a:off x="1905000" y="2133600"/>
            <a:ext cx="5638800" cy="4114800"/>
          </a:xfrm>
          <a:prstGeom prst="rect">
            <a:avLst/>
          </a:prstGeom>
          <a:noFill/>
        </p:spPr>
      </p:pic>
    </p:spTree>
  </p:cSld>
  <p:clrMapOvr>
    <a:masterClrMapping/>
  </p:clrMapOvr>
  <p:transition spd="med">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20482"/>
                                        </p:tgtEl>
                                        <p:attrNameLst>
                                          <p:attrName>style.visibility</p:attrName>
                                        </p:attrNameLst>
                                      </p:cBhvr>
                                      <p:to>
                                        <p:strVal val="visible"/>
                                      </p:to>
                                    </p:set>
                                    <p:animEffect transition="in" filter="dissolve">
                                      <p:cBhvr>
                                        <p:cTn id="7" dur="500"/>
                                        <p:tgtEl>
                                          <p:spTgt spid="2048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dirty="0" smtClean="0">
                <a:latin typeface="Arial" pitchFamily="34" charset="0"/>
                <a:cs typeface="Arial" pitchFamily="34" charset="0"/>
              </a:rPr>
              <a:t>Tesco PESTLE analysis</a:t>
            </a:r>
            <a:endParaRPr lang="en-US" sz="2800" dirty="0">
              <a:latin typeface="Arial" pitchFamily="34" charset="0"/>
              <a:cs typeface="Arial" pitchFamily="34" charset="0"/>
            </a:endParaRPr>
          </a:p>
        </p:txBody>
      </p:sp>
      <p:sp>
        <p:nvSpPr>
          <p:cNvPr id="3" name="Content Placeholder 2"/>
          <p:cNvSpPr>
            <a:spLocks noGrp="1"/>
          </p:cNvSpPr>
          <p:nvPr>
            <p:ph idx="1"/>
          </p:nvPr>
        </p:nvSpPr>
        <p:spPr/>
        <p:txBody>
          <a:bodyPr>
            <a:normAutofit/>
          </a:bodyPr>
          <a:lstStyle/>
          <a:p>
            <a:pPr algn="just">
              <a:buNone/>
            </a:pPr>
            <a:r>
              <a:rPr lang="en-US" sz="2400" dirty="0" smtClean="0">
                <a:latin typeface="Arial" pitchFamily="34" charset="0"/>
                <a:cs typeface="Arial" pitchFamily="34" charset="0"/>
              </a:rPr>
              <a:t>	Political: </a:t>
            </a:r>
            <a:r>
              <a:rPr lang="en-US" sz="2400" dirty="0" err="1" smtClean="0">
                <a:latin typeface="Arial" pitchFamily="34" charset="0"/>
                <a:cs typeface="Arial" pitchFamily="34" charset="0"/>
              </a:rPr>
              <a:t>Brexit</a:t>
            </a:r>
            <a:r>
              <a:rPr lang="en-US" sz="2400" dirty="0" smtClean="0">
                <a:latin typeface="Arial" pitchFamily="34" charset="0"/>
                <a:cs typeface="Arial" pitchFamily="34" charset="0"/>
              </a:rPr>
              <a:t> can affect the activities of Tesco. </a:t>
            </a:r>
          </a:p>
          <a:p>
            <a:pPr algn="just">
              <a:buNone/>
            </a:pPr>
            <a:r>
              <a:rPr lang="en-US" sz="2400" dirty="0" smtClean="0">
                <a:latin typeface="Arial" pitchFamily="34" charset="0"/>
                <a:cs typeface="Arial" pitchFamily="34" charset="0"/>
              </a:rPr>
              <a:t>	Economical: Minimum wage has increased and Tesco is facing competition from </a:t>
            </a:r>
            <a:r>
              <a:rPr lang="en-US" sz="2400" dirty="0" err="1" smtClean="0">
                <a:latin typeface="Arial" pitchFamily="34" charset="0"/>
                <a:cs typeface="Arial" pitchFamily="34" charset="0"/>
              </a:rPr>
              <a:t>Asda</a:t>
            </a:r>
            <a:r>
              <a:rPr lang="en-US" sz="2400" dirty="0" smtClean="0">
                <a:latin typeface="Arial" pitchFamily="34" charset="0"/>
                <a:cs typeface="Arial" pitchFamily="34" charset="0"/>
              </a:rPr>
              <a:t> and </a:t>
            </a:r>
            <a:r>
              <a:rPr lang="en-US" sz="2400" dirty="0" err="1" smtClean="0">
                <a:latin typeface="Arial" pitchFamily="34" charset="0"/>
                <a:cs typeface="Arial" pitchFamily="34" charset="0"/>
              </a:rPr>
              <a:t>Aldi</a:t>
            </a:r>
            <a:r>
              <a:rPr lang="en-US" sz="2400" dirty="0" smtClean="0">
                <a:latin typeface="Arial" pitchFamily="34" charset="0"/>
                <a:cs typeface="Arial" pitchFamily="34" charset="0"/>
              </a:rPr>
              <a:t> (</a:t>
            </a:r>
            <a:r>
              <a:rPr lang="en-US" sz="2400" dirty="0" err="1" smtClean="0">
                <a:latin typeface="Arial" pitchFamily="34" charset="0"/>
                <a:cs typeface="Arial" pitchFamily="34" charset="0"/>
              </a:rPr>
              <a:t>Bititci</a:t>
            </a:r>
            <a:r>
              <a:rPr lang="en-US" sz="2400" dirty="0" smtClean="0">
                <a:latin typeface="Arial" pitchFamily="34" charset="0"/>
                <a:cs typeface="Arial" pitchFamily="34" charset="0"/>
              </a:rPr>
              <a:t>, 2016).</a:t>
            </a:r>
          </a:p>
          <a:p>
            <a:pPr algn="just">
              <a:buNone/>
            </a:pPr>
            <a:r>
              <a:rPr lang="en-US" sz="2400" dirty="0" smtClean="0">
                <a:latin typeface="Arial" pitchFamily="34" charset="0"/>
                <a:cs typeface="Arial" pitchFamily="34" charset="0"/>
              </a:rPr>
              <a:t>	Social: Tesco has become a one stop shop which means it is accessible to any customer independent of their location.</a:t>
            </a:r>
          </a:p>
          <a:p>
            <a:pPr algn="just">
              <a:buNone/>
            </a:pPr>
            <a:r>
              <a:rPr lang="en-US" sz="2400" dirty="0" smtClean="0">
                <a:latin typeface="Arial" pitchFamily="34" charset="0"/>
                <a:cs typeface="Arial" pitchFamily="34" charset="0"/>
              </a:rPr>
              <a:t>	Technological: Tesco is relying on retail technology. </a:t>
            </a:r>
          </a:p>
          <a:p>
            <a:pPr algn="just">
              <a:buNone/>
            </a:pPr>
            <a:r>
              <a:rPr lang="en-US" sz="2400" dirty="0" smtClean="0">
                <a:latin typeface="Arial" pitchFamily="34" charset="0"/>
                <a:cs typeface="Arial" pitchFamily="34" charset="0"/>
              </a:rPr>
              <a:t>	Environmental: Paper usage reduction and gas emissions reduction (</a:t>
            </a:r>
            <a:r>
              <a:rPr lang="en-US" sz="2400" dirty="0" err="1" smtClean="0">
                <a:latin typeface="Arial" pitchFamily="34" charset="0"/>
                <a:cs typeface="Arial" pitchFamily="34" charset="0"/>
              </a:rPr>
              <a:t>Lenssen</a:t>
            </a:r>
            <a:r>
              <a:rPr lang="en-US" sz="2400" dirty="0" smtClean="0">
                <a:latin typeface="Arial" pitchFamily="34" charset="0"/>
                <a:cs typeface="Arial" pitchFamily="34" charset="0"/>
              </a:rPr>
              <a:t>, Smith, 2018).</a:t>
            </a:r>
          </a:p>
          <a:p>
            <a:pPr algn="just">
              <a:buNone/>
            </a:pPr>
            <a:r>
              <a:rPr lang="en-US" sz="2400" dirty="0" smtClean="0">
                <a:latin typeface="Arial" pitchFamily="34" charset="0"/>
                <a:cs typeface="Arial" pitchFamily="34" charset="0"/>
              </a:rPr>
              <a:t>	Legal: UK and EU anti-competitive legislation. </a:t>
            </a:r>
            <a:endParaRPr lang="en-US" sz="2400" dirty="0">
              <a:latin typeface="Arial" pitchFamily="34" charset="0"/>
              <a:cs typeface="Arial" pitchFamily="34" charset="0"/>
            </a:endParaRPr>
          </a:p>
        </p:txBody>
      </p:sp>
      <p:sp>
        <p:nvSpPr>
          <p:cNvPr id="4" name="Rectangle 3"/>
          <p:cNvSpPr/>
          <p:nvPr/>
        </p:nvSpPr>
        <p:spPr>
          <a:xfrm>
            <a:off x="4572000" y="0"/>
            <a:ext cx="4572000" cy="646331"/>
          </a:xfrm>
          <a:prstGeom prst="rect">
            <a:avLst/>
          </a:prstGeom>
        </p:spPr>
        <p:txBody>
          <a:bodyPr>
            <a:spAutoFit/>
          </a:bodyPr>
          <a:lstStyle/>
          <a:p>
            <a:pPr algn="r"/>
            <a:r>
              <a:rPr lang="en-US" dirty="0" smtClean="0">
                <a:latin typeface="Arial" pitchFamily="34" charset="0"/>
                <a:cs typeface="Arial" pitchFamily="34" charset="0"/>
              </a:rPr>
              <a:t>Student: </a:t>
            </a:r>
            <a:r>
              <a:rPr lang="en-US" dirty="0" err="1" smtClean="0">
                <a:latin typeface="Arial" pitchFamily="34" charset="0"/>
                <a:cs typeface="Arial" pitchFamily="34" charset="0"/>
              </a:rPr>
              <a:t>Danut</a:t>
            </a:r>
            <a:r>
              <a:rPr lang="en-US" dirty="0" smtClean="0">
                <a:latin typeface="Arial" pitchFamily="34" charset="0"/>
                <a:cs typeface="Arial" pitchFamily="34" charset="0"/>
              </a:rPr>
              <a:t> </a:t>
            </a:r>
            <a:r>
              <a:rPr lang="en-US" dirty="0" err="1" smtClean="0">
                <a:latin typeface="Arial" pitchFamily="34" charset="0"/>
                <a:cs typeface="Arial" pitchFamily="34" charset="0"/>
              </a:rPr>
              <a:t>Purcarea</a:t>
            </a:r>
            <a:endParaRPr lang="en-US" dirty="0" smtClean="0">
              <a:latin typeface="Arial" pitchFamily="34" charset="0"/>
              <a:cs typeface="Arial" pitchFamily="34" charset="0"/>
            </a:endParaRPr>
          </a:p>
          <a:p>
            <a:pPr algn="r"/>
            <a:r>
              <a:rPr lang="en-US" dirty="0" smtClean="0">
                <a:latin typeface="Arial" pitchFamily="34" charset="0"/>
                <a:cs typeface="Arial" pitchFamily="34" charset="0"/>
              </a:rPr>
              <a:t>Student ID: 2130914</a:t>
            </a:r>
          </a:p>
        </p:txBody>
      </p:sp>
    </p:spTree>
  </p:cSld>
  <p:clrMapOvr>
    <a:masterClrMapping/>
  </p:clrMapOvr>
  <p:transition spd="med">
    <p:dissolve/>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572000" y="0"/>
            <a:ext cx="4572000" cy="646331"/>
          </a:xfrm>
          <a:prstGeom prst="rect">
            <a:avLst/>
          </a:prstGeom>
        </p:spPr>
        <p:txBody>
          <a:bodyPr>
            <a:spAutoFit/>
          </a:bodyPr>
          <a:lstStyle/>
          <a:p>
            <a:pPr algn="r"/>
            <a:r>
              <a:rPr lang="en-US" dirty="0" smtClean="0">
                <a:latin typeface="Arial" pitchFamily="34" charset="0"/>
                <a:cs typeface="Arial" pitchFamily="34" charset="0"/>
              </a:rPr>
              <a:t>Student: </a:t>
            </a:r>
            <a:r>
              <a:rPr lang="en-US" dirty="0" err="1" smtClean="0">
                <a:latin typeface="Arial" pitchFamily="34" charset="0"/>
                <a:cs typeface="Arial" pitchFamily="34" charset="0"/>
              </a:rPr>
              <a:t>Danut</a:t>
            </a:r>
            <a:r>
              <a:rPr lang="en-US" dirty="0" smtClean="0">
                <a:latin typeface="Arial" pitchFamily="34" charset="0"/>
                <a:cs typeface="Arial" pitchFamily="34" charset="0"/>
              </a:rPr>
              <a:t> </a:t>
            </a:r>
            <a:r>
              <a:rPr lang="en-US" dirty="0" err="1" smtClean="0">
                <a:latin typeface="Arial" pitchFamily="34" charset="0"/>
                <a:cs typeface="Arial" pitchFamily="34" charset="0"/>
              </a:rPr>
              <a:t>Purcarea</a:t>
            </a:r>
            <a:endParaRPr lang="en-US" dirty="0" smtClean="0">
              <a:latin typeface="Arial" pitchFamily="34" charset="0"/>
              <a:cs typeface="Arial" pitchFamily="34" charset="0"/>
            </a:endParaRPr>
          </a:p>
          <a:p>
            <a:pPr algn="r"/>
            <a:r>
              <a:rPr lang="en-US" dirty="0" smtClean="0">
                <a:latin typeface="Arial" pitchFamily="34" charset="0"/>
                <a:cs typeface="Arial" pitchFamily="34" charset="0"/>
              </a:rPr>
              <a:t>Student ID: 2130914</a:t>
            </a:r>
          </a:p>
        </p:txBody>
      </p:sp>
      <p:pic>
        <p:nvPicPr>
          <p:cNvPr id="18434" name="Picture 2" descr="tesco-pestel-analysis"/>
          <p:cNvPicPr>
            <a:picLocks noChangeAspect="1" noChangeArrowheads="1"/>
          </p:cNvPicPr>
          <p:nvPr/>
        </p:nvPicPr>
        <p:blipFill>
          <a:blip r:embed="rId2"/>
          <a:srcRect/>
          <a:stretch>
            <a:fillRect/>
          </a:stretch>
        </p:blipFill>
        <p:spPr bwMode="auto">
          <a:xfrm>
            <a:off x="1219200" y="1143000"/>
            <a:ext cx="6858000" cy="5410200"/>
          </a:xfrm>
          <a:prstGeom prst="rect">
            <a:avLst/>
          </a:prstGeom>
          <a:noFill/>
        </p:spPr>
      </p:pic>
    </p:spTree>
  </p:cSld>
  <p:clrMapOvr>
    <a:masterClrMapping/>
  </p:clrMapOvr>
  <p:transition spd="med">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0" presetClass="entr" presetSubtype="0" fill="hold" nodeType="clickEffect">
                                  <p:stCondLst>
                                    <p:cond delay="0"/>
                                  </p:stCondLst>
                                  <p:childTnLst>
                                    <p:set>
                                      <p:cBhvr>
                                        <p:cTn id="6" dur="1" fill="hold">
                                          <p:stCondLst>
                                            <p:cond delay="0"/>
                                          </p:stCondLst>
                                        </p:cTn>
                                        <p:tgtEl>
                                          <p:spTgt spid="18434"/>
                                        </p:tgtEl>
                                        <p:attrNameLst>
                                          <p:attrName>style.visibility</p:attrName>
                                        </p:attrNameLst>
                                      </p:cBhvr>
                                      <p:to>
                                        <p:strVal val="visible"/>
                                      </p:to>
                                    </p:set>
                                    <p:animEffect transition="in" filter="wedge">
                                      <p:cBhvr>
                                        <p:cTn id="7" dur="2000"/>
                                        <p:tgtEl>
                                          <p:spTgt spid="184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dirty="0" smtClean="0">
                <a:latin typeface="Arial" pitchFamily="34" charset="0"/>
                <a:cs typeface="Arial" pitchFamily="34" charset="0"/>
              </a:rPr>
              <a:t>Tesco SWOT analysis</a:t>
            </a:r>
            <a:endParaRPr lang="en-US" sz="2800" dirty="0">
              <a:latin typeface="Arial" pitchFamily="34" charset="0"/>
              <a:cs typeface="Arial" pitchFamily="34" charset="0"/>
            </a:endParaRPr>
          </a:p>
        </p:txBody>
      </p:sp>
      <p:sp>
        <p:nvSpPr>
          <p:cNvPr id="4" name="Rectangle 3"/>
          <p:cNvSpPr/>
          <p:nvPr/>
        </p:nvSpPr>
        <p:spPr>
          <a:xfrm>
            <a:off x="4572000" y="0"/>
            <a:ext cx="4572000" cy="646331"/>
          </a:xfrm>
          <a:prstGeom prst="rect">
            <a:avLst/>
          </a:prstGeom>
        </p:spPr>
        <p:txBody>
          <a:bodyPr>
            <a:spAutoFit/>
          </a:bodyPr>
          <a:lstStyle/>
          <a:p>
            <a:pPr algn="r"/>
            <a:r>
              <a:rPr lang="en-US" dirty="0" smtClean="0">
                <a:latin typeface="Arial" pitchFamily="34" charset="0"/>
                <a:cs typeface="Arial" pitchFamily="34" charset="0"/>
              </a:rPr>
              <a:t>Student: </a:t>
            </a:r>
            <a:r>
              <a:rPr lang="en-US" dirty="0" err="1" smtClean="0">
                <a:latin typeface="Arial" pitchFamily="34" charset="0"/>
                <a:cs typeface="Arial" pitchFamily="34" charset="0"/>
              </a:rPr>
              <a:t>Danut</a:t>
            </a:r>
            <a:r>
              <a:rPr lang="en-US" dirty="0" smtClean="0">
                <a:latin typeface="Arial" pitchFamily="34" charset="0"/>
                <a:cs typeface="Arial" pitchFamily="34" charset="0"/>
              </a:rPr>
              <a:t> </a:t>
            </a:r>
            <a:r>
              <a:rPr lang="en-US" dirty="0" err="1" smtClean="0">
                <a:latin typeface="Arial" pitchFamily="34" charset="0"/>
                <a:cs typeface="Arial" pitchFamily="34" charset="0"/>
              </a:rPr>
              <a:t>Purcarea</a:t>
            </a:r>
            <a:endParaRPr lang="en-US" dirty="0" smtClean="0">
              <a:latin typeface="Arial" pitchFamily="34" charset="0"/>
              <a:cs typeface="Arial" pitchFamily="34" charset="0"/>
            </a:endParaRPr>
          </a:p>
          <a:p>
            <a:pPr algn="r"/>
            <a:r>
              <a:rPr lang="en-US" dirty="0" smtClean="0">
                <a:latin typeface="Arial" pitchFamily="34" charset="0"/>
                <a:cs typeface="Arial" pitchFamily="34" charset="0"/>
              </a:rPr>
              <a:t>Student ID: 2130914</a:t>
            </a:r>
          </a:p>
        </p:txBody>
      </p:sp>
      <p:pic>
        <p:nvPicPr>
          <p:cNvPr id="17409" name="Picture 1"/>
          <p:cNvPicPr>
            <a:picLocks noChangeAspect="1" noChangeArrowheads="1"/>
          </p:cNvPicPr>
          <p:nvPr/>
        </p:nvPicPr>
        <p:blipFill>
          <a:blip r:embed="rId2"/>
          <a:srcRect/>
          <a:stretch>
            <a:fillRect/>
          </a:stretch>
        </p:blipFill>
        <p:spPr bwMode="auto">
          <a:xfrm>
            <a:off x="609600" y="1371600"/>
            <a:ext cx="7697787" cy="5035550"/>
          </a:xfrm>
          <a:prstGeom prst="rect">
            <a:avLst/>
          </a:prstGeom>
          <a:noFill/>
          <a:ln w="9525">
            <a:noFill/>
            <a:miter lim="800000"/>
            <a:headEnd/>
            <a:tailEnd/>
          </a:ln>
          <a:effectLst/>
        </p:spPr>
      </p:pic>
    </p:spTree>
  </p:cSld>
  <p:clrMapOvr>
    <a:masterClrMapping/>
  </p:clrMapOvr>
  <p:transition spd="med">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ntr" presetSubtype="16" fill="hold" nodeType="clickEffect">
                                  <p:stCondLst>
                                    <p:cond delay="0"/>
                                  </p:stCondLst>
                                  <p:childTnLst>
                                    <p:set>
                                      <p:cBhvr>
                                        <p:cTn id="6" dur="1" fill="hold">
                                          <p:stCondLst>
                                            <p:cond delay="0"/>
                                          </p:stCondLst>
                                        </p:cTn>
                                        <p:tgtEl>
                                          <p:spTgt spid="17409"/>
                                        </p:tgtEl>
                                        <p:attrNameLst>
                                          <p:attrName>style.visibility</p:attrName>
                                        </p:attrNameLst>
                                      </p:cBhvr>
                                      <p:to>
                                        <p:strVal val="visible"/>
                                      </p:to>
                                    </p:set>
                                    <p:animEffect transition="in" filter="diamond(in)">
                                      <p:cBhvr>
                                        <p:cTn id="7" dur="1000"/>
                                        <p:tgtEl>
                                          <p:spTgt spid="1740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401762"/>
          </a:xfrm>
        </p:spPr>
        <p:txBody>
          <a:bodyPr>
            <a:normAutofit/>
          </a:bodyPr>
          <a:lstStyle/>
          <a:p>
            <a:r>
              <a:rPr lang="en-US" sz="2800" dirty="0" smtClean="0">
                <a:latin typeface="Arial" pitchFamily="34" charset="0"/>
                <a:cs typeface="Arial" pitchFamily="34" charset="0"/>
              </a:rPr>
              <a:t>Strategies for sales improvement</a:t>
            </a:r>
            <a:endParaRPr lang="en-US" sz="2800" dirty="0">
              <a:latin typeface="Arial" pitchFamily="34" charset="0"/>
              <a:cs typeface="Arial" pitchFamily="34" charset="0"/>
            </a:endParaRPr>
          </a:p>
        </p:txBody>
      </p:sp>
      <p:sp>
        <p:nvSpPr>
          <p:cNvPr id="3" name="Content Placeholder 2"/>
          <p:cNvSpPr>
            <a:spLocks noGrp="1"/>
          </p:cNvSpPr>
          <p:nvPr>
            <p:ph idx="1"/>
          </p:nvPr>
        </p:nvSpPr>
        <p:spPr/>
        <p:txBody>
          <a:bodyPr>
            <a:normAutofit/>
          </a:bodyPr>
          <a:lstStyle/>
          <a:p>
            <a:pPr algn="just">
              <a:buNone/>
            </a:pPr>
            <a:r>
              <a:rPr lang="en-US" sz="2400" dirty="0" smtClean="0">
                <a:latin typeface="Arial" pitchFamily="34" charset="0"/>
                <a:cs typeface="Arial" pitchFamily="34" charset="0"/>
              </a:rPr>
              <a:t>		To be more successful in the UK market, Tesco should maintain its current pricing strategy of keeping products slightly cheaper than its competitors (</a:t>
            </a:r>
            <a:r>
              <a:rPr lang="en-US" sz="2400" dirty="0" err="1" smtClean="0">
                <a:latin typeface="Arial" pitchFamily="34" charset="0"/>
                <a:cs typeface="Arial" pitchFamily="34" charset="0"/>
              </a:rPr>
              <a:t>Maylor</a:t>
            </a:r>
            <a:r>
              <a:rPr lang="en-US" sz="2400" dirty="0" smtClean="0">
                <a:latin typeface="Arial" pitchFamily="34" charset="0"/>
                <a:cs typeface="Arial" pitchFamily="34" charset="0"/>
              </a:rPr>
              <a:t>, H. et. al, 2017). Tesco should understand the price sensitive UK market. Tesco should open more retail stores and outlets so that more customers can use their products. To capture the attention of customers, a well thought out advertising plan is required (Smith, 2011).</a:t>
            </a:r>
            <a:endParaRPr lang="en-US" sz="2400" dirty="0">
              <a:latin typeface="Arial" pitchFamily="34" charset="0"/>
              <a:cs typeface="Arial" pitchFamily="34" charset="0"/>
            </a:endParaRPr>
          </a:p>
        </p:txBody>
      </p:sp>
      <p:sp>
        <p:nvSpPr>
          <p:cNvPr id="4" name="Rectangle 3"/>
          <p:cNvSpPr/>
          <p:nvPr/>
        </p:nvSpPr>
        <p:spPr>
          <a:xfrm>
            <a:off x="4572000" y="0"/>
            <a:ext cx="4572000" cy="646331"/>
          </a:xfrm>
          <a:prstGeom prst="rect">
            <a:avLst/>
          </a:prstGeom>
        </p:spPr>
        <p:txBody>
          <a:bodyPr>
            <a:spAutoFit/>
          </a:bodyPr>
          <a:lstStyle/>
          <a:p>
            <a:pPr algn="r"/>
            <a:r>
              <a:rPr lang="en-US" dirty="0" smtClean="0">
                <a:latin typeface="Arial" pitchFamily="34" charset="0"/>
                <a:cs typeface="Arial" pitchFamily="34" charset="0"/>
              </a:rPr>
              <a:t>Student: Alexandra </a:t>
            </a:r>
            <a:r>
              <a:rPr lang="en-US" dirty="0" err="1" smtClean="0">
                <a:latin typeface="Arial" pitchFamily="34" charset="0"/>
                <a:cs typeface="Arial" pitchFamily="34" charset="0"/>
              </a:rPr>
              <a:t>Simici</a:t>
            </a:r>
            <a:endParaRPr lang="en-US" dirty="0" smtClean="0">
              <a:latin typeface="Arial" pitchFamily="34" charset="0"/>
              <a:cs typeface="Arial" pitchFamily="34" charset="0"/>
            </a:endParaRPr>
          </a:p>
          <a:p>
            <a:pPr algn="r"/>
            <a:r>
              <a:rPr lang="en-US" dirty="0" smtClean="0">
                <a:latin typeface="Arial" pitchFamily="34" charset="0"/>
                <a:cs typeface="Arial" pitchFamily="34" charset="0"/>
              </a:rPr>
              <a:t>Student ID: 2129707</a:t>
            </a:r>
            <a:endParaRPr lang="en-US" dirty="0">
              <a:latin typeface="Arial" pitchFamily="34" charset="0"/>
              <a:cs typeface="Arial" pitchFamily="34" charset="0"/>
            </a:endParaRPr>
          </a:p>
        </p:txBody>
      </p:sp>
    </p:spTree>
  </p:cSld>
  <p:clrMapOvr>
    <a:masterClrMapping/>
  </p:clrMapOvr>
  <p:transition spd="med">
    <p:dissolve/>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572000" y="0"/>
            <a:ext cx="4572000" cy="646331"/>
          </a:xfrm>
          <a:prstGeom prst="rect">
            <a:avLst/>
          </a:prstGeom>
        </p:spPr>
        <p:txBody>
          <a:bodyPr>
            <a:spAutoFit/>
          </a:bodyPr>
          <a:lstStyle/>
          <a:p>
            <a:pPr algn="r"/>
            <a:r>
              <a:rPr lang="en-US" dirty="0" smtClean="0">
                <a:latin typeface="Arial" pitchFamily="34" charset="0"/>
                <a:cs typeface="Arial" pitchFamily="34" charset="0"/>
              </a:rPr>
              <a:t>Student: Alexandra </a:t>
            </a:r>
            <a:r>
              <a:rPr lang="en-US" dirty="0" err="1" smtClean="0">
                <a:latin typeface="Arial" pitchFamily="34" charset="0"/>
                <a:cs typeface="Arial" pitchFamily="34" charset="0"/>
              </a:rPr>
              <a:t>Simici</a:t>
            </a:r>
            <a:endParaRPr lang="en-US" dirty="0" smtClean="0">
              <a:latin typeface="Arial" pitchFamily="34" charset="0"/>
              <a:cs typeface="Arial" pitchFamily="34" charset="0"/>
            </a:endParaRPr>
          </a:p>
          <a:p>
            <a:pPr algn="r"/>
            <a:r>
              <a:rPr lang="en-US" dirty="0" smtClean="0">
                <a:latin typeface="Arial" pitchFamily="34" charset="0"/>
                <a:cs typeface="Arial" pitchFamily="34" charset="0"/>
              </a:rPr>
              <a:t>Student ID: 2129707</a:t>
            </a:r>
            <a:endParaRPr lang="en-US" dirty="0">
              <a:latin typeface="Arial" pitchFamily="34" charset="0"/>
              <a:cs typeface="Arial" pitchFamily="34" charset="0"/>
            </a:endParaRPr>
          </a:p>
        </p:txBody>
      </p:sp>
      <p:pic>
        <p:nvPicPr>
          <p:cNvPr id="15361" name="Picture 1"/>
          <p:cNvPicPr>
            <a:picLocks noChangeAspect="1" noChangeArrowheads="1"/>
          </p:cNvPicPr>
          <p:nvPr/>
        </p:nvPicPr>
        <p:blipFill>
          <a:blip r:embed="rId2"/>
          <a:srcRect/>
          <a:stretch>
            <a:fillRect/>
          </a:stretch>
        </p:blipFill>
        <p:spPr bwMode="auto">
          <a:xfrm>
            <a:off x="381000" y="1066800"/>
            <a:ext cx="8255000" cy="5029200"/>
          </a:xfrm>
          <a:prstGeom prst="rect">
            <a:avLst/>
          </a:prstGeom>
          <a:noFill/>
          <a:ln w="9525">
            <a:noFill/>
            <a:miter lim="800000"/>
            <a:headEnd/>
            <a:tailEnd/>
          </a:ln>
          <a:effectLst/>
        </p:spPr>
      </p:pic>
    </p:spTree>
  </p:cSld>
  <p:clrMapOvr>
    <a:masterClrMapping/>
  </p:clrMapOvr>
  <p:transition spd="med">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15361"/>
                                        </p:tgtEl>
                                        <p:attrNameLst>
                                          <p:attrName>style.visibility</p:attrName>
                                        </p:attrNameLst>
                                      </p:cBhvr>
                                      <p:to>
                                        <p:strVal val="visible"/>
                                      </p:to>
                                    </p:set>
                                    <p:animEffect transition="in" filter="blinds(horizontal)">
                                      <p:cBhvr>
                                        <p:cTn id="7" dur="500"/>
                                        <p:tgtEl>
                                          <p:spTgt spid="1536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Arial" pitchFamily="34" charset="0"/>
                <a:cs typeface="Arial" pitchFamily="34" charset="0"/>
              </a:rPr>
              <a:t>Conclusion</a:t>
            </a:r>
            <a:endParaRPr lang="en-US" dirty="0">
              <a:latin typeface="Arial" pitchFamily="34" charset="0"/>
              <a:cs typeface="Arial" pitchFamily="34" charset="0"/>
            </a:endParaRPr>
          </a:p>
        </p:txBody>
      </p:sp>
      <p:sp>
        <p:nvSpPr>
          <p:cNvPr id="3" name="Content Placeholder 2"/>
          <p:cNvSpPr>
            <a:spLocks noGrp="1"/>
          </p:cNvSpPr>
          <p:nvPr>
            <p:ph idx="1"/>
          </p:nvPr>
        </p:nvSpPr>
        <p:spPr/>
        <p:txBody>
          <a:bodyPr/>
          <a:lstStyle/>
          <a:p>
            <a:pPr algn="just">
              <a:buNone/>
            </a:pPr>
            <a:r>
              <a:rPr lang="en-US" dirty="0" smtClean="0"/>
              <a:t>		</a:t>
            </a:r>
            <a:r>
              <a:rPr lang="en-US" dirty="0" smtClean="0">
                <a:latin typeface="Arial" pitchFamily="34" charset="0"/>
                <a:cs typeface="Arial" pitchFamily="34" charset="0"/>
              </a:rPr>
              <a:t>Tesco has developed a very competitive marketing and growth strategy to promote its products in domestic and international markets. It constantly faces stiff competition from rivals such as </a:t>
            </a:r>
            <a:r>
              <a:rPr lang="en-US" dirty="0" err="1" smtClean="0">
                <a:latin typeface="Arial" pitchFamily="34" charset="0"/>
                <a:cs typeface="Arial" pitchFamily="34" charset="0"/>
              </a:rPr>
              <a:t>Asda</a:t>
            </a:r>
            <a:r>
              <a:rPr lang="en-US" dirty="0" smtClean="0">
                <a:latin typeface="Arial" pitchFamily="34" charset="0"/>
                <a:cs typeface="Arial" pitchFamily="34" charset="0"/>
              </a:rPr>
              <a:t>, </a:t>
            </a:r>
            <a:r>
              <a:rPr lang="en-US" dirty="0" err="1" smtClean="0">
                <a:latin typeface="Arial" pitchFamily="34" charset="0"/>
                <a:cs typeface="Arial" pitchFamily="34" charset="0"/>
              </a:rPr>
              <a:t>Morrisons</a:t>
            </a:r>
            <a:r>
              <a:rPr lang="en-US" dirty="0" smtClean="0">
                <a:latin typeface="Arial" pitchFamily="34" charset="0"/>
                <a:cs typeface="Arial" pitchFamily="34" charset="0"/>
              </a:rPr>
              <a:t>, Sainsbury's, etc., but has maintained its operations in line with corporate social responsibility norms. It sources and manufactures ethically sourced goods and services for its customers.</a:t>
            </a:r>
            <a:endParaRPr lang="en-US" dirty="0">
              <a:latin typeface="Arial" pitchFamily="34" charset="0"/>
              <a:cs typeface="Arial" pitchFamily="34" charset="0"/>
            </a:endParaRPr>
          </a:p>
        </p:txBody>
      </p:sp>
      <p:sp>
        <p:nvSpPr>
          <p:cNvPr id="4" name="Rectangle 3"/>
          <p:cNvSpPr/>
          <p:nvPr/>
        </p:nvSpPr>
        <p:spPr>
          <a:xfrm>
            <a:off x="4572000" y="0"/>
            <a:ext cx="4572000" cy="646331"/>
          </a:xfrm>
          <a:prstGeom prst="rect">
            <a:avLst/>
          </a:prstGeom>
        </p:spPr>
        <p:txBody>
          <a:bodyPr>
            <a:spAutoFit/>
          </a:bodyPr>
          <a:lstStyle/>
          <a:p>
            <a:pPr algn="r"/>
            <a:r>
              <a:rPr lang="en-US" dirty="0" smtClean="0">
                <a:latin typeface="Arial" pitchFamily="34" charset="0"/>
                <a:cs typeface="Arial" pitchFamily="34" charset="0"/>
              </a:rPr>
              <a:t>Student: Alexandra </a:t>
            </a:r>
            <a:r>
              <a:rPr lang="en-US" dirty="0" err="1" smtClean="0">
                <a:latin typeface="Arial" pitchFamily="34" charset="0"/>
                <a:cs typeface="Arial" pitchFamily="34" charset="0"/>
              </a:rPr>
              <a:t>Simici</a:t>
            </a:r>
            <a:endParaRPr lang="en-US" dirty="0" smtClean="0">
              <a:latin typeface="Arial" pitchFamily="34" charset="0"/>
              <a:cs typeface="Arial" pitchFamily="34" charset="0"/>
            </a:endParaRPr>
          </a:p>
          <a:p>
            <a:pPr algn="r"/>
            <a:r>
              <a:rPr lang="en-US" dirty="0" smtClean="0">
                <a:latin typeface="Arial" pitchFamily="34" charset="0"/>
                <a:cs typeface="Arial" pitchFamily="34" charset="0"/>
              </a:rPr>
              <a:t>Student ID: 2129707</a:t>
            </a:r>
            <a:endParaRPr lang="en-US" dirty="0">
              <a:latin typeface="Arial" pitchFamily="34" charset="0"/>
              <a:cs typeface="Arial" pitchFamily="34" charset="0"/>
            </a:endParaRPr>
          </a:p>
        </p:txBody>
      </p:sp>
    </p:spTree>
  </p:cSld>
  <p:clrMapOvr>
    <a:masterClrMapping/>
  </p:clrMapOvr>
  <p:transition spd="med">
    <p:dissolve/>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Arial" pitchFamily="34" charset="0"/>
                <a:cs typeface="Arial" pitchFamily="34" charset="0"/>
              </a:rPr>
              <a:t>References</a:t>
            </a:r>
            <a:endParaRPr lang="en-US" dirty="0">
              <a:latin typeface="Arial" pitchFamily="34" charset="0"/>
              <a:cs typeface="Arial" pitchFamily="34" charset="0"/>
            </a:endParaRPr>
          </a:p>
        </p:txBody>
      </p:sp>
      <p:sp>
        <p:nvSpPr>
          <p:cNvPr id="3" name="Content Placeholder 2"/>
          <p:cNvSpPr>
            <a:spLocks noGrp="1"/>
          </p:cNvSpPr>
          <p:nvPr>
            <p:ph idx="1"/>
          </p:nvPr>
        </p:nvSpPr>
        <p:spPr/>
        <p:txBody>
          <a:bodyPr>
            <a:normAutofit/>
          </a:bodyPr>
          <a:lstStyle/>
          <a:p>
            <a:pPr lvl="0" algn="just"/>
            <a:r>
              <a:rPr lang="en-US" sz="2000" dirty="0" smtClean="0">
                <a:latin typeface="Arial" pitchFamily="34" charset="0"/>
                <a:cs typeface="Arial" pitchFamily="34" charset="0"/>
              </a:rPr>
              <a:t>Capon, C. (2019). </a:t>
            </a:r>
            <a:r>
              <a:rPr lang="en-US" sz="2000" i="1" dirty="0" smtClean="0">
                <a:latin typeface="Arial" pitchFamily="34" charset="0"/>
                <a:cs typeface="Arial" pitchFamily="34" charset="0"/>
              </a:rPr>
              <a:t>Understanding the business environment: inside and outside the </a:t>
            </a:r>
            <a:r>
              <a:rPr lang="en-US" sz="2000" i="1" dirty="0" err="1" smtClean="0">
                <a:latin typeface="Arial" pitchFamily="34" charset="0"/>
                <a:cs typeface="Arial" pitchFamily="34" charset="0"/>
              </a:rPr>
              <a:t>organisation</a:t>
            </a:r>
            <a:r>
              <a:rPr lang="en-US" sz="2000" dirty="0" smtClean="0">
                <a:latin typeface="Arial" pitchFamily="34" charset="0"/>
                <a:cs typeface="Arial" pitchFamily="34" charset="0"/>
              </a:rPr>
              <a:t>. Financial Times Publishing</a:t>
            </a:r>
          </a:p>
          <a:p>
            <a:pPr lvl="0" algn="just"/>
            <a:r>
              <a:rPr lang="en-US" sz="2000" dirty="0" smtClean="0">
                <a:latin typeface="Arial" pitchFamily="34" charset="0"/>
                <a:cs typeface="Arial" pitchFamily="34" charset="0"/>
              </a:rPr>
              <a:t>Charters, I. (2011). </a:t>
            </a:r>
            <a:r>
              <a:rPr lang="en-US" sz="2000" i="1" dirty="0" smtClean="0">
                <a:latin typeface="Arial" pitchFamily="34" charset="0"/>
                <a:cs typeface="Arial" pitchFamily="34" charset="0"/>
              </a:rPr>
              <a:t>A practical approach to business impact analysis</a:t>
            </a:r>
            <a:r>
              <a:rPr lang="en-US" sz="2000" dirty="0" smtClean="0">
                <a:latin typeface="Arial" pitchFamily="34" charset="0"/>
                <a:cs typeface="Arial" pitchFamily="34" charset="0"/>
              </a:rPr>
              <a:t>. British Standards Institution </a:t>
            </a:r>
          </a:p>
          <a:p>
            <a:pPr algn="just"/>
            <a:r>
              <a:rPr lang="en-US" sz="2000" dirty="0" err="1" smtClean="0">
                <a:latin typeface="Arial" pitchFamily="34" charset="0"/>
                <a:cs typeface="Arial" pitchFamily="34" charset="0"/>
              </a:rPr>
              <a:t>Bititci</a:t>
            </a:r>
            <a:r>
              <a:rPr lang="en-US" sz="2000" dirty="0" smtClean="0">
                <a:latin typeface="Arial" pitchFamily="34" charset="0"/>
                <a:cs typeface="Arial" pitchFamily="34" charset="0"/>
              </a:rPr>
              <a:t>, U. S. (2016) </a:t>
            </a:r>
            <a:r>
              <a:rPr lang="en-US" sz="2000" i="1" dirty="0" smtClean="0">
                <a:latin typeface="Arial" pitchFamily="34" charset="0"/>
                <a:cs typeface="Arial" pitchFamily="34" charset="0"/>
              </a:rPr>
              <a:t>Managing business performance: the science and the art</a:t>
            </a:r>
            <a:r>
              <a:rPr lang="en-US" sz="2000" dirty="0" smtClean="0">
                <a:latin typeface="Arial" pitchFamily="34" charset="0"/>
                <a:cs typeface="Arial" pitchFamily="34" charset="0"/>
              </a:rPr>
              <a:t>. Wiley Publishing</a:t>
            </a:r>
          </a:p>
          <a:p>
            <a:pPr algn="just"/>
            <a:r>
              <a:rPr lang="en-US" sz="2000" dirty="0" err="1" smtClean="0">
                <a:latin typeface="Arial" pitchFamily="34" charset="0"/>
                <a:cs typeface="Arial" pitchFamily="34" charset="0"/>
              </a:rPr>
              <a:t>Lenssen</a:t>
            </a:r>
            <a:r>
              <a:rPr lang="en-US" sz="2000" dirty="0" smtClean="0">
                <a:latin typeface="Arial" pitchFamily="34" charset="0"/>
                <a:cs typeface="Arial" pitchFamily="34" charset="0"/>
              </a:rPr>
              <a:t>, G. G., Smith, C. N. (2018). </a:t>
            </a:r>
            <a:r>
              <a:rPr lang="en-US" sz="2000" i="1" dirty="0" smtClean="0">
                <a:latin typeface="Arial" pitchFamily="34" charset="0"/>
                <a:cs typeface="Arial" pitchFamily="34" charset="0"/>
              </a:rPr>
              <a:t>Managing sustainable business: an executive education case and textbook</a:t>
            </a:r>
            <a:r>
              <a:rPr lang="en-US" sz="2000" dirty="0" smtClean="0">
                <a:latin typeface="Arial" pitchFamily="34" charset="0"/>
                <a:cs typeface="Arial" pitchFamily="34" charset="0"/>
              </a:rPr>
              <a:t>. Springer Publishing</a:t>
            </a:r>
          </a:p>
          <a:p>
            <a:pPr algn="just"/>
            <a:r>
              <a:rPr lang="en-US" sz="2000" dirty="0" err="1" smtClean="0">
                <a:latin typeface="Arial" pitchFamily="34" charset="0"/>
                <a:cs typeface="Arial" pitchFamily="34" charset="0"/>
              </a:rPr>
              <a:t>Maylor</a:t>
            </a:r>
            <a:r>
              <a:rPr lang="en-US" sz="2000" dirty="0" smtClean="0">
                <a:latin typeface="Arial" pitchFamily="34" charset="0"/>
                <a:cs typeface="Arial" pitchFamily="34" charset="0"/>
              </a:rPr>
              <a:t>, H. et. al. (2017). </a:t>
            </a:r>
            <a:r>
              <a:rPr lang="en-US" sz="2000" i="1" dirty="0" smtClean="0">
                <a:latin typeface="Arial" pitchFamily="34" charset="0"/>
                <a:cs typeface="Arial" pitchFamily="34" charset="0"/>
              </a:rPr>
              <a:t>Researching business and management</a:t>
            </a:r>
            <a:r>
              <a:rPr lang="en-US" sz="2000" dirty="0" smtClean="0">
                <a:latin typeface="Arial" pitchFamily="34" charset="0"/>
                <a:cs typeface="Arial" pitchFamily="34" charset="0"/>
              </a:rPr>
              <a:t>. Red Globe Press, 2</a:t>
            </a:r>
            <a:r>
              <a:rPr lang="en-US" sz="2000" baseline="30000" dirty="0" smtClean="0">
                <a:latin typeface="Arial" pitchFamily="34" charset="0"/>
                <a:cs typeface="Arial" pitchFamily="34" charset="0"/>
              </a:rPr>
              <a:t>nd</a:t>
            </a:r>
            <a:r>
              <a:rPr lang="en-US" sz="2000" dirty="0" smtClean="0">
                <a:latin typeface="Arial" pitchFamily="34" charset="0"/>
                <a:cs typeface="Arial" pitchFamily="34" charset="0"/>
              </a:rPr>
              <a:t> Revised ed.</a:t>
            </a:r>
          </a:p>
          <a:p>
            <a:pPr algn="just"/>
            <a:r>
              <a:rPr lang="en-US" sz="2000" dirty="0" smtClean="0">
                <a:latin typeface="Arial" pitchFamily="34" charset="0"/>
                <a:cs typeface="Arial" pitchFamily="34" charset="0"/>
              </a:rPr>
              <a:t>Smith, M. (2011). </a:t>
            </a:r>
            <a:r>
              <a:rPr lang="en-US" sz="2000" i="1" dirty="0" smtClean="0">
                <a:latin typeface="Arial" pitchFamily="34" charset="0"/>
                <a:cs typeface="Arial" pitchFamily="34" charset="0"/>
              </a:rPr>
              <a:t>Fundamentals of management</a:t>
            </a:r>
            <a:r>
              <a:rPr lang="en-US" sz="2000" dirty="0" smtClean="0">
                <a:latin typeface="Arial" pitchFamily="34" charset="0"/>
                <a:cs typeface="Arial" pitchFamily="34" charset="0"/>
              </a:rPr>
              <a:t>. UK Higher Ed. Business Management. McGraw-Hill Education</a:t>
            </a:r>
            <a:endParaRPr lang="en-US" sz="2000" dirty="0">
              <a:latin typeface="Arial" pitchFamily="34" charset="0"/>
              <a:cs typeface="Arial" pitchFamily="34" charset="0"/>
            </a:endParaRPr>
          </a:p>
        </p:txBody>
      </p:sp>
    </p:spTree>
  </p:cSld>
  <p:clrMapOvr>
    <a:masterClrMapping/>
  </p:clrMapOvr>
  <p:transition spd="med">
    <p:dissolve/>
  </p:transition>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49</TotalTime>
  <Words>300</Words>
  <Application>Microsoft Office PowerPoint</Application>
  <PresentationFormat>On-screen Show (4:3)</PresentationFormat>
  <Paragraphs>66</Paragraphs>
  <Slides>14</Slides>
  <Notes>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Apex</vt:lpstr>
      <vt:lpstr>Module title: lcbb4000 – Academic Skills Module coordinator: dr. eric osei</vt:lpstr>
      <vt:lpstr>Introduction</vt:lpstr>
      <vt:lpstr>Mission and vision of Tesco</vt:lpstr>
      <vt:lpstr>Tesco STP</vt:lpstr>
      <vt:lpstr>Slide 5</vt:lpstr>
      <vt:lpstr>Tesco marketing mix</vt:lpstr>
      <vt:lpstr>Slide 7</vt:lpstr>
      <vt:lpstr>Tesco PESTLE analysis</vt:lpstr>
      <vt:lpstr>Slide 9</vt:lpstr>
      <vt:lpstr>Tesco SWOT analysis</vt:lpstr>
      <vt:lpstr>Strategies for sales improvement</vt:lpstr>
      <vt:lpstr>Slide 12</vt:lpstr>
      <vt:lpstr>Conclusion</vt:lpstr>
      <vt:lpstr>References</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title: lcbb4000 – Academic Skills Module coordinator: dr. eric osei</dc:title>
  <dc:creator>Diana Cutova</dc:creator>
  <cp:lastModifiedBy>Diana Cutova</cp:lastModifiedBy>
  <cp:revision>14</cp:revision>
  <dcterms:created xsi:type="dcterms:W3CDTF">2006-08-16T00:00:00Z</dcterms:created>
  <dcterms:modified xsi:type="dcterms:W3CDTF">2022-07-25T19:47:47Z</dcterms:modified>
</cp:coreProperties>
</file>