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419487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1608494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424495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813FA4-8A6B-45E1-A0CB-DB6EC2BD6D1D}"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62547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813FA4-8A6B-45E1-A0CB-DB6EC2BD6D1D}" type="datetimeFigureOut">
              <a:rPr lang="en-GB" smtClean="0"/>
              <a:t>19/11/2019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3476031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813FA4-8A6B-45E1-A0CB-DB6EC2BD6D1D}" type="datetimeFigureOut">
              <a:rPr lang="en-GB" smtClean="0"/>
              <a:t>19/11/2019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4200645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813FA4-8A6B-45E1-A0CB-DB6EC2BD6D1D}" type="datetimeFigureOut">
              <a:rPr lang="en-GB" smtClean="0"/>
              <a:t>19/11/2019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2229286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F813FA4-8A6B-45E1-A0CB-DB6EC2BD6D1D}"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2441687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813FA4-8A6B-45E1-A0CB-DB6EC2BD6D1D}" type="datetimeFigureOut">
              <a:rPr lang="en-GB" smtClean="0"/>
              <a:t>19/11/2019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3438760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2570330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24976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2151232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600091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2141673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15999850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813FA4-8A6B-45E1-A0CB-DB6EC2BD6D1D}" type="datetimeFigureOut">
              <a:rPr lang="en-GB" smtClean="0"/>
              <a:t>19/11/2019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7C678D-6E4D-42FB-9E00-50D8CBF27568}" type="slidenum">
              <a:rPr lang="en-GB" smtClean="0"/>
              <a:t>‹#›</a:t>
            </a:fld>
            <a:endParaRPr lang="en-GB"/>
          </a:p>
        </p:txBody>
      </p:sp>
    </p:spTree>
    <p:extLst>
      <p:ext uri="{BB962C8B-B14F-4D97-AF65-F5344CB8AC3E}">
        <p14:creationId xmlns:p14="http://schemas.microsoft.com/office/powerpoint/2010/main" val="4030409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F813FA4-8A6B-45E1-A0CB-DB6EC2BD6D1D}" type="datetimeFigureOut">
              <a:rPr lang="en-GB" smtClean="0"/>
              <a:t>19/11/2019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F7C678D-6E4D-42FB-9E00-50D8CBF27568}" type="slidenum">
              <a:rPr lang="en-GB" smtClean="0"/>
              <a:t>‹#›</a:t>
            </a:fld>
            <a:endParaRPr lang="en-GB"/>
          </a:p>
        </p:txBody>
      </p:sp>
    </p:spTree>
    <p:extLst>
      <p:ext uri="{BB962C8B-B14F-4D97-AF65-F5344CB8AC3E}">
        <p14:creationId xmlns:p14="http://schemas.microsoft.com/office/powerpoint/2010/main" val="1390353369"/>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campamerica.co.uk/the-experience/types-of-camp" TargetMode="External"/><Relationship Id="rId2" Type="http://schemas.openxmlformats.org/officeDocument/2006/relationships/hyperlink" Target="https://www.campamerica.co.uk/about-us/the-compan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pgl.co.uk/en-GB/About-Us/Jobs-at-PGL/Departments/General-Maintenance?deptId=168#.VBgfwyevOi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gl.co.uk/en-gb/about-u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challengersports.com/about-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Related image">
            <a:extLst>
              <a:ext uri="{FF2B5EF4-FFF2-40B4-BE49-F238E27FC236}">
                <a16:creationId xmlns:a16="http://schemas.microsoft.com/office/drawing/2014/main" id="{A1E73113-205A-4407-A60A-E9F6EAAC7E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4556" y="651195"/>
            <a:ext cx="8746064" cy="426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871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F95F1-E4ED-42DF-BF49-0CAC0D2D1C73}"/>
              </a:ext>
            </a:extLst>
          </p:cNvPr>
          <p:cNvSpPr>
            <a:spLocks noGrp="1"/>
          </p:cNvSpPr>
          <p:nvPr>
            <p:ph type="title"/>
          </p:nvPr>
        </p:nvSpPr>
        <p:spPr>
          <a:xfrm>
            <a:off x="393584" y="71511"/>
            <a:ext cx="10515600" cy="440218"/>
          </a:xfrm>
        </p:spPr>
        <p:txBody>
          <a:bodyPr>
            <a:noAutofit/>
          </a:bodyPr>
          <a:lstStyle/>
          <a:p>
            <a:pPr algn="ctr"/>
            <a:r>
              <a:rPr lang="en-GB" sz="4000" dirty="0">
                <a:latin typeface="Calisto MT" panose="02040603050505030304" pitchFamily="18" charset="0"/>
                <a:cs typeface="Calibri Light" panose="020F0302020204030204" pitchFamily="34" charset="0"/>
              </a:rPr>
              <a:t>History</a:t>
            </a:r>
          </a:p>
        </p:txBody>
      </p:sp>
      <p:sp>
        <p:nvSpPr>
          <p:cNvPr id="3" name="Content Placeholder 2">
            <a:extLst>
              <a:ext uri="{FF2B5EF4-FFF2-40B4-BE49-F238E27FC236}">
                <a16:creationId xmlns:a16="http://schemas.microsoft.com/office/drawing/2014/main" id="{B853EB84-67BE-44FF-8F7B-07B6DC6EE397}"/>
              </a:ext>
            </a:extLst>
          </p:cNvPr>
          <p:cNvSpPr>
            <a:spLocks noGrp="1"/>
          </p:cNvSpPr>
          <p:nvPr>
            <p:ph idx="1"/>
          </p:nvPr>
        </p:nvSpPr>
        <p:spPr>
          <a:xfrm>
            <a:off x="0" y="746620"/>
            <a:ext cx="12192000" cy="5746459"/>
          </a:xfrm>
        </p:spPr>
        <p:txBody>
          <a:bodyPr>
            <a:normAutofit lnSpcReduction="10000"/>
          </a:bodyPr>
          <a:lstStyle/>
          <a:p>
            <a:pPr algn="just"/>
            <a:r>
              <a:rPr lang="en-GB" sz="1800" dirty="0">
                <a:latin typeface="+mj-lt"/>
              </a:rPr>
              <a:t>Camp America was established in 1969 and is part of a larger organisation called the American Institute for Foreign Study (AIFS)</a:t>
            </a:r>
          </a:p>
          <a:p>
            <a:pPr algn="just"/>
            <a:endParaRPr lang="en-GB" sz="1800" dirty="0">
              <a:latin typeface="+mj-lt"/>
            </a:endParaRPr>
          </a:p>
          <a:p>
            <a:pPr algn="just"/>
            <a:r>
              <a:rPr lang="en-GB" sz="1800" dirty="0">
                <a:latin typeface="+mj-lt"/>
              </a:rPr>
              <a:t>The American Institute for Foreign Study (AIFS) was founded in 1964 by Sir Cyril Taylor,</a:t>
            </a:r>
          </a:p>
          <a:p>
            <a:pPr algn="just"/>
            <a:endParaRPr lang="en-GB" sz="1800" dirty="0">
              <a:latin typeface="+mj-lt"/>
            </a:endParaRPr>
          </a:p>
          <a:p>
            <a:pPr algn="just"/>
            <a:r>
              <a:rPr lang="en-GB" sz="1800" dirty="0">
                <a:latin typeface="+mj-lt"/>
              </a:rPr>
              <a:t>AIFS: is a leading provider of cultural exchange and educational opportunities for more than 2 million people. With global offices in 15 countries, AIFS organise cultural exchange programmes for more than 50,000 participants each year.</a:t>
            </a:r>
          </a:p>
          <a:p>
            <a:pPr algn="just"/>
            <a:endParaRPr lang="en-GB" sz="1800" dirty="0">
              <a:latin typeface="+mj-lt"/>
            </a:endParaRPr>
          </a:p>
          <a:p>
            <a:pPr algn="just"/>
            <a:r>
              <a:rPr lang="en-GB" sz="1800" dirty="0">
                <a:latin typeface="+mj-lt"/>
              </a:rPr>
              <a:t>AIFS was in business just five years when they acquired a small programme called “Rural Britannia” in 1969. Changing the name to Camp America, the strongest and most widely recognized brand in the summer camp industry was born.</a:t>
            </a:r>
          </a:p>
          <a:p>
            <a:pPr algn="just"/>
            <a:endParaRPr lang="en-GB" sz="1800" dirty="0">
              <a:latin typeface="+mj-lt"/>
            </a:endParaRPr>
          </a:p>
          <a:p>
            <a:pPr algn="just"/>
            <a:r>
              <a:rPr lang="en-GB" sz="1800" dirty="0">
                <a:latin typeface="+mj-lt"/>
              </a:rPr>
              <a:t>Camp America now has offices in Australia, Germany and Poland with head offices in London, UK and Stamford Connecticut, USA. Currently recruiting over 7,000 young people each year from over 25 countries worldwide, Camp America creates a truly international experience that brings all kinds of people together through the power of summer camp.</a:t>
            </a:r>
          </a:p>
        </p:txBody>
      </p:sp>
    </p:spTree>
    <p:extLst>
      <p:ext uri="{BB962C8B-B14F-4D97-AF65-F5344CB8AC3E}">
        <p14:creationId xmlns:p14="http://schemas.microsoft.com/office/powerpoint/2010/main" val="2111174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2968-9869-4BDC-B258-17AEF7E22BC6}"/>
              </a:ext>
            </a:extLst>
          </p:cNvPr>
          <p:cNvSpPr>
            <a:spLocks noGrp="1"/>
          </p:cNvSpPr>
          <p:nvPr>
            <p:ph type="title"/>
          </p:nvPr>
        </p:nvSpPr>
        <p:spPr>
          <a:xfrm>
            <a:off x="838200" y="1"/>
            <a:ext cx="10515600" cy="511727"/>
          </a:xfrm>
        </p:spPr>
        <p:txBody>
          <a:bodyPr>
            <a:normAutofit fontScale="90000"/>
          </a:bodyPr>
          <a:lstStyle/>
          <a:p>
            <a:pPr algn="ctr"/>
            <a:r>
              <a:rPr lang="en-GB" dirty="0">
                <a:latin typeface="Calisto MT" panose="02040603050505030304" pitchFamily="18" charset="0"/>
              </a:rPr>
              <a:t>Camps</a:t>
            </a:r>
          </a:p>
        </p:txBody>
      </p:sp>
      <p:sp>
        <p:nvSpPr>
          <p:cNvPr id="3" name="Content Placeholder 2">
            <a:extLst>
              <a:ext uri="{FF2B5EF4-FFF2-40B4-BE49-F238E27FC236}">
                <a16:creationId xmlns:a16="http://schemas.microsoft.com/office/drawing/2014/main" id="{E66AF71E-6C77-4D70-ACCB-D72614815A31}"/>
              </a:ext>
            </a:extLst>
          </p:cNvPr>
          <p:cNvSpPr>
            <a:spLocks noGrp="1"/>
          </p:cNvSpPr>
          <p:nvPr>
            <p:ph idx="1"/>
          </p:nvPr>
        </p:nvSpPr>
        <p:spPr>
          <a:xfrm>
            <a:off x="0" y="592442"/>
            <a:ext cx="12192000" cy="6265557"/>
          </a:xfrm>
        </p:spPr>
        <p:txBody>
          <a:bodyPr>
            <a:normAutofit lnSpcReduction="10000"/>
          </a:bodyPr>
          <a:lstStyle/>
          <a:p>
            <a:pPr marL="0" indent="0">
              <a:buNone/>
            </a:pPr>
            <a:r>
              <a:rPr lang="en-GB" sz="1800" dirty="0">
                <a:latin typeface="+mj-lt"/>
              </a:rPr>
              <a:t>hundreds of summer camps located all over the USA, Camp America offers a huge range of work placements to everyone.</a:t>
            </a:r>
          </a:p>
          <a:p>
            <a:pPr marL="0" indent="0">
              <a:buNone/>
            </a:pPr>
            <a:r>
              <a:rPr lang="en-GB" sz="1800" u="sng" dirty="0">
                <a:latin typeface="+mj-lt"/>
              </a:rPr>
              <a:t>Private Camps: </a:t>
            </a:r>
            <a:r>
              <a:rPr lang="en-GB" sz="1800" dirty="0">
                <a:latin typeface="+mj-lt"/>
              </a:rPr>
              <a:t>are set up by families or companies to run as a business, so they make money by charging parents a fee for campers to attend. These camps usually have an extensive range of activities on offer including; Land sports, Water sports, Arts &amp; Crafts, Outdoor Adventure, Performing Arts, Media and Music, campfires, overnight camping, special events and off-camp trips. They will range in age from 7-17 years.</a:t>
            </a:r>
          </a:p>
          <a:p>
            <a:pPr marL="0" indent="0">
              <a:buNone/>
            </a:pPr>
            <a:r>
              <a:rPr lang="en-GB" sz="1800" u="sng" dirty="0">
                <a:latin typeface="+mj-lt"/>
              </a:rPr>
              <a:t>Single Gender of campers : </a:t>
            </a:r>
            <a:r>
              <a:rPr lang="en-GB" sz="1800" dirty="0">
                <a:latin typeface="+mj-lt"/>
              </a:rPr>
              <a:t>it's as simple as that! Single Gender Camps will also fall under another Camp Type, so for example you could work at a boys only Underprivileged Camp or an all girls Private Camp. They will be aged between 6-16 years old.</a:t>
            </a:r>
          </a:p>
          <a:p>
            <a:pPr marL="0" indent="0">
              <a:buNone/>
            </a:pPr>
            <a:r>
              <a:rPr lang="en-GB" sz="1800" u="sng" dirty="0">
                <a:latin typeface="+mj-lt"/>
              </a:rPr>
              <a:t>Special Need Camp</a:t>
            </a:r>
            <a:r>
              <a:rPr lang="en-GB" sz="1800" dirty="0">
                <a:latin typeface="+mj-lt"/>
              </a:rPr>
              <a:t>: These camps cater for children and adults who require a specific type of care due to a disability. We work with a wide variety of camps that look after campers with learning and emotional needs as well as physical and mental disabilities. Age can be any were from 8-80 years old.</a:t>
            </a:r>
          </a:p>
          <a:p>
            <a:pPr marL="0" indent="0">
              <a:buNone/>
            </a:pPr>
            <a:r>
              <a:rPr lang="en-GB" sz="1800" u="sng" dirty="0">
                <a:latin typeface="+mj-lt"/>
              </a:rPr>
              <a:t>Jewish Camp</a:t>
            </a:r>
            <a:r>
              <a:rPr lang="en-GB" sz="1800" dirty="0">
                <a:latin typeface="+mj-lt"/>
              </a:rPr>
              <a:t>: </a:t>
            </a:r>
            <a:r>
              <a:rPr lang="en-GB" sz="1900" dirty="0">
                <a:latin typeface="+mj-lt"/>
              </a:rPr>
              <a:t>Summer camp has been a tradition with Jewish families in the USA for a long time, so a lot of camps have some kind of Jewish connection. This could mean that the camp was started by a Jewish family, so it's based on Jewish tradition, or it could be a camp that is run by an American Jewish organisation, so Jewish tradition will play a big part of how the camp runs. All campers will come from a Jewish background and will have a variety of Jewish commitment. Campers will vary in age from 6-16 years and stay anywhere from one week to 4 weeks or even the entire summer (8 weeks).</a:t>
            </a:r>
          </a:p>
          <a:p>
            <a:pPr marL="0" indent="0">
              <a:buNone/>
            </a:pPr>
            <a:r>
              <a:rPr lang="en-GB" sz="1800" u="sng" dirty="0">
                <a:latin typeface="+mj-lt"/>
              </a:rPr>
              <a:t>Christian camps:</a:t>
            </a:r>
            <a:r>
              <a:rPr lang="en-GB" sz="1800" dirty="0">
                <a:latin typeface="+mj-lt"/>
              </a:rPr>
              <a:t> are very similar to traditional summer camps. What makes them different is the incorporation of faith and sharing the love of God through activities, devotionals, fun and friendships that are formed. We work with a large number of Christian camps, some are more faith focused than others and require a higher level of Christian practice as opposed to others that encourage values.</a:t>
            </a:r>
          </a:p>
        </p:txBody>
      </p:sp>
    </p:spTree>
    <p:extLst>
      <p:ext uri="{BB962C8B-B14F-4D97-AF65-F5344CB8AC3E}">
        <p14:creationId xmlns:p14="http://schemas.microsoft.com/office/powerpoint/2010/main" val="2556500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273E7-5ED9-4F91-9E38-A0E6174A21B9}"/>
              </a:ext>
            </a:extLst>
          </p:cNvPr>
          <p:cNvSpPr>
            <a:spLocks noGrp="1"/>
          </p:cNvSpPr>
          <p:nvPr>
            <p:ph type="ctrTitle"/>
          </p:nvPr>
        </p:nvSpPr>
        <p:spPr>
          <a:xfrm>
            <a:off x="0" y="13647"/>
            <a:ext cx="11316750" cy="880844"/>
          </a:xfrm>
        </p:spPr>
        <p:txBody>
          <a:bodyPr>
            <a:normAutofit fontScale="90000"/>
          </a:bodyPr>
          <a:lstStyle/>
          <a:p>
            <a:pPr algn="l"/>
            <a:r>
              <a:rPr lang="en-GB" sz="1800" dirty="0"/>
              <a:t>I will choose this placement because I want to have experience of the American culture  and after I finish my course I am looking at working internationally and also I want to have experience in all kind of adventure activities or sport. The cost as well it is more cheaper if you compare the cost to other companies and I have a high chance of getting hired </a:t>
            </a:r>
          </a:p>
        </p:txBody>
      </p:sp>
      <p:sp>
        <p:nvSpPr>
          <p:cNvPr id="3" name="Subtitle 2">
            <a:extLst>
              <a:ext uri="{FF2B5EF4-FFF2-40B4-BE49-F238E27FC236}">
                <a16:creationId xmlns:a16="http://schemas.microsoft.com/office/drawing/2014/main" id="{147A118E-589A-4D19-878F-F23CE9CE35A0}"/>
              </a:ext>
            </a:extLst>
          </p:cNvPr>
          <p:cNvSpPr>
            <a:spLocks noGrp="1"/>
          </p:cNvSpPr>
          <p:nvPr>
            <p:ph type="subTitle" idx="1"/>
          </p:nvPr>
        </p:nvSpPr>
        <p:spPr>
          <a:xfrm>
            <a:off x="0" y="1031846"/>
            <a:ext cx="12192000" cy="5352176"/>
          </a:xfrm>
        </p:spPr>
        <p:txBody>
          <a:bodyPr/>
          <a:lstStyle/>
          <a:p>
            <a:r>
              <a:rPr lang="en-GB" dirty="0"/>
              <a:t>     </a:t>
            </a:r>
          </a:p>
        </p:txBody>
      </p:sp>
      <p:pic>
        <p:nvPicPr>
          <p:cNvPr id="5" name="Picture 4">
            <a:extLst>
              <a:ext uri="{FF2B5EF4-FFF2-40B4-BE49-F238E27FC236}">
                <a16:creationId xmlns:a16="http://schemas.microsoft.com/office/drawing/2014/main" id="{A9D0491E-FE2A-49AD-920B-404D03BFC644}"/>
              </a:ext>
            </a:extLst>
          </p:cNvPr>
          <p:cNvPicPr>
            <a:picLocks noChangeAspect="1"/>
          </p:cNvPicPr>
          <p:nvPr/>
        </p:nvPicPr>
        <p:blipFill>
          <a:blip r:embed="rId2"/>
          <a:stretch>
            <a:fillRect/>
          </a:stretch>
        </p:blipFill>
        <p:spPr>
          <a:xfrm>
            <a:off x="206462" y="1097908"/>
            <a:ext cx="6086678" cy="3423757"/>
          </a:xfrm>
          <a:prstGeom prst="rect">
            <a:avLst/>
          </a:prstGeom>
        </p:spPr>
      </p:pic>
      <p:pic>
        <p:nvPicPr>
          <p:cNvPr id="7" name="Picture 6">
            <a:extLst>
              <a:ext uri="{FF2B5EF4-FFF2-40B4-BE49-F238E27FC236}">
                <a16:creationId xmlns:a16="http://schemas.microsoft.com/office/drawing/2014/main" id="{FAD7F7B1-C242-470F-AF44-E8E5E58AEDDB}"/>
              </a:ext>
            </a:extLst>
          </p:cNvPr>
          <p:cNvPicPr/>
          <p:nvPr/>
        </p:nvPicPr>
        <p:blipFill rotWithShape="1">
          <a:blip r:embed="rId3">
            <a:extLst>
              <a:ext uri="{28A0092B-C50C-407E-A947-70E740481C1C}">
                <a14:useLocalDpi xmlns:a14="http://schemas.microsoft.com/office/drawing/2010/main" val="0"/>
              </a:ext>
            </a:extLst>
          </a:blip>
          <a:srcRect l="17117" t="14477" r="19233" b="15501"/>
          <a:stretch/>
        </p:blipFill>
        <p:spPr bwMode="auto">
          <a:xfrm>
            <a:off x="6315046" y="1097909"/>
            <a:ext cx="5670492" cy="34824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25447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6478D-0966-47E1-8B97-E5C63C4A85C7}"/>
              </a:ext>
            </a:extLst>
          </p:cNvPr>
          <p:cNvSpPr>
            <a:spLocks noGrp="1"/>
          </p:cNvSpPr>
          <p:nvPr>
            <p:ph type="title"/>
          </p:nvPr>
        </p:nvSpPr>
        <p:spPr>
          <a:xfrm>
            <a:off x="0" y="0"/>
            <a:ext cx="10515600" cy="4534046"/>
          </a:xfrm>
        </p:spPr>
        <p:txBody>
          <a:bodyPr/>
          <a:lstStyle/>
          <a:p>
            <a:r>
              <a:rPr lang="en-GB" sz="1800" dirty="0"/>
              <a:t>Reference</a:t>
            </a:r>
            <a:br>
              <a:rPr lang="en-GB" sz="1800" dirty="0"/>
            </a:br>
            <a:br>
              <a:rPr lang="en-GB" sz="1800" dirty="0"/>
            </a:br>
            <a:r>
              <a:rPr lang="en-GB" sz="1800" dirty="0"/>
              <a:t>(2019),Camp America,(Online) Available at </a:t>
            </a:r>
            <a:r>
              <a:rPr lang="en-GB" sz="1800" dirty="0">
                <a:hlinkClick r:id="rId2"/>
              </a:rPr>
              <a:t>https://www.campamerica.co.uk/about-us/the-company</a:t>
            </a:r>
            <a:r>
              <a:rPr lang="en-GB" sz="1800" dirty="0"/>
              <a:t> (Accessed on 15/11/2019</a:t>
            </a:r>
            <a:br>
              <a:rPr lang="en-GB" dirty="0"/>
            </a:br>
            <a:br>
              <a:rPr lang="en-GB" dirty="0"/>
            </a:br>
            <a:r>
              <a:rPr lang="en-GB" sz="1800" dirty="0"/>
              <a:t>(2019),Camp America,(Online) Available at </a:t>
            </a:r>
            <a:r>
              <a:rPr lang="en-GB" sz="1800" dirty="0">
                <a:hlinkClick r:id="rId3"/>
              </a:rPr>
              <a:t>https://www.campamerica.co.uk/the-experience/types-of-camp</a:t>
            </a:r>
            <a:r>
              <a:rPr lang="en-GB" sz="1800" dirty="0"/>
              <a:t> (Accessed on 15/11/2019</a:t>
            </a:r>
          </a:p>
        </p:txBody>
      </p:sp>
    </p:spTree>
    <p:extLst>
      <p:ext uri="{BB962C8B-B14F-4D97-AF65-F5344CB8AC3E}">
        <p14:creationId xmlns:p14="http://schemas.microsoft.com/office/powerpoint/2010/main" val="1637942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pgl">
            <a:extLst>
              <a:ext uri="{FF2B5EF4-FFF2-40B4-BE49-F238E27FC236}">
                <a16:creationId xmlns:a16="http://schemas.microsoft.com/office/drawing/2014/main" id="{D035BDAC-4D32-47D7-8521-95EDCC63E5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975" y="544429"/>
            <a:ext cx="11231326" cy="5747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057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A62527-F6F1-47A6-93B9-31D5CD47C19C}"/>
              </a:ext>
            </a:extLst>
          </p:cNvPr>
          <p:cNvSpPr>
            <a:spLocks noGrp="1"/>
          </p:cNvSpPr>
          <p:nvPr>
            <p:ph idx="1"/>
          </p:nvPr>
        </p:nvSpPr>
        <p:spPr>
          <a:xfrm>
            <a:off x="0" y="0"/>
            <a:ext cx="12256316" cy="6858000"/>
          </a:xfrm>
        </p:spPr>
        <p:txBody>
          <a:bodyPr>
            <a:normAutofit/>
          </a:bodyPr>
          <a:lstStyle/>
          <a:p>
            <a:pPr marL="0" indent="0">
              <a:buNone/>
            </a:pPr>
            <a:r>
              <a:rPr lang="en-GB" sz="2300" dirty="0">
                <a:latin typeface="+mj-lt"/>
                <a:cs typeface="Calibri Light" panose="020F0302020204030204" pitchFamily="34" charset="0"/>
              </a:rPr>
              <a:t>Children often refer to us as 'Parents Get Lost', the company actually takes its name from the man who started it all in the 1950s - Peter Gordon Lawrence. After leaving Engineering college, Peter Lawrence embarked on his first canoeing holiday down the </a:t>
            </a:r>
            <a:r>
              <a:rPr lang="en-GB" sz="2300" dirty="0">
                <a:latin typeface="+mj-lt"/>
              </a:rPr>
              <a:t>River Danube in 1955. As he journeyed down the river, taking in the breath-taking landscape along the way, he was inspired by his passion for the outdoors and wanted to share his experience to enrich the lives of others. In 1957 he created the company PGL between the border of England and Wales), PGL expanded into Wales and the Brecon National Park. Throughout the 1960s and early 1970s the ‘PGL Experience was based on three main activities - canoeing, sailing and pony trekking, with accommodation in tents. PGL's initial market was young adults.</a:t>
            </a:r>
          </a:p>
          <a:p>
            <a:pPr marL="0" indent="0">
              <a:buNone/>
            </a:pPr>
            <a:r>
              <a:rPr lang="en-GB" sz="2300" dirty="0">
                <a:latin typeface="+mj-lt"/>
              </a:rPr>
              <a:t>In 1993 PGL expand their company from uk to France.</a:t>
            </a:r>
          </a:p>
          <a:p>
            <a:pPr marL="0" indent="0">
              <a:buNone/>
            </a:pPr>
            <a:r>
              <a:rPr lang="en-GB" sz="2300" dirty="0">
                <a:latin typeface="+mj-lt"/>
              </a:rPr>
              <a:t>In 2007, PGL joined the Education Division of Holiday break, which provides outdoor education courses, activity holidays, cultural tours and ski trips for over 250,000 children each year. Holiday break was owned by Cox &amp; Kings Limited, one of the oldest and most recognised travel operators in the world, based in India.</a:t>
            </a:r>
          </a:p>
          <a:p>
            <a:endParaRPr lang="en-GB" dirty="0"/>
          </a:p>
        </p:txBody>
      </p:sp>
      <p:pic>
        <p:nvPicPr>
          <p:cNvPr id="4" name="Picture 3">
            <a:extLst>
              <a:ext uri="{FF2B5EF4-FFF2-40B4-BE49-F238E27FC236}">
                <a16:creationId xmlns:a16="http://schemas.microsoft.com/office/drawing/2014/main" id="{3D8A4C43-BA0C-4437-A5C1-5F4B0A25C477}"/>
              </a:ext>
            </a:extLst>
          </p:cNvPr>
          <p:cNvPicPr/>
          <p:nvPr/>
        </p:nvPicPr>
        <p:blipFill rotWithShape="1">
          <a:blip r:embed="rId2"/>
          <a:srcRect l="56871" t="20091" r="23825" b="59271"/>
          <a:stretch/>
        </p:blipFill>
        <p:spPr bwMode="auto">
          <a:xfrm>
            <a:off x="0" y="4721720"/>
            <a:ext cx="3311292" cy="21362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0694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73AC91-0177-4CA6-89DB-311EDD6C0C1F}"/>
              </a:ext>
            </a:extLst>
          </p:cNvPr>
          <p:cNvSpPr>
            <a:spLocks noGrp="1"/>
          </p:cNvSpPr>
          <p:nvPr>
            <p:ph idx="1"/>
          </p:nvPr>
        </p:nvSpPr>
        <p:spPr>
          <a:xfrm>
            <a:off x="-1" y="-1"/>
            <a:ext cx="12281483" cy="6946085"/>
          </a:xfrm>
        </p:spPr>
        <p:txBody>
          <a:bodyPr>
            <a:normAutofit fontScale="70000" lnSpcReduction="20000"/>
          </a:bodyPr>
          <a:lstStyle/>
          <a:p>
            <a:pPr marL="0" indent="0" algn="ctr">
              <a:buNone/>
            </a:pPr>
            <a:r>
              <a:rPr lang="en-GB" sz="2600" dirty="0">
                <a:latin typeface="+mj-lt"/>
              </a:rPr>
              <a:t>Jobs PGL offer</a:t>
            </a:r>
          </a:p>
          <a:p>
            <a:pPr marL="0" indent="0">
              <a:buNone/>
            </a:pPr>
            <a:r>
              <a:rPr lang="en-GB" sz="2600" dirty="0">
                <a:latin typeface="+mj-lt"/>
              </a:rPr>
              <a:t>As an Instructor you'll introduce guests to a number of activities and you’ll lead and deliver group sessions as a Group Leader. You will also be responsible for organising and participating in evening entertainments. They have been training people for over 50 years in the outdoor industry and they can give you the skills, confidence and the platform to develop in whichever department suits your talent and personality. PGL Instructors and Group Leaders are the heroes of the outdoor experience for our young guests.</a:t>
            </a:r>
          </a:p>
          <a:p>
            <a:pPr marL="0" indent="0">
              <a:buNone/>
            </a:pPr>
            <a:r>
              <a:rPr lang="en-GB" sz="2600" u="sng" dirty="0">
                <a:latin typeface="+mj-lt"/>
              </a:rPr>
              <a:t>Admin</a:t>
            </a:r>
            <a:r>
              <a:rPr lang="en-GB" sz="2600" dirty="0">
                <a:latin typeface="+mj-lt"/>
              </a:rPr>
              <a:t>: As part of this team, you will play a key part in the overall organisation of centre life for both guests and staff. a job in the HR and Admin Team will give you exposure to many different sides of the business such as finance, HR, and staff programming. Working with friendly, supportive Admin and HR Team is a chance to positively influence.</a:t>
            </a:r>
          </a:p>
          <a:p>
            <a:pPr marL="0" indent="0">
              <a:buNone/>
            </a:pPr>
            <a:r>
              <a:rPr lang="en-GB" sz="2600" u="sng" dirty="0">
                <a:latin typeface="+mj-lt"/>
              </a:rPr>
              <a:t>Retail</a:t>
            </a:r>
            <a:r>
              <a:rPr lang="en-GB" sz="2600" dirty="0">
                <a:latin typeface="+mj-lt"/>
              </a:rPr>
              <a:t>: You’ll get the opportunity to meet plenty of new people and help plan and run evening entertainments and team building activities for the staff on your centre. Retail Team at PGL is a great way to pursue a career in Retail and gain valuable experience whilst having all of the benefits of the PGL lifestyle. The centre shops and bars are a hive of activity with excited kids wanting to spend their pocket money on branded gifts and sweets for an extra energy boost.</a:t>
            </a:r>
          </a:p>
          <a:p>
            <a:pPr marL="0" indent="0">
              <a:buNone/>
            </a:pPr>
            <a:r>
              <a:rPr lang="en-GB" sz="2600" u="sng" dirty="0">
                <a:latin typeface="+mj-lt"/>
              </a:rPr>
              <a:t>Catering</a:t>
            </a:r>
            <a:r>
              <a:rPr lang="en-GB" sz="2600" dirty="0">
                <a:latin typeface="+mj-lt"/>
              </a:rPr>
              <a:t>: Working in catering provides great camaraderie, the ability to learn from others and the chance to quickly progress up the career ladder. We’ve got roles such as Apprentice Catering Assistants, Managers, and Chefs - not to mention the Front of House roles that are essential to the whole catering operation.</a:t>
            </a:r>
          </a:p>
          <a:p>
            <a:pPr marL="0" indent="0">
              <a:buNone/>
            </a:pPr>
            <a:r>
              <a:rPr lang="en-GB" sz="2600" dirty="0">
                <a:latin typeface="+mj-lt"/>
                <a:hlinkClick r:id="rId2">
                  <a:extLst>
                    <a:ext uri="{A12FA001-AC4F-418D-AE19-62706E023703}">
                      <ahyp:hlinkClr xmlns:ahyp="http://schemas.microsoft.com/office/drawing/2018/hyperlinkcolor" val="tx"/>
                    </a:ext>
                  </a:extLst>
                </a:hlinkClick>
              </a:rPr>
              <a:t>Maintenance</a:t>
            </a:r>
            <a:r>
              <a:rPr lang="en-GB" sz="2600" dirty="0">
                <a:latin typeface="+mj-lt"/>
              </a:rPr>
              <a:t>:  Range from Grounds person, Drivers and General Assistants to Maintenance Supervisor and Manager – PGL’s Centre Support jobs are among the most varied opportunities to work for PGL, with roles available in the UK and abroad.</a:t>
            </a:r>
          </a:p>
          <a:p>
            <a:pPr marL="0" indent="0">
              <a:buNone/>
            </a:pPr>
            <a:r>
              <a:rPr lang="en-GB" sz="2600" u="sng" dirty="0">
                <a:latin typeface="+mj-lt"/>
              </a:rPr>
              <a:t>Language Team</a:t>
            </a:r>
            <a:r>
              <a:rPr lang="en-GB" sz="2600" dirty="0">
                <a:latin typeface="+mj-lt"/>
              </a:rPr>
              <a:t>: Spanish speaking jobs are available throughout the summer at our unique Spanish centre. Or if you're looking to stay closer to home, at PGL, we also have opportunities for TESOL, CELTA or TEFLQ qualified Teachers to deliver our programme to inbound guests at various UK locations.</a:t>
            </a:r>
          </a:p>
          <a:p>
            <a:endParaRPr lang="en-GB" dirty="0"/>
          </a:p>
        </p:txBody>
      </p:sp>
    </p:spTree>
    <p:extLst>
      <p:ext uri="{BB962C8B-B14F-4D97-AF65-F5344CB8AC3E}">
        <p14:creationId xmlns:p14="http://schemas.microsoft.com/office/powerpoint/2010/main" val="4221739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55E2E2-648F-42A5-8DCC-218B6372F348}"/>
              </a:ext>
            </a:extLst>
          </p:cNvPr>
          <p:cNvSpPr>
            <a:spLocks noGrp="1"/>
          </p:cNvSpPr>
          <p:nvPr>
            <p:ph idx="1"/>
          </p:nvPr>
        </p:nvSpPr>
        <p:spPr>
          <a:xfrm>
            <a:off x="0" y="0"/>
            <a:ext cx="12192000" cy="6858000"/>
          </a:xfrm>
        </p:spPr>
        <p:txBody>
          <a:bodyPr>
            <a:normAutofit/>
          </a:bodyPr>
          <a:lstStyle/>
          <a:p>
            <a:pPr marL="0" indent="0">
              <a:buNone/>
            </a:pPr>
            <a:r>
              <a:rPr lang="en-GB" sz="2200" dirty="0">
                <a:latin typeface="+mj-lt"/>
              </a:rPr>
              <a:t>PGL Founder Peter Gordon Lawrence’s contribution to outdoor adventure and education has been immense. Several generations of children have benefited enormously from his achievements. Many parents are today sending their sons and daughters on PGL holidays and courses that they themselves enjoyed as children. In addition, thousands of young people have enjoyed careers in outdoor education, teaching and other professions following the essential skills learnt whilst working at PGL centres.</a:t>
            </a:r>
          </a:p>
          <a:p>
            <a:pPr marL="0" indent="0">
              <a:buNone/>
            </a:pPr>
            <a:r>
              <a:rPr lang="en-GB" sz="2200" dirty="0">
                <a:latin typeface="+mj-lt"/>
              </a:rPr>
              <a:t>Following the death of Peter Gordon Lawrence in August 2004 the Peter Gordon Lawrence Bursary was set up. This is used for the sole purpose of assisting children who would benefit from a PGL course, but whose family are unable to pay for it.</a:t>
            </a:r>
          </a:p>
          <a:p>
            <a:pPr marL="0" indent="0">
              <a:buNone/>
            </a:pPr>
            <a:endParaRPr lang="en-GB" sz="2200" dirty="0">
              <a:latin typeface="+mj-lt"/>
            </a:endParaRPr>
          </a:p>
          <a:p>
            <a:pPr marL="0" indent="0">
              <a:buNone/>
            </a:pPr>
            <a:r>
              <a:rPr lang="en-GB" sz="2200" dirty="0">
                <a:latin typeface="+mj-lt"/>
              </a:rPr>
              <a:t>I am not choosing PGL as my Placement because It is not based on the kind of job I want to do in the feature</a:t>
            </a:r>
          </a:p>
          <a:p>
            <a:pPr marL="0" indent="0">
              <a:buNone/>
            </a:pPr>
            <a:endParaRPr lang="en-GB" sz="2200" dirty="0">
              <a:latin typeface="+mj-lt"/>
            </a:endParaRPr>
          </a:p>
          <a:p>
            <a:pPr marL="0" indent="0">
              <a:buNone/>
            </a:pPr>
            <a:endParaRPr lang="en-GB" sz="2200" dirty="0">
              <a:latin typeface="+mj-lt"/>
            </a:endParaRPr>
          </a:p>
          <a:p>
            <a:pPr marL="0" indent="0">
              <a:buNone/>
            </a:pPr>
            <a:r>
              <a:rPr lang="en-GB" sz="2200" dirty="0">
                <a:latin typeface="+mj-lt"/>
              </a:rPr>
              <a:t>Reference:</a:t>
            </a:r>
          </a:p>
          <a:p>
            <a:pPr marL="0" indent="0">
              <a:buNone/>
            </a:pPr>
            <a:r>
              <a:rPr lang="en-GB" sz="2200" dirty="0">
                <a:latin typeface="+mj-lt"/>
              </a:rPr>
              <a:t>(2019), PGL,(Online) Available at </a:t>
            </a:r>
            <a:r>
              <a:rPr lang="en-GB" sz="2200" dirty="0">
                <a:latin typeface="+mj-lt"/>
                <a:hlinkClick r:id="rId2">
                  <a:extLst>
                    <a:ext uri="{A12FA001-AC4F-418D-AE19-62706E023703}">
                      <ahyp:hlinkClr xmlns:ahyp="http://schemas.microsoft.com/office/drawing/2018/hyperlinkcolor" val="tx"/>
                    </a:ext>
                  </a:extLst>
                </a:hlinkClick>
              </a:rPr>
              <a:t>https://www.pgl.co.uk/en-gb/about-us</a:t>
            </a:r>
            <a:r>
              <a:rPr lang="en-GB" sz="2200" dirty="0">
                <a:latin typeface="+mj-lt"/>
              </a:rPr>
              <a:t> (Accessed on 14/11/2019</a:t>
            </a:r>
          </a:p>
          <a:p>
            <a:endParaRPr lang="en-GB" dirty="0"/>
          </a:p>
        </p:txBody>
      </p:sp>
    </p:spTree>
    <p:extLst>
      <p:ext uri="{BB962C8B-B14F-4D97-AF65-F5344CB8AC3E}">
        <p14:creationId xmlns:p14="http://schemas.microsoft.com/office/powerpoint/2010/main" val="1011086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challenger sport">
            <a:extLst>
              <a:ext uri="{FF2B5EF4-FFF2-40B4-BE49-F238E27FC236}">
                <a16:creationId xmlns:a16="http://schemas.microsoft.com/office/drawing/2014/main" id="{EB6025E5-63CD-4846-BAC6-C2B888599D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254" y="565296"/>
            <a:ext cx="11881831" cy="44261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4214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73A23-0E36-4CE6-B897-936F1BE156F6}"/>
              </a:ext>
            </a:extLst>
          </p:cNvPr>
          <p:cNvSpPr>
            <a:spLocks noGrp="1"/>
          </p:cNvSpPr>
          <p:nvPr>
            <p:ph idx="1"/>
          </p:nvPr>
        </p:nvSpPr>
        <p:spPr>
          <a:xfrm>
            <a:off x="0" y="0"/>
            <a:ext cx="12192000" cy="6858000"/>
          </a:xfrm>
        </p:spPr>
        <p:txBody>
          <a:bodyPr>
            <a:normAutofit/>
          </a:bodyPr>
          <a:lstStyle/>
          <a:p>
            <a:pPr marL="0" indent="0">
              <a:buNone/>
            </a:pPr>
            <a:r>
              <a:rPr lang="en-GB" sz="2000" dirty="0">
                <a:latin typeface="+mj-lt"/>
              </a:rPr>
              <a:t>Challenger Sports is a multi-faceted international sports company who provide a wide variety of player development programs, coach education clinics, tournaments, tours, and uniform and equipment supply to hundreds of thousands of players, parents, and coaches across the globe.</a:t>
            </a:r>
          </a:p>
          <a:p>
            <a:pPr marL="0" indent="0">
              <a:buNone/>
            </a:pPr>
            <a:r>
              <a:rPr lang="en-GB" sz="2000" dirty="0">
                <a:latin typeface="+mj-lt"/>
              </a:rPr>
              <a:t>Operating originally as ‘British Soccer Camps’ Challenger Sports began running summer soccer camps in the US in 1985. Each year the company grew and the founders of Challenger diversified and expanded their range of services and products in response to the increasing demands of the rapidly growing North American soccer population.</a:t>
            </a:r>
          </a:p>
          <a:p>
            <a:pPr marL="0" indent="0">
              <a:buNone/>
            </a:pPr>
            <a:r>
              <a:rPr lang="en-GB" sz="2000" dirty="0">
                <a:latin typeface="+mj-lt"/>
              </a:rPr>
              <a:t>In 1997 the “Challenger” brand was created along with a vision of duplicating the highly successful soccer services and products model into multiple sports. Within two years, company owners Ron </a:t>
            </a:r>
            <a:r>
              <a:rPr lang="en-GB" sz="2000" dirty="0" err="1">
                <a:latin typeface="+mj-lt"/>
              </a:rPr>
              <a:t>Matsch</a:t>
            </a:r>
            <a:r>
              <a:rPr lang="en-GB" sz="2000" dirty="0">
                <a:latin typeface="+mj-lt"/>
              </a:rPr>
              <a:t>, Peter Arch, Alan Jones, Paul Lawrence, Derek Shore and Andy Bennett had established a network of regional offices serving soccer communities in every US state and 7 Canadian provinces. Challenger also invested heavily in the United Kingdom and were the first US based soccer company to set up a full-time recruitment and training operation in Britain.</a:t>
            </a:r>
          </a:p>
          <a:p>
            <a:endParaRPr lang="en-GB" dirty="0"/>
          </a:p>
        </p:txBody>
      </p:sp>
    </p:spTree>
    <p:extLst>
      <p:ext uri="{BB962C8B-B14F-4D97-AF65-F5344CB8AC3E}">
        <p14:creationId xmlns:p14="http://schemas.microsoft.com/office/powerpoint/2010/main" val="1449210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FB33B7-7EF4-4B7F-B5FA-C7D844B26F62}"/>
              </a:ext>
            </a:extLst>
          </p:cNvPr>
          <p:cNvSpPr>
            <a:spLocks noGrp="1"/>
          </p:cNvSpPr>
          <p:nvPr>
            <p:ph idx="1"/>
          </p:nvPr>
        </p:nvSpPr>
        <p:spPr>
          <a:xfrm>
            <a:off x="0" y="0"/>
            <a:ext cx="12192000" cy="6736360"/>
          </a:xfrm>
        </p:spPr>
        <p:txBody>
          <a:bodyPr>
            <a:normAutofit/>
          </a:bodyPr>
          <a:lstStyle/>
          <a:p>
            <a:r>
              <a:rPr lang="en-GB" sz="1900" dirty="0">
                <a:latin typeface="+mj-lt"/>
              </a:rPr>
              <a:t>International Soccer Camps: International soccer coaches delivering quality instruction with a fun, cultural, educational and character building twist…now featuring a new technology partner providing additional video instruction!</a:t>
            </a:r>
          </a:p>
          <a:p>
            <a:r>
              <a:rPr lang="en-GB" sz="1900" dirty="0">
                <a:latin typeface="+mj-lt"/>
              </a:rPr>
              <a:t>Next Level Training : Advanced instruction for competitive players focusing on speed, agility, advanced technique and quickness of play.</a:t>
            </a:r>
          </a:p>
          <a:p>
            <a:r>
              <a:rPr lang="en-GB" sz="1900" dirty="0">
                <a:latin typeface="+mj-lt"/>
              </a:rPr>
              <a:t>Soccer Plus Camps: Residential Camps for competitive goalkeepers and field players from the staff of former World Cup-winning coach, the late, Tony DiCicco.</a:t>
            </a:r>
          </a:p>
          <a:p>
            <a:r>
              <a:rPr lang="en-GB" sz="1900" dirty="0">
                <a:latin typeface="+mj-lt"/>
              </a:rPr>
              <a:t>GK Icon Camps: Specialized goalkeeper training camp delivered at your club specifically for your keepers.</a:t>
            </a:r>
          </a:p>
          <a:p>
            <a:r>
              <a:rPr lang="en-GB" sz="1900" dirty="0">
                <a:latin typeface="+mj-lt"/>
              </a:rPr>
              <a:t>Challenger Soccer Academy: Professional trainers and player development programs for teams and clubs during the fall and spring season.</a:t>
            </a:r>
          </a:p>
          <a:p>
            <a:r>
              <a:rPr lang="en-GB" sz="1900" dirty="0">
                <a:latin typeface="+mj-lt"/>
              </a:rPr>
              <a:t>Tiny Tykes: An innovative pre-school soccer program that introduces young children to the game through stories, games, music and skill building activities.</a:t>
            </a:r>
          </a:p>
          <a:p>
            <a:r>
              <a:rPr lang="en-GB" sz="1900" dirty="0">
                <a:latin typeface="+mj-lt"/>
              </a:rPr>
              <a:t>Challenger World Tours: An industry leading operator of exclusive, custom created soccer tours to Great Britain, Europe, Brazil and the USA.</a:t>
            </a:r>
          </a:p>
          <a:p>
            <a:r>
              <a:rPr lang="en-GB" sz="1900" dirty="0">
                <a:latin typeface="+mj-lt"/>
              </a:rPr>
              <a:t>Challenger Tournaments: We operate our own professionally run events and provide tournament management for clubs looking to expand their own events.</a:t>
            </a:r>
          </a:p>
          <a:p>
            <a:r>
              <a:rPr lang="en-GB" sz="1900" dirty="0">
                <a:latin typeface="+mj-lt"/>
              </a:rPr>
              <a:t>Challenger Teamwear: We manufacture, decorate and sell soccer, baseball, basketball and volleyball uniforms, and also are the 2nd largest distributor of Under Armour soccer products in the country.</a:t>
            </a:r>
          </a:p>
          <a:p>
            <a:endParaRPr lang="en-GB" dirty="0"/>
          </a:p>
        </p:txBody>
      </p:sp>
    </p:spTree>
    <p:extLst>
      <p:ext uri="{BB962C8B-B14F-4D97-AF65-F5344CB8AC3E}">
        <p14:creationId xmlns:p14="http://schemas.microsoft.com/office/powerpoint/2010/main" val="3798139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51F43B-B42C-4580-9BFB-047EEFD44C60}"/>
              </a:ext>
            </a:extLst>
          </p:cNvPr>
          <p:cNvSpPr>
            <a:spLocks noGrp="1"/>
          </p:cNvSpPr>
          <p:nvPr>
            <p:ph idx="1"/>
          </p:nvPr>
        </p:nvSpPr>
        <p:spPr>
          <a:xfrm>
            <a:off x="0" y="0"/>
            <a:ext cx="12192000" cy="5721292"/>
          </a:xfrm>
        </p:spPr>
        <p:txBody>
          <a:bodyPr/>
          <a:lstStyle/>
          <a:p>
            <a:pPr marL="0" indent="0">
              <a:buNone/>
            </a:pPr>
            <a:r>
              <a:rPr lang="en-GB" sz="2000" dirty="0">
                <a:latin typeface="+mj-lt"/>
              </a:rPr>
              <a:t>I am not choosing Challenger sport as my Placement because it is expensive and also it is just based on football. I already have experience in coaching different type of football skills and technique. And also I am looking to become a football coach in the feature.</a:t>
            </a:r>
          </a:p>
          <a:p>
            <a:endParaRPr lang="en-GB" sz="2000" dirty="0">
              <a:latin typeface="+mj-lt"/>
            </a:endParaRPr>
          </a:p>
          <a:p>
            <a:pPr marL="0" indent="0">
              <a:buNone/>
            </a:pPr>
            <a:r>
              <a:rPr lang="en-GB" sz="2000" dirty="0">
                <a:latin typeface="+mj-lt"/>
              </a:rPr>
              <a:t>Reference:</a:t>
            </a:r>
          </a:p>
          <a:p>
            <a:pPr marL="0" indent="0">
              <a:buNone/>
            </a:pPr>
            <a:r>
              <a:rPr lang="en-GB" sz="2000" dirty="0">
                <a:latin typeface="+mj-lt"/>
              </a:rPr>
              <a:t>(2018), Challenger Sport, (Online) Available at </a:t>
            </a:r>
            <a:r>
              <a:rPr lang="en-GB" sz="2000" dirty="0">
                <a:latin typeface="+mj-lt"/>
                <a:hlinkClick r:id="rId2"/>
              </a:rPr>
              <a:t>https://www.challengersports.com/about-us/</a:t>
            </a:r>
            <a:r>
              <a:rPr lang="en-GB" sz="2000" dirty="0">
                <a:latin typeface="+mj-lt"/>
              </a:rPr>
              <a:t> (Accessed on 17/11/2019</a:t>
            </a:r>
          </a:p>
          <a:p>
            <a:endParaRPr lang="en-GB" dirty="0"/>
          </a:p>
        </p:txBody>
      </p:sp>
    </p:spTree>
    <p:extLst>
      <p:ext uri="{BB962C8B-B14F-4D97-AF65-F5344CB8AC3E}">
        <p14:creationId xmlns:p14="http://schemas.microsoft.com/office/powerpoint/2010/main" val="3541820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101</TotalTime>
  <Words>1313</Words>
  <Application>Microsoft Office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 Light</vt:lpstr>
      <vt:lpstr>Calisto MT</vt:lpstr>
      <vt:lpstr>Trebuchet MS</vt:lpstr>
      <vt:lpstr>Wingdings 3</vt:lpstr>
      <vt:lpstr>Facet</vt:lpstr>
      <vt:lpstr>PowerPoint Presentation</vt:lpstr>
      <vt:lpstr>History</vt:lpstr>
      <vt:lpstr>Camps</vt:lpstr>
      <vt:lpstr>I will choose this placement because I want to have experience of the American culture  and after I finish my course I am looking at working internationally and also I want to have experience in all kind of adventure activities or sport. The cost as well it is more cheaper if you compare the cost to other companies and I have a high chance of getting hired </vt:lpstr>
      <vt:lpstr>Reference  (2019),Camp America,(Online) Available at https://www.campamerica.co.uk/about-us/the-company (Accessed on 15/11/2019  (2019),Camp America,(Online) Available at https://www.campamerica.co.uk/the-experience/types-of-camp (Accessed on 15/11/2019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Bangura (1801909)</dc:creator>
  <cp:lastModifiedBy>Mohamed Bangura (1801909)</cp:lastModifiedBy>
  <cp:revision>13</cp:revision>
  <dcterms:created xsi:type="dcterms:W3CDTF">2019-11-17T11:58:43Z</dcterms:created>
  <dcterms:modified xsi:type="dcterms:W3CDTF">2019-11-19T11:51:55Z</dcterms:modified>
</cp:coreProperties>
</file>