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59" r:id="rId4"/>
    <p:sldId id="260" r:id="rId5"/>
    <p:sldId id="261" r:id="rId6"/>
    <p:sldId id="262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94660"/>
  </p:normalViewPr>
  <p:slideViewPr>
    <p:cSldViewPr snapToGrid="0">
      <p:cViewPr varScale="1">
        <p:scale>
          <a:sx n="68" d="100"/>
          <a:sy n="68" d="100"/>
        </p:scale>
        <p:origin x="81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00E8906-E868-49EF-A90C-AFFD014F2A49}" type="datetimeFigureOut">
              <a:rPr lang="en-GB" smtClean="0"/>
              <a:t>02/05/2017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BC83388-2799-4A1A-AC71-15DB0FF666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14783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http://datacenterfrontier.com/sustainable-data-center/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BC83388-2799-4A1A-AC71-15DB0FF66610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58056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http://datacenterfrontier.com/sustainable-data-center/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BC83388-2799-4A1A-AC71-15DB0FF66610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308457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http://datacenterfrontier.com/sustainable-data-center/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BC83388-2799-4A1A-AC71-15DB0FF66610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05955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http://datacenterfrontier.com/sustainable-data-center/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BC83388-2799-4A1A-AC71-15DB0FF6661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3770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EED514-95FC-44CC-ACB8-2BA0455D61B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BCB763F-F911-40E6-B878-B1053112A74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3B8B65-3146-4D91-8162-B089C1E5E3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499FF0-2CC2-4056-A99C-B11AC7E118FB}" type="datetimeFigureOut">
              <a:rPr lang="en-GB" smtClean="0"/>
              <a:t>02/05/2017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78D8C1-80EF-48B6-A12C-3E81D8EE5A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AF0A06-1BFB-4AC3-8E37-4EB4A28AD1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1FBC19-6A3E-44AA-86B9-4180F73EE8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05975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C85746-464C-49A8-A231-72A113FD7D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07A4D6-9C20-485F-9C8B-E75B6956F9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AB5EC1-4F16-46EA-8EC3-2F8F7EFD8E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499FF0-2CC2-4056-A99C-B11AC7E118FB}" type="datetimeFigureOut">
              <a:rPr lang="en-GB" smtClean="0"/>
              <a:t>02/05/2017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310335-32AC-4A8D-A4AF-8FAA0CA1D4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374633-58FA-4630-81C6-947BAACBBC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1FBC19-6A3E-44AA-86B9-4180F73EE8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88496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E12314-F444-47E5-82F6-6C08832F20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05A8A4B-50FD-4F88-B752-D206CC41A15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96E9D2-A11C-4B1D-826E-8E10AB4474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499FF0-2CC2-4056-A99C-B11AC7E118FB}" type="datetimeFigureOut">
              <a:rPr lang="en-GB" smtClean="0"/>
              <a:t>02/05/2017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4FE6FC-7FC5-481B-801C-879A0393D9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D61760-047A-4E83-A4EF-78D8CEE1C9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1FBC19-6A3E-44AA-86B9-4180F73EE8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30753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B7A402-4695-4EEB-BA7A-4B74AB6BAB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F6A4D4-B0D3-48E0-BAD4-B29EC223AAB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2F0D15B-9ABD-4FB8-8CFA-E53FE5A042D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3781832-93F5-4735-A6AC-3A1E638833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499FF0-2CC2-4056-A99C-B11AC7E118FB}" type="datetimeFigureOut">
              <a:rPr lang="en-GB" smtClean="0"/>
              <a:t>02/05/2017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CB0A44E-963E-4B49-8291-6AA35ABFF1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4DE257-BC8B-411A-B25B-85EEF38B7B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1FBC19-6A3E-44AA-86B9-4180F73EE8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96606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5BA51D-6BF0-4910-92F4-E3200897C1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38B12D-4AF1-4650-9526-56837D424C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A4251D9-F2C8-4770-9352-A8BEA478791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13C1137-9335-4CFF-83DA-64065A38DD4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B266B98-1A61-4F0F-86E9-B8EAC321C50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8619C95-FC13-4D4B-A6AD-D392392DCD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499FF0-2CC2-4056-A99C-B11AC7E118FB}" type="datetimeFigureOut">
              <a:rPr lang="en-GB" smtClean="0"/>
              <a:t>02/05/2017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F77CEAF-9900-4869-A871-AC0BABB9C1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D89B110-A5A1-42C9-B3B5-9D6C223724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1FBC19-6A3E-44AA-86B9-4180F73EE8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1622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0B789A-B1D3-4BC1-9372-96F93917D2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0E42443-A13D-47D6-9327-7AB331D782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499FF0-2CC2-4056-A99C-B11AC7E118FB}" type="datetimeFigureOut">
              <a:rPr lang="en-GB" smtClean="0"/>
              <a:t>02/05/2017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3D226BB-28E6-4FF8-AC97-88A466A1CC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3423932-B343-4A8A-8D61-8C9D3B71A4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1FBC19-6A3E-44AA-86B9-4180F73EE8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88132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4B0346A-16DA-4812-85F1-035531F713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499FF0-2CC2-4056-A99C-B11AC7E118FB}" type="datetimeFigureOut">
              <a:rPr lang="en-GB" smtClean="0"/>
              <a:t>02/05/2017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2F790B5-36A4-4581-92D2-07D1A123FF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9DECAC9-31B8-482A-B3EF-2D455A2217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1FBC19-6A3E-44AA-86B9-4180F73EE8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9626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808D53-19FC-4AB1-88B2-69BE57DF0F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6744EE-AB78-4DB3-8A54-23394CBD1E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A80095D-D61D-4965-A30A-5F89619AF35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D0E3A60-0860-4C45-B8AC-3D4C6777BC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499FF0-2CC2-4056-A99C-B11AC7E118FB}" type="datetimeFigureOut">
              <a:rPr lang="en-GB" smtClean="0"/>
              <a:t>02/05/2017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F6A5BC8-229D-4BE8-8B2E-5CA7FF6D06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7DC66F3-6250-4DAF-93D1-87EDD949D1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1FBC19-6A3E-44AA-86B9-4180F73EE8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7173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4C1E31-9B0D-44DD-9FD8-6E8A66958A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1944BA9-49A2-4376-9FFA-42273B5ABC1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05433B9-2153-4368-BB17-546C556766D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B120F3C-29E8-4EE6-BCF5-7B716CFBF8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499FF0-2CC2-4056-A99C-B11AC7E118FB}" type="datetimeFigureOut">
              <a:rPr lang="en-GB" smtClean="0"/>
              <a:t>02/05/2017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044E5D1-8F4A-4095-B48E-F1167CBA7E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72A2516-A351-4079-81E7-1629FD2A00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1FBC19-6A3E-44AA-86B9-4180F73EE8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59289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3AF454-4643-4AF5-A80A-C78140D4D3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BE0FE29-1A22-48DE-AC60-E13C5A5C2F7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69917C-6C60-4478-98BA-9129C5D934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499FF0-2CC2-4056-A99C-B11AC7E118FB}" type="datetimeFigureOut">
              <a:rPr lang="en-GB" smtClean="0"/>
              <a:t>02/05/2017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74E32B-EEAE-47A3-9EBF-F293AD511D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6426B5-E358-44B0-A60F-64C6F93335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1FBC19-6A3E-44AA-86B9-4180F73EE8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99185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DD2B7AD-9CC8-4B1F-B146-FF043EB7A91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9BB4A22-77E1-48F3-820F-6B6539F3647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33E44A-9673-447A-85EA-7073E9AB3C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499FF0-2CC2-4056-A99C-B11AC7E118FB}" type="datetimeFigureOut">
              <a:rPr lang="en-GB" smtClean="0"/>
              <a:t>02/05/2017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E299AD-0408-42EC-8BB1-EF6B32C841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984E64-F85B-4645-8D16-8E6F43520A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1FBC19-6A3E-44AA-86B9-4180F73EE8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55786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3F6F127-1849-4E3B-B0FD-75EF5E37BE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3EE0A3-54F2-4811-9F81-4FC5C9CC85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2AA7A1-043D-4E4D-AC9F-10A38013F17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499FF0-2CC2-4056-A99C-B11AC7E118FB}" type="datetimeFigureOut">
              <a:rPr lang="en-GB" smtClean="0"/>
              <a:t>02/05/2017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3B1064-0DFA-4ADF-887D-2FDF4D65E99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AEA29C-10DA-4904-9F5E-43DF9720C2C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1FBC19-6A3E-44AA-86B9-4180F73EE8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29974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ftp://ftp-sop.inria.fr/maestro/Sigmetrics-Performance-2012-papers-and-posters/p175.pdf" TargetMode="External"/><Relationship Id="rId2" Type="http://schemas.openxmlformats.org/officeDocument/2006/relationships/hyperlink" Target="http://www.datacenterdynamics.com/content-tracks/design-build/sustainable-data-centers-5-key-questions/97339.fullarticle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datacenterknowledge.com/archives/2012/04/26/sustainability-in-todays-data-center/" TargetMode="External"/><Relationship Id="rId4" Type="http://schemas.openxmlformats.org/officeDocument/2006/relationships/hyperlink" Target="http://magazine.ieee-pes.org/files/2012/11/10mpe06-allee-2212607-x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17908D-8EF2-4600-80B4-473F69B2C14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Sustainable Data </a:t>
            </a:r>
            <a:r>
              <a:rPr lang="en-GB" dirty="0" err="1"/>
              <a:t>Center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E65EFD4-6A84-4929-9F55-E8F3784AEF3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21486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53052D2-24AE-447A-8809-AF6762EB77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Sustainability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F273018-07FB-4360-AE5D-DAAC9F3668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717345" cy="4068738"/>
          </a:xfrm>
        </p:spPr>
        <p:txBody>
          <a:bodyPr>
            <a:normAutofit/>
          </a:bodyPr>
          <a:lstStyle/>
          <a:p>
            <a:pPr algn="just"/>
            <a:r>
              <a:rPr lang="en-GB" dirty="0"/>
              <a:t>Data </a:t>
            </a:r>
            <a:r>
              <a:rPr lang="en-GB" dirty="0" err="1"/>
              <a:t>center</a:t>
            </a:r>
            <a:r>
              <a:rPr lang="en-GB" dirty="0"/>
              <a:t> must operate efficiently and diligently seek new ways to reduce overall environmental impact.</a:t>
            </a:r>
          </a:p>
          <a:p>
            <a:pPr algn="just"/>
            <a:r>
              <a:rPr lang="en-GB" dirty="0"/>
              <a:t>Data </a:t>
            </a:r>
            <a:r>
              <a:rPr lang="en-GB" dirty="0" err="1"/>
              <a:t>center</a:t>
            </a:r>
            <a:r>
              <a:rPr lang="en-GB" dirty="0"/>
              <a:t> industry uses </a:t>
            </a:r>
            <a:r>
              <a:rPr lang="en-GB" dirty="0">
                <a:solidFill>
                  <a:srgbClr val="FF0000"/>
                </a:solidFill>
              </a:rPr>
              <a:t>large and increasing amount </a:t>
            </a:r>
            <a:r>
              <a:rPr lang="en-GB" dirty="0"/>
              <a:t>of </a:t>
            </a: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land, energy, water, and raw materials</a:t>
            </a:r>
            <a:r>
              <a:rPr lang="en-GB" dirty="0"/>
              <a:t>, and is creating a growing amount of waste in the process.</a:t>
            </a:r>
          </a:p>
          <a:p>
            <a:pPr algn="just"/>
            <a:endParaRPr lang="en-GB" dirty="0"/>
          </a:p>
          <a:p>
            <a:pPr algn="just"/>
            <a:endParaRPr lang="en-GB" dirty="0"/>
          </a:p>
        </p:txBody>
      </p:sp>
      <p:pic>
        <p:nvPicPr>
          <p:cNvPr id="6" name="Picture 2" descr="What It Means to Be a Sustainable Data Center">
            <a:extLst>
              <a:ext uri="{FF2B5EF4-FFF2-40B4-BE49-F238E27FC236}">
                <a16:creationId xmlns:a16="http://schemas.microsoft.com/office/drawing/2014/main" id="{D7EA2EE1-94B1-4712-90A4-90BF4D962E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41810" y="2067951"/>
            <a:ext cx="4143303" cy="30469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064960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F274A5-01D4-4A6E-A2F6-BCF0B92A41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Sustainability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0AACAB-4045-46F7-9342-8640B4468F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GB" dirty="0"/>
              <a:t>Sustainability start with data </a:t>
            </a:r>
            <a:r>
              <a:rPr lang="en-GB" dirty="0" err="1"/>
              <a:t>center’s</a:t>
            </a:r>
            <a:r>
              <a:rPr lang="en-GB" dirty="0"/>
              <a:t> platform</a:t>
            </a:r>
          </a:p>
          <a:p>
            <a:pPr lvl="1" algn="just"/>
            <a:r>
              <a:rPr lang="en-GB" dirty="0"/>
              <a:t>How it is designed, constructed &amp; operated.</a:t>
            </a:r>
          </a:p>
          <a:p>
            <a:pPr lvl="1" algn="just"/>
            <a:r>
              <a:rPr lang="en-GB" dirty="0"/>
              <a:t>Some follow modular approach than raised floor</a:t>
            </a:r>
          </a:p>
          <a:p>
            <a:pPr lvl="1" algn="just"/>
            <a:r>
              <a:rPr lang="en-GB" dirty="0"/>
              <a:t>Some try to reduce CO2 emissions</a:t>
            </a:r>
          </a:p>
          <a:p>
            <a:pPr lvl="1" algn="just"/>
            <a:r>
              <a:rPr lang="en-GB" dirty="0"/>
              <a:t>Some try to use renewable energy</a:t>
            </a:r>
          </a:p>
          <a:p>
            <a:pPr lvl="1" algn="just"/>
            <a:r>
              <a:rPr lang="en-GB" dirty="0"/>
              <a:t>Energy efficiency (less energy – less water)</a:t>
            </a:r>
          </a:p>
          <a:p>
            <a:pPr algn="just"/>
            <a:r>
              <a:rPr lang="en-GB" dirty="0"/>
              <a:t>Reduce data </a:t>
            </a:r>
            <a:r>
              <a:rPr lang="en-GB" dirty="0" err="1"/>
              <a:t>center</a:t>
            </a:r>
            <a:r>
              <a:rPr lang="en-GB" dirty="0"/>
              <a:t> waste</a:t>
            </a:r>
          </a:p>
          <a:p>
            <a:pPr lvl="1" algn="just"/>
            <a:r>
              <a:rPr lang="en-GB" dirty="0"/>
              <a:t>takes a large number of components to run a data </a:t>
            </a:r>
            <a:r>
              <a:rPr lang="en-GB" dirty="0" err="1"/>
              <a:t>center</a:t>
            </a:r>
            <a:r>
              <a:rPr lang="en-GB" dirty="0"/>
              <a:t>, from cables and sensors to IT hardware and cooling units.</a:t>
            </a:r>
          </a:p>
          <a:p>
            <a:pPr lvl="1" algn="just"/>
            <a:r>
              <a:rPr lang="en-GB" dirty="0"/>
              <a:t>minimize the amount of toxic-laden electronics that end up in landfills. </a:t>
            </a:r>
          </a:p>
          <a:p>
            <a:pPr marL="0" indent="0" algn="just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55525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4FE72C-89FD-4C3D-847E-007794F216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Sustainability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F698F6-7219-4A45-B2FC-63C4B6F5F7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just"/>
            <a:r>
              <a:rPr lang="en-GB" b="1" dirty="0"/>
              <a:t>Leverage Your Provider’s Footprint</a:t>
            </a:r>
            <a:endParaRPr lang="en-GB" dirty="0"/>
          </a:p>
          <a:p>
            <a:pPr lvl="1" algn="just"/>
            <a:r>
              <a:rPr lang="en-GB" dirty="0"/>
              <a:t>When selecting a data </a:t>
            </a:r>
            <a:r>
              <a:rPr lang="en-GB" dirty="0" err="1"/>
              <a:t>center</a:t>
            </a:r>
            <a:r>
              <a:rPr lang="en-GB" dirty="0"/>
              <a:t> provider, inquire about </a:t>
            </a:r>
          </a:p>
          <a:p>
            <a:pPr lvl="2" algn="just"/>
            <a:r>
              <a:rPr lang="en-GB" dirty="0"/>
              <a:t>their multi-site footprint </a:t>
            </a:r>
          </a:p>
          <a:p>
            <a:pPr lvl="2" algn="just"/>
            <a:r>
              <a:rPr lang="en-GB" dirty="0"/>
              <a:t>ability to enable distributed network availability </a:t>
            </a:r>
          </a:p>
          <a:p>
            <a:pPr lvl="2" algn="just"/>
            <a:r>
              <a:rPr lang="en-GB" dirty="0"/>
              <a:t>dynamic load placement. </a:t>
            </a:r>
          </a:p>
          <a:p>
            <a:pPr algn="just"/>
            <a:r>
              <a:rPr lang="en-GB" b="1" dirty="0"/>
              <a:t>Gain Increased Performance Visibility Through Software</a:t>
            </a:r>
          </a:p>
          <a:p>
            <a:pPr lvl="1" algn="just"/>
            <a:r>
              <a:rPr lang="en-GB" dirty="0"/>
              <a:t>Utilizing data </a:t>
            </a:r>
            <a:r>
              <a:rPr lang="en-GB" dirty="0" err="1"/>
              <a:t>center</a:t>
            </a:r>
            <a:r>
              <a:rPr lang="en-GB" dirty="0"/>
              <a:t> operating system </a:t>
            </a:r>
            <a:r>
              <a:rPr lang="en-GB" dirty="0">
                <a:solidFill>
                  <a:srgbClr val="FF0000"/>
                </a:solidFill>
              </a:rPr>
              <a:t>software to track key metrics </a:t>
            </a:r>
            <a:r>
              <a:rPr lang="en-GB" dirty="0"/>
              <a:t>associated with </a:t>
            </a:r>
            <a:r>
              <a:rPr lang="en-GB" dirty="0">
                <a:solidFill>
                  <a:srgbClr val="FF0000"/>
                </a:solidFill>
              </a:rPr>
              <a:t>asset, capacity, and workflow management </a:t>
            </a:r>
            <a:r>
              <a:rPr lang="en-GB" dirty="0"/>
              <a:t>can optimize the entire performance of data </a:t>
            </a:r>
            <a:r>
              <a:rPr lang="en-GB" dirty="0" err="1"/>
              <a:t>center</a:t>
            </a:r>
            <a:r>
              <a:rPr lang="en-GB" dirty="0"/>
              <a:t>. </a:t>
            </a:r>
          </a:p>
          <a:p>
            <a:pPr lvl="1" algn="just"/>
            <a:r>
              <a:rPr lang="en-GB" dirty="0"/>
              <a:t>Tools enable visibility into and control of energy consumption and capacity, organizations are able to achieve greater efficiency and thus energy cost savings. </a:t>
            </a:r>
          </a:p>
        </p:txBody>
      </p:sp>
    </p:spTree>
    <p:extLst>
      <p:ext uri="{BB962C8B-B14F-4D97-AF65-F5344CB8AC3E}">
        <p14:creationId xmlns:p14="http://schemas.microsoft.com/office/powerpoint/2010/main" val="33576259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EDE977-9907-4F2A-B9A3-E6D5E4CE36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Sustainability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7C660D-7023-4F0A-9EA4-E00A98287A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GB" b="1" dirty="0"/>
              <a:t>Continuous Innovation Is A Priority</a:t>
            </a:r>
            <a:endParaRPr lang="en-GB" dirty="0"/>
          </a:p>
          <a:p>
            <a:pPr lvl="1" algn="just"/>
            <a:r>
              <a:rPr lang="en-GB" dirty="0"/>
              <a:t>Data </a:t>
            </a:r>
            <a:r>
              <a:rPr lang="en-GB" dirty="0" err="1"/>
              <a:t>center</a:t>
            </a:r>
            <a:r>
              <a:rPr lang="en-GB" dirty="0"/>
              <a:t> providers with interest in sustainability will always be looking to reduce, reuse and recycle everything from energy to materials. </a:t>
            </a:r>
          </a:p>
          <a:p>
            <a:pPr lvl="1" algn="just"/>
            <a:r>
              <a:rPr lang="en-GB" dirty="0"/>
              <a:t>Efficiency is a key component in current and future designs of power distribution, energy recovery, IT and environmental networks. </a:t>
            </a:r>
          </a:p>
          <a:p>
            <a:pPr algn="just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82938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DA8A5F-3BCC-47C0-8739-5F1A697319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Other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6C1C85-F9C7-4D3D-8B8D-CE02EA9C61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lvl="0"/>
            <a:r>
              <a:rPr lang="en-GB" dirty="0"/>
              <a:t>https://www.google.co.uk/</a:t>
            </a:r>
            <a:r>
              <a:rPr lang="en-GB" dirty="0" err="1"/>
              <a:t>search?espv</a:t>
            </a:r>
            <a:r>
              <a:rPr lang="en-GB" dirty="0"/>
              <a:t>=2&amp;q=what+is+carbon+footprint%3F&amp;oq=what+is+carbon+footprint%3F&amp;gs_l=serp.3..0l10.2979.7894.0.8183.16.16.0.0.0.0.120.1234.13j2.15.0....0...1c.1.64.serp..1.13.1027...0i22i30k1j33i160k1j0i67k1j0i20k1.Y8x9ODFqLeU</a:t>
            </a:r>
          </a:p>
          <a:p>
            <a:pPr lvl="0"/>
            <a:r>
              <a:rPr lang="en-GB" dirty="0"/>
              <a:t>http://www.apc.com/salestools/DBOY-7EVHLH/DBOY-7EVHLH_R0_EN.pdf</a:t>
            </a:r>
          </a:p>
          <a:p>
            <a:pPr lvl="0"/>
            <a:r>
              <a:rPr lang="en-GB" dirty="0"/>
              <a:t>https://www.greenhousedata.com/green-data-centers</a:t>
            </a:r>
          </a:p>
          <a:p>
            <a:pPr lvl="0"/>
            <a:r>
              <a:rPr lang="en-GB" u="sng" dirty="0">
                <a:hlinkClick r:id="rId2"/>
              </a:rPr>
              <a:t>http://www.datacenterdynamics.com/content-tracks/design-build/sustainable-data-centers-5-key-questions/97339.fullarticle</a:t>
            </a:r>
            <a:endParaRPr lang="en-GB" dirty="0"/>
          </a:p>
          <a:p>
            <a:pPr lvl="0"/>
            <a:r>
              <a:rPr lang="en-GB" u="sng" dirty="0">
                <a:hlinkClick r:id="rId3"/>
              </a:rPr>
              <a:t>ftp://ftp-sop.inria.fr/maestro/Sigmetrics-Performance-2012-papers-and-posters/p175.pdf</a:t>
            </a:r>
            <a:endParaRPr lang="en-GB" dirty="0"/>
          </a:p>
          <a:p>
            <a:pPr lvl="0"/>
            <a:r>
              <a:rPr lang="en-GB" u="sng" dirty="0">
                <a:hlinkClick r:id="rId4"/>
              </a:rPr>
              <a:t>http://magazine.ieee-pes.org/files/2012/11/10mpe06-allee-2212607-x.pdf</a:t>
            </a:r>
            <a:endParaRPr lang="en-GB" dirty="0"/>
          </a:p>
          <a:p>
            <a:pPr lvl="0"/>
            <a:r>
              <a:rPr lang="en-GB" u="sng" dirty="0">
                <a:hlinkClick r:id="rId5"/>
              </a:rPr>
              <a:t>http://www.datacenterknowledge.com/archives/2012/04/26/sustainability-in-todays-data-center/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255527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</TotalTime>
  <Words>400</Words>
  <Application>Microsoft Office PowerPoint</Application>
  <PresentationFormat>Widescreen</PresentationFormat>
  <Paragraphs>43</Paragraphs>
  <Slides>6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Calibri Light</vt:lpstr>
      <vt:lpstr>Office Theme</vt:lpstr>
      <vt:lpstr>Sustainable Data Center</vt:lpstr>
      <vt:lpstr>Sustainability</vt:lpstr>
      <vt:lpstr>Sustainability</vt:lpstr>
      <vt:lpstr>Sustainability</vt:lpstr>
      <vt:lpstr>Sustainability</vt:lpstr>
      <vt:lpstr>Other resources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Sustainable Data Center</dc:title>
  <dc:creator>beko</dc:creator>
  <cp:lastModifiedBy>beko</cp:lastModifiedBy>
  <cp:revision>3</cp:revision>
  <dcterms:created xsi:type="dcterms:W3CDTF">2017-05-02T20:59:04Z</dcterms:created>
  <dcterms:modified xsi:type="dcterms:W3CDTF">2017-05-02T21:11:59Z</dcterms:modified>
</cp:coreProperties>
</file>