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8" r:id="rId3"/>
    <p:sldId id="259" r:id="rId4"/>
    <p:sldId id="260" r:id="rId5"/>
    <p:sldId id="261" r:id="rId6"/>
    <p:sldId id="262" r:id="rId7"/>
    <p:sldId id="263" r:id="rId8"/>
    <p:sldId id="264" r:id="rId9"/>
    <p:sldId id="273" r:id="rId10"/>
    <p:sldId id="265" r:id="rId11"/>
    <p:sldId id="266" r:id="rId12"/>
    <p:sldId id="267" r:id="rId13"/>
    <p:sldId id="268" r:id="rId14"/>
    <p:sldId id="269" r:id="rId15"/>
    <p:sldId id="270" r:id="rId16"/>
    <p:sldId id="271" r:id="rId17"/>
    <p:sldId id="272"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notesViewPr>
    <p:cSldViewPr>
      <p:cViewPr varScale="1">
        <p:scale>
          <a:sx n="69" d="100"/>
          <a:sy n="69" d="100"/>
        </p:scale>
        <p:origin x="1833" y="3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A863B7-6BC3-4399-8979-11E01A80FD4C}" type="datetimeFigureOut">
              <a:rPr lang="en-GB" smtClean="0"/>
              <a:t>24/03/2020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5E1D4-A31C-4825-BF57-F2BCEAA6ADA8}" type="slidenum">
              <a:rPr lang="en-GB" smtClean="0"/>
              <a:t>‹#›</a:t>
            </a:fld>
            <a:endParaRPr lang="en-GB"/>
          </a:p>
        </p:txBody>
      </p:sp>
    </p:spTree>
    <p:extLst>
      <p:ext uri="{BB962C8B-B14F-4D97-AF65-F5344CB8AC3E}">
        <p14:creationId xmlns:p14="http://schemas.microsoft.com/office/powerpoint/2010/main" val="1233065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a:t>
            </a:fld>
            <a:endParaRPr lang="en-GB"/>
          </a:p>
        </p:txBody>
      </p:sp>
    </p:spTree>
    <p:extLst>
      <p:ext uri="{BB962C8B-B14F-4D97-AF65-F5344CB8AC3E}">
        <p14:creationId xmlns:p14="http://schemas.microsoft.com/office/powerpoint/2010/main" val="3273289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This</a:t>
            </a:r>
            <a:r>
              <a:rPr lang="en-GB" baseline="0" dirty="0" smtClean="0"/>
              <a:t> was going to be an opportunity for you to update me with how you are getting on with supervising others.  As discussed when we last met, my suggestion was that you waited until the first assessment was in before you make a start on the development of your practical supervision skills, which would have been around about now.  </a:t>
            </a:r>
          </a:p>
          <a:p>
            <a:pPr algn="just"/>
            <a:endParaRPr lang="en-GB" dirty="0"/>
          </a:p>
          <a:p>
            <a:pPr algn="just"/>
            <a:r>
              <a:rPr lang="en-GB" dirty="0" smtClean="0"/>
              <a:t>However the deadlines have now changed – here is a confirmation of them:</a:t>
            </a:r>
          </a:p>
          <a:p>
            <a:pPr algn="just"/>
            <a:endParaRPr lang="en-GB" dirty="0"/>
          </a:p>
          <a:p>
            <a:pPr algn="just"/>
            <a:r>
              <a:rPr lang="en-GB" dirty="0" smtClean="0"/>
              <a:t>Component </a:t>
            </a:r>
            <a:r>
              <a:rPr lang="en-GB" dirty="0" smtClean="0"/>
              <a:t>2: </a:t>
            </a:r>
            <a:r>
              <a:rPr lang="en-GB" dirty="0" smtClean="0"/>
              <a:t>11</a:t>
            </a:r>
            <a:r>
              <a:rPr lang="en-GB" baseline="30000" dirty="0" smtClean="0"/>
              <a:t>th</a:t>
            </a:r>
            <a:r>
              <a:rPr lang="en-GB" dirty="0" smtClean="0"/>
              <a:t> </a:t>
            </a:r>
            <a:r>
              <a:rPr lang="en-GB" dirty="0" smtClean="0"/>
              <a:t>May</a:t>
            </a:r>
          </a:p>
          <a:p>
            <a:pPr algn="just"/>
            <a:r>
              <a:rPr lang="en-GB" dirty="0" smtClean="0"/>
              <a:t>Component 3: </a:t>
            </a:r>
            <a:r>
              <a:rPr lang="en-GB" dirty="0" smtClean="0"/>
              <a:t>29</a:t>
            </a:r>
            <a:r>
              <a:rPr lang="en-GB" baseline="30000" dirty="0" smtClean="0"/>
              <a:t>th</a:t>
            </a:r>
            <a:r>
              <a:rPr lang="en-GB" dirty="0" smtClean="0"/>
              <a:t> </a:t>
            </a:r>
            <a:r>
              <a:rPr lang="en-GB" dirty="0" smtClean="0"/>
              <a:t>May</a:t>
            </a:r>
          </a:p>
          <a:p>
            <a:pPr algn="just"/>
            <a:endParaRPr lang="en-GB" dirty="0"/>
          </a:p>
          <a:p>
            <a:pPr algn="just"/>
            <a:r>
              <a:rPr lang="en-GB" dirty="0" smtClean="0"/>
              <a:t>This now means that you have a little more time to play with.</a:t>
            </a:r>
          </a:p>
          <a:p>
            <a:pPr algn="just"/>
            <a:endParaRPr lang="en-GB" dirty="0"/>
          </a:p>
          <a:p>
            <a:pPr algn="just"/>
            <a:r>
              <a:rPr lang="en-GB" dirty="0" smtClean="0"/>
              <a:t>My advice for engaging in the supervision practice – as noted in lectures –  is to work backwards from the deadline for the final assessment = </a:t>
            </a:r>
            <a:r>
              <a:rPr lang="en-GB" dirty="0" smtClean="0"/>
              <a:t>29</a:t>
            </a:r>
            <a:r>
              <a:rPr lang="en-GB" baseline="30000" dirty="0" smtClean="0"/>
              <a:t>th</a:t>
            </a:r>
            <a:r>
              <a:rPr lang="en-GB" dirty="0" smtClean="0"/>
              <a:t> </a:t>
            </a:r>
            <a:r>
              <a:rPr lang="en-GB" dirty="0" smtClean="0"/>
              <a:t>May.  You need to engage in 5-6 supervision sessions, so work backwards to see when will be best for you to start, but you do need to think of starting early April.  You will need to re-think how this will now work in relation to the current situation we find ourselves in, as it will not be possible for you to meet with someone in person now.  Think about how you can make use of ‘Teams’/Skype/</a:t>
            </a:r>
            <a:r>
              <a:rPr lang="en-GB" dirty="0" err="1" smtClean="0"/>
              <a:t>Whatsapp</a:t>
            </a:r>
            <a:r>
              <a:rPr lang="en-GB" dirty="0" smtClean="0"/>
              <a:t> video calls/FaceTime.</a:t>
            </a:r>
          </a:p>
          <a:p>
            <a:pPr algn="just"/>
            <a:endParaRPr lang="en-GB" dirty="0"/>
          </a:p>
          <a:p>
            <a:pPr algn="just"/>
            <a:r>
              <a:rPr lang="en-GB" dirty="0" smtClean="0"/>
              <a:t>Do you all have someone to practice your supervision skills on?  For your development, please ensure you select 1 person with whom you will ‘meet’ for all of these sessions.</a:t>
            </a:r>
          </a:p>
          <a:p>
            <a:pPr algn="just"/>
            <a:endParaRPr lang="en-GB" dirty="0" smtClean="0"/>
          </a:p>
        </p:txBody>
      </p:sp>
      <p:sp>
        <p:nvSpPr>
          <p:cNvPr id="4" name="Slide Number Placeholder 3"/>
          <p:cNvSpPr>
            <a:spLocks noGrp="1"/>
          </p:cNvSpPr>
          <p:nvPr>
            <p:ph type="sldNum" sz="quarter" idx="10"/>
          </p:nvPr>
        </p:nvSpPr>
        <p:spPr/>
        <p:txBody>
          <a:bodyPr/>
          <a:lstStyle/>
          <a:p>
            <a:fld id="{EA25E1D4-A31C-4825-BF57-F2BCEAA6ADA8}" type="slidenum">
              <a:rPr lang="en-GB" smtClean="0"/>
              <a:t>2</a:t>
            </a:fld>
            <a:endParaRPr lang="en-GB" dirty="0"/>
          </a:p>
        </p:txBody>
      </p:sp>
    </p:spTree>
    <p:extLst>
      <p:ext uri="{BB962C8B-B14F-4D97-AF65-F5344CB8AC3E}">
        <p14:creationId xmlns:p14="http://schemas.microsoft.com/office/powerpoint/2010/main" val="3041643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another helpful reminder of what supervision is and its purpose.</a:t>
            </a:r>
          </a:p>
          <a:p>
            <a:endParaRPr lang="en-GB" dirty="0"/>
          </a:p>
          <a:p>
            <a:r>
              <a:rPr lang="en-GB" dirty="0" smtClean="0"/>
              <a:t>Have you been able to locate more from your reading?</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Again Sapin (2009) articulates why supervision is so important within our practice.  </a:t>
            </a:r>
          </a:p>
          <a:p>
            <a:endParaRPr lang="en-GB" dirty="0"/>
          </a:p>
          <a:p>
            <a:r>
              <a:rPr lang="en-GB" dirty="0" smtClean="0"/>
              <a:t>Have you read this chapter yet?  It is on Moodle under the ‘Additional Reading’ tab.</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Sapin (2009) in her chapter notes how important it is to create an environment which is both supportive and challenging for our supervisees.</a:t>
            </a:r>
          </a:p>
          <a:p>
            <a:endParaRPr lang="en-GB" dirty="0"/>
          </a:p>
          <a:p>
            <a:r>
              <a:rPr lang="en-GB" dirty="0" smtClean="0"/>
              <a:t>Can you think of ideas here?</a:t>
            </a:r>
          </a:p>
          <a:p>
            <a:endParaRPr lang="en-GB" dirty="0"/>
          </a:p>
          <a:p>
            <a:r>
              <a:rPr lang="en-GB" dirty="0" smtClean="0"/>
              <a:t>What do you think you would need to consider?</a:t>
            </a:r>
          </a:p>
          <a:p>
            <a:endParaRPr lang="en-GB" dirty="0"/>
          </a:p>
          <a:p>
            <a:r>
              <a:rPr lang="en-GB" dirty="0" smtClean="0"/>
              <a:t>Think about your own youth work practice?  What do you do with young people to ensure they feel both supported and challenged?</a:t>
            </a:r>
          </a:p>
          <a:p>
            <a:endParaRPr lang="en-GB" dirty="0"/>
          </a:p>
          <a:p>
            <a:r>
              <a:rPr lang="en-GB" dirty="0" smtClean="0"/>
              <a:t>Are there links here?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you have ideas in relation to how we can become more organised with our supervision?  Why is having a planned approach important?  What are the benefits of being planned?</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is a table from </a:t>
            </a:r>
            <a:r>
              <a:rPr lang="en-GB" dirty="0" err="1" smtClean="0"/>
              <a:t>Sapin’s</a:t>
            </a:r>
            <a:r>
              <a:rPr lang="en-GB" dirty="0" smtClean="0"/>
              <a:t> (2009) chapter which outlines how we can take a planned approach to supervision, and what this means in practice.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handout can be seen on the next slide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useful pointers by Sapin (2009) in relation to how we can manage boundaries.</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excerpt here from </a:t>
            </a:r>
            <a:r>
              <a:rPr lang="en-GB" dirty="0" err="1" smtClean="0"/>
              <a:t>Sapin’s</a:t>
            </a:r>
            <a:r>
              <a:rPr lang="en-GB" dirty="0" smtClean="0"/>
              <a:t> (2009) chapter is really helpful in my opinion.  It gives you prompts as a Supervisor, and the expected actions of the supervisee can also be seen here too.</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am going to upload to Moodle a PowerPoint that I </a:t>
            </a:r>
            <a:r>
              <a:rPr lang="en-GB" dirty="0" smtClean="0"/>
              <a:t>used with you as </a:t>
            </a:r>
            <a:r>
              <a:rPr lang="en-GB" dirty="0" smtClean="0"/>
              <a:t>Level 4 students when we </a:t>
            </a:r>
            <a:r>
              <a:rPr lang="en-GB" dirty="0" smtClean="0"/>
              <a:t>explored </a:t>
            </a:r>
            <a:r>
              <a:rPr lang="en-GB" dirty="0" smtClean="0"/>
              <a:t>counselling skills – there will be lots of information here which you may find helpful.</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18</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5565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1674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A576D9-BDEF-4795-B03B-841973751F21}"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26263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A576D9-BDEF-4795-B03B-841973751F21}"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92990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A576D9-BDEF-4795-B03B-841973751F21}"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1606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A576D9-BDEF-4795-B03B-841973751F21}"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42734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A576D9-BDEF-4795-B03B-841973751F21}"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80758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312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88514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76764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77006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A576D9-BDEF-4795-B03B-841973751F21}" type="datetimeFigureOut">
              <a:rPr lang="en-GB" smtClean="0"/>
              <a:t>24/03/2020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7A1B6C-FC9D-41CA-B2B2-EB08025EFBE8}" type="slidenum">
              <a:rPr lang="en-GB" smtClean="0"/>
              <a:t>‹#›</a:t>
            </a:fld>
            <a:endParaRPr lang="en-GB"/>
          </a:p>
        </p:txBody>
      </p:sp>
    </p:spTree>
    <p:extLst>
      <p:ext uri="{BB962C8B-B14F-4D97-AF65-F5344CB8AC3E}">
        <p14:creationId xmlns:p14="http://schemas.microsoft.com/office/powerpoint/2010/main" val="1664618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19</a:t>
            </a:r>
            <a:r>
              <a:rPr lang="en-GB" baseline="30000" dirty="0" smtClean="0"/>
              <a:t>th</a:t>
            </a:r>
            <a:r>
              <a:rPr lang="en-GB" dirty="0" smtClean="0"/>
              <a:t> &amp; 26</a:t>
            </a:r>
            <a:r>
              <a:rPr lang="en-GB" baseline="30000" dirty="0" smtClean="0"/>
              <a:t>th</a:t>
            </a:r>
            <a:r>
              <a:rPr lang="en-GB" dirty="0" smtClean="0"/>
              <a:t> March 2020</a:t>
            </a:r>
            <a:endParaRPr lang="en-GB" dirty="0"/>
          </a:p>
        </p:txBody>
      </p:sp>
    </p:spTree>
    <p:extLst>
      <p:ext uri="{BB962C8B-B14F-4D97-AF65-F5344CB8AC3E}">
        <p14:creationId xmlns:p14="http://schemas.microsoft.com/office/powerpoint/2010/main" val="842392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p:txBody>
          <a:bodyPr/>
          <a:lstStyle/>
          <a:p>
            <a:r>
              <a:rPr lang="en-GB" dirty="0" smtClean="0"/>
              <a:t>Supervision update from students…</a:t>
            </a:r>
            <a:endParaRPr lang="en-GB" dirty="0"/>
          </a:p>
        </p:txBody>
      </p:sp>
    </p:spTree>
    <p:extLst>
      <p:ext uri="{BB962C8B-B14F-4D97-AF65-F5344CB8AC3E}">
        <p14:creationId xmlns:p14="http://schemas.microsoft.com/office/powerpoint/2010/main" val="202240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Supervision Recap and Next Steps</a:t>
            </a:r>
            <a:endParaRPr lang="en-GB" b="1" dirty="0"/>
          </a:p>
        </p:txBody>
      </p:sp>
      <p:sp>
        <p:nvSpPr>
          <p:cNvPr id="3" name="Content Placeholder 2"/>
          <p:cNvSpPr>
            <a:spLocks noGrp="1"/>
          </p:cNvSpPr>
          <p:nvPr>
            <p:ph idx="1"/>
          </p:nvPr>
        </p:nvSpPr>
        <p:spPr/>
        <p:txBody>
          <a:bodyPr/>
          <a:lstStyle/>
          <a:p>
            <a:r>
              <a:rPr lang="en-GB" dirty="0" smtClean="0"/>
              <a:t>Sapin (2009, pp. 187-188) notes how</a:t>
            </a:r>
          </a:p>
          <a:p>
            <a:pPr marL="0" indent="0" algn="just">
              <a:buNone/>
            </a:pPr>
            <a:r>
              <a:rPr lang="en-GB" dirty="0" smtClean="0"/>
              <a:t> “supervision provides a structure for professional youth work practice, where supervisees can reflect on recent practice and plan future developments that are consistent with youth work principles”.</a:t>
            </a:r>
            <a:endParaRPr lang="en-GB" dirty="0"/>
          </a:p>
        </p:txBody>
      </p:sp>
    </p:spTree>
    <p:extLst>
      <p:ext uri="{BB962C8B-B14F-4D97-AF65-F5344CB8AC3E}">
        <p14:creationId xmlns:p14="http://schemas.microsoft.com/office/powerpoint/2010/main" val="173761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smtClean="0"/>
              <a:t>Sapin (2009, p. 188) continues and notes how “youth workers use supervision sessions to identify needs and strategies for changes to their practice and their understanding or professional development”.</a:t>
            </a:r>
          </a:p>
          <a:p>
            <a:pPr algn="just"/>
            <a:r>
              <a:rPr lang="en-GB" dirty="0" smtClean="0"/>
              <a:t>Sapin (2009) identifies the importance of creating an environment which will support and challenge the supervisee.</a:t>
            </a:r>
            <a:endParaRPr lang="en-GB" dirty="0"/>
          </a:p>
        </p:txBody>
      </p:sp>
    </p:spTree>
    <p:extLst>
      <p:ext uri="{BB962C8B-B14F-4D97-AF65-F5344CB8AC3E}">
        <p14:creationId xmlns:p14="http://schemas.microsoft.com/office/powerpoint/2010/main" val="294106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Task</a:t>
            </a:r>
            <a:endParaRPr lang="en-GB" b="1" dirty="0"/>
          </a:p>
        </p:txBody>
      </p:sp>
      <p:sp>
        <p:nvSpPr>
          <p:cNvPr id="3" name="Content Placeholder 2"/>
          <p:cNvSpPr>
            <a:spLocks noGrp="1"/>
          </p:cNvSpPr>
          <p:nvPr>
            <p:ph idx="1"/>
          </p:nvPr>
        </p:nvSpPr>
        <p:spPr/>
        <p:txBody>
          <a:bodyPr/>
          <a:lstStyle/>
          <a:p>
            <a:r>
              <a:rPr lang="en-GB" dirty="0" smtClean="0"/>
              <a:t>How would you create an environment which is both supportive and challenging?</a:t>
            </a:r>
          </a:p>
          <a:p>
            <a:r>
              <a:rPr lang="en-GB" dirty="0" smtClean="0"/>
              <a:t>What would you need to consider?</a:t>
            </a:r>
            <a:endParaRPr lang="en-GB" dirty="0"/>
          </a:p>
        </p:txBody>
      </p:sp>
    </p:spTree>
    <p:extLst>
      <p:ext uri="{BB962C8B-B14F-4D97-AF65-F5344CB8AC3E}">
        <p14:creationId xmlns:p14="http://schemas.microsoft.com/office/powerpoint/2010/main" val="389184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Being Organised</a:t>
            </a:r>
            <a:endParaRPr lang="en-GB" b="1" dirty="0"/>
          </a:p>
        </p:txBody>
      </p:sp>
      <p:sp>
        <p:nvSpPr>
          <p:cNvPr id="3" name="Content Placeholder 2"/>
          <p:cNvSpPr>
            <a:spLocks noGrp="1"/>
          </p:cNvSpPr>
          <p:nvPr>
            <p:ph idx="1"/>
          </p:nvPr>
        </p:nvSpPr>
        <p:spPr/>
        <p:txBody>
          <a:bodyPr/>
          <a:lstStyle/>
          <a:p>
            <a:r>
              <a:rPr lang="en-GB" dirty="0" smtClean="0"/>
              <a:t>Sapin (2009, p. 188) emphasises the importance of having “a planned approach to supervision”.</a:t>
            </a:r>
          </a:p>
          <a:p>
            <a:r>
              <a:rPr lang="en-GB" dirty="0" smtClean="0"/>
              <a:t>Can you think of ways that will help you to have a planned approach?</a:t>
            </a:r>
          </a:p>
          <a:p>
            <a:r>
              <a:rPr lang="en-GB" dirty="0" smtClean="0"/>
              <a:t>Why is this important?</a:t>
            </a:r>
            <a:endParaRPr lang="en-GB" dirty="0"/>
          </a:p>
        </p:txBody>
      </p:sp>
    </p:spTree>
    <p:extLst>
      <p:ext uri="{BB962C8B-B14F-4D97-AF65-F5344CB8AC3E}">
        <p14:creationId xmlns:p14="http://schemas.microsoft.com/office/powerpoint/2010/main" val="166343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589240"/>
            <a:ext cx="8229600" cy="1143000"/>
          </a:xfrm>
        </p:spPr>
        <p:txBody>
          <a:bodyPr>
            <a:normAutofit/>
          </a:bodyPr>
          <a:lstStyle/>
          <a:p>
            <a:pPr algn="r"/>
            <a:r>
              <a:rPr lang="en-GB" sz="2000" dirty="0" smtClean="0"/>
              <a:t>(Sapin, 2009, p. 189)</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3547397"/>
              </p:ext>
            </p:extLst>
          </p:nvPr>
        </p:nvGraphicFramePr>
        <p:xfrm>
          <a:off x="467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smtClean="0"/>
                        <a:t>A planned approach to supervision </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Preparing</a:t>
                      </a:r>
                      <a:r>
                        <a:rPr lang="en-GB" baseline="0" dirty="0" smtClean="0"/>
                        <a:t> for Supervision</a:t>
                      </a:r>
                      <a:endParaRPr lang="en-GB" dirty="0"/>
                    </a:p>
                  </a:txBody>
                  <a:tcPr/>
                </a:tc>
                <a:tc>
                  <a:txBody>
                    <a:bodyPr/>
                    <a:lstStyle/>
                    <a:p>
                      <a:pPr marL="285750" indent="-285750">
                        <a:buFont typeface="Arial" panose="020B0604020202020204" pitchFamily="34" charset="0"/>
                        <a:buChar char="•"/>
                      </a:pPr>
                      <a:r>
                        <a:rPr lang="en-GB" dirty="0" smtClean="0"/>
                        <a:t>Understanding the type</a:t>
                      </a:r>
                      <a:r>
                        <a:rPr lang="en-GB" baseline="0" dirty="0" smtClean="0"/>
                        <a:t> of supervision required</a:t>
                      </a:r>
                    </a:p>
                    <a:p>
                      <a:pPr marL="285750" indent="-285750">
                        <a:buFont typeface="Arial" panose="020B0604020202020204" pitchFamily="34" charset="0"/>
                        <a:buChar char="•"/>
                      </a:pPr>
                      <a:r>
                        <a:rPr lang="en-GB" baseline="0" dirty="0" smtClean="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smtClean="0"/>
                        <a:t>Establishing the supervision relationship</a:t>
                      </a:r>
                      <a:endParaRPr lang="en-GB" dirty="0"/>
                    </a:p>
                  </a:txBody>
                  <a:tcPr/>
                </a:tc>
                <a:tc>
                  <a:txBody>
                    <a:bodyPr/>
                    <a:lstStyle/>
                    <a:p>
                      <a:pPr marL="285750" indent="-285750">
                        <a:buFont typeface="Arial" panose="020B0604020202020204" pitchFamily="34" charset="0"/>
                        <a:buChar char="•"/>
                      </a:pPr>
                      <a:r>
                        <a:rPr lang="en-GB" dirty="0" smtClean="0"/>
                        <a:t>Exchanging</a:t>
                      </a:r>
                      <a:r>
                        <a:rPr lang="en-GB" baseline="0" dirty="0" smtClean="0"/>
                        <a:t> information about the above</a:t>
                      </a:r>
                    </a:p>
                    <a:p>
                      <a:pPr marL="285750" indent="-285750">
                        <a:buFont typeface="Arial" panose="020B0604020202020204" pitchFamily="34" charset="0"/>
                        <a:buChar char="•"/>
                      </a:pPr>
                      <a:r>
                        <a:rPr lang="en-GB" baseline="0" dirty="0" smtClean="0"/>
                        <a:t>Making practical arrangements to meet</a:t>
                      </a:r>
                    </a:p>
                    <a:p>
                      <a:pPr marL="285750" indent="-285750">
                        <a:buFont typeface="Arial" panose="020B0604020202020204" pitchFamily="34" charset="0"/>
                        <a:buChar char="•"/>
                      </a:pPr>
                      <a:r>
                        <a:rPr lang="en-GB" baseline="0" dirty="0" smtClean="0"/>
                        <a:t>Structuring the sessions</a:t>
                      </a:r>
                    </a:p>
                    <a:p>
                      <a:pPr marL="285750" indent="-285750">
                        <a:buFont typeface="Arial" panose="020B0604020202020204" pitchFamily="34" charset="0"/>
                        <a:buChar char="•"/>
                      </a:pPr>
                      <a:r>
                        <a:rPr lang="en-GB" baseline="0" dirty="0" smtClean="0"/>
                        <a:t>Record-keeping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Examining practice</a:t>
                      </a:r>
                      <a:endParaRPr lang="en-GB" dirty="0"/>
                    </a:p>
                  </a:txBody>
                  <a:tcPr/>
                </a:tc>
                <a:tc>
                  <a:txBody>
                    <a:bodyPr/>
                    <a:lstStyle/>
                    <a:p>
                      <a:pPr marL="285750" indent="-285750">
                        <a:buFont typeface="Arial" panose="020B0604020202020204" pitchFamily="34" charset="0"/>
                        <a:buChar char="•"/>
                      </a:pPr>
                      <a:r>
                        <a:rPr lang="en-GB" dirty="0" smtClean="0"/>
                        <a:t>Listening</a:t>
                      </a:r>
                      <a:r>
                        <a:rPr lang="en-GB" baseline="0" dirty="0" smtClean="0"/>
                        <a:t> and valuing experience</a:t>
                      </a:r>
                    </a:p>
                    <a:p>
                      <a:pPr marL="285750" indent="-285750">
                        <a:buFont typeface="Arial" panose="020B0604020202020204" pitchFamily="34" charset="0"/>
                        <a:buChar char="•"/>
                      </a:pPr>
                      <a:r>
                        <a:rPr lang="en-GB" baseline="0" dirty="0" smtClean="0"/>
                        <a:t>Providing critical feedback</a:t>
                      </a:r>
                    </a:p>
                    <a:p>
                      <a:pPr marL="285750" indent="-285750">
                        <a:buFont typeface="Arial" panose="020B0604020202020204" pitchFamily="34" charset="0"/>
                        <a:buChar char="•"/>
                      </a:pPr>
                      <a:r>
                        <a:rPr lang="en-GB" baseline="0" dirty="0" smtClean="0"/>
                        <a:t>Reviewing practice</a:t>
                      </a:r>
                    </a:p>
                    <a:p>
                      <a:pPr marL="285750" indent="-285750">
                        <a:buFont typeface="Arial" panose="020B0604020202020204" pitchFamily="34" charset="0"/>
                        <a:buChar char="•"/>
                      </a:pPr>
                      <a:r>
                        <a:rPr lang="en-GB" baseline="0" dirty="0" smtClean="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smtClean="0"/>
                        <a:t>Moving on </a:t>
                      </a:r>
                      <a:endParaRPr lang="en-GB" dirty="0"/>
                    </a:p>
                  </a:txBody>
                  <a:tcPr/>
                </a:tc>
                <a:tc>
                  <a:txBody>
                    <a:bodyPr/>
                    <a:lstStyle/>
                    <a:p>
                      <a:pPr marL="285750" indent="-285750">
                        <a:buFont typeface="Arial" panose="020B0604020202020204" pitchFamily="34" charset="0"/>
                        <a:buChar char="•"/>
                      </a:pPr>
                      <a:r>
                        <a:rPr lang="en-GB" dirty="0" smtClean="0"/>
                        <a:t>Action planning</a:t>
                      </a:r>
                    </a:p>
                    <a:p>
                      <a:pPr marL="285750" indent="-285750">
                        <a:buFont typeface="Arial" panose="020B0604020202020204" pitchFamily="34" charset="0"/>
                        <a:buChar char="•"/>
                      </a:pPr>
                      <a:r>
                        <a:rPr lang="en-GB" dirty="0" smtClean="0"/>
                        <a:t>Reviewing what</a:t>
                      </a:r>
                      <a:r>
                        <a:rPr lang="en-GB" baseline="0" dirty="0" smtClean="0"/>
                        <a:t> has been achieved</a:t>
                      </a:r>
                    </a:p>
                    <a:p>
                      <a:pPr marL="285750" indent="-285750">
                        <a:buFont typeface="Arial" panose="020B0604020202020204" pitchFamily="34" charset="0"/>
                        <a:buChar char="•"/>
                      </a:pPr>
                      <a:r>
                        <a:rPr lang="en-GB" baseline="0" dirty="0" smtClean="0"/>
                        <a:t>Identifying learning outcomes</a:t>
                      </a:r>
                    </a:p>
                    <a:p>
                      <a:pPr marL="285750" indent="-285750">
                        <a:buFont typeface="Arial" panose="020B0604020202020204" pitchFamily="34" charset="0"/>
                        <a:buChar char="•"/>
                      </a:pPr>
                      <a:r>
                        <a:rPr lang="en-GB" baseline="0" dirty="0" smtClean="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Locating Self</a:t>
            </a:r>
            <a:r>
              <a:rPr lang="en-GB" dirty="0" smtClean="0"/>
              <a:t>		</a:t>
            </a:r>
            <a:endParaRPr lang="en-GB" dirty="0"/>
          </a:p>
        </p:txBody>
      </p:sp>
      <p:sp>
        <p:nvSpPr>
          <p:cNvPr id="3" name="Content Placeholder 2"/>
          <p:cNvSpPr>
            <a:spLocks noGrp="1"/>
          </p:cNvSpPr>
          <p:nvPr>
            <p:ph idx="1"/>
          </p:nvPr>
        </p:nvSpPr>
        <p:spPr/>
        <p:txBody>
          <a:bodyPr/>
          <a:lstStyle/>
          <a:p>
            <a:r>
              <a:rPr lang="en-GB" dirty="0" smtClean="0"/>
              <a:t>It is important to gain an understanding of one’s own strengths and limitations that may emerge as part of the supervision process.  That is, “taking time to ‘locate self’ (Sapin, 2009, P, 190) can be of significant benefit.</a:t>
            </a:r>
          </a:p>
          <a:p>
            <a:r>
              <a:rPr lang="en-GB" dirty="0" smtClean="0"/>
              <a:t>Please read the handout</a:t>
            </a:r>
            <a:endParaRPr lang="en-GB" dirty="0"/>
          </a:p>
        </p:txBody>
      </p:sp>
    </p:spTree>
    <p:extLst>
      <p:ext uri="{BB962C8B-B14F-4D97-AF65-F5344CB8AC3E}">
        <p14:creationId xmlns:p14="http://schemas.microsoft.com/office/powerpoint/2010/main" val="211043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312" y="1268760"/>
            <a:ext cx="1522512" cy="1143000"/>
          </a:xfrm>
        </p:spPr>
        <p:txBody>
          <a:bodyPr>
            <a:noAutofit/>
          </a:bodyPr>
          <a:lstStyle/>
          <a:p>
            <a:pPr algn="l"/>
            <a:r>
              <a:rPr lang="en-GB" sz="2400" b="1" dirty="0" smtClean="0"/>
              <a:t>Locating Self: example</a:t>
            </a:r>
            <a:endParaRPr lang="en-GB" sz="2400" b="1"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 y="1"/>
            <a:ext cx="7255743" cy="6858000"/>
          </a:xfrm>
        </p:spPr>
      </p:pic>
    </p:spTree>
    <p:extLst>
      <p:ext uri="{BB962C8B-B14F-4D97-AF65-F5344CB8AC3E}">
        <p14:creationId xmlns:p14="http://schemas.microsoft.com/office/powerpoint/2010/main" val="87798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Locating Self: Any examples from your practice?</a:t>
            </a:r>
            <a:endParaRPr lang="en-GB" b="1"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Boundary management </a:t>
            </a:r>
            <a:endParaRPr lang="en-GB" b="1" dirty="0"/>
          </a:p>
        </p:txBody>
      </p:sp>
      <p:sp>
        <p:nvSpPr>
          <p:cNvPr id="5" name="Content Placeholder 4"/>
          <p:cNvSpPr>
            <a:spLocks noGrp="1"/>
          </p:cNvSpPr>
          <p:nvPr>
            <p:ph sz="half" idx="2"/>
          </p:nvPr>
        </p:nvSpPr>
        <p:spPr/>
        <p:txBody>
          <a:bodyPr/>
          <a:lstStyle/>
          <a:p>
            <a:r>
              <a:rPr lang="en-GB" dirty="0" smtClean="0"/>
              <a:t>What do we need to consider in relation to identifying boundaries for supervision?</a:t>
            </a:r>
            <a:endParaRPr lang="en-GB" dirty="0"/>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smtClean="0"/>
              <a:t>Boundary Management </a:t>
            </a:r>
            <a:endParaRPr lang="en-GB" b="1"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408135152"/>
              </p:ext>
            </p:extLst>
          </p:nvPr>
        </p:nvGraphicFramePr>
        <p:xfrm>
          <a:off x="457200" y="1600200"/>
          <a:ext cx="8229600" cy="439420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r>
                        <a:rPr lang="en-GB" dirty="0" smtClean="0"/>
                        <a:t>Adapted</a:t>
                      </a:r>
                      <a:r>
                        <a:rPr lang="en-GB" baseline="0" dirty="0" smtClean="0"/>
                        <a:t> from </a:t>
                      </a:r>
                      <a:r>
                        <a:rPr lang="en-GB" dirty="0" smtClean="0"/>
                        <a:t>Sapin</a:t>
                      </a:r>
                      <a:r>
                        <a:rPr lang="en-GB" baseline="0" dirty="0" smtClean="0"/>
                        <a:t> (</a:t>
                      </a:r>
                      <a:r>
                        <a:rPr lang="en-GB" dirty="0" smtClean="0"/>
                        <a:t>2009, pp. 191-192)</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Contact points</a:t>
                      </a:r>
                      <a:r>
                        <a:rPr lang="en-GB" baseline="0" dirty="0" smtClean="0"/>
                        <a:t> </a:t>
                      </a:r>
                      <a:endParaRPr lang="en-GB" dirty="0"/>
                    </a:p>
                  </a:txBody>
                  <a:tcPr/>
                </a:tc>
                <a:tc>
                  <a:txBody>
                    <a:bodyPr/>
                    <a:lstStyle/>
                    <a:p>
                      <a:pPr marL="285750" indent="-285750">
                        <a:buFont typeface="Arial" panose="020B0604020202020204" pitchFamily="34" charset="0"/>
                        <a:buChar char="•"/>
                      </a:pPr>
                      <a:r>
                        <a:rPr lang="en-GB" dirty="0" smtClean="0"/>
                        <a:t>How long should the meetings</a:t>
                      </a:r>
                      <a:r>
                        <a:rPr lang="en-GB" baseline="0" dirty="0" smtClean="0"/>
                        <a:t> be and how frequent?</a:t>
                      </a:r>
                    </a:p>
                    <a:p>
                      <a:pPr marL="285750" indent="-285750">
                        <a:buFont typeface="Arial" panose="020B0604020202020204" pitchFamily="34" charset="0"/>
                        <a:buChar char="•"/>
                      </a:pPr>
                      <a:r>
                        <a:rPr lang="en-GB" baseline="0" dirty="0" smtClean="0"/>
                        <a:t>Can we arrange, and diarise, several meetings in advance?</a:t>
                      </a:r>
                    </a:p>
                    <a:p>
                      <a:pPr marL="285750" indent="-285750">
                        <a:buFont typeface="Arial" panose="020B0604020202020204" pitchFamily="34" charset="0"/>
                        <a:buChar char="•"/>
                      </a:pPr>
                      <a:r>
                        <a:rPr lang="en-GB" baseline="0" dirty="0" smtClean="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smtClean="0"/>
                        <a:t>Venue</a:t>
                      </a:r>
                      <a:endParaRPr lang="en-GB" dirty="0"/>
                    </a:p>
                  </a:txBody>
                  <a:tcPr/>
                </a:tc>
                <a:tc>
                  <a:txBody>
                    <a:bodyPr/>
                    <a:lstStyle/>
                    <a:p>
                      <a:pPr marL="285750" indent="-285750">
                        <a:buFont typeface="Arial" panose="020B0604020202020204" pitchFamily="34" charset="0"/>
                        <a:buChar char="•"/>
                      </a:pPr>
                      <a:r>
                        <a:rPr lang="en-GB" dirty="0" smtClean="0"/>
                        <a:t>Is the venue suitable in relation</a:t>
                      </a:r>
                      <a:r>
                        <a:rPr lang="en-GB" baseline="0" dirty="0" smtClean="0"/>
                        <a:t> to privacy, safety, atmosphere and comfort?</a:t>
                      </a:r>
                    </a:p>
                    <a:p>
                      <a:pPr marL="285750" indent="-285750">
                        <a:buFont typeface="Arial" panose="020B0604020202020204" pitchFamily="34" charset="0"/>
                        <a:buChar char="•"/>
                      </a:pPr>
                      <a:r>
                        <a:rPr lang="en-GB" baseline="0" dirty="0" smtClean="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smtClean="0"/>
                        <a:t>Approaches to supervision</a:t>
                      </a:r>
                      <a:endParaRPr lang="en-GB" dirty="0"/>
                    </a:p>
                  </a:txBody>
                  <a:tcPr/>
                </a:tc>
                <a:tc>
                  <a:txBody>
                    <a:bodyPr/>
                    <a:lstStyle/>
                    <a:p>
                      <a:pPr marL="285750" indent="-285750">
                        <a:buFont typeface="Arial" panose="020B0604020202020204" pitchFamily="34" charset="0"/>
                        <a:buChar char="•"/>
                      </a:pPr>
                      <a:r>
                        <a:rPr lang="en-GB" dirty="0" smtClean="0"/>
                        <a:t>Do</a:t>
                      </a:r>
                      <a:r>
                        <a:rPr lang="en-GB" baseline="0" dirty="0" smtClean="0"/>
                        <a:t> I prefer/need formally recorded and structured session?</a:t>
                      </a:r>
                    </a:p>
                    <a:p>
                      <a:pPr marL="285750" indent="-285750">
                        <a:buFont typeface="Arial" panose="020B0604020202020204" pitchFamily="34" charset="0"/>
                        <a:buChar char="•"/>
                      </a:pPr>
                      <a:r>
                        <a:rPr lang="en-GB" baseline="0" dirty="0" smtClean="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smtClean="0"/>
                        <a:t>Records</a:t>
                      </a:r>
                      <a:endParaRPr lang="en-GB" dirty="0"/>
                    </a:p>
                  </a:txBody>
                  <a:tcPr/>
                </a:tc>
                <a:tc>
                  <a:txBody>
                    <a:bodyPr/>
                    <a:lstStyle/>
                    <a:p>
                      <a:pPr marL="285750" indent="-285750">
                        <a:buFont typeface="Arial" panose="020B0604020202020204" pitchFamily="34" charset="0"/>
                        <a:buChar char="•"/>
                      </a:pPr>
                      <a:r>
                        <a:rPr lang="en-GB" dirty="0" smtClean="0"/>
                        <a:t>What records will be kept</a:t>
                      </a:r>
                      <a:r>
                        <a:rPr lang="en-GB" baseline="0" dirty="0" smtClean="0"/>
                        <a:t> and who will have access to them?</a:t>
                      </a:r>
                      <a:br>
                        <a:rPr lang="en-GB" baseline="0" dirty="0" smtClean="0"/>
                      </a:br>
                      <a:r>
                        <a:rPr lang="en-GB" baseline="0" dirty="0" smtClean="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smtClean="0"/>
                        <a:t>Ethical boundaries</a:t>
                      </a:r>
                      <a:endParaRPr lang="en-GB" dirty="0"/>
                    </a:p>
                  </a:txBody>
                  <a:tcPr/>
                </a:tc>
                <a:tc>
                  <a:txBody>
                    <a:bodyPr/>
                    <a:lstStyle/>
                    <a:p>
                      <a:pPr marL="285750" indent="-285750">
                        <a:buFont typeface="Arial" panose="020B0604020202020204" pitchFamily="34" charset="0"/>
                        <a:buChar char="•"/>
                      </a:pPr>
                      <a:r>
                        <a:rPr lang="en-GB" dirty="0" smtClean="0"/>
                        <a:t>What issues would raise ethical questions</a:t>
                      </a:r>
                      <a:r>
                        <a:rPr lang="en-GB" baseline="0" dirty="0" smtClean="0"/>
                        <a:t> for me?</a:t>
                      </a:r>
                    </a:p>
                    <a:p>
                      <a:pPr marL="285750" indent="-285750">
                        <a:buFont typeface="Arial" panose="020B0604020202020204" pitchFamily="34" charset="0"/>
                        <a:buChar char="•"/>
                      </a:pPr>
                      <a:r>
                        <a:rPr lang="en-GB" baseline="0" dirty="0" smtClean="0"/>
                        <a:t>What issues would I pass on to manager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Boundary Management (continued)</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72770255"/>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a:t>
                      </a:r>
                      <a:r>
                        <a:rPr lang="en-GB" baseline="0" dirty="0" smtClean="0"/>
                        <a:t> from </a:t>
                      </a:r>
                      <a:r>
                        <a:rPr lang="en-GB" dirty="0" smtClean="0"/>
                        <a:t>Sapin</a:t>
                      </a:r>
                      <a:r>
                        <a:rPr lang="en-GB" baseline="0" dirty="0" smtClean="0"/>
                        <a:t> (</a:t>
                      </a:r>
                      <a:r>
                        <a:rPr lang="en-GB" dirty="0" smtClean="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Cancellations</a:t>
                      </a:r>
                      <a:endParaRPr lang="en-GB" dirty="0"/>
                    </a:p>
                  </a:txBody>
                  <a:tcPr/>
                </a:tc>
                <a:tc>
                  <a:txBody>
                    <a:bodyPr/>
                    <a:lstStyle/>
                    <a:p>
                      <a:pPr marL="285750" indent="-285750">
                        <a:buFont typeface="Arial" panose="020B0604020202020204" pitchFamily="34" charset="0"/>
                        <a:buChar char="•"/>
                      </a:pPr>
                      <a:r>
                        <a:rPr lang="en-GB" dirty="0" smtClean="0"/>
                        <a:t>How much notice do I need for cancellations?</a:t>
                      </a:r>
                    </a:p>
                    <a:p>
                      <a:pPr marL="285750" indent="-285750">
                        <a:buFont typeface="Arial" panose="020B0604020202020204" pitchFamily="34" charset="0"/>
                        <a:buChar char="•"/>
                      </a:pPr>
                      <a:r>
                        <a:rPr lang="en-GB" dirty="0" smtClean="0"/>
                        <a:t>How would I prefer cancellations to be handled?</a:t>
                      </a:r>
                      <a:endParaRPr lang="en-GB" dirty="0"/>
                    </a:p>
                  </a:txBody>
                  <a:tcPr/>
                </a:tc>
                <a:extLst>
                  <a:ext uri="{0D108BD9-81ED-4DB2-BD59-A6C34878D82A}">
                    <a16:rowId xmlns:a16="http://schemas.microsoft.com/office/drawing/2014/main" val="10001"/>
                  </a:ext>
                </a:extLst>
              </a:tr>
              <a:tr h="370840">
                <a:tc>
                  <a:txBody>
                    <a:bodyPr/>
                    <a:lstStyle/>
                    <a:p>
                      <a:r>
                        <a:rPr lang="en-GB" dirty="0" smtClean="0"/>
                        <a:t>Punctuality</a:t>
                      </a:r>
                      <a:r>
                        <a:rPr lang="en-GB" baseline="0" dirty="0" smtClean="0"/>
                        <a:t> agreement</a:t>
                      </a:r>
                      <a:endParaRPr lang="en-GB" dirty="0"/>
                    </a:p>
                  </a:txBody>
                  <a:tcPr/>
                </a:tc>
                <a:tc>
                  <a:txBody>
                    <a:bodyPr/>
                    <a:lstStyle/>
                    <a:p>
                      <a:pPr marL="285750" indent="-285750">
                        <a:buFont typeface="Arial" panose="020B0604020202020204" pitchFamily="34" charset="0"/>
                        <a:buChar char="•"/>
                      </a:pPr>
                      <a:r>
                        <a:rPr lang="en-GB" dirty="0" smtClean="0"/>
                        <a:t>How strongly do I feel</a:t>
                      </a:r>
                      <a:r>
                        <a:rPr lang="en-GB" baseline="0" dirty="0" smtClean="0"/>
                        <a:t> about punctuality?</a:t>
                      </a:r>
                    </a:p>
                    <a:p>
                      <a:pPr marL="285750" indent="-285750">
                        <a:buFont typeface="Arial" panose="020B0604020202020204" pitchFamily="34" charset="0"/>
                        <a:buChar char="•"/>
                      </a:pPr>
                      <a:r>
                        <a:rPr lang="en-GB" baseline="0" dirty="0" smtClean="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Own development</a:t>
                      </a:r>
                      <a:r>
                        <a:rPr lang="en-GB" baseline="0" dirty="0" smtClean="0"/>
                        <a:t> needs</a:t>
                      </a:r>
                      <a:endParaRPr lang="en-GB" dirty="0"/>
                    </a:p>
                  </a:txBody>
                  <a:tcPr/>
                </a:tc>
                <a:tc>
                  <a:txBody>
                    <a:bodyPr/>
                    <a:lstStyle/>
                    <a:p>
                      <a:pPr marL="285750" indent="-285750">
                        <a:buFont typeface="Arial" panose="020B0604020202020204" pitchFamily="34" charset="0"/>
                        <a:buChar char="•"/>
                      </a:pPr>
                      <a:r>
                        <a:rPr lang="en-GB" dirty="0" smtClean="0"/>
                        <a:t>What support, information or learning do I need to make this arrangement</a:t>
                      </a:r>
                      <a:r>
                        <a:rPr lang="en-GB" baseline="0" dirty="0" smtClean="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smtClean="0"/>
                        <a:t>Other issues to consider</a:t>
                      </a:r>
                      <a:endParaRPr lang="en-GB" dirty="0"/>
                    </a:p>
                  </a:txBody>
                  <a:tcPr/>
                </a:tc>
                <a:tc>
                  <a:txBody>
                    <a:bodyPr/>
                    <a:lstStyle/>
                    <a:p>
                      <a:pPr marL="285750" indent="-285750">
                        <a:buFont typeface="Arial" panose="020B0604020202020204" pitchFamily="34" charset="0"/>
                        <a:buChar char="•"/>
                      </a:pPr>
                      <a:r>
                        <a:rPr lang="en-GB" dirty="0" smtClean="0"/>
                        <a:t>What problems have I encountered</a:t>
                      </a:r>
                      <a:r>
                        <a:rPr lang="en-GB" baseline="0" dirty="0" smtClean="0"/>
                        <a:t> previously in relation to supervision?</a:t>
                      </a:r>
                    </a:p>
                    <a:p>
                      <a:pPr marL="285750" indent="-285750">
                        <a:buFont typeface="Arial" panose="020B0604020202020204" pitchFamily="34" charset="0"/>
                        <a:buChar char="•"/>
                      </a:pPr>
                      <a:r>
                        <a:rPr lang="en-GB" baseline="0" dirty="0" smtClean="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Keeping appropriate records</a:t>
            </a:r>
            <a:endParaRPr lang="en-GB" b="1" dirty="0"/>
          </a:p>
        </p:txBody>
      </p:sp>
      <p:sp>
        <p:nvSpPr>
          <p:cNvPr id="3" name="Content Placeholder 2"/>
          <p:cNvSpPr>
            <a:spLocks noGrp="1"/>
          </p:cNvSpPr>
          <p:nvPr>
            <p:ph idx="1"/>
          </p:nvPr>
        </p:nvSpPr>
        <p:spPr/>
        <p:txBody>
          <a:bodyPr>
            <a:normAutofit fontScale="77500" lnSpcReduction="20000"/>
          </a:bodyPr>
          <a:lstStyle/>
          <a:p>
            <a:r>
              <a:rPr lang="en-GB" dirty="0" smtClean="0"/>
              <a:t>“Records of sessions reflecting the supervisees’ language and ideas can show that a supervisor values the supervisee’s experience and perspective”</a:t>
            </a:r>
          </a:p>
          <a:p>
            <a:r>
              <a:rPr lang="en-GB" dirty="0" smtClean="0"/>
              <a:t>“A record can remind both parties of the issues discussed” </a:t>
            </a:r>
          </a:p>
          <a:p>
            <a:r>
              <a:rPr lang="en-GB" dirty="0" smtClean="0"/>
              <a:t>continuity between sessions, monitor development, identify any patterns in issues arising…</a:t>
            </a:r>
          </a:p>
          <a:p>
            <a:r>
              <a:rPr lang="en-GB" dirty="0" smtClean="0"/>
              <a:t>“Going through a record of a session together to check accuracy can establish mutual understanding of key issues and any action for subsequent sessions”</a:t>
            </a:r>
          </a:p>
          <a:p>
            <a:r>
              <a:rPr lang="en-GB" dirty="0" smtClean="0"/>
              <a:t>“Summarising the points at the end of a session can preclude the need for taking extensive and intrusive notes during the session”</a:t>
            </a:r>
          </a:p>
          <a:p>
            <a:pPr marL="0" indent="0" algn="r">
              <a:buNone/>
            </a:pPr>
            <a:r>
              <a:rPr lang="en-GB" dirty="0" smtClean="0"/>
              <a:t>(Sapin, 2009, p. 192)</a:t>
            </a:r>
          </a:p>
          <a:p>
            <a:pPr marL="0" indent="0" algn="just">
              <a:buNone/>
            </a:pPr>
            <a:endParaRPr lang="en-GB" dirty="0"/>
          </a:p>
        </p:txBody>
      </p:sp>
      <p:sp>
        <p:nvSpPr>
          <p:cNvPr id="4" name="Curved Right Arrow 3"/>
          <p:cNvSpPr/>
          <p:nvPr/>
        </p:nvSpPr>
        <p:spPr>
          <a:xfrm>
            <a:off x="395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1115616" y="6165304"/>
            <a:ext cx="4320480" cy="646331"/>
          </a:xfrm>
          <a:prstGeom prst="rect">
            <a:avLst/>
          </a:prstGeom>
          <a:noFill/>
        </p:spPr>
        <p:txBody>
          <a:bodyPr wrap="square" rtlCol="0">
            <a:spAutoFit/>
          </a:bodyPr>
          <a:lstStyle/>
          <a:p>
            <a:r>
              <a:rPr lang="en-GB" dirty="0" smtClean="0"/>
              <a:t>Think back to our “Boundary Management” discussion</a:t>
            </a:r>
            <a:endParaRPr lang="en-GB" dirty="0"/>
          </a:p>
        </p:txBody>
      </p:sp>
    </p:spTree>
    <p:extLst>
      <p:ext uri="{BB962C8B-B14F-4D97-AF65-F5344CB8AC3E}">
        <p14:creationId xmlns:p14="http://schemas.microsoft.com/office/powerpoint/2010/main" val="978818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Focusing on the structure of sessions</a:t>
            </a:r>
            <a:endParaRPr lang="en-GB" b="1" dirty="0"/>
          </a:p>
        </p:txBody>
      </p:sp>
      <p:sp>
        <p:nvSpPr>
          <p:cNvPr id="3" name="Content Placeholder 2"/>
          <p:cNvSpPr>
            <a:spLocks noGrp="1"/>
          </p:cNvSpPr>
          <p:nvPr>
            <p:ph idx="1"/>
          </p:nvPr>
        </p:nvSpPr>
        <p:spPr/>
        <p:txBody>
          <a:bodyPr>
            <a:normAutofit lnSpcReduction="10000"/>
          </a:bodyPr>
          <a:lstStyle/>
          <a:p>
            <a:r>
              <a:rPr lang="en-GB" dirty="0" smtClean="0"/>
              <a:t>Sapin (2009, p. 193) notes how “supervision at regular intervals and within a format that is suitably structured to ensure that sufficient time is allocated for key issues and planning can be particularly effective”</a:t>
            </a:r>
          </a:p>
          <a:p>
            <a:r>
              <a:rPr lang="en-GB" dirty="0" smtClean="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274638"/>
            <a:ext cx="2458616" cy="1143000"/>
          </a:xfrm>
        </p:spPr>
        <p:txBody>
          <a:bodyPr>
            <a:noAutofit/>
          </a:bodyPr>
          <a:lstStyle/>
          <a:p>
            <a:r>
              <a:rPr lang="en-GB" sz="2000" dirty="0" smtClean="0"/>
              <a:t>(Sapin, 2009, p. 194)</a:t>
            </a:r>
            <a:endParaRPr lang="en-GB" sz="200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6120680" cy="6893735"/>
          </a:xfrm>
        </p:spPr>
      </p:pic>
    </p:spTree>
    <p:extLst>
      <p:ext uri="{BB962C8B-B14F-4D97-AF65-F5344CB8AC3E}">
        <p14:creationId xmlns:p14="http://schemas.microsoft.com/office/powerpoint/2010/main" val="394631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Sapin (2009, p. 195) discusses how “supervisors strive to provide an appropriate balance between stimulating reflection, listening and feedback”.</a:t>
            </a:r>
          </a:p>
          <a:p>
            <a:r>
              <a:rPr lang="en-GB" dirty="0" smtClean="0"/>
              <a:t>Active listening</a:t>
            </a:r>
          </a:p>
          <a:p>
            <a:pPr lvl="1"/>
            <a:r>
              <a:rPr lang="en-GB" dirty="0" smtClean="0"/>
              <a:t>How can we demonstrate this?</a:t>
            </a:r>
          </a:p>
          <a:p>
            <a:pPr lvl="1"/>
            <a:r>
              <a:rPr lang="en-GB" dirty="0" smtClean="0"/>
              <a:t>What active listening techniques can we use?</a:t>
            </a:r>
          </a:p>
          <a:p>
            <a:pPr lvl="1"/>
            <a:r>
              <a:rPr lang="en-GB" dirty="0" smtClean="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Reference List</a:t>
            </a:r>
            <a:endParaRPr lang="en-GB" dirty="0"/>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190</TotalTime>
  <Words>1426</Words>
  <Application>Microsoft Office PowerPoint</Application>
  <PresentationFormat>On-screen Show (4:3)</PresentationFormat>
  <Paragraphs>142</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Supervision and Support Skills</vt:lpstr>
      <vt:lpstr>PowerPoint Presentation</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and Support Skills</dc:title>
  <dc:creator>Administrator</dc:creator>
  <cp:lastModifiedBy>Angharad Lewis</cp:lastModifiedBy>
  <cp:revision>20</cp:revision>
  <dcterms:created xsi:type="dcterms:W3CDTF">2018-03-21T22:12:03Z</dcterms:created>
  <dcterms:modified xsi:type="dcterms:W3CDTF">2020-03-24T09:49:44Z</dcterms:modified>
</cp:coreProperties>
</file>