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6"/>
  </p:notesMasterIdLst>
  <p:sldIdLst>
    <p:sldId id="256" r:id="rId2"/>
    <p:sldId id="274" r:id="rId3"/>
    <p:sldId id="275" r:id="rId4"/>
    <p:sldId id="271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/>
    <p:restoredTop sz="94686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2/27/2026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5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70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76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511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544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99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07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52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032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59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58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730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data.gov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mballgroup.com/html/articles_search/articles1997/9708d1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95120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11 - Introduction to Dimensional Modelling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dimensional modelling?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DM is a logical design technique that presents data in a standard framework which allows for high-performance access</a:t>
            </a:r>
          </a:p>
          <a:p>
            <a:r>
              <a:rPr lang="en-GB" dirty="0"/>
              <a:t>It uses the standard relational model with some important restrictions</a:t>
            </a:r>
          </a:p>
          <a:p>
            <a:r>
              <a:rPr lang="en-GB" dirty="0"/>
              <a:t>A dimensional model contains</a:t>
            </a:r>
          </a:p>
          <a:p>
            <a:pPr lvl="1"/>
            <a:r>
              <a:rPr lang="en-GB" dirty="0"/>
              <a:t>A  </a:t>
            </a:r>
            <a:r>
              <a:rPr lang="en-GB" i="1" dirty="0"/>
              <a:t>fact table</a:t>
            </a:r>
            <a:r>
              <a:rPr lang="en-GB" dirty="0"/>
              <a:t>  with a multi-part key and some </a:t>
            </a:r>
            <a:r>
              <a:rPr lang="en-GB" i="1" dirty="0"/>
              <a:t>measures</a:t>
            </a:r>
            <a:endParaRPr lang="en-GB" dirty="0"/>
          </a:p>
          <a:p>
            <a:pPr lvl="1"/>
            <a:r>
              <a:rPr lang="en-GB" dirty="0"/>
              <a:t>Multiple </a:t>
            </a:r>
            <a:r>
              <a:rPr lang="en-GB" i="1" dirty="0"/>
              <a:t>dimension tables</a:t>
            </a:r>
            <a:r>
              <a:rPr lang="en-GB" dirty="0"/>
              <a:t> with single part primary keys, each of which corresponds to part of the multipart key of the fact table</a:t>
            </a:r>
          </a:p>
          <a:p>
            <a:r>
              <a:rPr lang="en-GB" dirty="0"/>
              <a:t>Measures are the numerical data that is related to the particular combination of keys that define the record</a:t>
            </a:r>
          </a:p>
          <a:p>
            <a:r>
              <a:rPr lang="en-GB" dirty="0"/>
              <a:t>Dimension tables contain descriptive text and are often the source of selection constraints in SQL queries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3528" y="476672"/>
            <a:ext cx="1701107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Time_key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SQL_date</a:t>
            </a:r>
            <a:endParaRPr lang="en-GB" sz="1600" dirty="0"/>
          </a:p>
          <a:p>
            <a:r>
              <a:rPr lang="en-GB" sz="1600" dirty="0" err="1"/>
              <a:t>Day_of_week</a:t>
            </a:r>
            <a:endParaRPr lang="en-GB" sz="1600" dirty="0"/>
          </a:p>
          <a:p>
            <a:r>
              <a:rPr lang="en-GB" sz="1600" dirty="0" err="1"/>
              <a:t>Week_number</a:t>
            </a:r>
            <a:endParaRPr lang="en-GB" sz="1600" dirty="0"/>
          </a:p>
          <a:p>
            <a:r>
              <a:rPr lang="en-GB" sz="1600" dirty="0"/>
              <a:t>Month</a:t>
            </a:r>
          </a:p>
          <a:p>
            <a:r>
              <a:rPr lang="en-GB" sz="1600" dirty="0"/>
              <a:t>Etc...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3068960"/>
            <a:ext cx="1731564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Store_key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Store_ID</a:t>
            </a:r>
            <a:endParaRPr lang="en-GB" sz="1600" dirty="0"/>
          </a:p>
          <a:p>
            <a:r>
              <a:rPr lang="en-GB" sz="1600" dirty="0" err="1"/>
              <a:t>Store_name</a:t>
            </a:r>
            <a:endParaRPr lang="en-GB" sz="1600" dirty="0"/>
          </a:p>
          <a:p>
            <a:r>
              <a:rPr lang="en-GB" sz="1600" dirty="0"/>
              <a:t>Address</a:t>
            </a:r>
          </a:p>
          <a:p>
            <a:r>
              <a:rPr lang="en-GB" sz="1600" dirty="0"/>
              <a:t>District</a:t>
            </a:r>
          </a:p>
          <a:p>
            <a:r>
              <a:rPr lang="en-GB" sz="1600" dirty="0" err="1"/>
              <a:t>Floor_type</a:t>
            </a:r>
            <a:endParaRPr lang="en-GB" sz="1600" dirty="0"/>
          </a:p>
          <a:p>
            <a:r>
              <a:rPr lang="en-GB" sz="1600" dirty="0"/>
              <a:t>Etc...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267744" y="4725144"/>
            <a:ext cx="1734770" cy="132343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Clerk_key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Clerk_ID</a:t>
            </a:r>
            <a:endParaRPr lang="en-GB" sz="1600" dirty="0"/>
          </a:p>
          <a:p>
            <a:r>
              <a:rPr lang="en-GB" sz="1600" dirty="0" err="1"/>
              <a:t>Clerk_name</a:t>
            </a:r>
            <a:endParaRPr lang="en-GB" sz="1600" dirty="0"/>
          </a:p>
          <a:p>
            <a:r>
              <a:rPr lang="en-GB" sz="1600" dirty="0" err="1"/>
              <a:t>Clerk_grade</a:t>
            </a:r>
            <a:endParaRPr lang="en-GB" sz="1600" dirty="0"/>
          </a:p>
          <a:p>
            <a:r>
              <a:rPr lang="en-GB" sz="1600" dirty="0"/>
              <a:t>Etc...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419872" y="1052736"/>
            <a:ext cx="2305439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Time_key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Product_key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Store_key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Customer_key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Clerk_key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Promotion_key</a:t>
            </a:r>
            <a:r>
              <a:rPr lang="en-GB" sz="1600" dirty="0"/>
              <a:t> (FK)</a:t>
            </a:r>
          </a:p>
          <a:p>
            <a:r>
              <a:rPr lang="en-GB" sz="1600" dirty="0" err="1"/>
              <a:t>Pounds_sold</a:t>
            </a:r>
            <a:endParaRPr lang="en-GB" sz="1600" dirty="0"/>
          </a:p>
          <a:p>
            <a:r>
              <a:rPr lang="en-GB" sz="1600" dirty="0" err="1"/>
              <a:t>Units_sold</a:t>
            </a:r>
            <a:endParaRPr lang="en-GB" sz="1600" dirty="0"/>
          </a:p>
          <a:p>
            <a:r>
              <a:rPr lang="en-GB" sz="1600" dirty="0" err="1"/>
              <a:t>Pounds_cost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4211960" y="4653136"/>
            <a:ext cx="2307042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Promotion_key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Promotion_name</a:t>
            </a:r>
            <a:endParaRPr lang="en-GB" sz="1600" dirty="0"/>
          </a:p>
          <a:p>
            <a:r>
              <a:rPr lang="en-GB" sz="1600" dirty="0" err="1"/>
              <a:t>Price_type</a:t>
            </a:r>
            <a:endParaRPr lang="en-GB" sz="1600" dirty="0"/>
          </a:p>
          <a:p>
            <a:r>
              <a:rPr lang="en-GB" sz="1600" dirty="0" err="1"/>
              <a:t>Ad_type</a:t>
            </a:r>
            <a:endParaRPr lang="en-GB" sz="1600" dirty="0"/>
          </a:p>
          <a:p>
            <a:r>
              <a:rPr lang="en-GB" sz="1600" dirty="0" err="1"/>
              <a:t>Display_type</a:t>
            </a:r>
            <a:endParaRPr lang="en-GB" sz="1600" dirty="0"/>
          </a:p>
          <a:p>
            <a:r>
              <a:rPr lang="en-GB" sz="1600" dirty="0"/>
              <a:t>Etc...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04248" y="3501008"/>
            <a:ext cx="2199641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Customer_key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Customer_name</a:t>
            </a:r>
            <a:endParaRPr lang="en-GB" sz="1600" dirty="0"/>
          </a:p>
          <a:p>
            <a:r>
              <a:rPr lang="en-GB" sz="1600" dirty="0" err="1"/>
              <a:t>Purchase_profile</a:t>
            </a:r>
            <a:endParaRPr lang="en-GB" sz="1600" dirty="0"/>
          </a:p>
          <a:p>
            <a:r>
              <a:rPr lang="en-GB" sz="1600" dirty="0" err="1"/>
              <a:t>Credit_profile</a:t>
            </a:r>
            <a:endParaRPr lang="en-GB" sz="1600" dirty="0"/>
          </a:p>
          <a:p>
            <a:r>
              <a:rPr lang="en-GB" sz="1600" dirty="0" err="1"/>
              <a:t>Demographic_type</a:t>
            </a:r>
            <a:endParaRPr lang="en-GB" sz="1600" dirty="0"/>
          </a:p>
          <a:p>
            <a:r>
              <a:rPr lang="en-GB" sz="1600" dirty="0"/>
              <a:t>Address</a:t>
            </a:r>
          </a:p>
          <a:p>
            <a:r>
              <a:rPr lang="en-GB" sz="1600" dirty="0"/>
              <a:t>Etc...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04248" y="260648"/>
            <a:ext cx="2010487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Product_key</a:t>
            </a:r>
            <a:r>
              <a:rPr lang="en-GB" sz="1600" dirty="0"/>
              <a:t> (PK)</a:t>
            </a:r>
          </a:p>
          <a:p>
            <a:r>
              <a:rPr lang="en-GB" sz="1600" dirty="0"/>
              <a:t>SKO</a:t>
            </a:r>
          </a:p>
          <a:p>
            <a:r>
              <a:rPr lang="en-GB" sz="1600" dirty="0"/>
              <a:t>Description</a:t>
            </a:r>
          </a:p>
          <a:p>
            <a:r>
              <a:rPr lang="en-GB" sz="1600" dirty="0"/>
              <a:t>Brand</a:t>
            </a:r>
          </a:p>
          <a:p>
            <a:r>
              <a:rPr lang="en-GB" sz="1600" dirty="0"/>
              <a:t>Category</a:t>
            </a:r>
          </a:p>
          <a:p>
            <a:r>
              <a:rPr lang="en-GB" sz="1600" dirty="0" err="1"/>
              <a:t>Package_type</a:t>
            </a:r>
            <a:endParaRPr lang="en-GB" sz="1600" dirty="0"/>
          </a:p>
          <a:p>
            <a:r>
              <a:rPr lang="en-GB" sz="1600" dirty="0"/>
              <a:t>Size</a:t>
            </a:r>
          </a:p>
          <a:p>
            <a:r>
              <a:rPr lang="en-GB" sz="1600" dirty="0"/>
              <a:t>Flavour</a:t>
            </a:r>
          </a:p>
          <a:p>
            <a:r>
              <a:rPr lang="en-GB" sz="1600" dirty="0"/>
              <a:t>Etc...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2294" y="2107888"/>
            <a:ext cx="1683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Time dimension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95231" y="3380710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Sales fact table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88223" y="4884842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Store dimension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209577" y="6049758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Clerk dimension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188314" y="6284352"/>
            <a:ext cx="217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Promotion dimension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804248" y="5332616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Customer dimension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707183" y="2600330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Product dimension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1979712" y="620688"/>
            <a:ext cx="144016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979712" y="1844824"/>
            <a:ext cx="144016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8" idx="1"/>
          </p:cNvCxnSpPr>
          <p:nvPr/>
        </p:nvCxnSpPr>
        <p:spPr>
          <a:xfrm flipV="1">
            <a:off x="2627784" y="2206898"/>
            <a:ext cx="792088" cy="25182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5652120" y="476672"/>
            <a:ext cx="1152128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 flipV="1">
            <a:off x="5652120" y="2060848"/>
            <a:ext cx="1152128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 flipV="1">
            <a:off x="5652120" y="2564904"/>
            <a:ext cx="576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Large dimensional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large data warehouse may have 10-25 of these star-join schemas</a:t>
            </a:r>
          </a:p>
          <a:p>
            <a:r>
              <a:rPr lang="en-GB" dirty="0"/>
              <a:t>Each star-join will have 5-15 dimension tables</a:t>
            </a:r>
          </a:p>
          <a:p>
            <a:r>
              <a:rPr lang="en-GB" dirty="0"/>
              <a:t>Many of these dimension tables will be joined from multiple fact tables</a:t>
            </a:r>
          </a:p>
          <a:p>
            <a:r>
              <a:rPr lang="en-GB" dirty="0"/>
              <a:t>Dimensions which are shared in this manner are said to be </a:t>
            </a:r>
            <a:r>
              <a:rPr lang="en-GB" i="1" dirty="0"/>
              <a:t>conformed</a:t>
            </a:r>
          </a:p>
          <a:p>
            <a:r>
              <a:rPr lang="en-GB" dirty="0"/>
              <a:t>Drilling down (i.e. Requesting more information about a fact) is done by adding more dimensions to a query</a:t>
            </a:r>
          </a:p>
          <a:p>
            <a:r>
              <a:rPr lang="en-GB" dirty="0"/>
              <a:t>Drilling across (i.e. Requesting information about related facts) is done by linking facts via a common dimension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Large star-join data warehouse schema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6304" y="2298358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51720" y="4746630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84168" y="6042774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32889" y="2010326"/>
            <a:ext cx="755335" cy="33855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Fact 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508104" y="3450486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835696" y="229835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5536" y="157827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60952" y="373851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08104" y="121823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8272" y="309044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1520" y="4746630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6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059832" y="4746630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7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80312" y="603348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8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60952" y="568273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9</a:t>
            </a:r>
          </a:p>
        </p:txBody>
      </p:sp>
      <p:cxnSp>
        <p:nvCxnSpPr>
          <p:cNvPr id="21" name="Elbow Connector 20"/>
          <p:cNvCxnSpPr>
            <a:stCxn id="119" idx="1"/>
            <a:endCxn id="9" idx="3"/>
          </p:cNvCxnSpPr>
          <p:nvPr/>
        </p:nvCxnSpPr>
        <p:spPr>
          <a:xfrm rot="10800000">
            <a:off x="6588224" y="2179603"/>
            <a:ext cx="57606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3" idx="0"/>
            <a:endCxn id="9" idx="2"/>
          </p:cNvCxnSpPr>
          <p:nvPr/>
        </p:nvCxnSpPr>
        <p:spPr>
          <a:xfrm rot="5400000" flipH="1" flipV="1">
            <a:off x="6010825" y="2458667"/>
            <a:ext cx="309518" cy="89945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26" idx="3"/>
            <a:endCxn id="9" idx="1"/>
          </p:cNvCxnSpPr>
          <p:nvPr/>
        </p:nvCxnSpPr>
        <p:spPr>
          <a:xfrm>
            <a:off x="5004927" y="2179603"/>
            <a:ext cx="827962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2"/>
            <a:endCxn id="9" idx="0"/>
          </p:cNvCxnSpPr>
          <p:nvPr/>
        </p:nvCxnSpPr>
        <p:spPr>
          <a:xfrm rot="16200000" flipH="1">
            <a:off x="5938817" y="1738586"/>
            <a:ext cx="453534" cy="89945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56" idx="0"/>
            <a:endCxn id="10" idx="2"/>
          </p:cNvCxnSpPr>
          <p:nvPr/>
        </p:nvCxnSpPr>
        <p:spPr>
          <a:xfrm rot="5400000" flipH="1" flipV="1">
            <a:off x="5576992" y="4044628"/>
            <a:ext cx="525542" cy="14367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63" idx="3"/>
            <a:endCxn id="10" idx="1"/>
          </p:cNvCxnSpPr>
          <p:nvPr/>
        </p:nvCxnSpPr>
        <p:spPr>
          <a:xfrm>
            <a:off x="4932919" y="3619763"/>
            <a:ext cx="575185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8" idx="2"/>
            <a:endCxn id="8" idx="0"/>
          </p:cNvCxnSpPr>
          <p:nvPr/>
        </p:nvCxnSpPr>
        <p:spPr>
          <a:xfrm rot="16200000" flipH="1">
            <a:off x="6081048" y="5700811"/>
            <a:ext cx="669558" cy="14367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1"/>
            <a:endCxn id="8" idx="3"/>
          </p:cNvCxnSpPr>
          <p:nvPr/>
        </p:nvCxnSpPr>
        <p:spPr>
          <a:xfrm rot="10800000" flipV="1">
            <a:off x="6761854" y="6202759"/>
            <a:ext cx="618458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65" idx="3"/>
            <a:endCxn id="8" idx="1"/>
          </p:cNvCxnSpPr>
          <p:nvPr/>
        </p:nvCxnSpPr>
        <p:spPr>
          <a:xfrm>
            <a:off x="5290223" y="6202759"/>
            <a:ext cx="793945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>
            <a:off x="1363990" y="2467635"/>
            <a:ext cx="471706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2"/>
            <a:endCxn id="6" idx="0"/>
          </p:cNvCxnSpPr>
          <p:nvPr/>
        </p:nvCxnSpPr>
        <p:spPr>
          <a:xfrm rot="16200000" flipH="1">
            <a:off x="825832" y="2099043"/>
            <a:ext cx="381526" cy="17103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0"/>
            <a:endCxn id="6" idx="2"/>
          </p:cNvCxnSpPr>
          <p:nvPr/>
        </p:nvCxnSpPr>
        <p:spPr>
          <a:xfrm rot="5400000" flipH="1" flipV="1">
            <a:off x="791196" y="2856496"/>
            <a:ext cx="453534" cy="14367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2"/>
            <a:endCxn id="7" idx="0"/>
          </p:cNvCxnSpPr>
          <p:nvPr/>
        </p:nvCxnSpPr>
        <p:spPr>
          <a:xfrm rot="16200000" flipH="1">
            <a:off x="2047232" y="4403299"/>
            <a:ext cx="669558" cy="17103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3"/>
            <a:endCxn id="7" idx="1"/>
          </p:cNvCxnSpPr>
          <p:nvPr/>
        </p:nvCxnSpPr>
        <p:spPr>
          <a:xfrm>
            <a:off x="1476535" y="4915907"/>
            <a:ext cx="575185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>
            <a:off x="2729406" y="4915907"/>
            <a:ext cx="330426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0"/>
            <a:endCxn id="7" idx="2"/>
          </p:cNvCxnSpPr>
          <p:nvPr/>
        </p:nvCxnSpPr>
        <p:spPr>
          <a:xfrm rot="5400000" flipH="1" flipV="1">
            <a:off x="2083236" y="5375408"/>
            <a:ext cx="597550" cy="17103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36" idx="1"/>
            <a:endCxn id="10" idx="3"/>
          </p:cNvCxnSpPr>
          <p:nvPr/>
        </p:nvCxnSpPr>
        <p:spPr>
          <a:xfrm rot="10800000">
            <a:off x="6185790" y="3619763"/>
            <a:ext cx="258418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9" name="TextBox 118"/>
          <p:cNvSpPr txBox="1"/>
          <p:nvPr/>
        </p:nvSpPr>
        <p:spPr>
          <a:xfrm>
            <a:off x="7164288" y="201032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1</a:t>
            </a:r>
          </a:p>
        </p:txBody>
      </p:sp>
      <p:sp>
        <p:nvSpPr>
          <p:cNvPr id="123" name="TextBox 122"/>
          <p:cNvSpPr txBox="1"/>
          <p:nvPr/>
        </p:nvSpPr>
        <p:spPr>
          <a:xfrm>
            <a:off x="5508104" y="265839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2</a:t>
            </a:r>
          </a:p>
        </p:txBody>
      </p:sp>
      <p:sp>
        <p:nvSpPr>
          <p:cNvPr id="126" name="TextBox 125"/>
          <p:cNvSpPr txBox="1"/>
          <p:nvPr/>
        </p:nvSpPr>
        <p:spPr>
          <a:xfrm>
            <a:off x="3779912" y="201032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3</a:t>
            </a:r>
          </a:p>
        </p:txBody>
      </p:sp>
      <p:sp>
        <p:nvSpPr>
          <p:cNvPr id="136" name="TextBox 135"/>
          <p:cNvSpPr txBox="1"/>
          <p:nvPr/>
        </p:nvSpPr>
        <p:spPr>
          <a:xfrm>
            <a:off x="6444208" y="345048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5</a:t>
            </a:r>
          </a:p>
        </p:txBody>
      </p:sp>
      <p:sp>
        <p:nvSpPr>
          <p:cNvPr id="156" name="TextBox 155"/>
          <p:cNvSpPr txBox="1"/>
          <p:nvPr/>
        </p:nvSpPr>
        <p:spPr>
          <a:xfrm>
            <a:off x="5220072" y="431458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6</a:t>
            </a:r>
          </a:p>
        </p:txBody>
      </p:sp>
      <p:sp>
        <p:nvSpPr>
          <p:cNvPr id="163" name="TextBox 162"/>
          <p:cNvSpPr txBox="1"/>
          <p:nvPr/>
        </p:nvSpPr>
        <p:spPr>
          <a:xfrm>
            <a:off x="3707904" y="345048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7</a:t>
            </a:r>
          </a:p>
        </p:txBody>
      </p:sp>
      <p:sp>
        <p:nvSpPr>
          <p:cNvPr id="165" name="TextBox 164"/>
          <p:cNvSpPr txBox="1"/>
          <p:nvPr/>
        </p:nvSpPr>
        <p:spPr>
          <a:xfrm>
            <a:off x="4065208" y="603348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9</a:t>
            </a:r>
          </a:p>
        </p:txBody>
      </p:sp>
      <p:sp>
        <p:nvSpPr>
          <p:cNvPr id="178" name="TextBox 177"/>
          <p:cNvSpPr txBox="1"/>
          <p:nvPr/>
        </p:nvSpPr>
        <p:spPr>
          <a:xfrm>
            <a:off x="5796136" y="503466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7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/>
              <a:t>Large star-join data warehouse schema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403648" y="1700808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4797152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80312" y="5733256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96136" y="980728"/>
            <a:ext cx="755335" cy="33855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Fact 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60232" y="2852936"/>
            <a:ext cx="67768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Fact 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131840" y="134076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131840" y="184482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31840" y="233958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84364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131840" y="3347700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131840" y="385175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6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31840" y="435581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7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31840" y="521990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8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131840" y="572396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/>
              <a:t>Dimension 9</a:t>
            </a:r>
          </a:p>
        </p:txBody>
      </p:sp>
      <p:cxnSp>
        <p:nvCxnSpPr>
          <p:cNvPr id="21" name="Elbow Connector 20"/>
          <p:cNvCxnSpPr>
            <a:stCxn id="11" idx="3"/>
            <a:endCxn id="9" idx="1"/>
          </p:cNvCxnSpPr>
          <p:nvPr/>
        </p:nvCxnSpPr>
        <p:spPr>
          <a:xfrm flipV="1">
            <a:off x="4356855" y="1150005"/>
            <a:ext cx="1439281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" idx="3"/>
            <a:endCxn id="9" idx="1"/>
          </p:cNvCxnSpPr>
          <p:nvPr/>
        </p:nvCxnSpPr>
        <p:spPr>
          <a:xfrm flipV="1">
            <a:off x="4356855" y="1150005"/>
            <a:ext cx="1439281" cy="8640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3" idx="3"/>
            <a:endCxn id="9" idx="1"/>
          </p:cNvCxnSpPr>
          <p:nvPr/>
        </p:nvCxnSpPr>
        <p:spPr>
          <a:xfrm flipV="1">
            <a:off x="4356855" y="1150005"/>
            <a:ext cx="1439281" cy="135886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3"/>
            <a:endCxn id="9" idx="1"/>
          </p:cNvCxnSpPr>
          <p:nvPr/>
        </p:nvCxnSpPr>
        <p:spPr>
          <a:xfrm flipV="1">
            <a:off x="4356855" y="1150005"/>
            <a:ext cx="1439281" cy="18629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6" idx="3"/>
            <a:endCxn id="10" idx="1"/>
          </p:cNvCxnSpPr>
          <p:nvPr/>
        </p:nvCxnSpPr>
        <p:spPr>
          <a:xfrm flipV="1">
            <a:off x="4356855" y="3022213"/>
            <a:ext cx="2303377" cy="99882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7" idx="3"/>
            <a:endCxn id="10" idx="1"/>
          </p:cNvCxnSpPr>
          <p:nvPr/>
        </p:nvCxnSpPr>
        <p:spPr>
          <a:xfrm flipV="1">
            <a:off x="4356855" y="3022213"/>
            <a:ext cx="2303377" cy="150287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" idx="2"/>
            <a:endCxn id="8" idx="0"/>
          </p:cNvCxnSpPr>
          <p:nvPr/>
        </p:nvCxnSpPr>
        <p:spPr>
          <a:xfrm rot="16200000" flipH="1">
            <a:off x="5212306" y="3226407"/>
            <a:ext cx="1038890" cy="3974807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3"/>
            <a:endCxn id="8" idx="0"/>
          </p:cNvCxnSpPr>
          <p:nvPr/>
        </p:nvCxnSpPr>
        <p:spPr>
          <a:xfrm>
            <a:off x="4356855" y="5389185"/>
            <a:ext cx="3362300" cy="344071"/>
          </a:xfrm>
          <a:prstGeom prst="bentConnector2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9" idx="3"/>
            <a:endCxn id="8" idx="1"/>
          </p:cNvCxnSpPr>
          <p:nvPr/>
        </p:nvCxnSpPr>
        <p:spPr>
          <a:xfrm>
            <a:off x="4356855" y="5893241"/>
            <a:ext cx="3023457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 flipV="1">
            <a:off x="2081334" y="1510045"/>
            <a:ext cx="1050506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1"/>
            <a:endCxn id="6" idx="3"/>
          </p:cNvCxnSpPr>
          <p:nvPr/>
        </p:nvCxnSpPr>
        <p:spPr>
          <a:xfrm rot="10800000">
            <a:off x="2081334" y="1870085"/>
            <a:ext cx="1050506" cy="1440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1"/>
            <a:endCxn id="6" idx="3"/>
          </p:cNvCxnSpPr>
          <p:nvPr/>
        </p:nvCxnSpPr>
        <p:spPr>
          <a:xfrm rot="10800000">
            <a:off x="2081334" y="1870085"/>
            <a:ext cx="1050506" cy="16468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1"/>
            <a:endCxn id="7" idx="3"/>
          </p:cNvCxnSpPr>
          <p:nvPr/>
        </p:nvCxnSpPr>
        <p:spPr>
          <a:xfrm rot="10800000" flipV="1">
            <a:off x="1289246" y="2508865"/>
            <a:ext cx="1842594" cy="24575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1"/>
            <a:endCxn id="7" idx="3"/>
          </p:cNvCxnSpPr>
          <p:nvPr/>
        </p:nvCxnSpPr>
        <p:spPr>
          <a:xfrm rot="10800000" flipV="1">
            <a:off x="1289246" y="4021033"/>
            <a:ext cx="1842594" cy="9453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 flipV="1">
            <a:off x="1289246" y="4525089"/>
            <a:ext cx="1842594" cy="4413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1"/>
            <a:endCxn id="7" idx="3"/>
          </p:cNvCxnSpPr>
          <p:nvPr/>
        </p:nvCxnSpPr>
        <p:spPr>
          <a:xfrm rot="10800000">
            <a:off x="1289246" y="4966429"/>
            <a:ext cx="1842594" cy="92681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5" idx="3"/>
            <a:endCxn id="10" idx="1"/>
          </p:cNvCxnSpPr>
          <p:nvPr/>
        </p:nvCxnSpPr>
        <p:spPr>
          <a:xfrm flipV="1">
            <a:off x="4356855" y="3022213"/>
            <a:ext cx="2303377" cy="4947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of star-join schema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Very easy to add new facts/dimensions without having to redesign the entire database – </a:t>
            </a:r>
            <a:r>
              <a:rPr lang="en-GB" i="1" dirty="0"/>
              <a:t>graceful extensibility</a:t>
            </a:r>
            <a:endParaRPr lang="en-GB" dirty="0"/>
          </a:p>
          <a:p>
            <a:r>
              <a:rPr lang="en-GB" dirty="0"/>
              <a:t>Easy to use </a:t>
            </a:r>
            <a:r>
              <a:rPr lang="en-GB" i="1" dirty="0"/>
              <a:t>aggregates</a:t>
            </a:r>
            <a:r>
              <a:rPr lang="en-GB" dirty="0"/>
              <a:t> (summary records that are calculated from the table data – these improve performance)</a:t>
            </a:r>
          </a:p>
          <a:p>
            <a:endParaRPr lang="en-GB" dirty="0"/>
          </a:p>
          <a:p>
            <a:pPr>
              <a:buNone/>
            </a:pPr>
            <a:r>
              <a:rPr lang="en-GB" sz="3200" dirty="0"/>
              <a:t>HOWEVER...</a:t>
            </a:r>
          </a:p>
          <a:p>
            <a:r>
              <a:rPr lang="en-GB" dirty="0"/>
              <a:t>It requires that all dimensions must have the same meaning to all fact tables to which they are joined</a:t>
            </a:r>
          </a:p>
          <a:p>
            <a:r>
              <a:rPr lang="en-GB" dirty="0"/>
              <a:t>These conformed dimensions often need to be a ‘distillation’ of data from several sources, e.g. The best and most up-to-date address for a customer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Conformed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single dimension table can be used with multiple fact tables</a:t>
            </a:r>
          </a:p>
          <a:p>
            <a:r>
              <a:rPr lang="en-GB" dirty="0"/>
              <a:t>User interfaces and data content are consistent whenever the dimension is used</a:t>
            </a:r>
          </a:p>
          <a:p>
            <a:r>
              <a:rPr lang="en-GB" dirty="0"/>
              <a:t>There is a consistent interpretation of attributes</a:t>
            </a:r>
          </a:p>
          <a:p>
            <a:r>
              <a:rPr lang="en-GB" dirty="0"/>
              <a:t>Designing a good set of conformed dimensions takes up about 80% of the time required to design the overall data architecture for the data warehouse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Conformed fact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fact tables are created at the same time as the dimension tables</a:t>
            </a:r>
          </a:p>
          <a:p>
            <a:r>
              <a:rPr lang="en-GB" dirty="0"/>
              <a:t>These should all use the same data definitions as defined in the dimension tables</a:t>
            </a:r>
          </a:p>
          <a:p>
            <a:r>
              <a:rPr lang="en-GB" dirty="0"/>
              <a:t>If two fact tables need to calculate something (e.g. revenue, VAT, profit) then they should both use the same equation</a:t>
            </a:r>
          </a:p>
          <a:p>
            <a:r>
              <a:rPr lang="en-GB" dirty="0"/>
              <a:t>If a fact table needs to show figures in multiple units then include multiple units rather than expecting the user to calculate them</a:t>
            </a:r>
            <a:br>
              <a:rPr lang="en-GB" dirty="0"/>
            </a:br>
            <a:r>
              <a:rPr lang="en-GB" dirty="0"/>
              <a:t>Measures are generally numerical, e.g. time, cost</a:t>
            </a:r>
          </a:p>
          <a:p>
            <a:pPr lvl="1"/>
            <a:r>
              <a:rPr lang="en-GB" dirty="0"/>
              <a:t>Measures can be measured, dimensions cannot</a:t>
            </a:r>
          </a:p>
          <a:p>
            <a:r>
              <a:rPr lang="en-GB" dirty="0"/>
              <a:t>Measures should be additive wherever possible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Designing a data warehouse data architecture has four stages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/>
              <a:t>Define the users</a:t>
            </a:r>
          </a:p>
          <a:p>
            <a:pPr marL="914400" lvl="1" indent="-457200"/>
            <a:r>
              <a:rPr lang="en-GB" dirty="0"/>
              <a:t>This defines which data marts will be needed and gives clues to which fact tables will be needed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/>
              <a:t>Define the ‘grain’ – how detailed must the fact tables be to be useful?</a:t>
            </a:r>
          </a:p>
          <a:p>
            <a:pPr marL="914400" lvl="1" indent="-457200"/>
            <a:r>
              <a:rPr lang="en-GB" dirty="0"/>
              <a:t>Every transaction? Every invoice? Every day? Every month?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/>
              <a:t>Choose the dimensions</a:t>
            </a:r>
          </a:p>
          <a:p>
            <a:pPr marL="914400" lvl="1" indent="-457200"/>
            <a:r>
              <a:rPr lang="en-GB" dirty="0"/>
              <a:t>Examine all of the data available and attach the single-valued ones as dimensions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/>
              <a:t>Choose the facts</a:t>
            </a:r>
          </a:p>
          <a:p>
            <a:pPr marL="914400" lvl="1" indent="-457200"/>
            <a:r>
              <a:rPr lang="en-GB" dirty="0"/>
              <a:t>Facts should always be at the grain determined in step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Data.gov.uk</a:t>
            </a:r>
            <a:r>
              <a:rPr lang="en-GB" dirty="0"/>
              <a:t> contains a large number of data files produced by the UK government</a:t>
            </a:r>
          </a:p>
          <a:p>
            <a:r>
              <a:rPr lang="en-GB" dirty="0"/>
              <a:t>Suppose we take the data for all invoices over £500 for the Wales Office for the financial year 2011-2012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130653"/>
              </p:ext>
            </p:extLst>
          </p:nvPr>
        </p:nvGraphicFramePr>
        <p:xfrm>
          <a:off x="285720" y="3344169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3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8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50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1312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66406"/>
              </p:ext>
            </p:extLst>
          </p:nvPr>
        </p:nvGraphicFramePr>
        <p:xfrm>
          <a:off x="285720" y="4844367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68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2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identify</a:t>
            </a:r>
          </a:p>
          <a:p>
            <a:pPr lvl="1"/>
            <a:r>
              <a:rPr lang="en-GB" dirty="0"/>
              <a:t>Potential users</a:t>
            </a:r>
          </a:p>
          <a:p>
            <a:pPr lvl="1"/>
            <a:r>
              <a:rPr lang="en-GB" dirty="0"/>
              <a:t>Grain</a:t>
            </a:r>
          </a:p>
          <a:p>
            <a:pPr lvl="1"/>
            <a:r>
              <a:rPr lang="en-GB" dirty="0"/>
              <a:t>Potential dimensions</a:t>
            </a:r>
          </a:p>
          <a:p>
            <a:pPr lvl="1"/>
            <a:r>
              <a:rPr lang="en-GB" dirty="0"/>
              <a:t>Potential facts</a:t>
            </a:r>
          </a:p>
          <a:p>
            <a:pPr lvl="1"/>
            <a:r>
              <a:rPr lang="en-GB" dirty="0"/>
              <a:t>Metadata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639116"/>
              </p:ext>
            </p:extLst>
          </p:nvPr>
        </p:nvGraphicFramePr>
        <p:xfrm>
          <a:off x="285720" y="3527228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3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8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50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1312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9697151"/>
              </p:ext>
            </p:extLst>
          </p:nvPr>
        </p:nvGraphicFramePr>
        <p:xfrm>
          <a:off x="285720" y="5060391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68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2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3790152" cy="58578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final data warehouse</a:t>
            </a:r>
          </a:p>
          <a:p>
            <a:pPr lvl="1"/>
            <a:r>
              <a:rPr lang="en-GB" dirty="0"/>
              <a:t>1 fact table </a:t>
            </a:r>
          </a:p>
          <a:p>
            <a:pPr lvl="1"/>
            <a:r>
              <a:rPr lang="en-GB" dirty="0"/>
              <a:t>6 dimensions</a:t>
            </a:r>
          </a:p>
          <a:p>
            <a:r>
              <a:rPr lang="en-GB" dirty="0"/>
              <a:t>Should any of these dimensions be metadata?</a:t>
            </a:r>
          </a:p>
          <a:p>
            <a:r>
              <a:rPr lang="en-GB" dirty="0"/>
              <a:t>Suppose we add invoices from another government department</a:t>
            </a:r>
          </a:p>
          <a:p>
            <a:pPr lvl="1"/>
            <a:r>
              <a:rPr lang="en-GB" dirty="0"/>
              <a:t>Could we use the same fact table?</a:t>
            </a:r>
          </a:p>
          <a:p>
            <a:pPr lvl="1"/>
            <a:r>
              <a:rPr lang="en-GB" dirty="0"/>
              <a:t>Would any new dimensions be needed?</a:t>
            </a:r>
          </a:p>
          <a:p>
            <a:pPr lvl="1"/>
            <a:r>
              <a:rPr lang="en-GB" dirty="0"/>
              <a:t>Would there be any conformed dimensions?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76BE644-9F9E-3243-3871-1C4DFA4F1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960" y="1343261"/>
            <a:ext cx="4794593" cy="482204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session: </a:t>
            </a:r>
            <a:r>
              <a:rPr lang="en-GB" dirty="0"/>
              <a:t>More on dimensional modelling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article </a:t>
            </a:r>
            <a:r>
              <a:rPr lang="en-GB" i="1" dirty="0"/>
              <a:t>A Dimensional Modelling</a:t>
            </a:r>
            <a:r>
              <a:rPr lang="en-GB" dirty="0"/>
              <a:t> </a:t>
            </a:r>
            <a:r>
              <a:rPr lang="en-GB" i="1" dirty="0"/>
              <a:t>Manifesto </a:t>
            </a:r>
            <a:r>
              <a:rPr lang="en-GB" dirty="0"/>
              <a:t> by Kimball at </a:t>
            </a:r>
            <a:r>
              <a:rPr lang="en-GB" dirty="0">
                <a:hlinkClick r:id="rId2"/>
              </a:rPr>
              <a:t>http://www.kimballgroup.com/html/articles_search/articles1997/9708d15.html</a:t>
            </a:r>
            <a:r>
              <a:rPr lang="en-GB" dirty="0"/>
              <a:t> (link also on </a:t>
            </a:r>
            <a:r>
              <a:rPr lang="en-GB" dirty="0" err="1"/>
              <a:t>Moodle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Read chapter 6 of Kimball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2445</TotalTime>
  <Words>1196</Words>
  <Application>Microsoft Office PowerPoint</Application>
  <PresentationFormat>On-screen Show (4:3)</PresentationFormat>
  <Paragraphs>261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Cambria</vt:lpstr>
      <vt:lpstr>Georgia</vt:lpstr>
      <vt:lpstr>Wingdings 2</vt:lpstr>
      <vt:lpstr>DWDM Theme</vt:lpstr>
      <vt:lpstr>Data Warehousing &amp; Data Mining</vt:lpstr>
      <vt:lpstr>What is dimensional modelling?</vt:lpstr>
      <vt:lpstr>PowerPoint Presentation</vt:lpstr>
      <vt:lpstr>Large dimensional models</vt:lpstr>
      <vt:lpstr>Large star-join data warehouse schema</vt:lpstr>
      <vt:lpstr>Large star-join data warehouse schema</vt:lpstr>
      <vt:lpstr>Advantages of star-join schema</vt:lpstr>
      <vt:lpstr>Conformed dimensions</vt:lpstr>
      <vt:lpstr>Conformed fact definitions</vt:lpstr>
      <vt:lpstr>Design process</vt:lpstr>
      <vt:lpstr>Example</vt:lpstr>
      <vt:lpstr>Example</vt:lpstr>
      <vt:lpstr>Example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Nik Whitehead</cp:lastModifiedBy>
  <cp:revision>194</cp:revision>
  <dcterms:created xsi:type="dcterms:W3CDTF">2011-09-13T10:27:46Z</dcterms:created>
  <dcterms:modified xsi:type="dcterms:W3CDTF">2026-02-27T11:36:57Z</dcterms:modified>
</cp:coreProperties>
</file>