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BF7B46-E194-3C95-FEA3-97B939C65C09}" v="3204" dt="2025-03-13T22:38:25.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3/13/2025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7851739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3/13/2025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22642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3/13/2025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81750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3/13/2025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175658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3/13/2025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7393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3/13/2025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136161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3/13/2025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5473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3/13/2025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07806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3/13/2025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257316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3/13/2025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287059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3/13/2025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13284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3/13/2025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100708088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hyperlink" Target="https://doi.org/10.1177/0363546513504284" TargetMode="External"/><Relationship Id="rId13" Type="http://schemas.openxmlformats.org/officeDocument/2006/relationships/hyperlink" Target="https://www.osmosis.org/answers/intercostal-muscle-strain" TargetMode="External"/><Relationship Id="rId3" Type="http://schemas.openxmlformats.org/officeDocument/2006/relationships/hyperlink" Target="https://www.researchgate.net/profile/Ross-Clark-3/publication/5392269_Hamstring_injuries_Risk_assessment_and_injury_prevention/links/5578db0a08ae75363755b93d/Hamstring-injuries-Risk-assessment-and-injury-prevention.pdf" TargetMode="External"/><Relationship Id="rId7" Type="http://schemas.openxmlformats.org/officeDocument/2006/relationships/hyperlink" Target="https://doi.org/10.1136/bjsports-2021-105407" TargetMode="External"/><Relationship Id="rId12" Type="http://schemas.openxmlformats.org/officeDocument/2006/relationships/hyperlink" Target="https://www.nhsinform.scot/illnesses-and-conditions/muscle-bone-and-joints/chest-and-rib-problems-and-conditions/chest-and-rib-injury/" TargetMode="External"/><Relationship Id="rId2" Type="http://schemas.openxmlformats.org/officeDocument/2006/relationships/hyperlink" Target="https://aidyourhamstring.com/hamstring-strain/hamstring-strain-progression.php" TargetMode="External"/><Relationship Id="rId16" Type="http://schemas.openxmlformats.org/officeDocument/2006/relationships/hyperlink" Target="https://soccerinteraction.com/hamstring-injury" TargetMode="External"/><Relationship Id="rId1" Type="http://schemas.openxmlformats.org/officeDocument/2006/relationships/slideLayout" Target="../slideLayouts/slideLayout2.xml"/><Relationship Id="rId6" Type="http://schemas.openxmlformats.org/officeDocument/2006/relationships/hyperlink" Target="https://corehealthcare.com.au/recurrent-hamstring-tears/" TargetMode="External"/><Relationship Id="rId11" Type="http://schemas.openxmlformats.org/officeDocument/2006/relationships/hyperlink" Target="https://www.nhs.uk/conditions/broken-or-bruised-ribs/" TargetMode="External"/><Relationship Id="rId5" Type="http://schemas.openxmlformats.org/officeDocument/2006/relationships/hyperlink" Target="https://doi.org/10.1177/0363546511433030" TargetMode="External"/><Relationship Id="rId15" Type="http://schemas.openxmlformats.org/officeDocument/2006/relationships/hyperlink" Target="https://www.purephysio.co.nz/blog/hamstring-strain-2/" TargetMode="External"/><Relationship Id="rId10" Type="http://schemas.openxmlformats.org/officeDocument/2006/relationships/hyperlink" Target="https://www.nhs.uk/conditions/hamstring-injury/" TargetMode="External"/><Relationship Id="rId4" Type="http://schemas.openxmlformats.org/officeDocument/2006/relationships/hyperlink" Target="https://osteopathy.colganosteo.com/ribs-stretching-exercises/" TargetMode="External"/><Relationship Id="rId9" Type="http://schemas.openxmlformats.org/officeDocument/2006/relationships/hyperlink" Target="https://melbournearmclinic.com.au/ac-separation/" TargetMode="External"/><Relationship Id="rId14" Type="http://schemas.openxmlformats.org/officeDocument/2006/relationships/hyperlink" Target="https://upload.orthobullets.com/topic/3047/images/Illustration%20-%20Rockwood%20classification%202_moved.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Sports and Exercises Injuries</a:t>
            </a:r>
            <a:br>
              <a:rPr lang="en-US" dirty="0"/>
            </a:br>
            <a:r>
              <a:rPr lang="en-US" sz="2800"/>
              <a:t>BMST4004</a:t>
            </a:r>
            <a:endParaRPr lang="en-US" sz="3600"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a:t>Samuel Lucitt-Rees 27000712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5BBC-CC19-36DA-C9F7-1C331D7D5E88}"/>
              </a:ext>
            </a:extLst>
          </p:cNvPr>
          <p:cNvSpPr>
            <a:spLocks noGrp="1"/>
          </p:cNvSpPr>
          <p:nvPr>
            <p:ph type="title"/>
          </p:nvPr>
        </p:nvSpPr>
        <p:spPr>
          <a:xfrm>
            <a:off x="612648" y="548640"/>
            <a:ext cx="10741152" cy="1132258"/>
          </a:xfrm>
        </p:spPr>
        <p:txBody>
          <a:bodyPr anchor="t">
            <a:normAutofit/>
          </a:bodyPr>
          <a:lstStyle/>
          <a:p>
            <a:r>
              <a:rPr lang="en-US" dirty="0"/>
              <a:t>Hamstring Strain Causative Factors</a:t>
            </a:r>
          </a:p>
        </p:txBody>
      </p:sp>
      <p:sp>
        <p:nvSpPr>
          <p:cNvPr id="12" name="Content Placeholder 2">
            <a:extLst>
              <a:ext uri="{FF2B5EF4-FFF2-40B4-BE49-F238E27FC236}">
                <a16:creationId xmlns:a16="http://schemas.microsoft.com/office/drawing/2014/main" id="{5A3CC145-0876-D8F8-5B7C-083FBC3C619A}"/>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r>
              <a:rPr lang="en-US"/>
              <a:t>The attachment sites and anatomy of the hamstring muscles</a:t>
            </a:r>
            <a:endParaRPr lang="en-US" dirty="0"/>
          </a:p>
          <a:p>
            <a:endParaRPr lang="en-US" dirty="0"/>
          </a:p>
          <a:p>
            <a:r>
              <a:rPr lang="en-US"/>
              <a:t>Poor flexibiility </a:t>
            </a:r>
            <a:endParaRPr lang="en-US" dirty="0"/>
          </a:p>
          <a:p>
            <a:endParaRPr lang="en-US" dirty="0"/>
          </a:p>
          <a:p>
            <a:r>
              <a:rPr lang="en-US"/>
              <a:t>Lumbar posture and core stability (Clark, 2008)</a:t>
            </a:r>
            <a:endParaRPr lang="en-US" dirty="0"/>
          </a:p>
          <a:p>
            <a:endParaRPr lang="en-US" dirty="0"/>
          </a:p>
          <a:p>
            <a:endParaRPr lang="en-US" dirty="0"/>
          </a:p>
        </p:txBody>
      </p:sp>
      <p:pic>
        <p:nvPicPr>
          <p:cNvPr id="11" name="Picture 10" descr="HAMSTRING INJURIES">
            <a:extLst>
              <a:ext uri="{FF2B5EF4-FFF2-40B4-BE49-F238E27FC236}">
                <a16:creationId xmlns:a16="http://schemas.microsoft.com/office/drawing/2014/main" id="{79016DAC-413C-0FA3-E8B7-16A41417D821}"/>
              </a:ext>
            </a:extLst>
          </p:cNvPr>
          <p:cNvPicPr>
            <a:picLocks noChangeAspect="1"/>
          </p:cNvPicPr>
          <p:nvPr/>
        </p:nvPicPr>
        <p:blipFill>
          <a:blip r:embed="rId2"/>
          <a:srcRect l="10690" r="-3" b="-3"/>
          <a:stretch/>
        </p:blipFill>
        <p:spPr>
          <a:xfrm>
            <a:off x="6172200" y="1825625"/>
            <a:ext cx="5181600" cy="4351338"/>
          </a:xfrm>
          <a:prstGeom prst="rect">
            <a:avLst/>
          </a:prstGeom>
          <a:noFill/>
        </p:spPr>
      </p:pic>
      <p:sp>
        <p:nvSpPr>
          <p:cNvPr id="4" name="Date Placeholder 3">
            <a:extLst>
              <a:ext uri="{FF2B5EF4-FFF2-40B4-BE49-F238E27FC236}">
                <a16:creationId xmlns:a16="http://schemas.microsoft.com/office/drawing/2014/main" id="{4FDB55B1-2C9C-DFC5-A350-D6A6490E393E}"/>
              </a:ext>
            </a:extLst>
          </p:cNvPr>
          <p:cNvSpPr>
            <a:spLocks noGrp="1"/>
          </p:cNvSpPr>
          <p:nvPr>
            <p:ph type="dt" sz="half" idx="10"/>
          </p:nvPr>
        </p:nvSpPr>
        <p:spPr>
          <a:xfrm>
            <a:off x="137160" y="6453002"/>
            <a:ext cx="3494314" cy="365125"/>
          </a:xfrm>
        </p:spPr>
        <p:txBody>
          <a:bodyPr anchor="ctr">
            <a:normAutofit/>
          </a:bodyPr>
          <a:lstStyle/>
          <a:p>
            <a:pPr>
              <a:spcAft>
                <a:spcPts val="600"/>
              </a:spcAft>
            </a:pPr>
            <a:fld id="{774B3D16-2235-494D-A51D-E90E09D892AD}" type="datetime1">
              <a:pPr>
                <a:spcAft>
                  <a:spcPts val="600"/>
                </a:spcAft>
              </a:pPr>
              <a:t>3/13/2025</a:t>
            </a:fld>
            <a:endParaRPr lang="en-US"/>
          </a:p>
        </p:txBody>
      </p:sp>
      <p:sp>
        <p:nvSpPr>
          <p:cNvPr id="5" name="Footer Placeholder 4">
            <a:extLst>
              <a:ext uri="{FF2B5EF4-FFF2-40B4-BE49-F238E27FC236}">
                <a16:creationId xmlns:a16="http://schemas.microsoft.com/office/drawing/2014/main" id="{190815C6-C7F3-3DA7-9014-56E2A44F0ACF}"/>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5126A605-6931-024E-1186-E964499030B7}"/>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2</a:t>
            </a:fld>
            <a:endParaRPr lang="en-US"/>
          </a:p>
        </p:txBody>
      </p:sp>
    </p:spTree>
    <p:extLst>
      <p:ext uri="{BB962C8B-B14F-4D97-AF65-F5344CB8AC3E}">
        <p14:creationId xmlns:p14="http://schemas.microsoft.com/office/powerpoint/2010/main" val="3924835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18ED2-875D-A3F2-9BD6-E8F3F657A9F6}"/>
              </a:ext>
            </a:extLst>
          </p:cNvPr>
          <p:cNvSpPr>
            <a:spLocks noGrp="1"/>
          </p:cNvSpPr>
          <p:nvPr>
            <p:ph type="title"/>
          </p:nvPr>
        </p:nvSpPr>
        <p:spPr>
          <a:xfrm>
            <a:off x="612648" y="548640"/>
            <a:ext cx="10741152" cy="1132258"/>
          </a:xfrm>
        </p:spPr>
        <p:txBody>
          <a:bodyPr anchor="t">
            <a:normAutofit/>
          </a:bodyPr>
          <a:lstStyle/>
          <a:p>
            <a:r>
              <a:rPr lang="en-US" dirty="0"/>
              <a:t>Hamstring Strain Causative Factors</a:t>
            </a:r>
          </a:p>
        </p:txBody>
      </p:sp>
      <p:sp>
        <p:nvSpPr>
          <p:cNvPr id="3" name="Content Placeholder 2">
            <a:extLst>
              <a:ext uri="{FF2B5EF4-FFF2-40B4-BE49-F238E27FC236}">
                <a16:creationId xmlns:a16="http://schemas.microsoft.com/office/drawing/2014/main" id="{B91EB474-731C-AF5B-711F-A2AD5CD78B4C}"/>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r>
              <a:rPr lang="en-US"/>
              <a:t>Inadequate warm up</a:t>
            </a:r>
          </a:p>
          <a:p>
            <a:endParaRPr lang="en-US" dirty="0"/>
          </a:p>
          <a:p>
            <a:r>
              <a:rPr lang="en-US"/>
              <a:t>Insufficient hamstring strength in comparison to the quadriceps</a:t>
            </a:r>
          </a:p>
          <a:p>
            <a:endParaRPr lang="en-US" dirty="0"/>
          </a:p>
          <a:p>
            <a:r>
              <a:rPr lang="en-US"/>
              <a:t>Fatigue</a:t>
            </a:r>
            <a:endParaRPr lang="en-US" dirty="0"/>
          </a:p>
          <a:p>
            <a:pPr marL="0" indent="0">
              <a:buNone/>
            </a:pPr>
            <a:r>
              <a:rPr lang="en-US"/>
              <a:t>(Clark, 2008)</a:t>
            </a:r>
            <a:endParaRPr lang="en-US" dirty="0"/>
          </a:p>
          <a:p>
            <a:endParaRPr lang="en-US" dirty="0"/>
          </a:p>
        </p:txBody>
      </p:sp>
      <p:pic>
        <p:nvPicPr>
          <p:cNvPr id="8" name="Content Placeholder 6" descr="Hamstring Tears: Understanding Recurrent Issues">
            <a:extLst>
              <a:ext uri="{FF2B5EF4-FFF2-40B4-BE49-F238E27FC236}">
                <a16:creationId xmlns:a16="http://schemas.microsoft.com/office/drawing/2014/main" id="{54E41AE3-2ED1-66E7-E259-D8A94EE444EE}"/>
              </a:ext>
            </a:extLst>
          </p:cNvPr>
          <p:cNvPicPr>
            <a:picLocks noChangeAspect="1"/>
          </p:cNvPicPr>
          <p:nvPr/>
        </p:nvPicPr>
        <p:blipFill>
          <a:blip r:embed="rId2"/>
          <a:stretch>
            <a:fillRect/>
          </a:stretch>
        </p:blipFill>
        <p:spPr>
          <a:xfrm>
            <a:off x="6172200" y="2058194"/>
            <a:ext cx="5181600" cy="3886200"/>
          </a:xfrm>
          <a:prstGeom prst="rect">
            <a:avLst/>
          </a:prstGeom>
          <a:noFill/>
        </p:spPr>
      </p:pic>
      <p:sp>
        <p:nvSpPr>
          <p:cNvPr id="4" name="Date Placeholder 3">
            <a:extLst>
              <a:ext uri="{FF2B5EF4-FFF2-40B4-BE49-F238E27FC236}">
                <a16:creationId xmlns:a16="http://schemas.microsoft.com/office/drawing/2014/main" id="{15094AB7-46D2-170C-870E-9D837CB8BC2D}"/>
              </a:ext>
            </a:extLst>
          </p:cNvPr>
          <p:cNvSpPr>
            <a:spLocks noGrp="1"/>
          </p:cNvSpPr>
          <p:nvPr>
            <p:ph type="dt" sz="half" idx="10"/>
          </p:nvPr>
        </p:nvSpPr>
        <p:spPr>
          <a:xfrm>
            <a:off x="137160" y="6453002"/>
            <a:ext cx="3494314" cy="365125"/>
          </a:xfrm>
        </p:spPr>
        <p:txBody>
          <a:bodyPr anchor="ctr">
            <a:normAutofit/>
          </a:bodyPr>
          <a:lstStyle/>
          <a:p>
            <a:pPr>
              <a:spcAft>
                <a:spcPts val="600"/>
              </a:spcAft>
            </a:pPr>
            <a:fld id="{62D0C8FA-73DB-499B-93DC-8914B1532BC0}" type="datetime1">
              <a:pPr>
                <a:spcAft>
                  <a:spcPts val="600"/>
                </a:spcAft>
              </a:pPr>
              <a:t>3/13/2025</a:t>
            </a:fld>
            <a:endParaRPr lang="en-US"/>
          </a:p>
        </p:txBody>
      </p:sp>
      <p:sp>
        <p:nvSpPr>
          <p:cNvPr id="5" name="Footer Placeholder 4">
            <a:extLst>
              <a:ext uri="{FF2B5EF4-FFF2-40B4-BE49-F238E27FC236}">
                <a16:creationId xmlns:a16="http://schemas.microsoft.com/office/drawing/2014/main" id="{4438A853-EEED-7734-A975-A30EFC4DEF5A}"/>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B43383EA-AF1B-717E-2564-E3F7957A283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3</a:t>
            </a:fld>
            <a:endParaRPr lang="en-US"/>
          </a:p>
        </p:txBody>
      </p:sp>
    </p:spTree>
    <p:extLst>
      <p:ext uri="{BB962C8B-B14F-4D97-AF65-F5344CB8AC3E}">
        <p14:creationId xmlns:p14="http://schemas.microsoft.com/office/powerpoint/2010/main" val="2651015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60CE9-E5EB-DAC2-6997-33B335677E62}"/>
              </a:ext>
            </a:extLst>
          </p:cNvPr>
          <p:cNvSpPr>
            <a:spLocks noGrp="1"/>
          </p:cNvSpPr>
          <p:nvPr>
            <p:ph type="title"/>
          </p:nvPr>
        </p:nvSpPr>
        <p:spPr>
          <a:xfrm>
            <a:off x="612648" y="548640"/>
            <a:ext cx="10741152" cy="1132258"/>
          </a:xfrm>
        </p:spPr>
        <p:txBody>
          <a:bodyPr anchor="t">
            <a:normAutofit/>
          </a:bodyPr>
          <a:lstStyle/>
          <a:p>
            <a:r>
              <a:rPr lang="en-US" dirty="0"/>
              <a:t>Hamstring Strain Mechanism of Injury</a:t>
            </a:r>
          </a:p>
        </p:txBody>
      </p:sp>
      <p:sp>
        <p:nvSpPr>
          <p:cNvPr id="3" name="Content Placeholder 2">
            <a:extLst>
              <a:ext uri="{FF2B5EF4-FFF2-40B4-BE49-F238E27FC236}">
                <a16:creationId xmlns:a16="http://schemas.microsoft.com/office/drawing/2014/main" id="{FA01AF4F-F7F5-944D-C2A5-D4F606A9C277}"/>
              </a:ext>
            </a:extLst>
          </p:cNvPr>
          <p:cNvSpPr>
            <a:spLocks noGrp="1"/>
          </p:cNvSpPr>
          <p:nvPr>
            <p:ph sz="half" idx="1"/>
          </p:nvPr>
        </p:nvSpPr>
        <p:spPr>
          <a:xfrm>
            <a:off x="612648" y="1825625"/>
            <a:ext cx="5181600" cy="4351338"/>
          </a:xfrm>
        </p:spPr>
        <p:txBody>
          <a:bodyPr vert="horz" lIns="91440" tIns="45720" rIns="91440" bIns="45720" rtlCol="0" anchor="t">
            <a:normAutofit/>
          </a:bodyPr>
          <a:lstStyle/>
          <a:p>
            <a:pPr marL="0" indent="0">
              <a:buNone/>
            </a:pPr>
            <a:endParaRPr lang="en-US" dirty="0"/>
          </a:p>
          <a:p>
            <a:r>
              <a:rPr lang="en-US"/>
              <a:t>Type 1 strains are the most common.</a:t>
            </a:r>
          </a:p>
          <a:p>
            <a:r>
              <a:rPr lang="en-US"/>
              <a:t>Hamstring injuries account for 24% of all injuries in men's professional football (Ekstrand et al., 2022)</a:t>
            </a:r>
            <a:endParaRPr lang="en-US" dirty="0"/>
          </a:p>
          <a:p>
            <a:r>
              <a:rPr lang="en-US"/>
              <a:t>These strains usually involve the long head of the biceps femoris at the proximal muscle-tendon junction. </a:t>
            </a:r>
            <a:r>
              <a:rPr lang="en-US">
                <a:ea typeface="+mn-lt"/>
                <a:cs typeface="+mn-lt"/>
              </a:rPr>
              <a:t>(Brukner &amp; Khan, 2017)</a:t>
            </a:r>
            <a:endParaRPr lang="en-US" b="1" dirty="0"/>
          </a:p>
          <a:p>
            <a:pPr marL="0" indent="0">
              <a:buNone/>
            </a:pPr>
            <a:endParaRPr lang="en-US" b="1" dirty="0"/>
          </a:p>
          <a:p>
            <a:endParaRPr lang="en-US" dirty="0"/>
          </a:p>
        </p:txBody>
      </p:sp>
      <p:pic>
        <p:nvPicPr>
          <p:cNvPr id="9" name="Picture 8" descr="A diagram of the muscles of the forearm&#10;&#10;AI-generated content may be incorrect.">
            <a:extLst>
              <a:ext uri="{FF2B5EF4-FFF2-40B4-BE49-F238E27FC236}">
                <a16:creationId xmlns:a16="http://schemas.microsoft.com/office/drawing/2014/main" id="{D9CB5AB5-B691-3458-6925-7023E87CF28C}"/>
              </a:ext>
            </a:extLst>
          </p:cNvPr>
          <p:cNvPicPr>
            <a:picLocks noChangeAspect="1"/>
          </p:cNvPicPr>
          <p:nvPr/>
        </p:nvPicPr>
        <p:blipFill>
          <a:blip r:embed="rId2"/>
          <a:stretch>
            <a:fillRect/>
          </a:stretch>
        </p:blipFill>
        <p:spPr>
          <a:xfrm>
            <a:off x="7240032" y="1825625"/>
            <a:ext cx="3045936" cy="4351338"/>
          </a:xfrm>
          <a:prstGeom prst="rect">
            <a:avLst/>
          </a:prstGeom>
          <a:noFill/>
        </p:spPr>
      </p:pic>
      <p:sp>
        <p:nvSpPr>
          <p:cNvPr id="4" name="Date Placeholder 3">
            <a:extLst>
              <a:ext uri="{FF2B5EF4-FFF2-40B4-BE49-F238E27FC236}">
                <a16:creationId xmlns:a16="http://schemas.microsoft.com/office/drawing/2014/main" id="{CE2BD25D-D96C-274F-F80E-1CE13C746493}"/>
              </a:ext>
            </a:extLst>
          </p:cNvPr>
          <p:cNvSpPr>
            <a:spLocks noGrp="1"/>
          </p:cNvSpPr>
          <p:nvPr>
            <p:ph type="dt" sz="half" idx="10"/>
          </p:nvPr>
        </p:nvSpPr>
        <p:spPr>
          <a:xfrm>
            <a:off x="137160" y="6453002"/>
            <a:ext cx="3494314" cy="365125"/>
          </a:xfrm>
        </p:spPr>
        <p:txBody>
          <a:bodyPr anchor="ctr">
            <a:normAutofit/>
          </a:bodyPr>
          <a:lstStyle/>
          <a:p>
            <a:pPr>
              <a:spcAft>
                <a:spcPts val="600"/>
              </a:spcAft>
            </a:pPr>
            <a:fld id="{7F7038F2-DB9A-40DB-8053-44913C302D7E}" type="datetime1">
              <a:pPr>
                <a:spcAft>
                  <a:spcPts val="600"/>
                </a:spcAft>
              </a:pPr>
              <a:t>3/13/2025</a:t>
            </a:fld>
            <a:endParaRPr lang="en-US"/>
          </a:p>
        </p:txBody>
      </p:sp>
      <p:sp>
        <p:nvSpPr>
          <p:cNvPr id="5" name="Footer Placeholder 4">
            <a:extLst>
              <a:ext uri="{FF2B5EF4-FFF2-40B4-BE49-F238E27FC236}">
                <a16:creationId xmlns:a16="http://schemas.microsoft.com/office/drawing/2014/main" id="{D38267ED-C59E-7F52-B39C-11F3F3C32CD4}"/>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1100EA6-8A48-24E6-4E5F-3D2ED4423681}"/>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2011365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F8A5-6E97-85F6-7534-9A96E1D35BC0}"/>
              </a:ext>
            </a:extLst>
          </p:cNvPr>
          <p:cNvSpPr>
            <a:spLocks noGrp="1"/>
          </p:cNvSpPr>
          <p:nvPr>
            <p:ph type="title"/>
          </p:nvPr>
        </p:nvSpPr>
        <p:spPr/>
        <p:txBody>
          <a:bodyPr/>
          <a:lstStyle/>
          <a:p>
            <a:r>
              <a:rPr lang="en-US" dirty="0"/>
              <a:t>Hamstring Strain Mechanism of Injury</a:t>
            </a:r>
          </a:p>
        </p:txBody>
      </p:sp>
      <p:sp>
        <p:nvSpPr>
          <p:cNvPr id="3" name="Content Placeholder 2">
            <a:extLst>
              <a:ext uri="{FF2B5EF4-FFF2-40B4-BE49-F238E27FC236}">
                <a16:creationId xmlns:a16="http://schemas.microsoft.com/office/drawing/2014/main" id="{A905ECB1-3B8F-5F5B-8768-AE2855AC073F}"/>
              </a:ext>
            </a:extLst>
          </p:cNvPr>
          <p:cNvSpPr>
            <a:spLocks noGrp="1"/>
          </p:cNvSpPr>
          <p:nvPr>
            <p:ph idx="1"/>
          </p:nvPr>
        </p:nvSpPr>
        <p:spPr>
          <a:xfrm>
            <a:off x="612647" y="1694938"/>
            <a:ext cx="5484336" cy="4614422"/>
          </a:xfrm>
        </p:spPr>
        <p:txBody>
          <a:bodyPr vert="horz" lIns="91440" tIns="45720" rIns="91440" bIns="45720" rtlCol="0" anchor="t">
            <a:normAutofit/>
          </a:bodyPr>
          <a:lstStyle/>
          <a:p>
            <a:r>
              <a:rPr lang="en-US">
                <a:ea typeface="+mn-lt"/>
                <a:cs typeface="+mn-lt"/>
              </a:rPr>
              <a:t>Type 2 hamstring strains occur during movements where the hamsting muscles are excessively lengthened. </a:t>
            </a:r>
            <a:endParaRPr lang="en-US"/>
          </a:p>
          <a:p>
            <a:r>
              <a:rPr lang="en-US"/>
              <a:t>Movement examples are high kicks and sliding tackles.</a:t>
            </a:r>
            <a:endParaRPr lang="en-US" dirty="0"/>
          </a:p>
          <a:p>
            <a:r>
              <a:rPr lang="en-US"/>
              <a:t>Seen in gymnasts and ballet dancers.</a:t>
            </a:r>
            <a:endParaRPr lang="en-US" dirty="0"/>
          </a:p>
          <a:p>
            <a:r>
              <a:rPr lang="en-US"/>
              <a:t>These are typically located close to the</a:t>
            </a:r>
            <a:r>
              <a:rPr lang="en-US" dirty="0"/>
              <a:t> </a:t>
            </a:r>
            <a:r>
              <a:rPr lang="en-US"/>
              <a:t>ischial</a:t>
            </a:r>
            <a:r>
              <a:rPr lang="en-US" dirty="0"/>
              <a:t> </a:t>
            </a:r>
            <a:r>
              <a:rPr lang="en-US"/>
              <a:t>tuberosity and involve</a:t>
            </a:r>
            <a:r>
              <a:rPr lang="en-US" dirty="0"/>
              <a:t> </a:t>
            </a:r>
            <a:r>
              <a:rPr lang="en-US"/>
              <a:t>the proximal free tendon of semimembranosus. (Brukner &amp; Khan, 2017)</a:t>
            </a:r>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5D36AE15-84D0-5B10-3256-ED82C9EA426D}"/>
              </a:ext>
            </a:extLst>
          </p:cNvPr>
          <p:cNvSpPr>
            <a:spLocks noGrp="1"/>
          </p:cNvSpPr>
          <p:nvPr>
            <p:ph type="dt" sz="half" idx="10"/>
          </p:nvPr>
        </p:nvSpPr>
        <p:spPr/>
        <p:txBody>
          <a:bodyPr/>
          <a:lstStyle/>
          <a:p>
            <a:fld id="{D8BE808A-13B5-4E93-95D0-7C85DD9DE44E}" type="datetime1">
              <a:t>3/13/2025</a:t>
            </a:fld>
            <a:endParaRPr lang="en-US" dirty="0"/>
          </a:p>
        </p:txBody>
      </p:sp>
      <p:sp>
        <p:nvSpPr>
          <p:cNvPr id="5" name="Footer Placeholder 4">
            <a:extLst>
              <a:ext uri="{FF2B5EF4-FFF2-40B4-BE49-F238E27FC236}">
                <a16:creationId xmlns:a16="http://schemas.microsoft.com/office/drawing/2014/main" id="{8EB4C9F4-0994-3B76-9C25-4D67C5F03F0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0FE2EE-0A5E-E33B-9481-B062230CF35F}"/>
              </a:ext>
            </a:extLst>
          </p:cNvPr>
          <p:cNvSpPr>
            <a:spLocks noGrp="1"/>
          </p:cNvSpPr>
          <p:nvPr>
            <p:ph type="sldNum" sz="quarter" idx="12"/>
          </p:nvPr>
        </p:nvSpPr>
        <p:spPr/>
        <p:txBody>
          <a:bodyPr/>
          <a:lstStyle/>
          <a:p>
            <a:fld id="{CC057153-B650-4DEB-B370-79DDCFDCE934}" type="slidenum">
              <a:rPr lang="en-US" dirty="0"/>
              <a:t>5</a:t>
            </a:fld>
            <a:endParaRPr lang="en-US" dirty="0"/>
          </a:p>
        </p:txBody>
      </p:sp>
      <p:pic>
        <p:nvPicPr>
          <p:cNvPr id="8" name="Picture 7" descr="Free Ballet Dancer Practicing Image | Download at StockCake">
            <a:extLst>
              <a:ext uri="{FF2B5EF4-FFF2-40B4-BE49-F238E27FC236}">
                <a16:creationId xmlns:a16="http://schemas.microsoft.com/office/drawing/2014/main" id="{38AB762B-573A-3E68-A7B7-F351E49B0D2C}"/>
              </a:ext>
            </a:extLst>
          </p:cNvPr>
          <p:cNvPicPr>
            <a:picLocks noChangeAspect="1"/>
          </p:cNvPicPr>
          <p:nvPr/>
        </p:nvPicPr>
        <p:blipFill>
          <a:blip r:embed="rId2"/>
          <a:stretch>
            <a:fillRect/>
          </a:stretch>
        </p:blipFill>
        <p:spPr>
          <a:xfrm>
            <a:off x="7596553" y="1834662"/>
            <a:ext cx="3868616" cy="3868616"/>
          </a:xfrm>
          <a:prstGeom prst="rect">
            <a:avLst/>
          </a:prstGeom>
        </p:spPr>
      </p:pic>
    </p:spTree>
    <p:extLst>
      <p:ext uri="{BB962C8B-B14F-4D97-AF65-F5344CB8AC3E}">
        <p14:creationId xmlns:p14="http://schemas.microsoft.com/office/powerpoint/2010/main" val="373590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E510-356E-722E-F276-70DF47C38B6A}"/>
              </a:ext>
            </a:extLst>
          </p:cNvPr>
          <p:cNvSpPr>
            <a:spLocks noGrp="1"/>
          </p:cNvSpPr>
          <p:nvPr>
            <p:ph type="title"/>
          </p:nvPr>
        </p:nvSpPr>
        <p:spPr>
          <a:xfrm>
            <a:off x="612648" y="548640"/>
            <a:ext cx="10741152" cy="1132258"/>
          </a:xfrm>
        </p:spPr>
        <p:txBody>
          <a:bodyPr anchor="t">
            <a:normAutofit/>
          </a:bodyPr>
          <a:lstStyle/>
          <a:p>
            <a:r>
              <a:rPr lang="en-US" dirty="0"/>
              <a:t>Hamstring Strain Immediate Signs and Symptoms</a:t>
            </a:r>
          </a:p>
        </p:txBody>
      </p:sp>
      <p:sp>
        <p:nvSpPr>
          <p:cNvPr id="3" name="Content Placeholder 2">
            <a:extLst>
              <a:ext uri="{FF2B5EF4-FFF2-40B4-BE49-F238E27FC236}">
                <a16:creationId xmlns:a16="http://schemas.microsoft.com/office/drawing/2014/main" id="{7CB938A2-F3ED-D107-CF81-EBA5D993A405}"/>
              </a:ext>
            </a:extLst>
          </p:cNvPr>
          <p:cNvSpPr>
            <a:spLocks noGrp="1"/>
          </p:cNvSpPr>
          <p:nvPr>
            <p:ph sz="half" idx="1"/>
          </p:nvPr>
        </p:nvSpPr>
        <p:spPr>
          <a:xfrm>
            <a:off x="612648" y="1825625"/>
            <a:ext cx="5181600" cy="4351338"/>
          </a:xfrm>
        </p:spPr>
        <p:txBody>
          <a:bodyPr vert="horz" lIns="91440" tIns="45720" rIns="91440" bIns="45720" rtlCol="0" anchor="t">
            <a:normAutofit/>
          </a:bodyPr>
          <a:lstStyle/>
          <a:p>
            <a:pPr>
              <a:lnSpc>
                <a:spcPct val="110000"/>
              </a:lnSpc>
            </a:pPr>
            <a:r>
              <a:rPr lang="en-US"/>
              <a:t>Sharp pain in the back of the thigh during activity.</a:t>
            </a:r>
            <a:endParaRPr lang="en-US" b="1"/>
          </a:p>
          <a:p>
            <a:pPr>
              <a:lnSpc>
                <a:spcPct val="110000"/>
              </a:lnSpc>
            </a:pPr>
            <a:endParaRPr lang="en-US" b="1"/>
          </a:p>
          <a:p>
            <a:pPr>
              <a:lnSpc>
                <a:spcPct val="110000"/>
              </a:lnSpc>
            </a:pPr>
            <a:r>
              <a:rPr lang="en-US"/>
              <a:t>Depending on the severity, swelling and bruising may occur within hours.</a:t>
            </a:r>
            <a:endParaRPr lang="en-US" dirty="0"/>
          </a:p>
          <a:p>
            <a:pPr>
              <a:lnSpc>
                <a:spcPct val="110000"/>
              </a:lnSpc>
            </a:pPr>
            <a:endParaRPr lang="en-US" dirty="0"/>
          </a:p>
          <a:p>
            <a:pPr>
              <a:lnSpc>
                <a:spcPct val="110000"/>
              </a:lnSpc>
            </a:pPr>
            <a:r>
              <a:rPr lang="en-US"/>
              <a:t>Difficulty</a:t>
            </a:r>
            <a:r>
              <a:rPr lang="en-US" dirty="0"/>
              <a:t> </a:t>
            </a:r>
            <a:r>
              <a:rPr lang="en-US"/>
              <a:t>standing and or walking</a:t>
            </a:r>
            <a:endParaRPr lang="en-US" dirty="0"/>
          </a:p>
          <a:p>
            <a:pPr>
              <a:lnSpc>
                <a:spcPct val="110000"/>
              </a:lnSpc>
            </a:pPr>
            <a:endParaRPr lang="en-US" dirty="0"/>
          </a:p>
          <a:p>
            <a:pPr>
              <a:lnSpc>
                <a:spcPct val="110000"/>
              </a:lnSpc>
            </a:pPr>
            <a:r>
              <a:rPr lang="en-US"/>
              <a:t>Reduced range of movment, ability to extend or bend the knee. (NHS, 2021)</a:t>
            </a:r>
            <a:endParaRPr lang="en-US" dirty="0"/>
          </a:p>
          <a:p>
            <a:pPr>
              <a:lnSpc>
                <a:spcPct val="110000"/>
              </a:lnSpc>
            </a:pPr>
            <a:endParaRPr lang="en-US"/>
          </a:p>
        </p:txBody>
      </p:sp>
      <p:pic>
        <p:nvPicPr>
          <p:cNvPr id="7" name="Picture 6" descr="Hamstring Injuries - Knee &amp; Sports ...">
            <a:extLst>
              <a:ext uri="{FF2B5EF4-FFF2-40B4-BE49-F238E27FC236}">
                <a16:creationId xmlns:a16="http://schemas.microsoft.com/office/drawing/2014/main" id="{FF575B6E-F49D-636A-A56C-D6EFD0D57328}"/>
              </a:ext>
            </a:extLst>
          </p:cNvPr>
          <p:cNvPicPr>
            <a:picLocks noChangeAspect="1"/>
          </p:cNvPicPr>
          <p:nvPr/>
        </p:nvPicPr>
        <p:blipFill>
          <a:blip r:embed="rId2"/>
          <a:stretch>
            <a:fillRect/>
          </a:stretch>
        </p:blipFill>
        <p:spPr>
          <a:xfrm>
            <a:off x="6120714" y="2060695"/>
            <a:ext cx="4924168" cy="3654658"/>
          </a:xfrm>
          <a:prstGeom prst="rect">
            <a:avLst/>
          </a:prstGeom>
          <a:noFill/>
        </p:spPr>
      </p:pic>
      <p:sp>
        <p:nvSpPr>
          <p:cNvPr id="4" name="Date Placeholder 3">
            <a:extLst>
              <a:ext uri="{FF2B5EF4-FFF2-40B4-BE49-F238E27FC236}">
                <a16:creationId xmlns:a16="http://schemas.microsoft.com/office/drawing/2014/main" id="{A786D6D9-F34C-9842-571B-B858ECCBA587}"/>
              </a:ext>
            </a:extLst>
          </p:cNvPr>
          <p:cNvSpPr>
            <a:spLocks noGrp="1"/>
          </p:cNvSpPr>
          <p:nvPr>
            <p:ph type="dt" sz="half" idx="10"/>
          </p:nvPr>
        </p:nvSpPr>
        <p:spPr>
          <a:xfrm>
            <a:off x="137160" y="6453002"/>
            <a:ext cx="3494314" cy="365125"/>
          </a:xfrm>
        </p:spPr>
        <p:txBody>
          <a:bodyPr anchor="ctr">
            <a:normAutofit/>
          </a:bodyPr>
          <a:lstStyle/>
          <a:p>
            <a:pPr>
              <a:spcAft>
                <a:spcPts val="600"/>
              </a:spcAft>
            </a:pPr>
            <a:fld id="{89DEB046-FA99-46A6-892B-3A250DF2126A}"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CF961F70-A229-2947-C2A7-C1F330305F25}"/>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B63F4EF2-127E-AF58-A263-882577AC9069}"/>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6</a:t>
            </a:fld>
            <a:endParaRPr lang="en-US"/>
          </a:p>
        </p:txBody>
      </p:sp>
    </p:spTree>
    <p:extLst>
      <p:ext uri="{BB962C8B-B14F-4D97-AF65-F5344CB8AC3E}">
        <p14:creationId xmlns:p14="http://schemas.microsoft.com/office/powerpoint/2010/main" val="3711593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33759-112D-1BEF-E4AE-01671C83FE7C}"/>
              </a:ext>
            </a:extLst>
          </p:cNvPr>
          <p:cNvSpPr>
            <a:spLocks noGrp="1"/>
          </p:cNvSpPr>
          <p:nvPr>
            <p:ph type="title"/>
          </p:nvPr>
        </p:nvSpPr>
        <p:spPr>
          <a:xfrm>
            <a:off x="612648" y="548640"/>
            <a:ext cx="10741152" cy="1132258"/>
          </a:xfrm>
        </p:spPr>
        <p:txBody>
          <a:bodyPr anchor="t">
            <a:normAutofit/>
          </a:bodyPr>
          <a:lstStyle/>
          <a:p>
            <a:r>
              <a:rPr lang="en-US" dirty="0"/>
              <a:t>Hamstring Strain Healing Time</a:t>
            </a:r>
          </a:p>
        </p:txBody>
      </p:sp>
      <p:sp>
        <p:nvSpPr>
          <p:cNvPr id="3" name="Content Placeholder 2">
            <a:extLst>
              <a:ext uri="{FF2B5EF4-FFF2-40B4-BE49-F238E27FC236}">
                <a16:creationId xmlns:a16="http://schemas.microsoft.com/office/drawing/2014/main" id="{4AEC305A-54AB-A77B-3D7C-F400ACF13BC3}"/>
              </a:ext>
            </a:extLst>
          </p:cNvPr>
          <p:cNvSpPr>
            <a:spLocks noGrp="1"/>
          </p:cNvSpPr>
          <p:nvPr>
            <p:ph sz="half" idx="1"/>
          </p:nvPr>
        </p:nvSpPr>
        <p:spPr>
          <a:xfrm>
            <a:off x="612648" y="1825625"/>
            <a:ext cx="5181600" cy="4351338"/>
          </a:xfrm>
        </p:spPr>
        <p:txBody>
          <a:bodyPr vert="horz" lIns="91440" tIns="45720" rIns="91440" bIns="45720" rtlCol="0" anchor="t">
            <a:normAutofit/>
          </a:bodyPr>
          <a:lstStyle/>
          <a:p>
            <a:r>
              <a:rPr lang="en-US" dirty="0"/>
              <a:t>Depends on the severity of the strain/tear</a:t>
            </a:r>
          </a:p>
          <a:p>
            <a:r>
              <a:rPr lang="en-US" dirty="0"/>
              <a:t>Grade 1 (mild strain) can take a few </a:t>
            </a:r>
            <a:r>
              <a:rPr lang="en-US"/>
              <a:t>days whereas Grade 2 (partial tear) and Grade 3 (complete muscle tear) can take weeks and months to recover (NHS, 2021)</a:t>
            </a:r>
            <a:endParaRPr lang="en-US" dirty="0"/>
          </a:p>
          <a:p>
            <a:r>
              <a:rPr lang="en-US"/>
              <a:t>Average 8-25 days return to sport (Brukner and Khan, </a:t>
            </a:r>
            <a:r>
              <a:rPr lang="en-US" dirty="0"/>
              <a:t>2017)</a:t>
            </a:r>
          </a:p>
          <a:p>
            <a:endParaRPr lang="en-US" dirty="0"/>
          </a:p>
        </p:txBody>
      </p:sp>
      <p:pic>
        <p:nvPicPr>
          <p:cNvPr id="7" name="Picture 6" descr="Grades of Hamstring Strains">
            <a:extLst>
              <a:ext uri="{FF2B5EF4-FFF2-40B4-BE49-F238E27FC236}">
                <a16:creationId xmlns:a16="http://schemas.microsoft.com/office/drawing/2014/main" id="{4A3C535B-4EFF-7BF1-0EDF-486FC7CB9AA8}"/>
              </a:ext>
            </a:extLst>
          </p:cNvPr>
          <p:cNvPicPr>
            <a:picLocks noChangeAspect="1"/>
          </p:cNvPicPr>
          <p:nvPr/>
        </p:nvPicPr>
        <p:blipFill>
          <a:blip r:embed="rId2"/>
          <a:stretch>
            <a:fillRect/>
          </a:stretch>
        </p:blipFill>
        <p:spPr>
          <a:xfrm>
            <a:off x="7906774" y="1115111"/>
            <a:ext cx="2803965" cy="5133932"/>
          </a:xfrm>
          <a:prstGeom prst="rect">
            <a:avLst/>
          </a:prstGeom>
          <a:noFill/>
        </p:spPr>
      </p:pic>
      <p:sp>
        <p:nvSpPr>
          <p:cNvPr id="4" name="Date Placeholder 3">
            <a:extLst>
              <a:ext uri="{FF2B5EF4-FFF2-40B4-BE49-F238E27FC236}">
                <a16:creationId xmlns:a16="http://schemas.microsoft.com/office/drawing/2014/main" id="{73749FC4-B9F3-2978-CB65-82400BC62792}"/>
              </a:ext>
            </a:extLst>
          </p:cNvPr>
          <p:cNvSpPr>
            <a:spLocks noGrp="1"/>
          </p:cNvSpPr>
          <p:nvPr>
            <p:ph type="dt" sz="half" idx="10"/>
          </p:nvPr>
        </p:nvSpPr>
        <p:spPr>
          <a:xfrm>
            <a:off x="137160" y="6453002"/>
            <a:ext cx="3494314" cy="365125"/>
          </a:xfrm>
        </p:spPr>
        <p:txBody>
          <a:bodyPr anchor="ctr">
            <a:normAutofit/>
          </a:bodyPr>
          <a:lstStyle/>
          <a:p>
            <a:pPr>
              <a:spcAft>
                <a:spcPts val="600"/>
              </a:spcAft>
            </a:pPr>
            <a:fld id="{23BE865C-972B-4831-8114-2685AC7D78D8}"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ED301593-4A41-4D76-28B0-EDD1207834A8}"/>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9BE74025-CE9C-44A8-BE4E-AEA18815CE94}"/>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137251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FF06-3BEB-317A-A244-F824179068F8}"/>
              </a:ext>
            </a:extLst>
          </p:cNvPr>
          <p:cNvSpPr>
            <a:spLocks noGrp="1"/>
          </p:cNvSpPr>
          <p:nvPr>
            <p:ph type="title"/>
          </p:nvPr>
        </p:nvSpPr>
        <p:spPr>
          <a:xfrm>
            <a:off x="612648" y="548640"/>
            <a:ext cx="10741152" cy="1132258"/>
          </a:xfrm>
        </p:spPr>
        <p:txBody>
          <a:bodyPr anchor="t">
            <a:normAutofit/>
          </a:bodyPr>
          <a:lstStyle/>
          <a:p>
            <a:r>
              <a:rPr lang="en-US" dirty="0"/>
              <a:t>Hamstring Strain Summary</a:t>
            </a:r>
          </a:p>
        </p:txBody>
      </p:sp>
      <p:sp>
        <p:nvSpPr>
          <p:cNvPr id="13" name="Content Placeholder 2">
            <a:extLst>
              <a:ext uri="{FF2B5EF4-FFF2-40B4-BE49-F238E27FC236}">
                <a16:creationId xmlns:a16="http://schemas.microsoft.com/office/drawing/2014/main" id="{2AD7A1C5-C4FA-26E8-056A-059170A82A44}"/>
              </a:ext>
            </a:extLst>
          </p:cNvPr>
          <p:cNvSpPr>
            <a:spLocks noGrp="1"/>
          </p:cNvSpPr>
          <p:nvPr>
            <p:ph sz="half" idx="1"/>
          </p:nvPr>
        </p:nvSpPr>
        <p:spPr>
          <a:xfrm>
            <a:off x="612648" y="1825625"/>
            <a:ext cx="5181600" cy="4351338"/>
          </a:xfrm>
        </p:spPr>
        <p:txBody>
          <a:bodyPr vert="horz" lIns="91440" tIns="45720" rIns="91440" bIns="45720" rtlCol="0" anchor="t">
            <a:normAutofit/>
          </a:bodyPr>
          <a:lstStyle/>
          <a:p>
            <a:r>
              <a:rPr lang="en-US"/>
              <a:t>Two Acute Types – Type 1 and Type 2</a:t>
            </a:r>
          </a:p>
          <a:p>
            <a:endParaRPr lang="en-US" dirty="0"/>
          </a:p>
          <a:p>
            <a:r>
              <a:rPr lang="en-US"/>
              <a:t>Grading system – Grades 1, 2, and 3</a:t>
            </a:r>
          </a:p>
          <a:p>
            <a:endParaRPr lang="en-US" dirty="0"/>
          </a:p>
          <a:p>
            <a:r>
              <a:rPr lang="en-US"/>
              <a:t>Seen in both team and individual sport</a:t>
            </a:r>
          </a:p>
          <a:p>
            <a:endParaRPr lang="en-US" dirty="0"/>
          </a:p>
          <a:p>
            <a:r>
              <a:rPr lang="en-US"/>
              <a:t>Vast difference in healing time</a:t>
            </a:r>
            <a:endParaRPr lang="en-US" dirty="0"/>
          </a:p>
        </p:txBody>
      </p:sp>
      <p:pic>
        <p:nvPicPr>
          <p:cNvPr id="8" name="Picture 7" descr="hamstring strain">
            <a:extLst>
              <a:ext uri="{FF2B5EF4-FFF2-40B4-BE49-F238E27FC236}">
                <a16:creationId xmlns:a16="http://schemas.microsoft.com/office/drawing/2014/main" id="{172B9D24-21AC-4AC5-5446-BFB255F18C06}"/>
              </a:ext>
            </a:extLst>
          </p:cNvPr>
          <p:cNvPicPr>
            <a:picLocks noChangeAspect="1"/>
          </p:cNvPicPr>
          <p:nvPr/>
        </p:nvPicPr>
        <p:blipFill>
          <a:blip r:embed="rId2"/>
          <a:stretch>
            <a:fillRect/>
          </a:stretch>
        </p:blipFill>
        <p:spPr>
          <a:xfrm>
            <a:off x="6845692" y="1825625"/>
            <a:ext cx="3834616" cy="4351338"/>
          </a:xfrm>
          <a:prstGeom prst="rect">
            <a:avLst/>
          </a:prstGeom>
          <a:noFill/>
        </p:spPr>
      </p:pic>
      <p:sp>
        <p:nvSpPr>
          <p:cNvPr id="4" name="Date Placeholder 3">
            <a:extLst>
              <a:ext uri="{FF2B5EF4-FFF2-40B4-BE49-F238E27FC236}">
                <a16:creationId xmlns:a16="http://schemas.microsoft.com/office/drawing/2014/main" id="{2F6D581F-DF88-C090-9920-947E96323B6E}"/>
              </a:ext>
            </a:extLst>
          </p:cNvPr>
          <p:cNvSpPr>
            <a:spLocks noGrp="1"/>
          </p:cNvSpPr>
          <p:nvPr>
            <p:ph type="dt" sz="half" idx="10"/>
          </p:nvPr>
        </p:nvSpPr>
        <p:spPr>
          <a:xfrm>
            <a:off x="137160" y="6453002"/>
            <a:ext cx="3494314" cy="365125"/>
          </a:xfrm>
        </p:spPr>
        <p:txBody>
          <a:bodyPr anchor="ctr">
            <a:normAutofit/>
          </a:bodyPr>
          <a:lstStyle/>
          <a:p>
            <a:pPr>
              <a:spcAft>
                <a:spcPts val="600"/>
              </a:spcAft>
            </a:pPr>
            <a:fld id="{26125F9A-87B2-4286-A718-331288568F81}" type="datetime1">
              <a:pPr>
                <a:spcAft>
                  <a:spcPts val="600"/>
                </a:spcAft>
              </a:pPr>
              <a:t>3/13/2025</a:t>
            </a:fld>
            <a:endParaRPr lang="en-US"/>
          </a:p>
        </p:txBody>
      </p:sp>
      <p:sp>
        <p:nvSpPr>
          <p:cNvPr id="5" name="Footer Placeholder 4">
            <a:extLst>
              <a:ext uri="{FF2B5EF4-FFF2-40B4-BE49-F238E27FC236}">
                <a16:creationId xmlns:a16="http://schemas.microsoft.com/office/drawing/2014/main" id="{61CE0841-2769-580A-6696-DB5C82715053}"/>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5F092A3-E917-7BCA-3979-DB1061507AD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8</a:t>
            </a:fld>
            <a:endParaRPr lang="en-US"/>
          </a:p>
        </p:txBody>
      </p:sp>
      <p:sp>
        <p:nvSpPr>
          <p:cNvPr id="10" name="TextBox 9">
            <a:extLst>
              <a:ext uri="{FF2B5EF4-FFF2-40B4-BE49-F238E27FC236}">
                <a16:creationId xmlns:a16="http://schemas.microsoft.com/office/drawing/2014/main" id="{CD850703-7513-5E2E-6BB3-D5C1E297A520}"/>
              </a:ext>
            </a:extLst>
          </p:cNvPr>
          <p:cNvSpPr txBox="1"/>
          <p:nvPr/>
        </p:nvSpPr>
        <p:spPr>
          <a:xfrm>
            <a:off x="8661516" y="6191208"/>
            <a:ext cx="213064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(Pure Physio, 2023)</a:t>
            </a:r>
          </a:p>
        </p:txBody>
      </p:sp>
    </p:spTree>
    <p:extLst>
      <p:ext uri="{BB962C8B-B14F-4D97-AF65-F5344CB8AC3E}">
        <p14:creationId xmlns:p14="http://schemas.microsoft.com/office/powerpoint/2010/main" val="2278093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A1E33-3136-CAF8-55E2-4CE448B4AA98}"/>
              </a:ext>
            </a:extLst>
          </p:cNvPr>
          <p:cNvSpPr>
            <a:spLocks noGrp="1"/>
          </p:cNvSpPr>
          <p:nvPr>
            <p:ph type="title"/>
          </p:nvPr>
        </p:nvSpPr>
        <p:spPr>
          <a:xfrm>
            <a:off x="612648" y="548640"/>
            <a:ext cx="10741152" cy="1132258"/>
          </a:xfrm>
        </p:spPr>
        <p:txBody>
          <a:bodyPr anchor="t">
            <a:normAutofit/>
          </a:bodyPr>
          <a:lstStyle/>
          <a:p>
            <a:r>
              <a:rPr lang="en-US"/>
              <a:t>Acromioclavicular Joint Causative Factors</a:t>
            </a:r>
          </a:p>
        </p:txBody>
      </p:sp>
      <p:sp>
        <p:nvSpPr>
          <p:cNvPr id="3" name="Content Placeholder 2">
            <a:extLst>
              <a:ext uri="{FF2B5EF4-FFF2-40B4-BE49-F238E27FC236}">
                <a16:creationId xmlns:a16="http://schemas.microsoft.com/office/drawing/2014/main" id="{D4C7B8B2-5455-7174-9DFF-64C54C872FAA}"/>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endParaRPr lang="en-US" b="1"/>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09935C62-A786-59E1-DA61-D0FDFF554A2B}"/>
              </a:ext>
            </a:extLst>
          </p:cNvPr>
          <p:cNvSpPr>
            <a:spLocks noGrp="1"/>
          </p:cNvSpPr>
          <p:nvPr>
            <p:ph type="dt" sz="half" idx="10"/>
          </p:nvPr>
        </p:nvSpPr>
        <p:spPr>
          <a:xfrm>
            <a:off x="137160" y="6453002"/>
            <a:ext cx="3494314" cy="365125"/>
          </a:xfrm>
        </p:spPr>
        <p:txBody>
          <a:bodyPr anchor="ctr">
            <a:normAutofit/>
          </a:bodyPr>
          <a:lstStyle/>
          <a:p>
            <a:pPr>
              <a:spcAft>
                <a:spcPts val="600"/>
              </a:spcAft>
            </a:pPr>
            <a:fld id="{86B53FFD-01F2-43A6-B0CB-E04021AC7499}" type="datetime1">
              <a:pPr>
                <a:spcAft>
                  <a:spcPts val="600"/>
                </a:spcAft>
              </a:pPr>
              <a:t>3/13/2025</a:t>
            </a:fld>
            <a:endParaRPr lang="en-US"/>
          </a:p>
        </p:txBody>
      </p:sp>
      <p:sp>
        <p:nvSpPr>
          <p:cNvPr id="5" name="Footer Placeholder 4">
            <a:extLst>
              <a:ext uri="{FF2B5EF4-FFF2-40B4-BE49-F238E27FC236}">
                <a16:creationId xmlns:a16="http://schemas.microsoft.com/office/drawing/2014/main" id="{15C3965D-CDA4-1F79-EB89-807DEFFCC2EF}"/>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AB91238-F0C1-7303-4E08-F7A3BC85BA52}"/>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9</a:t>
            </a:fld>
            <a:endParaRPr lang="en-US"/>
          </a:p>
        </p:txBody>
      </p:sp>
      <p:sp>
        <p:nvSpPr>
          <p:cNvPr id="10" name="Content Placeholder 2">
            <a:extLst>
              <a:ext uri="{FF2B5EF4-FFF2-40B4-BE49-F238E27FC236}">
                <a16:creationId xmlns:a16="http://schemas.microsoft.com/office/drawing/2014/main" id="{914B4626-07A8-2656-FA99-C03F491D07F4}"/>
              </a:ext>
            </a:extLst>
          </p:cNvPr>
          <p:cNvSpPr txBox="1">
            <a:spLocks/>
          </p:cNvSpPr>
          <p:nvPr/>
        </p:nvSpPr>
        <p:spPr>
          <a:xfrm>
            <a:off x="765048" y="1978025"/>
            <a:ext cx="5181600" cy="4351338"/>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ea typeface="+mn-lt"/>
                <a:cs typeface="+mn-lt"/>
              </a:rPr>
              <a:t>In sports that involve physical contact, high-speed impacts, or falls, the AC joint can be injured from direct blows or falls onto the shoulder (Brukner &amp; Khan, 2017).</a:t>
            </a:r>
            <a:endParaRPr lang="en-US"/>
          </a:p>
          <a:p>
            <a:r>
              <a:rPr lang="en-US" sz="1800">
                <a:ea typeface="+mn-lt"/>
                <a:cs typeface="+mn-lt"/>
              </a:rPr>
              <a:t>This is often seen in contact sports such as rugby, American football, and hockey.</a:t>
            </a:r>
            <a:endParaRPr lang="en-US" sz="1800" b="1"/>
          </a:p>
          <a:p>
            <a:r>
              <a:rPr lang="en-US" sz="1800">
                <a:ea typeface="+mn-lt"/>
                <a:cs typeface="+mn-lt"/>
              </a:rPr>
              <a:t>A 12 season study of NFL players found 727 of 2486 shoulder injuries involved the </a:t>
            </a:r>
            <a:r>
              <a:rPr lang="en-US" sz="1800" dirty="0">
                <a:ea typeface="+mn-lt"/>
                <a:cs typeface="+mn-lt"/>
              </a:rPr>
              <a:t>AC </a:t>
            </a:r>
            <a:r>
              <a:rPr lang="en-US" sz="1800">
                <a:ea typeface="+mn-lt"/>
                <a:cs typeface="+mn-lt"/>
              </a:rPr>
              <a:t>joint (Lynch et al., 2013).</a:t>
            </a:r>
            <a:endParaRPr lang="en-US" dirty="0"/>
          </a:p>
          <a:p>
            <a:endParaRPr lang="en-US" b="1" dirty="0"/>
          </a:p>
          <a:p>
            <a:endParaRPr lang="en-US" dirty="0"/>
          </a:p>
          <a:p>
            <a:endParaRPr lang="en-US" dirty="0"/>
          </a:p>
        </p:txBody>
      </p:sp>
      <p:pic>
        <p:nvPicPr>
          <p:cNvPr id="8" name="Picture 7" descr="Philadelphia Eagles Beat Kansas City ...">
            <a:extLst>
              <a:ext uri="{FF2B5EF4-FFF2-40B4-BE49-F238E27FC236}">
                <a16:creationId xmlns:a16="http://schemas.microsoft.com/office/drawing/2014/main" id="{17D58AB1-3F91-9EF9-D859-8DC843B9607A}"/>
              </a:ext>
            </a:extLst>
          </p:cNvPr>
          <p:cNvPicPr>
            <a:picLocks noChangeAspect="1"/>
          </p:cNvPicPr>
          <p:nvPr/>
        </p:nvPicPr>
        <p:blipFill>
          <a:blip r:embed="rId2"/>
          <a:stretch>
            <a:fillRect/>
          </a:stretch>
        </p:blipFill>
        <p:spPr>
          <a:xfrm>
            <a:off x="6221963" y="2181985"/>
            <a:ext cx="5612157" cy="3653596"/>
          </a:xfrm>
          <a:prstGeom prst="rect">
            <a:avLst/>
          </a:prstGeom>
        </p:spPr>
      </p:pic>
    </p:spTree>
    <p:extLst>
      <p:ext uri="{BB962C8B-B14F-4D97-AF65-F5344CB8AC3E}">
        <p14:creationId xmlns:p14="http://schemas.microsoft.com/office/powerpoint/2010/main" val="685842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FD178-602C-8D09-6532-BAC2A5393832}"/>
              </a:ext>
            </a:extLst>
          </p:cNvPr>
          <p:cNvSpPr>
            <a:spLocks noGrp="1"/>
          </p:cNvSpPr>
          <p:nvPr>
            <p:ph type="title"/>
          </p:nvPr>
        </p:nvSpPr>
        <p:spPr>
          <a:xfrm>
            <a:off x="612648" y="548640"/>
            <a:ext cx="10741152" cy="1132258"/>
          </a:xfrm>
        </p:spPr>
        <p:txBody>
          <a:bodyPr anchor="t">
            <a:normAutofit/>
          </a:bodyPr>
          <a:lstStyle/>
          <a:p>
            <a:r>
              <a:rPr lang="en-US" dirty="0"/>
              <a:t>Acromioclavicular Joint Causative Factors</a:t>
            </a:r>
          </a:p>
        </p:txBody>
      </p:sp>
      <p:sp>
        <p:nvSpPr>
          <p:cNvPr id="3" name="Content Placeholder 2">
            <a:extLst>
              <a:ext uri="{FF2B5EF4-FFF2-40B4-BE49-F238E27FC236}">
                <a16:creationId xmlns:a16="http://schemas.microsoft.com/office/drawing/2014/main" id="{6C6796BC-91A7-A0D7-CBCE-D6F045BE4DF3}"/>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b="1"/>
          </a:p>
          <a:p>
            <a:endParaRPr lang="en-US" dirty="0"/>
          </a:p>
          <a:p>
            <a:endParaRPr lang="en-US" dirty="0"/>
          </a:p>
        </p:txBody>
      </p:sp>
      <p:sp>
        <p:nvSpPr>
          <p:cNvPr id="4" name="Date Placeholder 3">
            <a:extLst>
              <a:ext uri="{FF2B5EF4-FFF2-40B4-BE49-F238E27FC236}">
                <a16:creationId xmlns:a16="http://schemas.microsoft.com/office/drawing/2014/main" id="{C3CC8965-C814-7F7F-65A9-663E56B82399}"/>
              </a:ext>
            </a:extLst>
          </p:cNvPr>
          <p:cNvSpPr>
            <a:spLocks noGrp="1"/>
          </p:cNvSpPr>
          <p:nvPr>
            <p:ph type="dt" sz="half" idx="10"/>
          </p:nvPr>
        </p:nvSpPr>
        <p:spPr>
          <a:xfrm>
            <a:off x="137160" y="6453002"/>
            <a:ext cx="3494314" cy="365125"/>
          </a:xfrm>
        </p:spPr>
        <p:txBody>
          <a:bodyPr anchor="ctr">
            <a:normAutofit/>
          </a:bodyPr>
          <a:lstStyle/>
          <a:p>
            <a:pPr>
              <a:spcAft>
                <a:spcPts val="600"/>
              </a:spcAft>
            </a:pPr>
            <a:fld id="{0DF90DBD-3F3C-499D-B3E4-6B6F709F1277}" type="datetime1">
              <a:pPr>
                <a:spcAft>
                  <a:spcPts val="600"/>
                </a:spcAft>
              </a:pPr>
              <a:t>3/13/2025</a:t>
            </a:fld>
            <a:endParaRPr lang="en-US"/>
          </a:p>
        </p:txBody>
      </p:sp>
      <p:sp>
        <p:nvSpPr>
          <p:cNvPr id="5" name="Footer Placeholder 4">
            <a:extLst>
              <a:ext uri="{FF2B5EF4-FFF2-40B4-BE49-F238E27FC236}">
                <a16:creationId xmlns:a16="http://schemas.microsoft.com/office/drawing/2014/main" id="{7753B165-2CC1-A94E-742A-472062281D6F}"/>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B5E7A805-A240-A175-39A0-D2D56C888348}"/>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10</a:t>
            </a:fld>
            <a:endParaRPr lang="en-US"/>
          </a:p>
        </p:txBody>
      </p:sp>
      <p:sp>
        <p:nvSpPr>
          <p:cNvPr id="9" name="Content Placeholder 2">
            <a:extLst>
              <a:ext uri="{FF2B5EF4-FFF2-40B4-BE49-F238E27FC236}">
                <a16:creationId xmlns:a16="http://schemas.microsoft.com/office/drawing/2014/main" id="{B8F47F8A-5C1B-4D7E-4890-DB16802B8A83}"/>
              </a:ext>
            </a:extLst>
          </p:cNvPr>
          <p:cNvSpPr txBox="1">
            <a:spLocks/>
          </p:cNvSpPr>
          <p:nvPr/>
        </p:nvSpPr>
        <p:spPr>
          <a:xfrm>
            <a:off x="765048" y="1978025"/>
            <a:ext cx="5181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Sports that involve frequent overhead motions (swimming, weightlifting, or throwing sports such as javelin) can stress the AC joint over time, leading to degeneration and or injury.</a:t>
            </a:r>
            <a:endParaRPr lang="en-US" dirty="0"/>
          </a:p>
          <a:p>
            <a:endParaRPr lang="en-US"/>
          </a:p>
          <a:p>
            <a:r>
              <a:rPr lang="en-US"/>
              <a:t>Lifting weights, particularly when the arms are extended, can put excessive strain on the AC joint, potentially causing an injury (Shaffer, 1999).</a:t>
            </a:r>
          </a:p>
          <a:p>
            <a:endParaRPr lang="en-US" dirty="0"/>
          </a:p>
          <a:p>
            <a:endParaRPr lang="en-US" dirty="0"/>
          </a:p>
        </p:txBody>
      </p:sp>
      <p:pic>
        <p:nvPicPr>
          <p:cNvPr id="11" name="Picture 10" descr="British Olympic weightlifter Emily Campbell's Paris 2024 routine">
            <a:extLst>
              <a:ext uri="{FF2B5EF4-FFF2-40B4-BE49-F238E27FC236}">
                <a16:creationId xmlns:a16="http://schemas.microsoft.com/office/drawing/2014/main" id="{5D16CC01-A2C2-7CFD-5B92-1A21FB93080B}"/>
              </a:ext>
            </a:extLst>
          </p:cNvPr>
          <p:cNvPicPr>
            <a:picLocks noChangeAspect="1"/>
          </p:cNvPicPr>
          <p:nvPr/>
        </p:nvPicPr>
        <p:blipFill>
          <a:blip r:embed="rId2"/>
          <a:srcRect t="10463" b="4926"/>
          <a:stretch/>
        </p:blipFill>
        <p:spPr>
          <a:xfrm>
            <a:off x="6522309" y="1980084"/>
            <a:ext cx="4697627" cy="3898257"/>
          </a:xfrm>
          <a:prstGeom prst="rect">
            <a:avLst/>
          </a:prstGeom>
          <a:noFill/>
        </p:spPr>
      </p:pic>
    </p:spTree>
    <p:extLst>
      <p:ext uri="{BB962C8B-B14F-4D97-AF65-F5344CB8AC3E}">
        <p14:creationId xmlns:p14="http://schemas.microsoft.com/office/powerpoint/2010/main" val="4272972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C3226-D6CA-D679-2FFE-E452CA3B752F}"/>
              </a:ext>
            </a:extLst>
          </p:cNvPr>
          <p:cNvSpPr>
            <a:spLocks noGrp="1"/>
          </p:cNvSpPr>
          <p:nvPr>
            <p:ph type="title"/>
          </p:nvPr>
        </p:nvSpPr>
        <p:spPr>
          <a:xfrm>
            <a:off x="612648" y="548640"/>
            <a:ext cx="10741152" cy="1132258"/>
          </a:xfrm>
        </p:spPr>
        <p:txBody>
          <a:bodyPr anchor="t">
            <a:normAutofit/>
          </a:bodyPr>
          <a:lstStyle/>
          <a:p>
            <a:r>
              <a:rPr lang="en-US" dirty="0"/>
              <a:t>Acromioclavicular Joint Mechanism of Injury</a:t>
            </a:r>
          </a:p>
        </p:txBody>
      </p:sp>
      <p:sp>
        <p:nvSpPr>
          <p:cNvPr id="3" name="Content Placeholder 2">
            <a:extLst>
              <a:ext uri="{FF2B5EF4-FFF2-40B4-BE49-F238E27FC236}">
                <a16:creationId xmlns:a16="http://schemas.microsoft.com/office/drawing/2014/main" id="{35BE708C-EC97-3312-4191-BDA1212E3B01}"/>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endParaRPr lang="en-US" b="1" dirty="0"/>
          </a:p>
          <a:p>
            <a:endParaRPr lang="en-US" dirty="0"/>
          </a:p>
          <a:p>
            <a:endParaRPr lang="en-US" dirty="0"/>
          </a:p>
        </p:txBody>
      </p:sp>
      <p:pic>
        <p:nvPicPr>
          <p:cNvPr id="7" name="Picture 6" descr="Diagram of a shoulder joint&#10;&#10;AI-generated content may be incorrect.">
            <a:extLst>
              <a:ext uri="{FF2B5EF4-FFF2-40B4-BE49-F238E27FC236}">
                <a16:creationId xmlns:a16="http://schemas.microsoft.com/office/drawing/2014/main" id="{41961642-B6F6-67D2-CABB-703E22EBD2A5}"/>
              </a:ext>
            </a:extLst>
          </p:cNvPr>
          <p:cNvPicPr>
            <a:picLocks noChangeAspect="1"/>
          </p:cNvPicPr>
          <p:nvPr/>
        </p:nvPicPr>
        <p:blipFill>
          <a:blip r:embed="rId2"/>
          <a:stretch>
            <a:fillRect/>
          </a:stretch>
        </p:blipFill>
        <p:spPr>
          <a:xfrm>
            <a:off x="6172200" y="2058194"/>
            <a:ext cx="5181600" cy="3886200"/>
          </a:xfrm>
          <a:prstGeom prst="rect">
            <a:avLst/>
          </a:prstGeom>
          <a:noFill/>
        </p:spPr>
      </p:pic>
      <p:sp>
        <p:nvSpPr>
          <p:cNvPr id="4" name="Date Placeholder 3">
            <a:extLst>
              <a:ext uri="{FF2B5EF4-FFF2-40B4-BE49-F238E27FC236}">
                <a16:creationId xmlns:a16="http://schemas.microsoft.com/office/drawing/2014/main" id="{40CD1D3B-89E1-5EF9-E50C-81CFE0893B0F}"/>
              </a:ext>
            </a:extLst>
          </p:cNvPr>
          <p:cNvSpPr>
            <a:spLocks noGrp="1"/>
          </p:cNvSpPr>
          <p:nvPr>
            <p:ph type="dt" sz="half" idx="10"/>
          </p:nvPr>
        </p:nvSpPr>
        <p:spPr>
          <a:xfrm>
            <a:off x="137160" y="6453002"/>
            <a:ext cx="3494314" cy="365125"/>
          </a:xfrm>
        </p:spPr>
        <p:txBody>
          <a:bodyPr anchor="ctr">
            <a:normAutofit/>
          </a:bodyPr>
          <a:lstStyle/>
          <a:p>
            <a:pPr>
              <a:spcAft>
                <a:spcPts val="600"/>
              </a:spcAft>
            </a:pPr>
            <a:fld id="{0C9D1F60-96CC-4F8C-B2BC-FE0F23787640}" type="datetime1">
              <a:pPr>
                <a:spcAft>
                  <a:spcPts val="600"/>
                </a:spcAft>
              </a:pPr>
              <a:t>3/13/2025</a:t>
            </a:fld>
            <a:endParaRPr lang="en-US"/>
          </a:p>
        </p:txBody>
      </p:sp>
      <p:sp>
        <p:nvSpPr>
          <p:cNvPr id="5" name="Footer Placeholder 4">
            <a:extLst>
              <a:ext uri="{FF2B5EF4-FFF2-40B4-BE49-F238E27FC236}">
                <a16:creationId xmlns:a16="http://schemas.microsoft.com/office/drawing/2014/main" id="{BBF2A636-06AB-361D-F86D-E33A243BB963}"/>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F1E25F7E-A21A-C141-C924-C56215F31F74}"/>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11</a:t>
            </a:fld>
            <a:endParaRPr lang="en-US"/>
          </a:p>
        </p:txBody>
      </p:sp>
      <p:sp>
        <p:nvSpPr>
          <p:cNvPr id="8" name="TextBox 7">
            <a:extLst>
              <a:ext uri="{FF2B5EF4-FFF2-40B4-BE49-F238E27FC236}">
                <a16:creationId xmlns:a16="http://schemas.microsoft.com/office/drawing/2014/main" id="{5690E869-B6BD-8245-0DF5-B04938DF2107}"/>
              </a:ext>
            </a:extLst>
          </p:cNvPr>
          <p:cNvSpPr txBox="1"/>
          <p:nvPr/>
        </p:nvSpPr>
        <p:spPr>
          <a:xfrm>
            <a:off x="9163107" y="5939504"/>
            <a:ext cx="268185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(NHS, 2025)</a:t>
            </a:r>
            <a:endParaRPr lang="en-US" sz="1600" dirty="0"/>
          </a:p>
        </p:txBody>
      </p:sp>
      <p:sp>
        <p:nvSpPr>
          <p:cNvPr id="10" name="Content Placeholder 2">
            <a:extLst>
              <a:ext uri="{FF2B5EF4-FFF2-40B4-BE49-F238E27FC236}">
                <a16:creationId xmlns:a16="http://schemas.microsoft.com/office/drawing/2014/main" id="{B7BA02A8-0D3B-655E-78C4-405CA58D807B}"/>
              </a:ext>
            </a:extLst>
          </p:cNvPr>
          <p:cNvSpPr txBox="1">
            <a:spLocks/>
          </p:cNvSpPr>
          <p:nvPr/>
        </p:nvSpPr>
        <p:spPr>
          <a:xfrm>
            <a:off x="765048" y="1978025"/>
            <a:ext cx="5181600" cy="4351338"/>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ea typeface="+mn-lt"/>
                <a:cs typeface="+mn-lt"/>
              </a:rPr>
              <a:t>AC joint injuries are usually the result of direct trauma to the superolateral shoulder with the arm in an adducted position.</a:t>
            </a:r>
            <a:endParaRPr lang="en-US"/>
          </a:p>
          <a:p>
            <a:r>
              <a:rPr lang="en-US">
                <a:ea typeface="+mn-lt"/>
                <a:cs typeface="+mn-lt"/>
              </a:rPr>
              <a:t>This injury commonly occurs in contact athletes who fall directly on the superolateral shoulder, driving the acromion inferomedial relative to the distal clavicle.</a:t>
            </a:r>
            <a:endParaRPr lang="en-US" dirty="0"/>
          </a:p>
          <a:p>
            <a:r>
              <a:rPr lang="en-US">
                <a:ea typeface="+mn-lt"/>
                <a:cs typeface="+mn-lt"/>
              </a:rPr>
              <a:t>Although direct trauma is the most common cause of AC injuries, an indirect mechanism is also possible.  (Johansen et al., 2011)</a:t>
            </a:r>
            <a:endParaRPr lang="en-US" dirty="0"/>
          </a:p>
          <a:p>
            <a:endParaRPr lang="en-US" dirty="0"/>
          </a:p>
          <a:p>
            <a:endParaRPr lang="en-US" dirty="0"/>
          </a:p>
        </p:txBody>
      </p:sp>
    </p:spTree>
    <p:extLst>
      <p:ext uri="{BB962C8B-B14F-4D97-AF65-F5344CB8AC3E}">
        <p14:creationId xmlns:p14="http://schemas.microsoft.com/office/powerpoint/2010/main" val="3750476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B6DB0-18FE-BB06-010A-F56117DB9771}"/>
              </a:ext>
            </a:extLst>
          </p:cNvPr>
          <p:cNvSpPr>
            <a:spLocks noGrp="1"/>
          </p:cNvSpPr>
          <p:nvPr>
            <p:ph type="title"/>
          </p:nvPr>
        </p:nvSpPr>
        <p:spPr>
          <a:xfrm>
            <a:off x="609600" y="547396"/>
            <a:ext cx="10745788" cy="1143292"/>
          </a:xfrm>
        </p:spPr>
        <p:txBody>
          <a:bodyPr vert="horz" lIns="91440" tIns="45720" rIns="91440" bIns="45720" rtlCol="0" anchor="t">
            <a:normAutofit/>
          </a:bodyPr>
          <a:lstStyle/>
          <a:p>
            <a:r>
              <a:rPr lang="en-US" b="1" kern="1200">
                <a:latin typeface="+mj-lt"/>
                <a:ea typeface="+mj-ea"/>
                <a:cs typeface="+mj-cs"/>
              </a:rPr>
              <a:t>Acromioclavicular Joint Mechanism of Injury</a:t>
            </a:r>
          </a:p>
        </p:txBody>
      </p:sp>
      <p:sp>
        <p:nvSpPr>
          <p:cNvPr id="3" name="Content Placeholder 2">
            <a:extLst>
              <a:ext uri="{FF2B5EF4-FFF2-40B4-BE49-F238E27FC236}">
                <a16:creationId xmlns:a16="http://schemas.microsoft.com/office/drawing/2014/main" id="{0BEADED5-7D4E-0529-021A-ECFD6C61D3E3}"/>
              </a:ext>
            </a:extLst>
          </p:cNvPr>
          <p:cNvSpPr>
            <a:spLocks noGrp="1"/>
          </p:cNvSpPr>
          <p:nvPr>
            <p:ph type="body" idx="1"/>
          </p:nvPr>
        </p:nvSpPr>
        <p:spPr>
          <a:xfrm>
            <a:off x="609600" y="1685735"/>
            <a:ext cx="5157787" cy="559834"/>
          </a:xfrm>
        </p:spPr>
        <p:txBody>
          <a:bodyPr vert="horz" lIns="91440" tIns="45720" rIns="91440" bIns="45720" rtlCol="0" anchor="b">
            <a:normAutofit/>
          </a:bodyPr>
          <a:lstStyle/>
          <a:p>
            <a:endParaRPr lang="en-US" b="1" kern="1200" cap="all" baseline="0">
              <a:latin typeface="+mn-lt"/>
              <a:ea typeface="+mn-ea"/>
              <a:cs typeface="+mn-cs"/>
            </a:endParaRPr>
          </a:p>
          <a:p>
            <a:endParaRPr lang="en-US" b="1" kern="1200" cap="all" baseline="0">
              <a:latin typeface="+mn-lt"/>
              <a:ea typeface="+mn-ea"/>
              <a:cs typeface="+mn-cs"/>
            </a:endParaRPr>
          </a:p>
          <a:p>
            <a:endParaRPr lang="en-US" b="1" kern="1200" cap="all" baseline="0">
              <a:latin typeface="+mn-lt"/>
              <a:ea typeface="+mn-ea"/>
              <a:cs typeface="+mn-cs"/>
            </a:endParaRPr>
          </a:p>
        </p:txBody>
      </p:sp>
      <p:sp>
        <p:nvSpPr>
          <p:cNvPr id="9" name="Content Placeholder 2">
            <a:extLst>
              <a:ext uri="{FF2B5EF4-FFF2-40B4-BE49-F238E27FC236}">
                <a16:creationId xmlns:a16="http://schemas.microsoft.com/office/drawing/2014/main" id="{934ACAF4-53D1-B321-819A-BE7791132619}"/>
              </a:ext>
            </a:extLst>
          </p:cNvPr>
          <p:cNvSpPr txBox="1">
            <a:spLocks/>
          </p:cNvSpPr>
          <p:nvPr/>
        </p:nvSpPr>
        <p:spPr>
          <a:xfrm>
            <a:off x="609600" y="2077975"/>
            <a:ext cx="5157787" cy="3765089"/>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A type VI dislocation is very rare and typically results from high-energy trauma.</a:t>
            </a:r>
          </a:p>
          <a:p>
            <a:endParaRPr lang="en-US" dirty="0"/>
          </a:p>
          <a:p>
            <a:r>
              <a:rPr lang="en-US"/>
              <a:t>An inferior dislocation of the distal clavicle can be subacromial or subcoracoid and may be associated with other potentially severe injuries, such as rib fractures and brachial plexus injuries (Johansen et al., 2011)</a:t>
            </a:r>
            <a:endParaRPr lang="en-US" dirty="0"/>
          </a:p>
          <a:p>
            <a:endParaRPr lang="en-US" dirty="0"/>
          </a:p>
          <a:p>
            <a:endParaRPr lang="en-US" dirty="0"/>
          </a:p>
        </p:txBody>
      </p:sp>
      <p:pic>
        <p:nvPicPr>
          <p:cNvPr id="10" name="Picture 9" descr="Acromioclavicular Joint Injury - Shoulder &amp; Elbow - Orthobullets">
            <a:extLst>
              <a:ext uri="{FF2B5EF4-FFF2-40B4-BE49-F238E27FC236}">
                <a16:creationId xmlns:a16="http://schemas.microsoft.com/office/drawing/2014/main" id="{AE88B6B6-7B1D-365F-7731-AB7382B1B64C}"/>
              </a:ext>
            </a:extLst>
          </p:cNvPr>
          <p:cNvPicPr>
            <a:picLocks noChangeAspect="1"/>
          </p:cNvPicPr>
          <p:nvPr/>
        </p:nvPicPr>
        <p:blipFill>
          <a:blip r:embed="rId2"/>
          <a:srcRect l="60451" t="39172" r="-199" b="-319"/>
          <a:stretch/>
        </p:blipFill>
        <p:spPr>
          <a:xfrm>
            <a:off x="7264400" y="2258396"/>
            <a:ext cx="3882851" cy="3751973"/>
          </a:xfrm>
          <a:prstGeom prst="rect">
            <a:avLst/>
          </a:prstGeom>
          <a:noFill/>
        </p:spPr>
      </p:pic>
      <p:sp>
        <p:nvSpPr>
          <p:cNvPr id="4" name="Date Placeholder 3">
            <a:extLst>
              <a:ext uri="{FF2B5EF4-FFF2-40B4-BE49-F238E27FC236}">
                <a16:creationId xmlns:a16="http://schemas.microsoft.com/office/drawing/2014/main" id="{A8A64B37-8A75-8388-990F-A173EA250EB9}"/>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48EE880F-59DE-4777-95FE-C1C4F707EB4F}"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9C9D8AD3-0FB1-3475-5623-705C1947E18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6" name="Slide Number Placeholder 5">
            <a:extLst>
              <a:ext uri="{FF2B5EF4-FFF2-40B4-BE49-F238E27FC236}">
                <a16:creationId xmlns:a16="http://schemas.microsoft.com/office/drawing/2014/main" id="{915F89A4-EB28-9632-1711-123EAF1601FC}"/>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12</a:t>
            </a:fld>
            <a:endParaRPr lang="en-US"/>
          </a:p>
        </p:txBody>
      </p:sp>
    </p:spTree>
    <p:extLst>
      <p:ext uri="{BB962C8B-B14F-4D97-AF65-F5344CB8AC3E}">
        <p14:creationId xmlns:p14="http://schemas.microsoft.com/office/powerpoint/2010/main" val="3118272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932E-3132-A430-D9F9-91EC98722041}"/>
              </a:ext>
            </a:extLst>
          </p:cNvPr>
          <p:cNvSpPr>
            <a:spLocks noGrp="1"/>
          </p:cNvSpPr>
          <p:nvPr>
            <p:ph type="title"/>
          </p:nvPr>
        </p:nvSpPr>
        <p:spPr>
          <a:xfrm>
            <a:off x="612648" y="548640"/>
            <a:ext cx="10741152" cy="1132258"/>
          </a:xfrm>
        </p:spPr>
        <p:txBody>
          <a:bodyPr anchor="t">
            <a:normAutofit/>
          </a:bodyPr>
          <a:lstStyle/>
          <a:p>
            <a:r>
              <a:rPr lang="en-US" dirty="0"/>
              <a:t>Acromioclavicular Joint Immediate Signs and Symptoms</a:t>
            </a:r>
          </a:p>
        </p:txBody>
      </p:sp>
      <p:sp>
        <p:nvSpPr>
          <p:cNvPr id="3" name="Content Placeholder 2">
            <a:extLst>
              <a:ext uri="{FF2B5EF4-FFF2-40B4-BE49-F238E27FC236}">
                <a16:creationId xmlns:a16="http://schemas.microsoft.com/office/drawing/2014/main" id="{983DA591-BA76-3261-28E9-D3FE8B63ED91}"/>
              </a:ext>
            </a:extLst>
          </p:cNvPr>
          <p:cNvSpPr>
            <a:spLocks noGrp="1"/>
          </p:cNvSpPr>
          <p:nvPr>
            <p:ph sz="half" idx="1"/>
          </p:nvPr>
        </p:nvSpPr>
        <p:spPr>
          <a:xfrm>
            <a:off x="612648" y="1825625"/>
            <a:ext cx="5181600" cy="4351338"/>
          </a:xfrm>
        </p:spPr>
        <p:txBody>
          <a:bodyPr vert="horz" lIns="91440" tIns="45720" rIns="91440" bIns="45720" rtlCol="0" anchor="t">
            <a:normAutofit/>
          </a:bodyPr>
          <a:lstStyle/>
          <a:p>
            <a:pPr>
              <a:lnSpc>
                <a:spcPct val="110000"/>
              </a:lnSpc>
            </a:pPr>
            <a:endParaRPr lang="en-US" b="1"/>
          </a:p>
          <a:p>
            <a:pPr>
              <a:lnSpc>
                <a:spcPct val="110000"/>
              </a:lnSpc>
            </a:pPr>
            <a:r>
              <a:rPr lang="en-US"/>
              <a:t>Pain at the top of the shoulder, especially when reaching or lifting.</a:t>
            </a:r>
          </a:p>
          <a:p>
            <a:pPr>
              <a:lnSpc>
                <a:spcPct val="110000"/>
              </a:lnSpc>
            </a:pPr>
            <a:endParaRPr lang="en-US" b="1"/>
          </a:p>
          <a:p>
            <a:pPr>
              <a:lnSpc>
                <a:spcPct val="110000"/>
              </a:lnSpc>
            </a:pPr>
            <a:r>
              <a:rPr lang="en-US"/>
              <a:t>A visible bump or marked step deformity (Brukner &amp; Khan, 2017). </a:t>
            </a:r>
          </a:p>
          <a:p>
            <a:pPr>
              <a:lnSpc>
                <a:spcPct val="110000"/>
              </a:lnSpc>
            </a:pPr>
            <a:endParaRPr lang="en-US" b="1"/>
          </a:p>
          <a:p>
            <a:pPr>
              <a:lnSpc>
                <a:spcPct val="110000"/>
              </a:lnSpc>
            </a:pPr>
            <a:r>
              <a:rPr lang="en-US"/>
              <a:t>Localised swelling and bruising around the </a:t>
            </a:r>
            <a:r>
              <a:rPr lang="en-US" dirty="0"/>
              <a:t>joint.</a:t>
            </a:r>
          </a:p>
          <a:p>
            <a:pPr>
              <a:lnSpc>
                <a:spcPct val="110000"/>
              </a:lnSpc>
            </a:pPr>
            <a:endParaRPr lang="en-US"/>
          </a:p>
        </p:txBody>
      </p:sp>
      <p:sp>
        <p:nvSpPr>
          <p:cNvPr id="4" name="Date Placeholder 3">
            <a:extLst>
              <a:ext uri="{FF2B5EF4-FFF2-40B4-BE49-F238E27FC236}">
                <a16:creationId xmlns:a16="http://schemas.microsoft.com/office/drawing/2014/main" id="{5CDF425F-900E-CE30-5968-5DF9C6F71D38}"/>
              </a:ext>
            </a:extLst>
          </p:cNvPr>
          <p:cNvSpPr>
            <a:spLocks noGrp="1"/>
          </p:cNvSpPr>
          <p:nvPr>
            <p:ph type="dt" sz="half" idx="10"/>
          </p:nvPr>
        </p:nvSpPr>
        <p:spPr>
          <a:xfrm>
            <a:off x="137160" y="6453002"/>
            <a:ext cx="3494314" cy="365125"/>
          </a:xfrm>
        </p:spPr>
        <p:txBody>
          <a:bodyPr anchor="ctr">
            <a:normAutofit/>
          </a:bodyPr>
          <a:lstStyle/>
          <a:p>
            <a:pPr>
              <a:spcAft>
                <a:spcPts val="600"/>
              </a:spcAft>
            </a:pPr>
            <a:fld id="{AF789A07-7A2A-4B15-ABD0-E757518268D0}"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2841245D-1895-167A-001A-113DD28FD1E8}"/>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8D3348E-125E-0850-528A-5E3A99451EBA}"/>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13</a:t>
            </a:fld>
            <a:endParaRPr lang="en-US"/>
          </a:p>
        </p:txBody>
      </p:sp>
      <p:pic>
        <p:nvPicPr>
          <p:cNvPr id="9" name="Picture 8" descr="AC joint injuries and how physiotherapy ...">
            <a:extLst>
              <a:ext uri="{FF2B5EF4-FFF2-40B4-BE49-F238E27FC236}">
                <a16:creationId xmlns:a16="http://schemas.microsoft.com/office/drawing/2014/main" id="{94231724-AC7E-1DDC-B5EE-5F72DDE6C89D}"/>
              </a:ext>
            </a:extLst>
          </p:cNvPr>
          <p:cNvPicPr>
            <a:picLocks noChangeAspect="1"/>
          </p:cNvPicPr>
          <p:nvPr/>
        </p:nvPicPr>
        <p:blipFill>
          <a:blip r:embed="rId2"/>
          <a:stretch>
            <a:fillRect/>
          </a:stretch>
        </p:blipFill>
        <p:spPr>
          <a:xfrm>
            <a:off x="6489872" y="2628900"/>
            <a:ext cx="5061121" cy="2804983"/>
          </a:xfrm>
          <a:prstGeom prst="rect">
            <a:avLst/>
          </a:prstGeom>
        </p:spPr>
      </p:pic>
    </p:spTree>
    <p:extLst>
      <p:ext uri="{BB962C8B-B14F-4D97-AF65-F5344CB8AC3E}">
        <p14:creationId xmlns:p14="http://schemas.microsoft.com/office/powerpoint/2010/main" val="32373877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6081-7F68-FF45-A80D-AEEC426EFCA5}"/>
              </a:ext>
            </a:extLst>
          </p:cNvPr>
          <p:cNvSpPr>
            <a:spLocks noGrp="1"/>
          </p:cNvSpPr>
          <p:nvPr>
            <p:ph type="title"/>
          </p:nvPr>
        </p:nvSpPr>
        <p:spPr>
          <a:xfrm>
            <a:off x="612648" y="548640"/>
            <a:ext cx="10741152" cy="1132258"/>
          </a:xfrm>
        </p:spPr>
        <p:txBody>
          <a:bodyPr anchor="t">
            <a:normAutofit/>
          </a:bodyPr>
          <a:lstStyle/>
          <a:p>
            <a:r>
              <a:rPr lang="en-US" dirty="0"/>
              <a:t>Acromioclavicular Joint Healing Time</a:t>
            </a:r>
          </a:p>
        </p:txBody>
      </p:sp>
      <p:sp>
        <p:nvSpPr>
          <p:cNvPr id="12" name="Content Placeholder 2">
            <a:extLst>
              <a:ext uri="{FF2B5EF4-FFF2-40B4-BE49-F238E27FC236}">
                <a16:creationId xmlns:a16="http://schemas.microsoft.com/office/drawing/2014/main" id="{44BB6D54-4D64-A812-855A-12C27545A5B9}"/>
              </a:ext>
            </a:extLst>
          </p:cNvPr>
          <p:cNvSpPr>
            <a:spLocks noGrp="1"/>
          </p:cNvSpPr>
          <p:nvPr>
            <p:ph sz="half" idx="1"/>
          </p:nvPr>
        </p:nvSpPr>
        <p:spPr>
          <a:xfrm>
            <a:off x="612648" y="1825625"/>
            <a:ext cx="5181600" cy="4351338"/>
          </a:xfrm>
        </p:spPr>
        <p:txBody>
          <a:bodyPr vert="horz" lIns="91440" tIns="45720" rIns="91440" bIns="45720" rtlCol="0" anchor="t">
            <a:normAutofit/>
          </a:bodyPr>
          <a:lstStyle/>
          <a:p>
            <a:r>
              <a:rPr lang="en-US">
                <a:solidFill>
                  <a:srgbClr val="000000"/>
                </a:solidFill>
                <a:ea typeface="+mn-lt"/>
                <a:cs typeface="+mn-lt"/>
              </a:rPr>
              <a:t>The majority of patient with ACJ injuries may be treated non-operatively.</a:t>
            </a:r>
          </a:p>
          <a:p>
            <a:r>
              <a:rPr lang="en-US">
                <a:solidFill>
                  <a:srgbClr val="000000"/>
                </a:solidFill>
              </a:rPr>
              <a:t>Graded return to function over a few weeks.</a:t>
            </a:r>
            <a:endParaRPr lang="en-US" dirty="0">
              <a:solidFill>
                <a:srgbClr val="000000"/>
              </a:solidFill>
            </a:endParaRPr>
          </a:p>
          <a:p>
            <a:r>
              <a:rPr lang="en-US">
                <a:solidFill>
                  <a:srgbClr val="000000"/>
                </a:solidFill>
                <a:ea typeface="+mn-lt"/>
                <a:cs typeface="+mn-lt"/>
              </a:rPr>
              <a:t>Symptoms can take 4-6 weeks to settle</a:t>
            </a:r>
            <a:br>
              <a:rPr lang="en-US" dirty="0">
                <a:solidFill>
                  <a:srgbClr val="000000"/>
                </a:solidFill>
                <a:ea typeface="+mn-lt"/>
                <a:cs typeface="+mn-lt"/>
              </a:rPr>
            </a:br>
            <a:r>
              <a:rPr lang="en-US">
                <a:solidFill>
                  <a:srgbClr val="000000"/>
                </a:solidFill>
                <a:ea typeface="+mn-lt"/>
                <a:cs typeface="+mn-lt"/>
              </a:rPr>
              <a:t>and any visible deformity will be permanent.</a:t>
            </a:r>
            <a:endParaRPr lang="en-US">
              <a:solidFill>
                <a:srgbClr val="000000"/>
              </a:solidFill>
            </a:endParaRPr>
          </a:p>
          <a:p>
            <a:r>
              <a:rPr lang="en-US">
                <a:solidFill>
                  <a:srgbClr val="000000"/>
                </a:solidFill>
              </a:rPr>
              <a:t>Return to sport is also 4-6 weeks if no complications (NHS, 2025)</a:t>
            </a:r>
            <a:endParaRPr lang="en-US" dirty="0">
              <a:solidFill>
                <a:srgbClr val="000000"/>
              </a:solidFill>
            </a:endParaRPr>
          </a:p>
          <a:p>
            <a:endParaRPr lang="en-US" dirty="0">
              <a:solidFill>
                <a:srgbClr val="000000"/>
              </a:solidFill>
            </a:endParaRPr>
          </a:p>
        </p:txBody>
      </p:sp>
      <p:pic>
        <p:nvPicPr>
          <p:cNvPr id="7" name="Content Placeholder 6" descr="Acromioclavicular Joint Injury - Shoulder &amp; Elbow - Orthobullets">
            <a:extLst>
              <a:ext uri="{FF2B5EF4-FFF2-40B4-BE49-F238E27FC236}">
                <a16:creationId xmlns:a16="http://schemas.microsoft.com/office/drawing/2014/main" id="{5F7B7829-4FC2-CA21-2221-BC25B3B67054}"/>
              </a:ext>
            </a:extLst>
          </p:cNvPr>
          <p:cNvPicPr>
            <a:picLocks noGrp="1" noChangeAspect="1"/>
          </p:cNvPicPr>
          <p:nvPr>
            <p:ph sz="half" idx="2"/>
          </p:nvPr>
        </p:nvPicPr>
        <p:blipFill>
          <a:blip r:embed="rId2"/>
          <a:stretch>
            <a:fillRect/>
          </a:stretch>
        </p:blipFill>
        <p:spPr>
          <a:xfrm>
            <a:off x="6172200" y="2382044"/>
            <a:ext cx="5181600" cy="3238500"/>
          </a:xfrm>
          <a:noFill/>
        </p:spPr>
      </p:pic>
      <p:sp>
        <p:nvSpPr>
          <p:cNvPr id="4" name="Date Placeholder 3">
            <a:extLst>
              <a:ext uri="{FF2B5EF4-FFF2-40B4-BE49-F238E27FC236}">
                <a16:creationId xmlns:a16="http://schemas.microsoft.com/office/drawing/2014/main" id="{3AEA7DD0-3C31-E27E-3534-243C4DEC3D5E}"/>
              </a:ext>
            </a:extLst>
          </p:cNvPr>
          <p:cNvSpPr>
            <a:spLocks noGrp="1"/>
          </p:cNvSpPr>
          <p:nvPr>
            <p:ph type="dt" sz="half" idx="10"/>
          </p:nvPr>
        </p:nvSpPr>
        <p:spPr>
          <a:xfrm>
            <a:off x="137160" y="6453002"/>
            <a:ext cx="3494314" cy="365125"/>
          </a:xfrm>
        </p:spPr>
        <p:txBody>
          <a:bodyPr anchor="ctr">
            <a:normAutofit/>
          </a:bodyPr>
          <a:lstStyle/>
          <a:p>
            <a:pPr>
              <a:spcAft>
                <a:spcPts val="600"/>
              </a:spcAft>
            </a:pPr>
            <a:fld id="{C0EF2684-BF5A-4565-A776-18B3BC0058A1}"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E8D4F75B-3B16-E8F7-6A0D-CD4E27660D99}"/>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F1C1C803-29F0-5092-CBFC-B92B0578CA05}"/>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14</a:t>
            </a:fld>
            <a:endParaRPr lang="en-US"/>
          </a:p>
        </p:txBody>
      </p:sp>
      <p:sp>
        <p:nvSpPr>
          <p:cNvPr id="8" name="TextBox 7">
            <a:extLst>
              <a:ext uri="{FF2B5EF4-FFF2-40B4-BE49-F238E27FC236}">
                <a16:creationId xmlns:a16="http://schemas.microsoft.com/office/drawing/2014/main" id="{7864CFE1-D33C-044D-9B76-F6A610C62808}"/>
              </a:ext>
            </a:extLst>
          </p:cNvPr>
          <p:cNvSpPr txBox="1"/>
          <p:nvPr/>
        </p:nvSpPr>
        <p:spPr>
          <a:xfrm>
            <a:off x="6453678" y="1590260"/>
            <a:ext cx="48634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Rockwood AC Joint Classifications</a:t>
            </a:r>
          </a:p>
        </p:txBody>
      </p:sp>
    </p:spTree>
    <p:extLst>
      <p:ext uri="{BB962C8B-B14F-4D97-AF65-F5344CB8AC3E}">
        <p14:creationId xmlns:p14="http://schemas.microsoft.com/office/powerpoint/2010/main" val="163176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CC823-7397-5CBB-6AE6-1B12591128FB}"/>
              </a:ext>
            </a:extLst>
          </p:cNvPr>
          <p:cNvSpPr>
            <a:spLocks noGrp="1"/>
          </p:cNvSpPr>
          <p:nvPr>
            <p:ph type="title"/>
          </p:nvPr>
        </p:nvSpPr>
        <p:spPr>
          <a:xfrm>
            <a:off x="612648" y="548640"/>
            <a:ext cx="10741152" cy="1132258"/>
          </a:xfrm>
        </p:spPr>
        <p:txBody>
          <a:bodyPr anchor="t">
            <a:normAutofit/>
          </a:bodyPr>
          <a:lstStyle/>
          <a:p>
            <a:r>
              <a:rPr lang="en-US" dirty="0"/>
              <a:t>Acromioclavicular Joint Summary</a:t>
            </a:r>
          </a:p>
        </p:txBody>
      </p:sp>
      <p:sp>
        <p:nvSpPr>
          <p:cNvPr id="3" name="Content Placeholder 2">
            <a:extLst>
              <a:ext uri="{FF2B5EF4-FFF2-40B4-BE49-F238E27FC236}">
                <a16:creationId xmlns:a16="http://schemas.microsoft.com/office/drawing/2014/main" id="{3C4029CA-D141-6007-7726-D5AFC65E79DD}"/>
              </a:ext>
            </a:extLst>
          </p:cNvPr>
          <p:cNvSpPr>
            <a:spLocks noGrp="1"/>
          </p:cNvSpPr>
          <p:nvPr>
            <p:ph sz="half" idx="1"/>
          </p:nvPr>
        </p:nvSpPr>
        <p:spPr>
          <a:xfrm>
            <a:off x="612648" y="1825625"/>
            <a:ext cx="5181600" cy="4351338"/>
          </a:xfrm>
        </p:spPr>
        <p:txBody>
          <a:bodyPr vert="horz" lIns="91440" tIns="45720" rIns="91440" bIns="45720" rtlCol="0" anchor="t">
            <a:normAutofit lnSpcReduction="10000"/>
          </a:bodyPr>
          <a:lstStyle/>
          <a:p>
            <a:r>
              <a:rPr lang="en-US"/>
              <a:t>AC joint injuries are common, especially in contact sports such as football, hockey, and rugby</a:t>
            </a:r>
          </a:p>
          <a:p>
            <a:r>
              <a:rPr lang="en-US"/>
              <a:t>Repetitive movements and heavy loading can also induce AC joint injuries (swimming, weightlifting, tennis)</a:t>
            </a:r>
            <a:endParaRPr lang="en-US" dirty="0"/>
          </a:p>
          <a:p>
            <a:r>
              <a:rPr lang="en-US"/>
              <a:t>Type I and type II AC joint injuries can be expected to have good outcomes with nonoperative treatment.</a:t>
            </a:r>
          </a:p>
          <a:p>
            <a:r>
              <a:rPr lang="en-US"/>
              <a:t>Type VI injuries are very rare and require surgery.</a:t>
            </a:r>
            <a:endParaRPr lang="en-US" dirty="0"/>
          </a:p>
          <a:p>
            <a:endParaRPr lang="en-US" dirty="0"/>
          </a:p>
        </p:txBody>
      </p:sp>
      <p:pic>
        <p:nvPicPr>
          <p:cNvPr id="9" name="Picture 8" descr="Tennis Shoulder Pain: Causes and Treatment Options - Sport Doctor London">
            <a:extLst>
              <a:ext uri="{FF2B5EF4-FFF2-40B4-BE49-F238E27FC236}">
                <a16:creationId xmlns:a16="http://schemas.microsoft.com/office/drawing/2014/main" id="{F975DDAC-A046-3C54-A32D-6BC2D75892A5}"/>
              </a:ext>
            </a:extLst>
          </p:cNvPr>
          <p:cNvPicPr>
            <a:picLocks noChangeAspect="1"/>
          </p:cNvPicPr>
          <p:nvPr/>
        </p:nvPicPr>
        <p:blipFill>
          <a:blip r:embed="rId2"/>
          <a:srcRect r="20513" b="-1"/>
          <a:stretch/>
        </p:blipFill>
        <p:spPr>
          <a:xfrm>
            <a:off x="6172200" y="1825625"/>
            <a:ext cx="5181600" cy="4351338"/>
          </a:xfrm>
          <a:prstGeom prst="rect">
            <a:avLst/>
          </a:prstGeom>
          <a:noFill/>
        </p:spPr>
      </p:pic>
      <p:sp>
        <p:nvSpPr>
          <p:cNvPr id="4" name="Date Placeholder 3">
            <a:extLst>
              <a:ext uri="{FF2B5EF4-FFF2-40B4-BE49-F238E27FC236}">
                <a16:creationId xmlns:a16="http://schemas.microsoft.com/office/drawing/2014/main" id="{5D8020C5-A2B0-24D9-8DA1-D41F39D2184E}"/>
              </a:ext>
            </a:extLst>
          </p:cNvPr>
          <p:cNvSpPr>
            <a:spLocks noGrp="1"/>
          </p:cNvSpPr>
          <p:nvPr>
            <p:ph type="dt" sz="half" idx="10"/>
          </p:nvPr>
        </p:nvSpPr>
        <p:spPr>
          <a:xfrm>
            <a:off x="137160" y="6453002"/>
            <a:ext cx="3494314" cy="365125"/>
          </a:xfrm>
        </p:spPr>
        <p:txBody>
          <a:bodyPr anchor="ctr">
            <a:normAutofit/>
          </a:bodyPr>
          <a:lstStyle/>
          <a:p>
            <a:pPr>
              <a:spcAft>
                <a:spcPts val="600"/>
              </a:spcAft>
            </a:pPr>
            <a:fld id="{3F15C920-CD56-41A4-911A-2F3DFAD84EF8}"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F1CEE872-581B-E02B-B859-7ED47F5D5A69}"/>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F8F0420-8635-0630-502E-92D99679BBB3}"/>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15</a:t>
            </a:fld>
            <a:endParaRPr lang="en-US"/>
          </a:p>
        </p:txBody>
      </p:sp>
    </p:spTree>
    <p:extLst>
      <p:ext uri="{BB962C8B-B14F-4D97-AF65-F5344CB8AC3E}">
        <p14:creationId xmlns:p14="http://schemas.microsoft.com/office/powerpoint/2010/main" val="2024953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54916-7CC3-F99E-D42B-9E93F9F067B6}"/>
              </a:ext>
            </a:extLst>
          </p:cNvPr>
          <p:cNvSpPr>
            <a:spLocks noGrp="1"/>
          </p:cNvSpPr>
          <p:nvPr>
            <p:ph type="title"/>
          </p:nvPr>
        </p:nvSpPr>
        <p:spPr>
          <a:xfrm>
            <a:off x="612648" y="548640"/>
            <a:ext cx="10741152" cy="1132258"/>
          </a:xfrm>
        </p:spPr>
        <p:txBody>
          <a:bodyPr anchor="t">
            <a:normAutofit/>
          </a:bodyPr>
          <a:lstStyle/>
          <a:p>
            <a:r>
              <a:rPr lang="en-US"/>
              <a:t>Intercostal Muscle Causative Factors</a:t>
            </a:r>
            <a:endParaRPr lang="en-US" dirty="0"/>
          </a:p>
        </p:txBody>
      </p:sp>
      <p:sp>
        <p:nvSpPr>
          <p:cNvPr id="3" name="Content Placeholder 2">
            <a:extLst>
              <a:ext uri="{FF2B5EF4-FFF2-40B4-BE49-F238E27FC236}">
                <a16:creationId xmlns:a16="http://schemas.microsoft.com/office/drawing/2014/main" id="{E89DB3BE-50E3-6166-955D-827CB3052B8E}"/>
              </a:ext>
            </a:extLst>
          </p:cNvPr>
          <p:cNvSpPr>
            <a:spLocks noGrp="1"/>
          </p:cNvSpPr>
          <p:nvPr>
            <p:ph sz="half" idx="1"/>
          </p:nvPr>
        </p:nvSpPr>
        <p:spPr>
          <a:xfrm>
            <a:off x="612648" y="1825625"/>
            <a:ext cx="5181600" cy="4351338"/>
          </a:xfrm>
        </p:spPr>
        <p:txBody>
          <a:bodyPr vert="horz" lIns="91440" tIns="45720" rIns="91440" bIns="45720" rtlCol="0" anchor="t">
            <a:normAutofit/>
          </a:bodyPr>
          <a:lstStyle/>
          <a:p>
            <a:r>
              <a:rPr lang="en-US">
                <a:ea typeface="+mn-lt"/>
                <a:cs typeface="+mn-lt"/>
              </a:rPr>
              <a:t>Sports involving rapid trunk rotation and repetitive movements, such as golf, tennis, and baseball, can strain the intercostal muscles.</a:t>
            </a:r>
            <a:endParaRPr lang="en-US"/>
          </a:p>
          <a:p>
            <a:endParaRPr lang="en-US" dirty="0">
              <a:ea typeface="+mn-lt"/>
              <a:cs typeface="+mn-lt"/>
            </a:endParaRPr>
          </a:p>
          <a:p>
            <a:r>
              <a:rPr lang="en-US">
                <a:ea typeface="+mn-lt"/>
                <a:cs typeface="+mn-lt"/>
              </a:rPr>
              <a:t>A 19-year study on Major League Baseball players revealed that 92% of all abdominal injuries involved the intercostal muscles (Conte et al., 2012).</a:t>
            </a:r>
            <a:endParaRPr lang="en-US" dirty="0"/>
          </a:p>
        </p:txBody>
      </p:sp>
      <p:pic>
        <p:nvPicPr>
          <p:cNvPr id="7" name="Picture 6" descr="Shift Your Weight to Hit Your Driver Well">
            <a:extLst>
              <a:ext uri="{FF2B5EF4-FFF2-40B4-BE49-F238E27FC236}">
                <a16:creationId xmlns:a16="http://schemas.microsoft.com/office/drawing/2014/main" id="{35942E6C-5A92-CB88-3192-91B7F6C1AFC4}"/>
              </a:ext>
            </a:extLst>
          </p:cNvPr>
          <p:cNvPicPr>
            <a:picLocks noChangeAspect="1"/>
          </p:cNvPicPr>
          <p:nvPr/>
        </p:nvPicPr>
        <p:blipFill>
          <a:blip r:embed="rId2"/>
          <a:stretch>
            <a:fillRect/>
          </a:stretch>
        </p:blipFill>
        <p:spPr>
          <a:xfrm>
            <a:off x="6282635" y="1562453"/>
            <a:ext cx="5181600" cy="2072640"/>
          </a:xfrm>
          <a:prstGeom prst="rect">
            <a:avLst/>
          </a:prstGeom>
          <a:noFill/>
        </p:spPr>
      </p:pic>
      <p:sp>
        <p:nvSpPr>
          <p:cNvPr id="4" name="Date Placeholder 3">
            <a:extLst>
              <a:ext uri="{FF2B5EF4-FFF2-40B4-BE49-F238E27FC236}">
                <a16:creationId xmlns:a16="http://schemas.microsoft.com/office/drawing/2014/main" id="{96303BCA-81FA-91AE-2527-14FC16BFF618}"/>
              </a:ext>
            </a:extLst>
          </p:cNvPr>
          <p:cNvSpPr>
            <a:spLocks noGrp="1"/>
          </p:cNvSpPr>
          <p:nvPr>
            <p:ph type="dt" sz="half" idx="10"/>
          </p:nvPr>
        </p:nvSpPr>
        <p:spPr>
          <a:xfrm>
            <a:off x="137160" y="6453002"/>
            <a:ext cx="3494314" cy="365125"/>
          </a:xfrm>
        </p:spPr>
        <p:txBody>
          <a:bodyPr anchor="ctr">
            <a:normAutofit/>
          </a:bodyPr>
          <a:lstStyle/>
          <a:p>
            <a:pPr>
              <a:spcAft>
                <a:spcPts val="600"/>
              </a:spcAft>
            </a:pPr>
            <a:fld id="{F0B7E902-D823-49D3-B638-85CC19492150}"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5617C184-BCF5-14BB-4D41-09C2C2056FC0}"/>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BEC5C9D-6697-0A7D-CDE0-E3DBB4F51D2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16</a:t>
            </a:fld>
            <a:endParaRPr lang="en-US"/>
          </a:p>
        </p:txBody>
      </p:sp>
      <p:pic>
        <p:nvPicPr>
          <p:cNvPr id="8" name="Picture 7" descr="The 8 Fundamentals of Pitching ...">
            <a:extLst>
              <a:ext uri="{FF2B5EF4-FFF2-40B4-BE49-F238E27FC236}">
                <a16:creationId xmlns:a16="http://schemas.microsoft.com/office/drawing/2014/main" id="{08A5B94D-318B-8C31-F958-C2127347149F}"/>
              </a:ext>
            </a:extLst>
          </p:cNvPr>
          <p:cNvPicPr>
            <a:picLocks noChangeAspect="1"/>
          </p:cNvPicPr>
          <p:nvPr/>
        </p:nvPicPr>
        <p:blipFill>
          <a:blip r:embed="rId3"/>
          <a:stretch>
            <a:fillRect/>
          </a:stretch>
        </p:blipFill>
        <p:spPr>
          <a:xfrm>
            <a:off x="6285050" y="3837817"/>
            <a:ext cx="5154681" cy="2506454"/>
          </a:xfrm>
          <a:prstGeom prst="rect">
            <a:avLst/>
          </a:prstGeom>
        </p:spPr>
      </p:pic>
    </p:spTree>
    <p:extLst>
      <p:ext uri="{BB962C8B-B14F-4D97-AF65-F5344CB8AC3E}">
        <p14:creationId xmlns:p14="http://schemas.microsoft.com/office/powerpoint/2010/main" val="2640615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34144-4C32-82F5-5A9A-A0794C1CA9C9}"/>
              </a:ext>
            </a:extLst>
          </p:cNvPr>
          <p:cNvSpPr>
            <a:spLocks noGrp="1"/>
          </p:cNvSpPr>
          <p:nvPr>
            <p:ph type="title"/>
          </p:nvPr>
        </p:nvSpPr>
        <p:spPr>
          <a:xfrm>
            <a:off x="612648" y="548640"/>
            <a:ext cx="10741152" cy="1132258"/>
          </a:xfrm>
        </p:spPr>
        <p:txBody>
          <a:bodyPr anchor="t">
            <a:normAutofit/>
          </a:bodyPr>
          <a:lstStyle/>
          <a:p>
            <a:r>
              <a:rPr lang="en-US"/>
              <a:t>Intercostal Muscle Causative Factors</a:t>
            </a:r>
            <a:endParaRPr lang="en-US" dirty="0"/>
          </a:p>
        </p:txBody>
      </p:sp>
      <p:sp>
        <p:nvSpPr>
          <p:cNvPr id="3" name="Content Placeholder 2">
            <a:extLst>
              <a:ext uri="{FF2B5EF4-FFF2-40B4-BE49-F238E27FC236}">
                <a16:creationId xmlns:a16="http://schemas.microsoft.com/office/drawing/2014/main" id="{E0A468F6-7640-01CC-E2D6-2DCDCBB80D28}"/>
              </a:ext>
            </a:extLst>
          </p:cNvPr>
          <p:cNvSpPr>
            <a:spLocks noGrp="1"/>
          </p:cNvSpPr>
          <p:nvPr>
            <p:ph sz="half" idx="1"/>
          </p:nvPr>
        </p:nvSpPr>
        <p:spPr>
          <a:xfrm>
            <a:off x="612648" y="1825625"/>
            <a:ext cx="5181600" cy="4351338"/>
          </a:xfrm>
        </p:spPr>
        <p:txBody>
          <a:bodyPr vert="horz" lIns="91440" tIns="45720" rIns="91440" bIns="45720" rtlCol="0" anchor="t">
            <a:normAutofit fontScale="92500" lnSpcReduction="10000"/>
          </a:bodyPr>
          <a:lstStyle/>
          <a:p>
            <a:endParaRPr lang="en-US"/>
          </a:p>
          <a:p>
            <a:r>
              <a:rPr lang="en-US"/>
              <a:t>Direct impact or blunt force to the chest wall / rib cage (contact sports). OR ME!</a:t>
            </a:r>
          </a:p>
          <a:p>
            <a:pPr marL="0" indent="0">
              <a:buNone/>
            </a:pPr>
            <a:endParaRPr lang="en-US" b="1"/>
          </a:p>
          <a:p>
            <a:r>
              <a:rPr lang="en-US"/>
              <a:t>They can also be damaged when overstretching during twisting motions or falling over with your arms out in front (Osmosis, 2023).</a:t>
            </a:r>
          </a:p>
          <a:p>
            <a:endParaRPr lang="en-US" dirty="0"/>
          </a:p>
          <a:p>
            <a:r>
              <a:rPr lang="en-US"/>
              <a:t>Lack of proper stretching or warm-up before physical activity.</a:t>
            </a:r>
            <a:endParaRPr lang="en-US" dirty="0"/>
          </a:p>
          <a:p>
            <a:endParaRPr lang="en-US" dirty="0"/>
          </a:p>
        </p:txBody>
      </p:sp>
      <p:pic>
        <p:nvPicPr>
          <p:cNvPr id="7" name="Picture 6" descr="Ribs Stretching Exercises | Osteopathy ...">
            <a:extLst>
              <a:ext uri="{FF2B5EF4-FFF2-40B4-BE49-F238E27FC236}">
                <a16:creationId xmlns:a16="http://schemas.microsoft.com/office/drawing/2014/main" id="{F032D120-971D-4B43-CFBE-A299FD70E1ED}"/>
              </a:ext>
            </a:extLst>
          </p:cNvPr>
          <p:cNvPicPr>
            <a:picLocks noChangeAspect="1"/>
          </p:cNvPicPr>
          <p:nvPr/>
        </p:nvPicPr>
        <p:blipFill>
          <a:blip r:embed="rId2"/>
          <a:srcRect l="6975" r="6091" b="-1"/>
          <a:stretch/>
        </p:blipFill>
        <p:spPr>
          <a:xfrm>
            <a:off x="10711069" y="1361800"/>
            <a:ext cx="1846470" cy="1524207"/>
          </a:xfrm>
          <a:prstGeom prst="rect">
            <a:avLst/>
          </a:prstGeom>
          <a:noFill/>
        </p:spPr>
      </p:pic>
      <p:sp>
        <p:nvSpPr>
          <p:cNvPr id="4" name="Date Placeholder 3">
            <a:extLst>
              <a:ext uri="{FF2B5EF4-FFF2-40B4-BE49-F238E27FC236}">
                <a16:creationId xmlns:a16="http://schemas.microsoft.com/office/drawing/2014/main" id="{DDF50C3D-EB73-E1C4-B646-F7D4BA0E013E}"/>
              </a:ext>
            </a:extLst>
          </p:cNvPr>
          <p:cNvSpPr>
            <a:spLocks noGrp="1"/>
          </p:cNvSpPr>
          <p:nvPr>
            <p:ph type="dt" sz="half" idx="10"/>
          </p:nvPr>
        </p:nvSpPr>
        <p:spPr>
          <a:xfrm>
            <a:off x="137160" y="6453002"/>
            <a:ext cx="3494314" cy="365125"/>
          </a:xfrm>
        </p:spPr>
        <p:txBody>
          <a:bodyPr anchor="ctr">
            <a:normAutofit/>
          </a:bodyPr>
          <a:lstStyle/>
          <a:p>
            <a:pPr>
              <a:spcAft>
                <a:spcPts val="600"/>
              </a:spcAft>
            </a:pPr>
            <a:fld id="{0B243C97-F0EC-40F9-B76B-40A1DB5948ED}"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9BAA666C-254E-8228-5709-02B7288CB868}"/>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804575F4-8B56-135F-9FA3-105D15404C91}"/>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17</a:t>
            </a:fld>
            <a:endParaRPr lang="en-US"/>
          </a:p>
        </p:txBody>
      </p:sp>
      <p:pic>
        <p:nvPicPr>
          <p:cNvPr id="9" name="Picture 8" descr="The Effects of a Slip and Fall ...">
            <a:extLst>
              <a:ext uri="{FF2B5EF4-FFF2-40B4-BE49-F238E27FC236}">
                <a16:creationId xmlns:a16="http://schemas.microsoft.com/office/drawing/2014/main" id="{89F77D24-8E45-F712-6133-0D3A29983275}"/>
              </a:ext>
            </a:extLst>
          </p:cNvPr>
          <p:cNvPicPr>
            <a:picLocks noChangeAspect="1"/>
          </p:cNvPicPr>
          <p:nvPr/>
        </p:nvPicPr>
        <p:blipFill>
          <a:blip r:embed="rId3"/>
          <a:stretch>
            <a:fillRect/>
          </a:stretch>
        </p:blipFill>
        <p:spPr>
          <a:xfrm>
            <a:off x="6172200" y="2277234"/>
            <a:ext cx="5181600" cy="3448119"/>
          </a:xfrm>
          <a:prstGeom prst="rect">
            <a:avLst/>
          </a:prstGeom>
          <a:noFill/>
        </p:spPr>
      </p:pic>
    </p:spTree>
    <p:extLst>
      <p:ext uri="{BB962C8B-B14F-4D97-AF65-F5344CB8AC3E}">
        <p14:creationId xmlns:p14="http://schemas.microsoft.com/office/powerpoint/2010/main" val="2866782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5090D-72B5-07AC-5927-250433EAC9B5}"/>
              </a:ext>
            </a:extLst>
          </p:cNvPr>
          <p:cNvSpPr>
            <a:spLocks noGrp="1"/>
          </p:cNvSpPr>
          <p:nvPr>
            <p:ph type="title"/>
          </p:nvPr>
        </p:nvSpPr>
        <p:spPr>
          <a:xfrm>
            <a:off x="612648" y="548640"/>
            <a:ext cx="10741152" cy="1132258"/>
          </a:xfrm>
        </p:spPr>
        <p:txBody>
          <a:bodyPr anchor="t">
            <a:normAutofit/>
          </a:bodyPr>
          <a:lstStyle/>
          <a:p>
            <a:r>
              <a:rPr lang="en-US"/>
              <a:t>Intercostal Muscle Mechanism of Injury</a:t>
            </a:r>
          </a:p>
        </p:txBody>
      </p:sp>
      <p:sp>
        <p:nvSpPr>
          <p:cNvPr id="3" name="Content Placeholder 2">
            <a:extLst>
              <a:ext uri="{FF2B5EF4-FFF2-40B4-BE49-F238E27FC236}">
                <a16:creationId xmlns:a16="http://schemas.microsoft.com/office/drawing/2014/main" id="{FD46C02C-E8F5-6140-06D0-C540F9E3AFBC}"/>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r>
              <a:rPr lang="en-US"/>
              <a:t>When intercostal muscles contract forcefully (sneezing, coughing excessively).</a:t>
            </a:r>
          </a:p>
          <a:p>
            <a:r>
              <a:rPr lang="en-US"/>
              <a:t>Repetitive movements such as weighlifting, throwing a ball or swinging</a:t>
            </a:r>
            <a:r>
              <a:rPr lang="en-US" dirty="0"/>
              <a:t> </a:t>
            </a:r>
            <a:r>
              <a:rPr lang="en-US"/>
              <a:t>a racquet.</a:t>
            </a:r>
            <a:endParaRPr lang="en-US" dirty="0"/>
          </a:p>
          <a:p>
            <a:pPr marL="0" indent="0">
              <a:buNone/>
            </a:pPr>
            <a:endParaRPr lang="en-US" dirty="0"/>
          </a:p>
          <a:p>
            <a:endParaRPr lang="en-US" dirty="0"/>
          </a:p>
          <a:p>
            <a:endParaRPr lang="en-US" dirty="0"/>
          </a:p>
          <a:p>
            <a:endParaRPr lang="en-US" dirty="0"/>
          </a:p>
        </p:txBody>
      </p:sp>
      <p:pic>
        <p:nvPicPr>
          <p:cNvPr id="10" name="Picture 9" descr="Rib Pain When Sneezing: Causes and ...">
            <a:extLst>
              <a:ext uri="{FF2B5EF4-FFF2-40B4-BE49-F238E27FC236}">
                <a16:creationId xmlns:a16="http://schemas.microsoft.com/office/drawing/2014/main" id="{E50B6372-9E6E-39DB-3BA2-DA621903DE09}"/>
              </a:ext>
            </a:extLst>
          </p:cNvPr>
          <p:cNvPicPr>
            <a:picLocks noChangeAspect="1"/>
          </p:cNvPicPr>
          <p:nvPr/>
        </p:nvPicPr>
        <p:blipFill>
          <a:blip r:embed="rId2"/>
          <a:srcRect r="20758" b="1"/>
          <a:stretch/>
        </p:blipFill>
        <p:spPr>
          <a:xfrm>
            <a:off x="6172200" y="1825625"/>
            <a:ext cx="5181600" cy="4351338"/>
          </a:xfrm>
          <a:prstGeom prst="rect">
            <a:avLst/>
          </a:prstGeom>
          <a:noFill/>
        </p:spPr>
      </p:pic>
      <p:sp>
        <p:nvSpPr>
          <p:cNvPr id="4" name="Date Placeholder 3">
            <a:extLst>
              <a:ext uri="{FF2B5EF4-FFF2-40B4-BE49-F238E27FC236}">
                <a16:creationId xmlns:a16="http://schemas.microsoft.com/office/drawing/2014/main" id="{A92FAEBC-47A6-583C-0AB9-DA5BC5FA0A70}"/>
              </a:ext>
            </a:extLst>
          </p:cNvPr>
          <p:cNvSpPr>
            <a:spLocks noGrp="1"/>
          </p:cNvSpPr>
          <p:nvPr>
            <p:ph type="dt" sz="half" idx="10"/>
          </p:nvPr>
        </p:nvSpPr>
        <p:spPr>
          <a:xfrm>
            <a:off x="137160" y="6453002"/>
            <a:ext cx="3494314" cy="365125"/>
          </a:xfrm>
        </p:spPr>
        <p:txBody>
          <a:bodyPr anchor="ctr">
            <a:normAutofit/>
          </a:bodyPr>
          <a:lstStyle/>
          <a:p>
            <a:pPr>
              <a:spcAft>
                <a:spcPts val="600"/>
              </a:spcAft>
            </a:pPr>
            <a:fld id="{53C0BCED-C29B-4533-A53A-89DA42B1DAED}"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6CA958C3-3AA4-B1EB-F8AA-B175A1AE3D9F}"/>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BA37EF69-F36A-45A3-9EDD-BFC2CB65EAE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18</a:t>
            </a:fld>
            <a:endParaRPr lang="en-US"/>
          </a:p>
        </p:txBody>
      </p:sp>
    </p:spTree>
    <p:extLst>
      <p:ext uri="{BB962C8B-B14F-4D97-AF65-F5344CB8AC3E}">
        <p14:creationId xmlns:p14="http://schemas.microsoft.com/office/powerpoint/2010/main" val="1366929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2284D-8EBF-8F07-692D-00746A45695C}"/>
              </a:ext>
            </a:extLst>
          </p:cNvPr>
          <p:cNvSpPr>
            <a:spLocks noGrp="1"/>
          </p:cNvSpPr>
          <p:nvPr>
            <p:ph type="title"/>
          </p:nvPr>
        </p:nvSpPr>
        <p:spPr>
          <a:xfrm>
            <a:off x="612648" y="548640"/>
            <a:ext cx="10741152" cy="1132258"/>
          </a:xfrm>
        </p:spPr>
        <p:txBody>
          <a:bodyPr anchor="t">
            <a:normAutofit/>
          </a:bodyPr>
          <a:lstStyle/>
          <a:p>
            <a:r>
              <a:rPr lang="en-US"/>
              <a:t>Intercostal Muscle Mechanism of Injury</a:t>
            </a:r>
          </a:p>
        </p:txBody>
      </p:sp>
      <p:sp>
        <p:nvSpPr>
          <p:cNvPr id="3" name="Content Placeholder 2">
            <a:extLst>
              <a:ext uri="{FF2B5EF4-FFF2-40B4-BE49-F238E27FC236}">
                <a16:creationId xmlns:a16="http://schemas.microsoft.com/office/drawing/2014/main" id="{356F0929-81DF-7594-413C-8F58ADDEE73E}"/>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endParaRPr lang="en-US" dirty="0"/>
          </a:p>
          <a:p>
            <a:r>
              <a:rPr lang="en-US"/>
              <a:t>Direct trauma to the chest wall, causing muscle fibers to tear or strain (NHS Inform, 2025).</a:t>
            </a:r>
            <a:endParaRPr lang="en-US" dirty="0"/>
          </a:p>
          <a:p>
            <a:endParaRPr lang="en-US" dirty="0"/>
          </a:p>
        </p:txBody>
      </p:sp>
      <p:pic>
        <p:nvPicPr>
          <p:cNvPr id="7" name="Picture 6" descr="Rib Pain ...">
            <a:extLst>
              <a:ext uri="{FF2B5EF4-FFF2-40B4-BE49-F238E27FC236}">
                <a16:creationId xmlns:a16="http://schemas.microsoft.com/office/drawing/2014/main" id="{01676761-C766-99A2-6A51-D2AD76F81999}"/>
              </a:ext>
            </a:extLst>
          </p:cNvPr>
          <p:cNvPicPr>
            <a:picLocks noChangeAspect="1"/>
          </p:cNvPicPr>
          <p:nvPr/>
        </p:nvPicPr>
        <p:blipFill>
          <a:blip r:embed="rId2"/>
          <a:stretch>
            <a:fillRect/>
          </a:stretch>
        </p:blipFill>
        <p:spPr>
          <a:xfrm>
            <a:off x="6172200" y="2239169"/>
            <a:ext cx="5181600" cy="3524250"/>
          </a:xfrm>
          <a:prstGeom prst="rect">
            <a:avLst/>
          </a:prstGeom>
          <a:noFill/>
        </p:spPr>
      </p:pic>
      <p:sp>
        <p:nvSpPr>
          <p:cNvPr id="4" name="Date Placeholder 3">
            <a:extLst>
              <a:ext uri="{FF2B5EF4-FFF2-40B4-BE49-F238E27FC236}">
                <a16:creationId xmlns:a16="http://schemas.microsoft.com/office/drawing/2014/main" id="{BC1BA8C9-0FF9-6BEE-9F6E-A271144B6036}"/>
              </a:ext>
            </a:extLst>
          </p:cNvPr>
          <p:cNvSpPr>
            <a:spLocks noGrp="1"/>
          </p:cNvSpPr>
          <p:nvPr>
            <p:ph type="dt" sz="half" idx="10"/>
          </p:nvPr>
        </p:nvSpPr>
        <p:spPr>
          <a:xfrm>
            <a:off x="137160" y="6453002"/>
            <a:ext cx="3494314" cy="365125"/>
          </a:xfrm>
        </p:spPr>
        <p:txBody>
          <a:bodyPr anchor="ctr">
            <a:normAutofit/>
          </a:bodyPr>
          <a:lstStyle/>
          <a:p>
            <a:pPr>
              <a:spcAft>
                <a:spcPts val="600"/>
              </a:spcAft>
            </a:pPr>
            <a:fld id="{E4DE12FF-B610-4B96-9C5D-3D51609E1945}"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F2915C55-E217-B9F9-FE56-D2A9753473C6}"/>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A467923-ECFA-D41A-2DBD-722E3C32FCF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19</a:t>
            </a:fld>
            <a:endParaRPr lang="en-US"/>
          </a:p>
        </p:txBody>
      </p:sp>
    </p:spTree>
    <p:extLst>
      <p:ext uri="{BB962C8B-B14F-4D97-AF65-F5344CB8AC3E}">
        <p14:creationId xmlns:p14="http://schemas.microsoft.com/office/powerpoint/2010/main" val="2205714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106C-4905-574C-6B76-3E052434F792}"/>
              </a:ext>
            </a:extLst>
          </p:cNvPr>
          <p:cNvSpPr>
            <a:spLocks noGrp="1"/>
          </p:cNvSpPr>
          <p:nvPr>
            <p:ph type="title"/>
          </p:nvPr>
        </p:nvSpPr>
        <p:spPr>
          <a:xfrm>
            <a:off x="612648" y="548640"/>
            <a:ext cx="10741152" cy="1132258"/>
          </a:xfrm>
        </p:spPr>
        <p:txBody>
          <a:bodyPr anchor="t">
            <a:normAutofit/>
          </a:bodyPr>
          <a:lstStyle/>
          <a:p>
            <a:r>
              <a:rPr lang="en-US"/>
              <a:t>Intercostal Muscle Immediate Signs and Symptoms</a:t>
            </a:r>
          </a:p>
        </p:txBody>
      </p:sp>
      <p:sp>
        <p:nvSpPr>
          <p:cNvPr id="3" name="Content Placeholder 2">
            <a:extLst>
              <a:ext uri="{FF2B5EF4-FFF2-40B4-BE49-F238E27FC236}">
                <a16:creationId xmlns:a16="http://schemas.microsoft.com/office/drawing/2014/main" id="{4F517ED3-DA70-5778-EDB4-41852D9E3452}"/>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r>
              <a:rPr lang="en-US"/>
              <a:t>Sharp pain.</a:t>
            </a:r>
            <a:endParaRPr lang="en-US" dirty="0"/>
          </a:p>
          <a:p>
            <a:r>
              <a:rPr lang="en-US"/>
              <a:t>Bruising.</a:t>
            </a:r>
            <a:endParaRPr lang="en-US" dirty="0"/>
          </a:p>
          <a:p>
            <a:r>
              <a:rPr lang="en-US"/>
              <a:t>Spasms.</a:t>
            </a:r>
          </a:p>
          <a:p>
            <a:r>
              <a:rPr lang="en-US"/>
              <a:t>Swelling.</a:t>
            </a:r>
          </a:p>
          <a:p>
            <a:r>
              <a:rPr lang="en-US"/>
              <a:t>Tender.</a:t>
            </a:r>
          </a:p>
          <a:p>
            <a:r>
              <a:rPr lang="en-US"/>
              <a:t>Medical attention should be sought if patient coughs up blood (NHS, 2024)</a:t>
            </a:r>
            <a:endParaRPr lang="en-US" dirty="0"/>
          </a:p>
          <a:p>
            <a:endParaRPr lang="en-US"/>
          </a:p>
        </p:txBody>
      </p:sp>
      <p:pic>
        <p:nvPicPr>
          <p:cNvPr id="9" name="Picture 8" descr="Chest Or Rib Pain? Causes and Solutions ...">
            <a:extLst>
              <a:ext uri="{FF2B5EF4-FFF2-40B4-BE49-F238E27FC236}">
                <a16:creationId xmlns:a16="http://schemas.microsoft.com/office/drawing/2014/main" id="{24B65203-9F28-783F-E884-7ECE8904001F}"/>
              </a:ext>
            </a:extLst>
          </p:cNvPr>
          <p:cNvPicPr>
            <a:picLocks noChangeAspect="1"/>
          </p:cNvPicPr>
          <p:nvPr/>
        </p:nvPicPr>
        <p:blipFill>
          <a:blip r:embed="rId2"/>
          <a:stretch>
            <a:fillRect/>
          </a:stretch>
        </p:blipFill>
        <p:spPr>
          <a:xfrm>
            <a:off x="6172200" y="2586581"/>
            <a:ext cx="5181600" cy="2829426"/>
          </a:xfrm>
          <a:prstGeom prst="rect">
            <a:avLst/>
          </a:prstGeom>
          <a:noFill/>
        </p:spPr>
      </p:pic>
      <p:sp>
        <p:nvSpPr>
          <p:cNvPr id="4" name="Date Placeholder 3">
            <a:extLst>
              <a:ext uri="{FF2B5EF4-FFF2-40B4-BE49-F238E27FC236}">
                <a16:creationId xmlns:a16="http://schemas.microsoft.com/office/drawing/2014/main" id="{7DEBDD49-8174-5B03-04D9-F720807ECFB8}"/>
              </a:ext>
            </a:extLst>
          </p:cNvPr>
          <p:cNvSpPr>
            <a:spLocks noGrp="1"/>
          </p:cNvSpPr>
          <p:nvPr>
            <p:ph type="dt" sz="half" idx="10"/>
          </p:nvPr>
        </p:nvSpPr>
        <p:spPr>
          <a:xfrm>
            <a:off x="137160" y="6453002"/>
            <a:ext cx="3494314" cy="365125"/>
          </a:xfrm>
        </p:spPr>
        <p:txBody>
          <a:bodyPr anchor="ctr">
            <a:normAutofit/>
          </a:bodyPr>
          <a:lstStyle/>
          <a:p>
            <a:pPr>
              <a:spcAft>
                <a:spcPts val="600"/>
              </a:spcAft>
            </a:pPr>
            <a:fld id="{7546FD36-FCB6-48B7-8A83-0632776DC6BB}"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5F8BB216-392E-C641-A6AC-F1FBD870FABC}"/>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4084B14-5E3B-F2D2-D6C0-B48D6E2C48D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20</a:t>
            </a:fld>
            <a:endParaRPr lang="en-US"/>
          </a:p>
        </p:txBody>
      </p:sp>
    </p:spTree>
    <p:extLst>
      <p:ext uri="{BB962C8B-B14F-4D97-AF65-F5344CB8AC3E}">
        <p14:creationId xmlns:p14="http://schemas.microsoft.com/office/powerpoint/2010/main" val="3876892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DE778-925C-D5CA-F5E4-603CBEEBD040}"/>
              </a:ext>
            </a:extLst>
          </p:cNvPr>
          <p:cNvSpPr>
            <a:spLocks noGrp="1"/>
          </p:cNvSpPr>
          <p:nvPr>
            <p:ph type="title"/>
          </p:nvPr>
        </p:nvSpPr>
        <p:spPr>
          <a:xfrm>
            <a:off x="612648" y="548640"/>
            <a:ext cx="10741152" cy="1132258"/>
          </a:xfrm>
        </p:spPr>
        <p:txBody>
          <a:bodyPr anchor="t">
            <a:normAutofit/>
          </a:bodyPr>
          <a:lstStyle/>
          <a:p>
            <a:r>
              <a:rPr lang="en-US"/>
              <a:t>Intercostal Muscle Healing Time</a:t>
            </a:r>
          </a:p>
        </p:txBody>
      </p:sp>
      <p:sp>
        <p:nvSpPr>
          <p:cNvPr id="15" name="Content Placeholder 2">
            <a:extLst>
              <a:ext uri="{FF2B5EF4-FFF2-40B4-BE49-F238E27FC236}">
                <a16:creationId xmlns:a16="http://schemas.microsoft.com/office/drawing/2014/main" id="{6722913A-4AE9-E005-DD81-EDF798DA7CED}"/>
              </a:ext>
            </a:extLst>
          </p:cNvPr>
          <p:cNvSpPr>
            <a:spLocks noGrp="1"/>
          </p:cNvSpPr>
          <p:nvPr>
            <p:ph sz="half" idx="1"/>
          </p:nvPr>
        </p:nvSpPr>
        <p:spPr>
          <a:xfrm>
            <a:off x="612648" y="1825625"/>
            <a:ext cx="5181600" cy="4351338"/>
          </a:xfrm>
        </p:spPr>
        <p:txBody>
          <a:bodyPr vert="horz" lIns="91440" tIns="45720" rIns="91440" bIns="45720" rtlCol="0" anchor="t">
            <a:normAutofit/>
          </a:bodyPr>
          <a:lstStyle/>
          <a:p>
            <a:endParaRPr lang="en-US" dirty="0"/>
          </a:p>
          <a:p>
            <a:r>
              <a:rPr lang="en-US"/>
              <a:t>Healing time is between 2-6 weeks.</a:t>
            </a:r>
            <a:endParaRPr lang="en-US" dirty="0"/>
          </a:p>
          <a:p>
            <a:endParaRPr lang="en-US" dirty="0"/>
          </a:p>
          <a:p>
            <a:r>
              <a:rPr lang="en-US"/>
              <a:t>Resting is the best thing a patient can do to speed up the process (NHS, 2024).</a:t>
            </a:r>
            <a:endParaRPr lang="en-US" dirty="0"/>
          </a:p>
        </p:txBody>
      </p:sp>
      <p:pic>
        <p:nvPicPr>
          <p:cNvPr id="10" name="Content Placeholder 9" descr="Thoracic Muscles - Attachments ...">
            <a:extLst>
              <a:ext uri="{FF2B5EF4-FFF2-40B4-BE49-F238E27FC236}">
                <a16:creationId xmlns:a16="http://schemas.microsoft.com/office/drawing/2014/main" id="{A2505245-32E7-E775-9C18-7AF0EB8DC435}"/>
              </a:ext>
            </a:extLst>
          </p:cNvPr>
          <p:cNvPicPr>
            <a:picLocks noGrp="1" noChangeAspect="1"/>
          </p:cNvPicPr>
          <p:nvPr>
            <p:ph sz="half" idx="2"/>
          </p:nvPr>
        </p:nvPicPr>
        <p:blipFill>
          <a:blip r:embed="rId2"/>
          <a:stretch>
            <a:fillRect/>
          </a:stretch>
        </p:blipFill>
        <p:spPr>
          <a:xfrm>
            <a:off x="6198443" y="1825625"/>
            <a:ext cx="5129113" cy="4351338"/>
          </a:xfrm>
          <a:noFill/>
        </p:spPr>
      </p:pic>
      <p:sp>
        <p:nvSpPr>
          <p:cNvPr id="4" name="Date Placeholder 3">
            <a:extLst>
              <a:ext uri="{FF2B5EF4-FFF2-40B4-BE49-F238E27FC236}">
                <a16:creationId xmlns:a16="http://schemas.microsoft.com/office/drawing/2014/main" id="{749FD066-1FB9-E310-B440-589EFF763406}"/>
              </a:ext>
            </a:extLst>
          </p:cNvPr>
          <p:cNvSpPr>
            <a:spLocks noGrp="1"/>
          </p:cNvSpPr>
          <p:nvPr>
            <p:ph type="dt" sz="half" idx="10"/>
          </p:nvPr>
        </p:nvSpPr>
        <p:spPr>
          <a:xfrm>
            <a:off x="137160" y="6453002"/>
            <a:ext cx="3494314" cy="365125"/>
          </a:xfrm>
        </p:spPr>
        <p:txBody>
          <a:bodyPr anchor="ctr">
            <a:normAutofit/>
          </a:bodyPr>
          <a:lstStyle/>
          <a:p>
            <a:pPr>
              <a:spcAft>
                <a:spcPts val="600"/>
              </a:spcAft>
            </a:pPr>
            <a:fld id="{12801901-AE91-4A5C-8AC2-3AA8FCFE26CA}"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D82C35BC-C7A4-F89A-87B1-339995F50BE6}"/>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8E17438-71EB-297C-8C9B-74BD78F2693E}"/>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21</a:t>
            </a:fld>
            <a:endParaRPr lang="en-US"/>
          </a:p>
        </p:txBody>
      </p:sp>
    </p:spTree>
    <p:extLst>
      <p:ext uri="{BB962C8B-B14F-4D97-AF65-F5344CB8AC3E}">
        <p14:creationId xmlns:p14="http://schemas.microsoft.com/office/powerpoint/2010/main" val="1059842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0502C-AD95-9BE1-C636-4A2BD6815859}"/>
              </a:ext>
            </a:extLst>
          </p:cNvPr>
          <p:cNvSpPr>
            <a:spLocks noGrp="1"/>
          </p:cNvSpPr>
          <p:nvPr>
            <p:ph type="title"/>
          </p:nvPr>
        </p:nvSpPr>
        <p:spPr>
          <a:xfrm>
            <a:off x="612648" y="548640"/>
            <a:ext cx="10741152" cy="1132258"/>
          </a:xfrm>
        </p:spPr>
        <p:txBody>
          <a:bodyPr anchor="t">
            <a:normAutofit/>
          </a:bodyPr>
          <a:lstStyle/>
          <a:p>
            <a:r>
              <a:rPr lang="en-US"/>
              <a:t>Intercostal Muscle Summary</a:t>
            </a:r>
            <a:endParaRPr lang="en-US" dirty="0"/>
          </a:p>
        </p:txBody>
      </p:sp>
      <p:sp>
        <p:nvSpPr>
          <p:cNvPr id="13" name="Content Placeholder 2">
            <a:extLst>
              <a:ext uri="{FF2B5EF4-FFF2-40B4-BE49-F238E27FC236}">
                <a16:creationId xmlns:a16="http://schemas.microsoft.com/office/drawing/2014/main" id="{2288FF4F-1A10-C9C2-F55F-E75C5DD7E920}"/>
              </a:ext>
            </a:extLst>
          </p:cNvPr>
          <p:cNvSpPr>
            <a:spLocks noGrp="1"/>
          </p:cNvSpPr>
          <p:nvPr>
            <p:ph sz="half" idx="1"/>
          </p:nvPr>
        </p:nvSpPr>
        <p:spPr>
          <a:xfrm>
            <a:off x="612648" y="1825625"/>
            <a:ext cx="5181600" cy="4351338"/>
          </a:xfrm>
        </p:spPr>
        <p:txBody>
          <a:bodyPr vert="horz" lIns="91440" tIns="45720" rIns="91440" bIns="45720" rtlCol="0" anchor="t">
            <a:normAutofit/>
          </a:bodyPr>
          <a:lstStyle/>
          <a:p>
            <a:r>
              <a:rPr lang="en-US"/>
              <a:t>Usually occurs from repetitive movements as seen in baseball, tennis and golf.</a:t>
            </a:r>
          </a:p>
          <a:p>
            <a:r>
              <a:rPr lang="en-US"/>
              <a:t>Direct trauma in contact sports.</a:t>
            </a:r>
            <a:endParaRPr lang="en-US" dirty="0"/>
          </a:p>
          <a:p>
            <a:r>
              <a:rPr lang="en-US"/>
              <a:t>Pain when breathing, coughing and sneezing.</a:t>
            </a:r>
            <a:endParaRPr lang="en-US" dirty="0"/>
          </a:p>
          <a:p>
            <a:r>
              <a:rPr lang="en-US"/>
              <a:t>Can be confused with rib fractures.</a:t>
            </a:r>
          </a:p>
          <a:p>
            <a:r>
              <a:rPr lang="en-US"/>
              <a:t>Medical attention needed if</a:t>
            </a:r>
            <a:r>
              <a:rPr lang="en-US" dirty="0"/>
              <a:t> </a:t>
            </a:r>
            <a:r>
              <a:rPr lang="en-US"/>
              <a:t>coughing up blood.</a:t>
            </a:r>
            <a:endParaRPr lang="en-US" dirty="0"/>
          </a:p>
        </p:txBody>
      </p:sp>
      <p:pic>
        <p:nvPicPr>
          <p:cNvPr id="8" name="Picture 7" descr="Intercostal muscle strain: Symptoms ...">
            <a:extLst>
              <a:ext uri="{FF2B5EF4-FFF2-40B4-BE49-F238E27FC236}">
                <a16:creationId xmlns:a16="http://schemas.microsoft.com/office/drawing/2014/main" id="{7B1E0488-B9D9-569A-F077-71D87245A827}"/>
              </a:ext>
            </a:extLst>
          </p:cNvPr>
          <p:cNvPicPr>
            <a:picLocks noChangeAspect="1"/>
          </p:cNvPicPr>
          <p:nvPr/>
        </p:nvPicPr>
        <p:blipFill>
          <a:blip r:embed="rId2"/>
          <a:srcRect r="10806" b="2"/>
          <a:stretch/>
        </p:blipFill>
        <p:spPr>
          <a:xfrm>
            <a:off x="6172200" y="1825625"/>
            <a:ext cx="5181600" cy="4351338"/>
          </a:xfrm>
          <a:prstGeom prst="rect">
            <a:avLst/>
          </a:prstGeom>
          <a:noFill/>
        </p:spPr>
      </p:pic>
      <p:sp>
        <p:nvSpPr>
          <p:cNvPr id="4" name="Date Placeholder 3">
            <a:extLst>
              <a:ext uri="{FF2B5EF4-FFF2-40B4-BE49-F238E27FC236}">
                <a16:creationId xmlns:a16="http://schemas.microsoft.com/office/drawing/2014/main" id="{B8A49697-1A6C-F610-FFAD-5B2D660B4356}"/>
              </a:ext>
            </a:extLst>
          </p:cNvPr>
          <p:cNvSpPr>
            <a:spLocks noGrp="1"/>
          </p:cNvSpPr>
          <p:nvPr>
            <p:ph type="dt" sz="half" idx="10"/>
          </p:nvPr>
        </p:nvSpPr>
        <p:spPr>
          <a:xfrm>
            <a:off x="137160" y="6453002"/>
            <a:ext cx="3494314" cy="365125"/>
          </a:xfrm>
        </p:spPr>
        <p:txBody>
          <a:bodyPr anchor="ctr">
            <a:normAutofit/>
          </a:bodyPr>
          <a:lstStyle/>
          <a:p>
            <a:pPr>
              <a:spcAft>
                <a:spcPts val="600"/>
              </a:spcAft>
            </a:pPr>
            <a:fld id="{D95E5401-FA07-462A-8ED9-91D51E62E9E4}" type="datetime1">
              <a:rPr lang="en-US"/>
              <a:pPr>
                <a:spcAft>
                  <a:spcPts val="600"/>
                </a:spcAft>
              </a:pPr>
              <a:t>3/13/2025</a:t>
            </a:fld>
            <a:endParaRPr lang="en-US"/>
          </a:p>
        </p:txBody>
      </p:sp>
      <p:sp>
        <p:nvSpPr>
          <p:cNvPr id="5" name="Footer Placeholder 4">
            <a:extLst>
              <a:ext uri="{FF2B5EF4-FFF2-40B4-BE49-F238E27FC236}">
                <a16:creationId xmlns:a16="http://schemas.microsoft.com/office/drawing/2014/main" id="{F9A8A209-48B8-027F-CDC4-07A15928DB5E}"/>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55D18B66-21BF-F426-0B7D-AEAD657E281D}"/>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22</a:t>
            </a:fld>
            <a:endParaRPr lang="en-US"/>
          </a:p>
        </p:txBody>
      </p:sp>
    </p:spTree>
    <p:extLst>
      <p:ext uri="{BB962C8B-B14F-4D97-AF65-F5344CB8AC3E}">
        <p14:creationId xmlns:p14="http://schemas.microsoft.com/office/powerpoint/2010/main" val="26648953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C3038-BB4E-8B32-3B37-BFC0ADA70BEC}"/>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D369368C-B636-C5E0-420B-7D69ECE104FF}"/>
              </a:ext>
            </a:extLst>
          </p:cNvPr>
          <p:cNvSpPr>
            <a:spLocks noGrp="1"/>
          </p:cNvSpPr>
          <p:nvPr>
            <p:ph idx="1"/>
          </p:nvPr>
        </p:nvSpPr>
        <p:spPr/>
        <p:txBody>
          <a:bodyPr vert="horz" lIns="91440" tIns="45720" rIns="91440" bIns="45720" rtlCol="0" anchor="t">
            <a:normAutofit fontScale="32500" lnSpcReduction="20000"/>
          </a:bodyPr>
          <a:lstStyle/>
          <a:p>
            <a:r>
              <a:rPr lang="en-US">
                <a:ea typeface="+mn-lt"/>
                <a:cs typeface="+mn-lt"/>
              </a:rPr>
              <a:t>Aid Your Hamstring, 2023. Hamstring Strain Progression. Available at: </a:t>
            </a:r>
            <a:r>
              <a:rPr lang="en-US" dirty="0">
                <a:ea typeface="+mn-lt"/>
                <a:cs typeface="+mn-lt"/>
                <a:hlinkClick r:id="rId2"/>
              </a:rPr>
              <a:t>https://aidyourhamstring.com/hamstring-strain/hamstring-strain-progression.php</a:t>
            </a:r>
            <a:r>
              <a:rPr lang="en-US">
                <a:ea typeface="+mn-lt"/>
                <a:cs typeface="+mn-lt"/>
              </a:rPr>
              <a:t> [Accessed 10 March 2025]. </a:t>
            </a:r>
            <a:endParaRPr lang="en-US"/>
          </a:p>
          <a:p>
            <a:r>
              <a:rPr lang="en-US">
                <a:ea typeface="+mn-lt"/>
                <a:cs typeface="+mn-lt"/>
              </a:rPr>
              <a:t>Brukner, P. &amp; Khan, K., 2017. Clinical Sports Medicine (4th ed.). McGraw-Hill Education </a:t>
            </a:r>
            <a:endParaRPr lang="en-US"/>
          </a:p>
          <a:p>
            <a:r>
              <a:rPr lang="en-US">
                <a:ea typeface="+mn-lt"/>
                <a:cs typeface="+mn-lt"/>
              </a:rPr>
              <a:t>Clark, R., 2008. Hamstring injuries: Risk assessment and injury prevention. Available at: </a:t>
            </a:r>
            <a:r>
              <a:rPr lang="en-US" dirty="0">
                <a:ea typeface="+mn-lt"/>
                <a:cs typeface="+mn-lt"/>
                <a:hlinkClick r:id="rId3"/>
              </a:rPr>
              <a:t>https://www.researchgate.net/profile/Ross-Clark-3/publication/5392269_Hamstring_injuries_Risk_assessment_and_injury_prevention/links/5578db0a08ae75363755b93d/Hamstring-injuries-Risk-assessment-and-injury-prevention.pdf</a:t>
            </a:r>
            <a:r>
              <a:rPr lang="en-US">
                <a:ea typeface="+mn-lt"/>
                <a:cs typeface="+mn-lt"/>
              </a:rPr>
              <a:t> [Accessed 12 March 2025]. </a:t>
            </a:r>
            <a:endParaRPr lang="en-US"/>
          </a:p>
          <a:p>
            <a:r>
              <a:rPr lang="en-US">
                <a:ea typeface="+mn-lt"/>
                <a:cs typeface="+mn-lt"/>
              </a:rPr>
              <a:t>Colgan Osteopathy, 2023. Ribs Stretching Exercises. Available at: </a:t>
            </a:r>
            <a:r>
              <a:rPr lang="en-US" dirty="0">
                <a:ea typeface="+mn-lt"/>
                <a:cs typeface="+mn-lt"/>
                <a:hlinkClick r:id="rId4"/>
              </a:rPr>
              <a:t>https://osteopathy.colganosteo.com/ribs-stretching-exercises/</a:t>
            </a:r>
            <a:r>
              <a:rPr lang="en-US">
                <a:ea typeface="+mn-lt"/>
                <a:cs typeface="+mn-lt"/>
              </a:rPr>
              <a:t> [Accessed 12 March 2025]. </a:t>
            </a:r>
            <a:endParaRPr lang="en-US"/>
          </a:p>
          <a:p>
            <a:r>
              <a:rPr lang="en-US">
                <a:ea typeface="+mn-lt"/>
                <a:cs typeface="+mn-lt"/>
              </a:rPr>
              <a:t>Conte, S.A. et al. (2012) ‘Abdominal Muscle Strains in Professional Baseball: 1991-2010’, The American journal of sports medicine, 40(3), pp. 650–656. Available at: </a:t>
            </a:r>
            <a:r>
              <a:rPr lang="en-US" dirty="0">
                <a:ea typeface="+mn-lt"/>
                <a:cs typeface="+mn-lt"/>
                <a:hlinkClick r:id="rId5"/>
              </a:rPr>
              <a:t>https://doi.org/10.1177/0363546511433030</a:t>
            </a:r>
            <a:r>
              <a:rPr lang="en-US" dirty="0">
                <a:ea typeface="+mn-lt"/>
                <a:cs typeface="+mn-lt"/>
              </a:rPr>
              <a:t>. </a:t>
            </a:r>
            <a:endParaRPr lang="en-US" dirty="0"/>
          </a:p>
          <a:p>
            <a:r>
              <a:rPr lang="en-US">
                <a:ea typeface="+mn-lt"/>
                <a:cs typeface="+mn-lt"/>
              </a:rPr>
              <a:t>Core Health, 2023. Recurrent Hamstring Tears. Available at: </a:t>
            </a:r>
            <a:r>
              <a:rPr lang="en-US" dirty="0">
                <a:ea typeface="+mn-lt"/>
                <a:cs typeface="+mn-lt"/>
                <a:hlinkClick r:id="rId6"/>
              </a:rPr>
              <a:t>https://corehealthcare.com.au/recurrent-hamstring-tears/</a:t>
            </a:r>
            <a:r>
              <a:rPr lang="en-US">
                <a:ea typeface="+mn-lt"/>
                <a:cs typeface="+mn-lt"/>
              </a:rPr>
              <a:t> [Accessed 10 March 2025]. </a:t>
            </a:r>
            <a:endParaRPr lang="en-US"/>
          </a:p>
          <a:p>
            <a:r>
              <a:rPr lang="en-US">
                <a:ea typeface="+mn-lt"/>
                <a:cs typeface="+mn-lt"/>
              </a:rPr>
              <a:t>Ekstrand, J. et al. (2023) ‘Hamstring injury rates have increased during recent seasons and now constitute 24% of all injuries in men’s professional football: the UEFA Elite Club Injury Study from 2001/02 to 2021/22’, British journal of sports medicine, 57(5), pp. 292–298. Available at: </a:t>
            </a:r>
            <a:r>
              <a:rPr lang="en-US" dirty="0">
                <a:ea typeface="+mn-lt"/>
                <a:cs typeface="+mn-lt"/>
                <a:hlinkClick r:id="rId7"/>
              </a:rPr>
              <a:t>https://doi.org/10.1136/bjsports-2021-105407</a:t>
            </a:r>
            <a:r>
              <a:rPr lang="en-US" dirty="0">
                <a:ea typeface="+mn-lt"/>
                <a:cs typeface="+mn-lt"/>
              </a:rPr>
              <a:t>. </a:t>
            </a:r>
            <a:endParaRPr lang="en-US" dirty="0"/>
          </a:p>
          <a:p>
            <a:r>
              <a:rPr lang="en-US">
                <a:ea typeface="+mn-lt"/>
                <a:cs typeface="+mn-lt"/>
              </a:rPr>
              <a:t>Lynch, T.S. et al. (2013) ‘Acromioclavicular Joint Injuries in the National Football League: Epidemiology and Management’, The American journal of sports medicine, 41(12), pp. 2904–2908. Available at: </a:t>
            </a:r>
            <a:r>
              <a:rPr lang="en-US" dirty="0">
                <a:ea typeface="+mn-lt"/>
                <a:cs typeface="+mn-lt"/>
                <a:hlinkClick r:id="rId8"/>
              </a:rPr>
              <a:t>https://doi.org/10.1177/0363546513504284</a:t>
            </a:r>
            <a:r>
              <a:rPr lang="en-US" dirty="0">
                <a:ea typeface="+mn-lt"/>
                <a:cs typeface="+mn-lt"/>
              </a:rPr>
              <a:t>. </a:t>
            </a:r>
            <a:endParaRPr lang="en-US" dirty="0"/>
          </a:p>
          <a:p>
            <a:r>
              <a:rPr lang="en-US">
                <a:ea typeface="+mn-lt"/>
                <a:cs typeface="+mn-lt"/>
              </a:rPr>
              <a:t>Melbourne Arm Clinic, 20218. AC Separation. Available at: </a:t>
            </a:r>
            <a:r>
              <a:rPr lang="en-US" dirty="0">
                <a:ea typeface="+mn-lt"/>
                <a:cs typeface="+mn-lt"/>
                <a:hlinkClick r:id="rId9"/>
              </a:rPr>
              <a:t>https://melbournearmclinic.com.au/ac-separation/</a:t>
            </a:r>
            <a:r>
              <a:rPr lang="en-US">
                <a:ea typeface="+mn-lt"/>
                <a:cs typeface="+mn-lt"/>
              </a:rPr>
              <a:t> [Accessed 10 March 2025]. </a:t>
            </a:r>
            <a:endParaRPr lang="en-US"/>
          </a:p>
          <a:p>
            <a:r>
              <a:rPr lang="en-US">
                <a:ea typeface="+mn-lt"/>
                <a:cs typeface="+mn-lt"/>
              </a:rPr>
              <a:t>NHS, 2021. Hamstring Injury. Available at: </a:t>
            </a:r>
            <a:r>
              <a:rPr lang="en-US" dirty="0">
                <a:ea typeface="+mn-lt"/>
                <a:cs typeface="+mn-lt"/>
                <a:hlinkClick r:id="rId10"/>
              </a:rPr>
              <a:t>https://www.nhs.uk/conditions/hamstring-injury/</a:t>
            </a:r>
            <a:r>
              <a:rPr lang="en-US">
                <a:ea typeface="+mn-lt"/>
                <a:cs typeface="+mn-lt"/>
              </a:rPr>
              <a:t> [Accessed 10 March 2025]. </a:t>
            </a:r>
            <a:endParaRPr lang="en-US"/>
          </a:p>
          <a:p>
            <a:r>
              <a:rPr lang="en-US">
                <a:ea typeface="+mn-lt"/>
                <a:cs typeface="+mn-lt"/>
              </a:rPr>
              <a:t>NHS, 2024. Broken or bruised ribs. Available at: </a:t>
            </a:r>
            <a:r>
              <a:rPr lang="en-US" dirty="0">
                <a:ea typeface="+mn-lt"/>
                <a:cs typeface="+mn-lt"/>
                <a:hlinkClick r:id="rId11"/>
              </a:rPr>
              <a:t>https://www.nhs.uk/conditions/broken-or-bruised-ribs/</a:t>
            </a:r>
            <a:r>
              <a:rPr lang="en-US">
                <a:ea typeface="+mn-lt"/>
                <a:cs typeface="+mn-lt"/>
              </a:rPr>
              <a:t> [Accessed 12 March 2025]. </a:t>
            </a:r>
            <a:endParaRPr lang="en-US"/>
          </a:p>
          <a:p>
            <a:r>
              <a:rPr lang="en-US">
                <a:ea typeface="+mn-lt"/>
                <a:cs typeface="+mn-lt"/>
              </a:rPr>
              <a:t>NHS Inform, 2023. Chest and Rib Injury. Available at: </a:t>
            </a:r>
            <a:r>
              <a:rPr lang="en-US" dirty="0">
                <a:ea typeface="+mn-lt"/>
                <a:cs typeface="+mn-lt"/>
                <a:hlinkClick r:id="rId12"/>
              </a:rPr>
              <a:t>https://www.nhsinform.scot/illnesses-and-conditions/muscle-bone-and-joints/chest-and-rib-problems-and-conditions/chest-and-rib-injury/</a:t>
            </a:r>
            <a:r>
              <a:rPr lang="en-US">
                <a:ea typeface="+mn-lt"/>
                <a:cs typeface="+mn-lt"/>
              </a:rPr>
              <a:t> [Accessed 12 March 2025]. </a:t>
            </a:r>
            <a:endParaRPr lang="en-US"/>
          </a:p>
          <a:p>
            <a:r>
              <a:rPr lang="en-US">
                <a:ea typeface="+mn-lt"/>
                <a:cs typeface="+mn-lt"/>
              </a:rPr>
              <a:t>Osmosis, 2023. Intercostal Muscle Strain. Available at: </a:t>
            </a:r>
            <a:r>
              <a:rPr lang="en-US" dirty="0">
                <a:ea typeface="+mn-lt"/>
                <a:cs typeface="+mn-lt"/>
                <a:hlinkClick r:id="rId13"/>
              </a:rPr>
              <a:t>https://www.osmosis.org/answers/intercostal-muscle-strain</a:t>
            </a:r>
            <a:r>
              <a:rPr lang="en-US">
                <a:ea typeface="+mn-lt"/>
                <a:cs typeface="+mn-lt"/>
              </a:rPr>
              <a:t> [Accessed 12 March 2025]. </a:t>
            </a:r>
            <a:endParaRPr lang="en-US"/>
          </a:p>
          <a:p>
            <a:r>
              <a:rPr lang="en-US">
                <a:ea typeface="+mn-lt"/>
                <a:cs typeface="+mn-lt"/>
              </a:rPr>
              <a:t>Orthobullets, 2023. Illustration - Rockwood Classification. Available at: </a:t>
            </a:r>
            <a:r>
              <a:rPr lang="en-US" dirty="0">
                <a:ea typeface="+mn-lt"/>
                <a:cs typeface="+mn-lt"/>
                <a:hlinkClick r:id="rId14"/>
              </a:rPr>
              <a:t>https://upload.orthobullets.com/topic/3047/images/Illustration%20-%20Rockwood%20classification%202_moved.jpg</a:t>
            </a:r>
            <a:r>
              <a:rPr lang="en-US">
                <a:ea typeface="+mn-lt"/>
                <a:cs typeface="+mn-lt"/>
              </a:rPr>
              <a:t> [Accessed 12 March 2025]. </a:t>
            </a:r>
            <a:endParaRPr lang="en-US"/>
          </a:p>
          <a:p>
            <a:r>
              <a:rPr lang="en-US">
                <a:ea typeface="+mn-lt"/>
                <a:cs typeface="+mn-lt"/>
              </a:rPr>
              <a:t>Pure Physio, 2023. Hamstring Strain. Available at: </a:t>
            </a:r>
            <a:r>
              <a:rPr lang="en-US" dirty="0">
                <a:ea typeface="+mn-lt"/>
                <a:cs typeface="+mn-lt"/>
                <a:hlinkClick r:id="rId15"/>
              </a:rPr>
              <a:t>https://www.purephysio.co.nz/blog/hamstring-strain-2/</a:t>
            </a:r>
            <a:r>
              <a:rPr lang="en-US">
                <a:ea typeface="+mn-lt"/>
                <a:cs typeface="+mn-lt"/>
              </a:rPr>
              <a:t> [Accessed 12 March 2025]. </a:t>
            </a:r>
            <a:endParaRPr lang="en-US"/>
          </a:p>
          <a:p>
            <a:r>
              <a:rPr lang="en-US">
                <a:ea typeface="+mn-lt"/>
                <a:cs typeface="+mn-lt"/>
              </a:rPr>
              <a:t>Shaffer, B.S., 1999. Painful conditions of the acromioclavicular joint. JAAOS-Journal of the American Academy of Orthopaedic Surgeons, 7(3), pp.176-188. </a:t>
            </a:r>
            <a:endParaRPr lang="en-US"/>
          </a:p>
          <a:p>
            <a:r>
              <a:rPr lang="en-US">
                <a:ea typeface="+mn-lt"/>
                <a:cs typeface="+mn-lt"/>
              </a:rPr>
              <a:t>Soccer Interaction, 2023. Hamstring Injury. Available at: </a:t>
            </a:r>
            <a:r>
              <a:rPr lang="en-US" dirty="0">
                <a:ea typeface="+mn-lt"/>
                <a:cs typeface="+mn-lt"/>
                <a:hlinkClick r:id="rId16"/>
              </a:rPr>
              <a:t>https://soccerinteraction.com/hamstring-injury</a:t>
            </a:r>
            <a:r>
              <a:rPr lang="en-US">
                <a:ea typeface="+mn-lt"/>
                <a:cs typeface="+mn-lt"/>
              </a:rPr>
              <a:t> [Accessed 10 March 2025]. </a:t>
            </a:r>
            <a:endParaRPr lang="en-US"/>
          </a:p>
          <a:p>
            <a:endParaRPr lang="en-US" dirty="0"/>
          </a:p>
        </p:txBody>
      </p:sp>
      <p:sp>
        <p:nvSpPr>
          <p:cNvPr id="4" name="Date Placeholder 3">
            <a:extLst>
              <a:ext uri="{FF2B5EF4-FFF2-40B4-BE49-F238E27FC236}">
                <a16:creationId xmlns:a16="http://schemas.microsoft.com/office/drawing/2014/main" id="{95A8DF82-0AEE-D16F-CD22-733DD8E6E8E8}"/>
              </a:ext>
            </a:extLst>
          </p:cNvPr>
          <p:cNvSpPr>
            <a:spLocks noGrp="1"/>
          </p:cNvSpPr>
          <p:nvPr>
            <p:ph type="dt" sz="half" idx="10"/>
          </p:nvPr>
        </p:nvSpPr>
        <p:spPr/>
        <p:txBody>
          <a:bodyPr/>
          <a:lstStyle/>
          <a:p>
            <a:fld id="{7386345B-AE2E-4C86-8B4F-CE2BDB4D504C}" type="datetime1">
              <a:t>3/13/2025</a:t>
            </a:fld>
            <a:endParaRPr lang="en-US" dirty="0"/>
          </a:p>
        </p:txBody>
      </p:sp>
      <p:sp>
        <p:nvSpPr>
          <p:cNvPr id="5" name="Footer Placeholder 4">
            <a:extLst>
              <a:ext uri="{FF2B5EF4-FFF2-40B4-BE49-F238E27FC236}">
                <a16:creationId xmlns:a16="http://schemas.microsoft.com/office/drawing/2014/main" id="{DA934CF2-3F81-FE89-7128-F4E71A137E2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216567B-86DE-B699-AA63-EF22FF804A97}"/>
              </a:ext>
            </a:extLst>
          </p:cNvPr>
          <p:cNvSpPr>
            <a:spLocks noGrp="1"/>
          </p:cNvSpPr>
          <p:nvPr>
            <p:ph type="sldNum" sz="quarter" idx="12"/>
          </p:nvPr>
        </p:nvSpPr>
        <p:spPr/>
        <p:txBody>
          <a:bodyPr/>
          <a:lstStyle/>
          <a:p>
            <a:fld id="{CC057153-B650-4DEB-B370-79DDCFDCE934}" type="slidenum">
              <a:rPr lang="en-US" dirty="0"/>
              <a:t>23</a:t>
            </a:fld>
            <a:endParaRPr lang="en-US" dirty="0"/>
          </a:p>
        </p:txBody>
      </p:sp>
    </p:spTree>
    <p:extLst>
      <p:ext uri="{BB962C8B-B14F-4D97-AF65-F5344CB8AC3E}">
        <p14:creationId xmlns:p14="http://schemas.microsoft.com/office/powerpoint/2010/main" val="3523421578"/>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VanillaVTI</vt:lpstr>
      <vt:lpstr>Sports and Exercises Injuries BMST4004</vt:lpstr>
      <vt:lpstr>Hamstring Strain Causative Factors</vt:lpstr>
      <vt:lpstr>Hamstring Strain Causative Factors</vt:lpstr>
      <vt:lpstr>Hamstring Strain Mechanism of Injury</vt:lpstr>
      <vt:lpstr>Hamstring Strain Mechanism of Injury</vt:lpstr>
      <vt:lpstr>Hamstring Strain Immediate Signs and Symptoms</vt:lpstr>
      <vt:lpstr>Hamstring Strain Healing Time</vt:lpstr>
      <vt:lpstr>Hamstring Strain Summary</vt:lpstr>
      <vt:lpstr>Acromioclavicular Joint Causative Factors</vt:lpstr>
      <vt:lpstr>Acromioclavicular Joint Causative Factors</vt:lpstr>
      <vt:lpstr>Acromioclavicular Joint Mechanism of Injury</vt:lpstr>
      <vt:lpstr>Acromioclavicular Joint Mechanism of Injury</vt:lpstr>
      <vt:lpstr>Acromioclavicular Joint Immediate Signs and Symptoms</vt:lpstr>
      <vt:lpstr>Acromioclavicular Joint Healing Time</vt:lpstr>
      <vt:lpstr>Acromioclavicular Joint Summary</vt:lpstr>
      <vt:lpstr>Intercostal Muscle Causative Factors</vt:lpstr>
      <vt:lpstr>Intercostal Muscle Causative Factors</vt:lpstr>
      <vt:lpstr>Intercostal Muscle Mechanism of Injury</vt:lpstr>
      <vt:lpstr>Intercostal Muscle Mechanism of Injury</vt:lpstr>
      <vt:lpstr>Intercostal Muscle Immediate Signs and Symptoms</vt:lpstr>
      <vt:lpstr>Intercostal Muscle Healing Time</vt:lpstr>
      <vt:lpstr>Intercostal Muscle 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904</cp:revision>
  <dcterms:created xsi:type="dcterms:W3CDTF">2025-03-02T16:31:00Z</dcterms:created>
  <dcterms:modified xsi:type="dcterms:W3CDTF">2025-03-13T22:40:29Z</dcterms:modified>
</cp:coreProperties>
</file>