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77" r:id="rId21"/>
    <p:sldId id="278" r:id="rId22"/>
    <p:sldId id="279" r:id="rId23"/>
    <p:sldId id="280" r:id="rId24"/>
    <p:sldId id="28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5" d="100"/>
          <a:sy n="75" d="100"/>
        </p:scale>
        <p:origin x="2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73620B-AA3E-40FF-94D6-9E7BB667EF28}" type="datetimeFigureOut">
              <a:rPr lang="en-GB" smtClean="0"/>
              <a:t>09/08/2017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166E24-2D93-4F15-9C98-ED32709E4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044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586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8518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8179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715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9771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5319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5863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7757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5990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255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7535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6065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5934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7286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9641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1939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082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D319D2-08A3-483E-9B41-87E7CA12C24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5462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D389-9256-4D39-A1D6-235496F463D2}" type="datetimeFigureOut">
              <a:rPr lang="en-GB" smtClean="0"/>
              <a:t>09/08/2017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B571B128-4A1D-4761-BB41-87AE6ED9A2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525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D389-9256-4D39-A1D6-235496F463D2}" type="datetimeFigureOut">
              <a:rPr lang="en-GB" smtClean="0"/>
              <a:t>09/08/2017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1B128-4A1D-4761-BB41-87AE6ED9A2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355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B060D389-9256-4D39-A1D6-235496F463D2}" type="datetimeFigureOut">
              <a:rPr lang="en-GB" smtClean="0"/>
              <a:t>09/08/2017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B571B128-4A1D-4761-BB41-87AE6ED9A2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051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D389-9256-4D39-A1D6-235496F463D2}" type="datetimeFigureOut">
              <a:rPr lang="en-GB" smtClean="0"/>
              <a:t>09/08/2017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1B128-4A1D-4761-BB41-87AE6ED9A2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232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D389-9256-4D39-A1D6-235496F463D2}" type="datetimeFigureOut">
              <a:rPr lang="en-GB" smtClean="0"/>
              <a:t>09/08/2017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1B128-4A1D-4761-BB41-87AE6ED9A2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217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D389-9256-4D39-A1D6-235496F463D2}" type="datetimeFigureOut">
              <a:rPr lang="en-GB" smtClean="0"/>
              <a:t>09/08/2017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1B128-4A1D-4761-BB41-87AE6ED9A2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D389-9256-4D39-A1D6-235496F463D2}" type="datetimeFigureOut">
              <a:rPr lang="en-GB" smtClean="0"/>
              <a:t>09/08/2017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1B128-4A1D-4761-BB41-87AE6ED9A2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86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D389-9256-4D39-A1D6-235496F463D2}" type="datetimeFigureOut">
              <a:rPr lang="en-GB" smtClean="0"/>
              <a:t>09/08/2017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1B128-4A1D-4761-BB41-87AE6ED9A2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201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D389-9256-4D39-A1D6-235496F463D2}" type="datetimeFigureOut">
              <a:rPr lang="en-GB" smtClean="0"/>
              <a:t>09/08/2017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1B128-4A1D-4761-BB41-87AE6ED9A2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886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D389-9256-4D39-A1D6-235496F463D2}" type="datetimeFigureOut">
              <a:rPr lang="en-GB" smtClean="0"/>
              <a:t>09/08/2017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1B128-4A1D-4761-BB41-87AE6ED9A2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918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D389-9256-4D39-A1D6-235496F463D2}" type="datetimeFigureOut">
              <a:rPr lang="en-GB" smtClean="0"/>
              <a:t>09/08/2017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1B128-4A1D-4761-BB41-87AE6ED9A2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906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B060D389-9256-4D39-A1D6-235496F463D2}" type="datetimeFigureOut">
              <a:rPr lang="en-GB" smtClean="0"/>
              <a:t>09/08/2017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B571B128-4A1D-4761-BB41-87AE6ED9A2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089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Theft Act Offences</a:t>
            </a:r>
            <a:br>
              <a:rPr lang="en-GB" dirty="0" smtClean="0"/>
            </a:br>
            <a:r>
              <a:rPr lang="en-GB" dirty="0" smtClean="0"/>
              <a:t>CKP - Definitions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Wynne Jones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553" y="404665"/>
            <a:ext cx="2333333" cy="971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8319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Theft</a:t>
            </a:r>
            <a:br>
              <a:rPr lang="en-GB" dirty="0" smtClean="0"/>
            </a:br>
            <a:r>
              <a:rPr lang="en-GB" dirty="0" smtClean="0"/>
              <a:t>Section 1 Theft Act 1968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 person is guilty of theft if he/she </a:t>
            </a:r>
            <a:r>
              <a:rPr lang="en-GB" b="1" u="sng" dirty="0" smtClean="0"/>
              <a:t>dishonestly</a:t>
            </a:r>
            <a:r>
              <a:rPr lang="en-GB" dirty="0" smtClean="0"/>
              <a:t> </a:t>
            </a:r>
            <a:r>
              <a:rPr lang="en-GB" b="1" u="sng" dirty="0" smtClean="0"/>
              <a:t>appropriates</a:t>
            </a:r>
            <a:r>
              <a:rPr lang="en-GB" dirty="0" smtClean="0"/>
              <a:t> </a:t>
            </a:r>
            <a:r>
              <a:rPr lang="en-GB" b="1" u="sng" dirty="0" smtClean="0"/>
              <a:t>property</a:t>
            </a:r>
            <a:r>
              <a:rPr lang="en-GB" dirty="0" smtClean="0"/>
              <a:t> </a:t>
            </a:r>
            <a:r>
              <a:rPr lang="en-GB" b="1" u="sng" dirty="0" smtClean="0"/>
              <a:t>belonging to another</a:t>
            </a:r>
            <a:r>
              <a:rPr lang="en-GB" u="sng" dirty="0" smtClean="0"/>
              <a:t> </a:t>
            </a:r>
            <a:r>
              <a:rPr lang="en-GB" dirty="0" smtClean="0"/>
              <a:t>with the intention of </a:t>
            </a:r>
            <a:r>
              <a:rPr lang="en-GB" b="1" u="sng" dirty="0" smtClean="0"/>
              <a:t>permanently depriving the other of it. 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452377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Dishonesty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 reasonable person would consider the actions dishonest and the defendant knew that his/her actions would be viewed as dishonest by those standards.</a:t>
            </a:r>
          </a:p>
          <a:p>
            <a:endParaRPr lang="en-GB" dirty="0" smtClean="0"/>
          </a:p>
          <a:p>
            <a:r>
              <a:rPr lang="en-GB" dirty="0" smtClean="0"/>
              <a:t>Willingness to pay is no defence!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9955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NOT dishonest? </a:t>
            </a:r>
            <a:br>
              <a:rPr lang="en-GB" dirty="0" smtClean="0"/>
            </a:br>
            <a:r>
              <a:rPr lang="en-GB" dirty="0" smtClean="0"/>
              <a:t>Defences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 had lawful right to take property (recovering own bag after it had been taken),</a:t>
            </a:r>
          </a:p>
          <a:p>
            <a:r>
              <a:rPr lang="en-GB" dirty="0" smtClean="0"/>
              <a:t>Person would have had owners consent if the owner knew of the circumstances of the taking,</a:t>
            </a:r>
          </a:p>
          <a:p>
            <a:r>
              <a:rPr lang="en-GB" dirty="0" smtClean="0"/>
              <a:t>Owner cannot be discovered by taking reasonable steps.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746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Appropriation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Assuming the rights of the owner,</a:t>
            </a:r>
          </a:p>
          <a:p>
            <a:r>
              <a:rPr lang="en-GB" dirty="0" smtClean="0"/>
              <a:t>Obtaining property lawfully (e.g. tool hire) and keeping it,</a:t>
            </a:r>
          </a:p>
          <a:p>
            <a:r>
              <a:rPr lang="en-GB" dirty="0" smtClean="0"/>
              <a:t>Person who purchased property ‘in good faith’ and property later found to be stolen will NOT have committed theft.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94122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Money and personal property (mobile),</a:t>
            </a:r>
          </a:p>
          <a:p>
            <a:r>
              <a:rPr lang="en-GB" dirty="0" smtClean="0"/>
              <a:t>Wild Creatures (if tamed),</a:t>
            </a:r>
          </a:p>
          <a:p>
            <a:r>
              <a:rPr lang="en-GB" dirty="0" smtClean="0"/>
              <a:t>Things ‘in action’ copyrights, patents, trade marks,</a:t>
            </a:r>
          </a:p>
          <a:p>
            <a:r>
              <a:rPr lang="en-GB" dirty="0" smtClean="0"/>
              <a:t>Tangible property (Gas)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5331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Belonging to Another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 with a proprietary interest (owner of shoes),</a:t>
            </a:r>
          </a:p>
          <a:p>
            <a:r>
              <a:rPr lang="en-GB" dirty="0" smtClean="0"/>
              <a:t>Possession – the shoe repairer,</a:t>
            </a:r>
          </a:p>
          <a:p>
            <a:r>
              <a:rPr lang="en-GB" dirty="0" smtClean="0"/>
              <a:t>Control – the person making the repair,</a:t>
            </a:r>
          </a:p>
          <a:p>
            <a:r>
              <a:rPr lang="en-GB" dirty="0" smtClean="0"/>
              <a:t>So the property (the pair of shoes) ‘belongs’ to all these people!!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068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Intention to permanently deprive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Treating property as their own, e.g. </a:t>
            </a:r>
          </a:p>
          <a:p>
            <a:endParaRPr lang="en-GB" dirty="0" smtClean="0"/>
          </a:p>
          <a:p>
            <a:r>
              <a:rPr lang="en-GB" dirty="0" smtClean="0"/>
              <a:t>Lending something you have ‘borrowed’,</a:t>
            </a:r>
          </a:p>
          <a:p>
            <a:endParaRPr lang="en-GB" dirty="0" smtClean="0"/>
          </a:p>
          <a:p>
            <a:r>
              <a:rPr lang="en-GB" dirty="0" smtClean="0"/>
              <a:t>Pawning something you have borrowed,</a:t>
            </a:r>
          </a:p>
          <a:p>
            <a:endParaRPr lang="en-GB" dirty="0" smtClean="0"/>
          </a:p>
          <a:p>
            <a:r>
              <a:rPr lang="en-GB" dirty="0" smtClean="0"/>
              <a:t>Discarding property.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2041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Theft Section 1 Theft Act 1968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Triable ‘either way’ :</a:t>
            </a:r>
          </a:p>
          <a:p>
            <a:r>
              <a:rPr lang="en-GB" dirty="0" smtClean="0"/>
              <a:t>Summary – 6 months and/or fine,</a:t>
            </a:r>
          </a:p>
          <a:p>
            <a:r>
              <a:rPr lang="en-GB" dirty="0" smtClean="0"/>
              <a:t>Indictment – 7 Years.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56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Robbery</a:t>
            </a:r>
            <a:br>
              <a:rPr lang="en-GB" dirty="0" smtClean="0"/>
            </a:br>
            <a:r>
              <a:rPr lang="en-GB" dirty="0" smtClean="0"/>
              <a:t>Section 8 Theft Act 1968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 person is guilty of robbery if he/she </a:t>
            </a:r>
            <a:r>
              <a:rPr lang="en-GB" b="1" u="sng" dirty="0" smtClean="0"/>
              <a:t>steals</a:t>
            </a:r>
            <a:r>
              <a:rPr lang="en-GB" dirty="0" smtClean="0"/>
              <a:t> and, </a:t>
            </a:r>
            <a:r>
              <a:rPr lang="en-GB" b="1" u="sng" dirty="0" smtClean="0"/>
              <a:t>immediately before or at the time of doing so, and in order to do so</a:t>
            </a:r>
            <a:r>
              <a:rPr lang="en-GB" dirty="0" smtClean="0"/>
              <a:t>, </a:t>
            </a:r>
            <a:r>
              <a:rPr lang="en-GB" b="1" u="sng" dirty="0" smtClean="0"/>
              <a:t>uses force on any person</a:t>
            </a:r>
            <a:r>
              <a:rPr lang="en-GB" b="1" dirty="0" smtClean="0"/>
              <a:t> </a:t>
            </a:r>
            <a:r>
              <a:rPr lang="en-GB" b="1" u="sng" dirty="0" smtClean="0"/>
              <a:t>or puts or seeks to put any person in fear of being then and there subjected to force. 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34006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Robbery</a:t>
            </a:r>
            <a:br>
              <a:rPr lang="en-GB" dirty="0" smtClean="0"/>
            </a:br>
            <a:r>
              <a:rPr lang="en-GB" dirty="0" smtClean="0"/>
              <a:t>Section 8 Theft Act 1968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5 elements of ‘theft’ must be present,</a:t>
            </a:r>
          </a:p>
          <a:p>
            <a:endParaRPr lang="en-GB" dirty="0" smtClean="0"/>
          </a:p>
          <a:p>
            <a:r>
              <a:rPr lang="en-GB" dirty="0" smtClean="0"/>
              <a:t>‘Put in fear’ – actually put in fear, or</a:t>
            </a:r>
          </a:p>
          <a:p>
            <a:endParaRPr lang="en-GB" dirty="0" smtClean="0"/>
          </a:p>
          <a:p>
            <a:r>
              <a:rPr lang="en-GB" dirty="0" smtClean="0"/>
              <a:t>‘Seek to put in fear’- even though the person was not ‘put in fear’.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8369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Burglary</a:t>
            </a:r>
            <a:br>
              <a:rPr lang="en-GB" dirty="0" smtClean="0"/>
            </a:br>
            <a:r>
              <a:rPr lang="en-GB" dirty="0" smtClean="0"/>
              <a:t>Section 9(1)(a)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person is guilty of burglary 9(1)(a) if he/she </a:t>
            </a:r>
            <a:r>
              <a:rPr lang="en-GB" b="1" u="sng" dirty="0" smtClean="0"/>
              <a:t>enters a building or a part of a building </a:t>
            </a:r>
            <a:r>
              <a:rPr lang="en-GB" dirty="0" smtClean="0"/>
              <a:t>as a </a:t>
            </a:r>
            <a:r>
              <a:rPr lang="en-GB" b="1" u="sng" dirty="0" smtClean="0"/>
              <a:t>trespasser</a:t>
            </a:r>
            <a:r>
              <a:rPr lang="en-GB" dirty="0" smtClean="0"/>
              <a:t>  with the </a:t>
            </a:r>
            <a:r>
              <a:rPr lang="en-GB" b="1" u="sng" dirty="0" smtClean="0"/>
              <a:t>intent </a:t>
            </a:r>
            <a:r>
              <a:rPr lang="en-GB" dirty="0" smtClean="0"/>
              <a:t>to commit : </a:t>
            </a:r>
          </a:p>
          <a:p>
            <a:r>
              <a:rPr lang="en-GB" b="1" dirty="0" smtClean="0"/>
              <a:t>Theft,</a:t>
            </a:r>
          </a:p>
          <a:p>
            <a:r>
              <a:rPr lang="en-GB" b="1" dirty="0" smtClean="0"/>
              <a:t>Unlawful damage to the building or anything in the building,</a:t>
            </a:r>
          </a:p>
          <a:p>
            <a:r>
              <a:rPr lang="en-GB" b="1" dirty="0" smtClean="0"/>
              <a:t>GBH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225146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Burglary </a:t>
            </a:r>
            <a:br>
              <a:rPr lang="en-GB" dirty="0" smtClean="0"/>
            </a:br>
            <a:r>
              <a:rPr lang="en-GB" dirty="0" smtClean="0"/>
              <a:t>Section 9 (1)(b)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 person is guilty of burglary 9(1)(b) if, having entered a building or part of a building as a trespasser he commits :</a:t>
            </a:r>
          </a:p>
          <a:p>
            <a:r>
              <a:rPr lang="en-GB" dirty="0" smtClean="0"/>
              <a:t>Theft,</a:t>
            </a:r>
          </a:p>
          <a:p>
            <a:r>
              <a:rPr lang="en-GB" dirty="0" smtClean="0"/>
              <a:t>Inflicts or attempts to inflict GBH.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42386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‘Enters’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Walking into or climbing into building but NOT reaching through an open window to unlock the catch,</a:t>
            </a:r>
          </a:p>
          <a:p>
            <a:r>
              <a:rPr lang="en-GB" dirty="0" smtClean="0"/>
              <a:t>Using a ‘tool’ (e.g. fishing rod) to steal say a bunch of keys would be an entry but using it to unlock a door would not,</a:t>
            </a:r>
          </a:p>
          <a:p>
            <a:r>
              <a:rPr lang="en-GB" dirty="0" smtClean="0"/>
              <a:t>Similarly using a child under 10 to steal a painting would be an entry but using him or her to </a:t>
            </a:r>
            <a:r>
              <a:rPr lang="en-GB" dirty="0" err="1" smtClean="0"/>
              <a:t>unloch</a:t>
            </a:r>
            <a:r>
              <a:rPr lang="en-GB" dirty="0" smtClean="0"/>
              <a:t> the door would not.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3961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Includes outhouse, shed an inhabited boat or vehicle with a </a:t>
            </a:r>
            <a:r>
              <a:rPr lang="en-GB" b="1" u="sng" dirty="0" smtClean="0"/>
              <a:t>degree of permanence </a:t>
            </a:r>
            <a:r>
              <a:rPr lang="en-GB" dirty="0" smtClean="0"/>
              <a:t>so NOT a tent even if someone is living in it!!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7351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Trespasser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Entering for a purpose other than that intended – going into a shop to steal rather than ‘shop’,</a:t>
            </a:r>
          </a:p>
          <a:p>
            <a:endParaRPr lang="en-GB" dirty="0" smtClean="0"/>
          </a:p>
          <a:p>
            <a:r>
              <a:rPr lang="en-GB" dirty="0" smtClean="0"/>
              <a:t>Entering building by deception, (pretending to be electricity meter reader),</a:t>
            </a:r>
          </a:p>
          <a:p>
            <a:endParaRPr lang="en-GB" dirty="0" smtClean="0"/>
          </a:p>
          <a:p>
            <a:r>
              <a:rPr lang="en-GB" dirty="0" smtClean="0"/>
              <a:t>Crossing over demarcation line.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000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Sentencing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Either way Offence:</a:t>
            </a:r>
          </a:p>
          <a:p>
            <a:r>
              <a:rPr lang="en-GB" dirty="0" smtClean="0"/>
              <a:t>Summary - 6 months and/or fine,</a:t>
            </a:r>
          </a:p>
          <a:p>
            <a:r>
              <a:rPr lang="en-GB" dirty="0" smtClean="0"/>
              <a:t>Indictment – 10 years (14 for dwelling),</a:t>
            </a:r>
          </a:p>
          <a:p>
            <a:r>
              <a:rPr lang="en-GB" dirty="0" smtClean="0"/>
              <a:t>Minimum 3 years on conviction of third domestic burglary.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59079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Aggravated Burglary</a:t>
            </a:r>
            <a:br>
              <a:rPr lang="en-GB" dirty="0" smtClean="0"/>
            </a:br>
            <a:r>
              <a:rPr lang="en-GB" dirty="0" smtClean="0"/>
              <a:t>Section 10 Theft Act 1968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person is guilty of Aggravated Burglary if he commits Burglary and, at the time of doing so has with him/her any </a:t>
            </a:r>
          </a:p>
          <a:p>
            <a:r>
              <a:rPr lang="en-GB" b="1" u="sng" dirty="0" smtClean="0">
                <a:solidFill>
                  <a:srgbClr val="FF0000"/>
                </a:solidFill>
              </a:rPr>
              <a:t>w</a:t>
            </a:r>
            <a:r>
              <a:rPr lang="en-GB" dirty="0" smtClean="0"/>
              <a:t>eapon of offence,  </a:t>
            </a:r>
          </a:p>
          <a:p>
            <a:r>
              <a:rPr lang="en-GB" b="1" u="sng" dirty="0" smtClean="0">
                <a:solidFill>
                  <a:srgbClr val="FF0000"/>
                </a:solidFill>
              </a:rPr>
              <a:t>i</a:t>
            </a:r>
            <a:r>
              <a:rPr lang="en-GB" dirty="0" smtClean="0"/>
              <a:t>mitation firearm (anything that has the appearance), </a:t>
            </a:r>
          </a:p>
          <a:p>
            <a:r>
              <a:rPr lang="en-GB" b="1" u="sng" dirty="0" smtClean="0">
                <a:solidFill>
                  <a:srgbClr val="FF0000"/>
                </a:solidFill>
              </a:rPr>
              <a:t>f</a:t>
            </a:r>
            <a:r>
              <a:rPr lang="en-GB" dirty="0" smtClean="0"/>
              <a:t>irearm (includes air guns) or </a:t>
            </a:r>
          </a:p>
          <a:p>
            <a:r>
              <a:rPr lang="en-GB" b="1" u="sng" dirty="0" smtClean="0">
                <a:solidFill>
                  <a:srgbClr val="FF0000"/>
                </a:solidFill>
              </a:rPr>
              <a:t>e</a:t>
            </a:r>
            <a:r>
              <a:rPr lang="en-GB" dirty="0" smtClean="0"/>
              <a:t>xplosive.  </a:t>
            </a:r>
          </a:p>
          <a:p>
            <a:r>
              <a:rPr lang="en-GB" dirty="0" smtClean="0"/>
              <a:t>Indictable only – Life Imprisonment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5266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Abstracting Electricity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Section 13 Theft Act 1968</a:t>
            </a:r>
          </a:p>
          <a:p>
            <a:r>
              <a:rPr lang="en-GB" dirty="0" smtClean="0"/>
              <a:t>Dishonestly</a:t>
            </a:r>
          </a:p>
          <a:p>
            <a:r>
              <a:rPr lang="en-GB" smtClean="0"/>
              <a:t>Uses </a:t>
            </a:r>
            <a:r>
              <a:rPr lang="en-GB" dirty="0" smtClean="0"/>
              <a:t>without due authority, or dishonestly</a:t>
            </a:r>
          </a:p>
          <a:p>
            <a:r>
              <a:rPr lang="en-GB" dirty="0" smtClean="0"/>
              <a:t>Wastes, or</a:t>
            </a:r>
          </a:p>
          <a:p>
            <a:r>
              <a:rPr lang="en-GB" dirty="0" smtClean="0"/>
              <a:t>Diverts</a:t>
            </a:r>
          </a:p>
          <a:p>
            <a:endParaRPr lang="en-GB" dirty="0" smtClean="0"/>
          </a:p>
          <a:p>
            <a:r>
              <a:rPr lang="en-GB" i="1" dirty="0"/>
              <a:t>Section 13 Theft Act 1968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6562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Handling stolen goods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It is an offence to either</a:t>
            </a:r>
          </a:p>
          <a:p>
            <a:r>
              <a:rPr lang="en-GB" dirty="0" smtClean="0"/>
              <a:t>Dishonestly undertake or assist</a:t>
            </a:r>
          </a:p>
          <a:p>
            <a:r>
              <a:rPr lang="en-GB" dirty="0" smtClean="0"/>
              <a:t>In the retention, removal, disposal or realisation of stolen goods</a:t>
            </a:r>
          </a:p>
          <a:p>
            <a:r>
              <a:rPr lang="en-GB" dirty="0" smtClean="0"/>
              <a:t>By another person, or</a:t>
            </a:r>
          </a:p>
          <a:p>
            <a:r>
              <a:rPr lang="en-GB" dirty="0" smtClean="0"/>
              <a:t>For the benefit of another person </a:t>
            </a:r>
          </a:p>
          <a:p>
            <a:endParaRPr lang="en-GB" dirty="0" smtClean="0"/>
          </a:p>
          <a:p>
            <a:r>
              <a:rPr lang="en-GB" i="1" dirty="0" smtClean="0"/>
              <a:t>Section 22 Theft Act 1968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783343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Knowing or believing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The handler must know or believe that the items have been stolen, mere suspicion is not enough.</a:t>
            </a:r>
          </a:p>
          <a:p>
            <a:r>
              <a:rPr lang="en-GB" dirty="0" smtClean="0"/>
              <a:t>Knowledge or belief may be gained as a result of direct information i.e. the thief informs them it is stolen, or as a result of information such as packaging (or lack of it) place of sale of goods (bought it from a man in a pub!) etc.   </a:t>
            </a:r>
          </a:p>
          <a:p>
            <a:r>
              <a:rPr lang="en-GB" dirty="0" smtClean="0"/>
              <a:t>Other than in the stealing!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0747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Going Equipped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an offence for a person if when not at his/her place of abode, </a:t>
            </a:r>
          </a:p>
          <a:p>
            <a:r>
              <a:rPr lang="en-GB" dirty="0" smtClean="0"/>
              <a:t>he/she has with him/her  </a:t>
            </a:r>
          </a:p>
          <a:p>
            <a:r>
              <a:rPr lang="en-GB" dirty="0" smtClean="0"/>
              <a:t>Any article for use in the course of, or in connection with..</a:t>
            </a:r>
          </a:p>
          <a:p>
            <a:r>
              <a:rPr lang="en-GB" dirty="0" smtClean="0"/>
              <a:t>Any burglary or theft.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i="1" dirty="0" smtClean="0"/>
              <a:t>Section 25 Theft Act 1968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287254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Criminal Attempts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Wynne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2226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Criminal attempts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If with intent to commit the offence to which this section applies, a person does an act which is more than merely preparatory to the commission of the offence , he/she is guilty of attempting to commit the offence. </a:t>
            </a:r>
          </a:p>
          <a:p>
            <a:r>
              <a:rPr lang="en-GB" dirty="0" smtClean="0"/>
              <a:t>Indictable Offence</a:t>
            </a:r>
          </a:p>
          <a:p>
            <a:r>
              <a:rPr lang="en-GB" dirty="0" smtClean="0"/>
              <a:t>Section 1(1) Criminal Attempts Act 1981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3753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82</TotalTime>
  <Words>954</Words>
  <Application>Microsoft Office PowerPoint</Application>
  <PresentationFormat>Widescreen</PresentationFormat>
  <Paragraphs>143</Paragraphs>
  <Slides>24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Calibri</vt:lpstr>
      <vt:lpstr>Rockwell</vt:lpstr>
      <vt:lpstr>Rockwell Condensed</vt:lpstr>
      <vt:lpstr>Wingdings</vt:lpstr>
      <vt:lpstr>Wood Type</vt:lpstr>
      <vt:lpstr>Theft Act Offences CKP - Definitions </vt:lpstr>
      <vt:lpstr>Theft Section 1 Theft Act 1968</vt:lpstr>
      <vt:lpstr>Dishonesty</vt:lpstr>
      <vt:lpstr>What is NOT dishonest?  Defences</vt:lpstr>
      <vt:lpstr>Appropriation</vt:lpstr>
      <vt:lpstr>Property</vt:lpstr>
      <vt:lpstr>Belonging to Another</vt:lpstr>
      <vt:lpstr>Intention to permanently deprive</vt:lpstr>
      <vt:lpstr>Theft Section 1 Theft Act 1968</vt:lpstr>
      <vt:lpstr>Robbery Section 8 Theft Act 1968</vt:lpstr>
      <vt:lpstr>Robbery Section 8 Theft Act 1968</vt:lpstr>
      <vt:lpstr>Burglary Section 9(1)(a)</vt:lpstr>
      <vt:lpstr>Burglary  Section 9 (1)(b)</vt:lpstr>
      <vt:lpstr>‘Enters’</vt:lpstr>
      <vt:lpstr>Building</vt:lpstr>
      <vt:lpstr>Trespasser</vt:lpstr>
      <vt:lpstr>Sentencing</vt:lpstr>
      <vt:lpstr>Aggravated Burglary Section 10 Theft Act 1968</vt:lpstr>
      <vt:lpstr>Abstracting Electricity</vt:lpstr>
      <vt:lpstr>Handling stolen goods</vt:lpstr>
      <vt:lpstr>Knowing or believing</vt:lpstr>
      <vt:lpstr>Going Equipped</vt:lpstr>
      <vt:lpstr>Criminal Attempts</vt:lpstr>
      <vt:lpstr>Criminal attempts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Theft Act Offences CKP - Definitions </dc:title>
  <dc:creator>Wynne Jones (Business &amp; Management)</dc:creator>
  <cp:lastModifiedBy>Wynne Jones (Business &amp; Management)</cp:lastModifiedBy>
  <cp:revision>6</cp:revision>
  <dcterms:created xsi:type="dcterms:W3CDTF">2017-07-31T11:01:27Z</dcterms:created>
  <dcterms:modified xsi:type="dcterms:W3CDTF">2017-08-09T11:04:54Z</dcterms:modified>
</cp:coreProperties>
</file>