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athan Lloyd-williams (1805620)" initials="JL(" lastIdx="1" clrIdx="0">
    <p:extLst>
      <p:ext uri="{19B8F6BF-5375-455C-9EA6-DF929625EA0E}">
        <p15:presenceInfo xmlns:p15="http://schemas.microsoft.com/office/powerpoint/2012/main" userId="S::1805620@student.uwtsd.ac.uk::1d134d7a-25bf-41ae-93c9-5b454d958d1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0" autoAdjust="0"/>
    <p:restoredTop sz="94648" autoAdjust="0"/>
  </p:normalViewPr>
  <p:slideViewPr>
    <p:cSldViewPr snapToGrid="0">
      <p:cViewPr varScale="1">
        <p:scale>
          <a:sx n="121" d="100"/>
          <a:sy n="121" d="100"/>
        </p:scale>
        <p:origin x="136" y="80"/>
      </p:cViewPr>
      <p:guideLst/>
    </p:cSldViewPr>
  </p:slideViewPr>
  <p:notesTextViewPr>
    <p:cViewPr>
      <p:scale>
        <a:sx n="1" d="1"/>
        <a:sy n="1" d="1"/>
      </p:scale>
      <p:origin x="0" y="0"/>
    </p:cViewPr>
  </p:notesTextViewPr>
  <p:notesViewPr>
    <p:cSldViewPr snapToGrid="0">
      <p:cViewPr varScale="1">
        <p:scale>
          <a:sx n="97" d="100"/>
          <a:sy n="97" d="100"/>
        </p:scale>
        <p:origin x="3624" y="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25T02:51:57.042"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5C5F2-3DDD-42C2-A961-4A97282B270A}"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F65941-A3B3-48DD-B24E-D1E6214752BD}" type="slidenum">
              <a:rPr lang="en-GB" smtClean="0"/>
              <a:t>‹#›</a:t>
            </a:fld>
            <a:endParaRPr lang="en-GB"/>
          </a:p>
        </p:txBody>
      </p:sp>
    </p:spTree>
    <p:extLst>
      <p:ext uri="{BB962C8B-B14F-4D97-AF65-F5344CB8AC3E}">
        <p14:creationId xmlns:p14="http://schemas.microsoft.com/office/powerpoint/2010/main" val="2914778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Original objectives – Various Moto 2 Tracks, revised for </a:t>
            </a:r>
            <a:r>
              <a:rPr lang="en-GB" dirty="0" err="1"/>
              <a:t>Bikedevil</a:t>
            </a:r>
            <a:r>
              <a:rPr lang="en-GB" dirty="0"/>
              <a:t> Racing for use in BSB. </a:t>
            </a:r>
          </a:p>
          <a:p>
            <a:r>
              <a:rPr lang="en-GB" dirty="0"/>
              <a:t>What was achieved? – 2 Simulations using the first as a template</a:t>
            </a:r>
          </a:p>
          <a:p>
            <a:r>
              <a:rPr lang="en-GB" dirty="0"/>
              <a:t>Research Involved </a:t>
            </a:r>
          </a:p>
          <a:p>
            <a:r>
              <a:rPr lang="en-GB" dirty="0"/>
              <a:t>Difficulties encountered – acquiring measurements and data </a:t>
            </a:r>
          </a:p>
          <a:p>
            <a:endParaRPr lang="en-GB" dirty="0"/>
          </a:p>
        </p:txBody>
      </p:sp>
      <p:sp>
        <p:nvSpPr>
          <p:cNvPr id="4" name="Slide Number Placeholder 3"/>
          <p:cNvSpPr>
            <a:spLocks noGrp="1"/>
          </p:cNvSpPr>
          <p:nvPr>
            <p:ph type="sldNum" sz="quarter" idx="5"/>
          </p:nvPr>
        </p:nvSpPr>
        <p:spPr/>
        <p:txBody>
          <a:bodyPr/>
          <a:lstStyle/>
          <a:p>
            <a:fld id="{4EF65941-A3B3-48DD-B24E-D1E6214752BD}" type="slidenum">
              <a:rPr lang="en-GB" smtClean="0"/>
              <a:t>1</a:t>
            </a:fld>
            <a:endParaRPr lang="en-GB"/>
          </a:p>
        </p:txBody>
      </p:sp>
    </p:spTree>
    <p:extLst>
      <p:ext uri="{BB962C8B-B14F-4D97-AF65-F5344CB8AC3E}">
        <p14:creationId xmlns:p14="http://schemas.microsoft.com/office/powerpoint/2010/main" val="426604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Gearing Calculator – Modified from first year project for use within the simulation </a:t>
            </a:r>
          </a:p>
          <a:p>
            <a:r>
              <a:rPr lang="en-GB" dirty="0"/>
              <a:t>Track Geometry and Raw Data – </a:t>
            </a:r>
            <a:r>
              <a:rPr lang="en-GB" dirty="0" err="1"/>
              <a:t>Solidworks</a:t>
            </a:r>
            <a:r>
              <a:rPr lang="en-GB" dirty="0"/>
              <a:t> used to measure corner radii &amp; lengths as well as straight lengths for </a:t>
            </a:r>
            <a:r>
              <a:rPr lang="en-GB"/>
              <a:t>many tracks. </a:t>
            </a:r>
            <a:r>
              <a:rPr lang="en-GB" dirty="0"/>
              <a:t>Later rescaled in order to match the race-line distance within the data. Raw Data input into excel and then manipulated to easily calculate an estimation of the various inclines encountered and their respective distances. Limits to accuracy due to choice of race line etc… </a:t>
            </a:r>
          </a:p>
          <a:p>
            <a:r>
              <a:rPr lang="en-GB" dirty="0"/>
              <a:t>Dyno Analysis – Picture provided of Dyno chart not the best angle, made calculating the power and torque a length process within </a:t>
            </a:r>
            <a:r>
              <a:rPr lang="en-GB" dirty="0" err="1"/>
              <a:t>Solidworks</a:t>
            </a:r>
            <a:r>
              <a:rPr lang="en-GB" dirty="0"/>
              <a:t> using multiple lines and parallel mates to take measurements. </a:t>
            </a:r>
          </a:p>
          <a:p>
            <a:r>
              <a:rPr lang="en-GB" dirty="0"/>
              <a:t>Acceleration &amp; Declaration – Creating original tables for no incline. Adapting these for negative and positive inclines. Laying these out in the appropriate order and altering the inclines. </a:t>
            </a:r>
          </a:p>
          <a:p>
            <a:r>
              <a:rPr lang="en-GB" dirty="0" err="1"/>
              <a:t>Vlookup</a:t>
            </a:r>
            <a:r>
              <a:rPr lang="en-GB" dirty="0"/>
              <a:t> tables – Developed a table that could be pasted into a specific cell with reference to the previous table that would be used with the </a:t>
            </a:r>
            <a:r>
              <a:rPr lang="en-GB" dirty="0" err="1"/>
              <a:t>vlookup</a:t>
            </a:r>
            <a:r>
              <a:rPr lang="en-GB" dirty="0"/>
              <a:t> function within the simulation. These tables provide information about engine specifics such as RPM, Gear position, maximum acceleration and maximum deceleration at specific speeds throughout the various inclines. </a:t>
            </a:r>
          </a:p>
          <a:p>
            <a:r>
              <a:rPr lang="en-GB" dirty="0"/>
              <a:t>Simulation- linking each acceleration and deceleration cell to the respective </a:t>
            </a:r>
            <a:r>
              <a:rPr lang="en-GB" dirty="0" err="1"/>
              <a:t>vlook</a:t>
            </a:r>
            <a:r>
              <a:rPr lang="en-GB" dirty="0"/>
              <a:t> up table, calculating suspension and comparison with real data and reducing lap time through rescaling, and correction of errors found within acceleration table within the next stage of designing a template.  </a:t>
            </a:r>
          </a:p>
          <a:p>
            <a:endParaRPr lang="en-GB" dirty="0"/>
          </a:p>
        </p:txBody>
      </p:sp>
      <p:sp>
        <p:nvSpPr>
          <p:cNvPr id="4" name="Slide Number Placeholder 3"/>
          <p:cNvSpPr>
            <a:spLocks noGrp="1"/>
          </p:cNvSpPr>
          <p:nvPr>
            <p:ph type="sldNum" sz="quarter" idx="5"/>
          </p:nvPr>
        </p:nvSpPr>
        <p:spPr/>
        <p:txBody>
          <a:bodyPr/>
          <a:lstStyle/>
          <a:p>
            <a:fld id="{4EF65941-A3B3-48DD-B24E-D1E6214752BD}" type="slidenum">
              <a:rPr lang="en-GB" smtClean="0"/>
              <a:t>2</a:t>
            </a:fld>
            <a:endParaRPr lang="en-GB"/>
          </a:p>
        </p:txBody>
      </p:sp>
    </p:spTree>
    <p:extLst>
      <p:ext uri="{BB962C8B-B14F-4D97-AF65-F5344CB8AC3E}">
        <p14:creationId xmlns:p14="http://schemas.microsoft.com/office/powerpoint/2010/main" val="1458342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Raw data sheet – Inputting new data, using locators, calculating new inclines and respective distances. </a:t>
            </a:r>
          </a:p>
          <a:p>
            <a:r>
              <a:rPr lang="en-GB" dirty="0"/>
              <a:t>Track Geometry – Inputting new </a:t>
            </a:r>
            <a:r>
              <a:rPr lang="en-GB" dirty="0" err="1"/>
              <a:t>Solidworks</a:t>
            </a:r>
            <a:r>
              <a:rPr lang="en-GB" dirty="0"/>
              <a:t> diagrams, changing the corner and straight specs, mapping out incline distances and rescaling them to match the chosen race-line distance. </a:t>
            </a:r>
          </a:p>
          <a:p>
            <a:r>
              <a:rPr lang="en-GB" dirty="0"/>
              <a:t>Accel/</a:t>
            </a:r>
            <a:r>
              <a:rPr lang="en-GB" dirty="0" err="1"/>
              <a:t>Decel</a:t>
            </a:r>
            <a:r>
              <a:rPr lang="en-GB" dirty="0"/>
              <a:t> – Redone entirely as negative and positives different, pasted over originals as inclines had already updated for them.  More created as </a:t>
            </a:r>
            <a:r>
              <a:rPr lang="en-GB" dirty="0" err="1"/>
              <a:t>Donginton</a:t>
            </a:r>
            <a:r>
              <a:rPr lang="en-GB" dirty="0"/>
              <a:t> had 104 inclines while Cartagena had 68. </a:t>
            </a:r>
          </a:p>
          <a:p>
            <a:r>
              <a:rPr lang="en-GB" dirty="0" err="1"/>
              <a:t>Vlookup</a:t>
            </a:r>
            <a:r>
              <a:rPr lang="en-GB" dirty="0"/>
              <a:t> – Adding more tables and label for incline.</a:t>
            </a:r>
          </a:p>
          <a:p>
            <a:r>
              <a:rPr lang="en-GB" dirty="0"/>
              <a:t>Simulation Sheet – Track geometry updated for straights/corners and inclines input to respective distances. Accel/</a:t>
            </a:r>
            <a:r>
              <a:rPr lang="en-GB" dirty="0" err="1"/>
              <a:t>Decel</a:t>
            </a:r>
            <a:r>
              <a:rPr lang="en-GB" dirty="0"/>
              <a:t> linked to respective </a:t>
            </a:r>
            <a:r>
              <a:rPr lang="en-GB" dirty="0" err="1"/>
              <a:t>Vlookup</a:t>
            </a:r>
            <a:r>
              <a:rPr lang="en-GB" dirty="0"/>
              <a:t> tables. Driving/Stopping and Drag force updated for various inclines and periods of accel/</a:t>
            </a:r>
            <a:r>
              <a:rPr lang="en-GB" dirty="0" err="1"/>
              <a:t>decel</a:t>
            </a:r>
            <a:r>
              <a:rPr lang="en-GB" dirty="0"/>
              <a:t> or steady state cornering by using varying frontal areas. No need to reduce time, first run was within desired range. </a:t>
            </a:r>
          </a:p>
          <a:p>
            <a:r>
              <a:rPr lang="en-GB" dirty="0"/>
              <a:t>Errors encountered within template that were then able to be solved in the first simulation. </a:t>
            </a:r>
          </a:p>
          <a:p>
            <a:r>
              <a:rPr lang="en-GB" dirty="0"/>
              <a:t>Time difference between building the two simulations.</a:t>
            </a:r>
          </a:p>
          <a:p>
            <a:r>
              <a:rPr lang="en-GB" dirty="0"/>
              <a:t>Future use. </a:t>
            </a:r>
          </a:p>
          <a:p>
            <a:r>
              <a:rPr lang="en-GB" dirty="0"/>
              <a:t>Use in future. </a:t>
            </a:r>
          </a:p>
          <a:p>
            <a:r>
              <a:rPr lang="en-GB" dirty="0"/>
              <a:t> </a:t>
            </a:r>
          </a:p>
        </p:txBody>
      </p:sp>
      <p:sp>
        <p:nvSpPr>
          <p:cNvPr id="4" name="Slide Number Placeholder 3"/>
          <p:cNvSpPr>
            <a:spLocks noGrp="1"/>
          </p:cNvSpPr>
          <p:nvPr>
            <p:ph type="sldNum" sz="quarter" idx="5"/>
          </p:nvPr>
        </p:nvSpPr>
        <p:spPr/>
        <p:txBody>
          <a:bodyPr/>
          <a:lstStyle/>
          <a:p>
            <a:fld id="{4EF65941-A3B3-48DD-B24E-D1E6214752BD}" type="slidenum">
              <a:rPr lang="en-GB" smtClean="0"/>
              <a:t>3</a:t>
            </a:fld>
            <a:endParaRPr lang="en-GB"/>
          </a:p>
        </p:txBody>
      </p:sp>
    </p:spTree>
    <p:extLst>
      <p:ext uri="{BB962C8B-B14F-4D97-AF65-F5344CB8AC3E}">
        <p14:creationId xmlns:p14="http://schemas.microsoft.com/office/powerpoint/2010/main" val="2802931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3/25/2020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1894285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3/25/2020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608274540"/>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sitting, motorcycle, yellow, black&#10;&#10;Description automatically generated">
            <a:extLst>
              <a:ext uri="{FF2B5EF4-FFF2-40B4-BE49-F238E27FC236}">
                <a16:creationId xmlns:a16="http://schemas.microsoft.com/office/drawing/2014/main" id="{2CDF24EC-6729-4DA1-8E2A-8A2C7A823148}"/>
              </a:ext>
            </a:extLst>
          </p:cNvPr>
          <p:cNvPicPr>
            <a:picLocks noChangeAspect="1"/>
          </p:cNvPicPr>
          <p:nvPr/>
        </p:nvPicPr>
        <p:blipFill rotWithShape="1">
          <a:blip r:embed="rId3">
            <a:extLst>
              <a:ext uri="{28A0092B-C50C-407E-A947-70E740481C1C}">
                <a14:useLocalDpi xmlns:a14="http://schemas.microsoft.com/office/drawing/2010/main" val="0"/>
              </a:ext>
            </a:extLst>
          </a:blip>
          <a:srcRect t="34321" r="9091" b="3691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A28BB-86F8-42B3-82F6-CF1F5E18BFAB}"/>
              </a:ext>
            </a:extLst>
          </p:cNvPr>
          <p:cNvSpPr>
            <a:spLocks noGrp="1"/>
          </p:cNvSpPr>
          <p:nvPr>
            <p:ph type="ctrTitle"/>
          </p:nvPr>
        </p:nvSpPr>
        <p:spPr>
          <a:xfrm>
            <a:off x="477981" y="1122362"/>
            <a:ext cx="4023360" cy="2802219"/>
          </a:xfrm>
        </p:spPr>
        <p:txBody>
          <a:bodyPr anchor="b">
            <a:normAutofit/>
          </a:bodyPr>
          <a:lstStyle/>
          <a:p>
            <a:r>
              <a:rPr lang="en-GB" sz="4800" dirty="0">
                <a:solidFill>
                  <a:schemeClr val="bg1"/>
                </a:solidFill>
                <a:latin typeface="Calibri" panose="020F0502020204030204" pitchFamily="34" charset="0"/>
                <a:cs typeface="Calibri" panose="020F0502020204030204" pitchFamily="34" charset="0"/>
              </a:rPr>
              <a:t>Lap Simulation Template</a:t>
            </a:r>
          </a:p>
        </p:txBody>
      </p:sp>
      <p:sp>
        <p:nvSpPr>
          <p:cNvPr id="3" name="Subtitle 2">
            <a:extLst>
              <a:ext uri="{FF2B5EF4-FFF2-40B4-BE49-F238E27FC236}">
                <a16:creationId xmlns:a16="http://schemas.microsoft.com/office/drawing/2014/main" id="{A9491551-76D4-4BAD-9BEC-C28AC00320D0}"/>
              </a:ext>
            </a:extLst>
          </p:cNvPr>
          <p:cNvSpPr>
            <a:spLocks noGrp="1"/>
          </p:cNvSpPr>
          <p:nvPr>
            <p:ph type="subTitle" idx="1"/>
          </p:nvPr>
        </p:nvSpPr>
        <p:spPr>
          <a:xfrm>
            <a:off x="477980" y="3969352"/>
            <a:ext cx="4023359" cy="1208141"/>
          </a:xfrm>
        </p:spPr>
        <p:txBody>
          <a:bodyPr>
            <a:normAutofit fontScale="55000" lnSpcReduction="20000"/>
          </a:bodyPr>
          <a:lstStyle/>
          <a:p>
            <a:r>
              <a:rPr lang="en-GB" dirty="0">
                <a:solidFill>
                  <a:schemeClr val="bg1"/>
                </a:solidFill>
                <a:latin typeface="Calibri" panose="020F0502020204030204" pitchFamily="34" charset="0"/>
                <a:cs typeface="Calibri" panose="020F0502020204030204" pitchFamily="34" charset="0"/>
              </a:rPr>
              <a:t>My area of this project involved designing and developing a template for a lap time simulation that included the effects of the various inclines encountered around a track. With the aim of being able to apply this to a variety of tracks. </a:t>
            </a:r>
          </a:p>
        </p:txBody>
      </p:sp>
    </p:spTree>
    <p:extLst>
      <p:ext uri="{BB962C8B-B14F-4D97-AF65-F5344CB8AC3E}">
        <p14:creationId xmlns:p14="http://schemas.microsoft.com/office/powerpoint/2010/main" val="3714056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12000" b="-112000"/>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03CEDD6-8F27-4509-BD35-6A78B51E0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F80D2B3-C5D5-4ECE-BAB6-654A62F68E00}"/>
              </a:ext>
            </a:extLst>
          </p:cNvPr>
          <p:cNvPicPr>
            <a:picLocks noChangeAspect="1"/>
          </p:cNvPicPr>
          <p:nvPr/>
        </p:nvPicPr>
        <p:blipFill>
          <a:blip r:embed="rId4"/>
          <a:stretch>
            <a:fillRect/>
          </a:stretch>
        </p:blipFill>
        <p:spPr>
          <a:xfrm>
            <a:off x="8319976" y="4650347"/>
            <a:ext cx="3678147" cy="2020597"/>
          </a:xfrm>
          <a:prstGeom prst="rect">
            <a:avLst/>
          </a:prstGeom>
        </p:spPr>
      </p:pic>
      <p:sp>
        <p:nvSpPr>
          <p:cNvPr id="3" name="Subtitle 2">
            <a:extLst>
              <a:ext uri="{FF2B5EF4-FFF2-40B4-BE49-F238E27FC236}">
                <a16:creationId xmlns:a16="http://schemas.microsoft.com/office/drawing/2014/main" id="{7C5D6799-F14E-4AEF-ABC7-5CD65A37ACE3}"/>
              </a:ext>
            </a:extLst>
          </p:cNvPr>
          <p:cNvSpPr>
            <a:spLocks noGrp="1"/>
          </p:cNvSpPr>
          <p:nvPr>
            <p:ph type="subTitle" idx="1"/>
          </p:nvPr>
        </p:nvSpPr>
        <p:spPr>
          <a:xfrm>
            <a:off x="336485" y="200419"/>
            <a:ext cx="6983563" cy="4129356"/>
          </a:xfrm>
        </p:spPr>
        <p:txBody>
          <a:bodyPr>
            <a:normAutofit/>
          </a:bodyPr>
          <a:lstStyle/>
          <a:p>
            <a:r>
              <a:rPr lang="en-GB" dirty="0">
                <a:solidFill>
                  <a:schemeClr val="tx2">
                    <a:lumMod val="25000"/>
                    <a:lumOff val="75000"/>
                  </a:schemeClr>
                </a:solidFill>
                <a:latin typeface="Calibri" panose="020F0502020204030204" pitchFamily="34" charset="0"/>
                <a:cs typeface="Calibri" panose="020F0502020204030204" pitchFamily="34" charset="0"/>
              </a:rPr>
              <a:t>Stage 1 – Gearing Calculator </a:t>
            </a:r>
          </a:p>
          <a:p>
            <a:r>
              <a:rPr lang="en-GB" dirty="0">
                <a:solidFill>
                  <a:schemeClr val="tx2">
                    <a:lumMod val="25000"/>
                    <a:lumOff val="75000"/>
                  </a:schemeClr>
                </a:solidFill>
                <a:latin typeface="Calibri" panose="020F0502020204030204" pitchFamily="34" charset="0"/>
                <a:cs typeface="Calibri" panose="020F0502020204030204" pitchFamily="34" charset="0"/>
              </a:rPr>
              <a:t>Stage 2 –Track Geometry, Raw Data &amp; Inclines</a:t>
            </a:r>
          </a:p>
          <a:p>
            <a:r>
              <a:rPr lang="en-GB" dirty="0">
                <a:solidFill>
                  <a:schemeClr val="tx2">
                    <a:lumMod val="25000"/>
                    <a:lumOff val="75000"/>
                  </a:schemeClr>
                </a:solidFill>
                <a:latin typeface="Calibri" panose="020F0502020204030204" pitchFamily="34" charset="0"/>
                <a:cs typeface="Calibri" panose="020F0502020204030204" pitchFamily="34" charset="0"/>
              </a:rPr>
              <a:t>Stage 3 – Dyno Analysis</a:t>
            </a:r>
          </a:p>
          <a:p>
            <a:r>
              <a:rPr lang="en-GB" dirty="0">
                <a:solidFill>
                  <a:schemeClr val="tx2">
                    <a:lumMod val="25000"/>
                    <a:lumOff val="75000"/>
                  </a:schemeClr>
                </a:solidFill>
                <a:latin typeface="Calibri" panose="020F0502020204030204" pitchFamily="34" charset="0"/>
                <a:cs typeface="Calibri" panose="020F0502020204030204" pitchFamily="34" charset="0"/>
              </a:rPr>
              <a:t>Stage 4 – Acceleration &amp; Deceleration </a:t>
            </a:r>
          </a:p>
          <a:p>
            <a:r>
              <a:rPr lang="en-GB" dirty="0">
                <a:solidFill>
                  <a:schemeClr val="tx2">
                    <a:lumMod val="25000"/>
                    <a:lumOff val="75000"/>
                  </a:schemeClr>
                </a:solidFill>
                <a:latin typeface="Calibri" panose="020F0502020204030204" pitchFamily="34" charset="0"/>
                <a:cs typeface="Calibri" panose="020F0502020204030204" pitchFamily="34" charset="0"/>
              </a:rPr>
              <a:t>Stage 5 – V look up Tables </a:t>
            </a:r>
          </a:p>
          <a:p>
            <a:r>
              <a:rPr lang="en-GB" dirty="0">
                <a:solidFill>
                  <a:schemeClr val="tx2">
                    <a:lumMod val="25000"/>
                    <a:lumOff val="75000"/>
                  </a:schemeClr>
                </a:solidFill>
                <a:latin typeface="Calibri" panose="020F0502020204030204" pitchFamily="34" charset="0"/>
                <a:cs typeface="Calibri" panose="020F0502020204030204" pitchFamily="34" charset="0"/>
              </a:rPr>
              <a:t>Stage 6 – Simulation </a:t>
            </a:r>
          </a:p>
        </p:txBody>
      </p:sp>
      <p:pic>
        <p:nvPicPr>
          <p:cNvPr id="5" name="Picture 4">
            <a:extLst>
              <a:ext uri="{FF2B5EF4-FFF2-40B4-BE49-F238E27FC236}">
                <a16:creationId xmlns:a16="http://schemas.microsoft.com/office/drawing/2014/main" id="{FC64FC7B-009B-4BC1-B507-7955E7A1905F}"/>
              </a:ext>
            </a:extLst>
          </p:cNvPr>
          <p:cNvPicPr>
            <a:picLocks noChangeAspect="1"/>
          </p:cNvPicPr>
          <p:nvPr/>
        </p:nvPicPr>
        <p:blipFill>
          <a:blip r:embed="rId5"/>
          <a:stretch>
            <a:fillRect/>
          </a:stretch>
        </p:blipFill>
        <p:spPr>
          <a:xfrm>
            <a:off x="8629892" y="2421916"/>
            <a:ext cx="3189426" cy="1993392"/>
          </a:xfrm>
          <a:prstGeom prst="rect">
            <a:avLst/>
          </a:prstGeom>
        </p:spPr>
      </p:pic>
      <p:sp>
        <p:nvSpPr>
          <p:cNvPr id="13" name="Rectangle 6">
            <a:extLst>
              <a:ext uri="{FF2B5EF4-FFF2-40B4-BE49-F238E27FC236}">
                <a16:creationId xmlns:a16="http://schemas.microsoft.com/office/drawing/2014/main" id="{3F1D29E9-9103-4BCA-8C0F-9AA963033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49" y="4484882"/>
            <a:ext cx="3383280" cy="27432"/>
          </a:xfrm>
          <a:custGeom>
            <a:avLst/>
            <a:gdLst>
              <a:gd name="connsiteX0" fmla="*/ 0 w 3383280"/>
              <a:gd name="connsiteY0" fmla="*/ 0 h 27432"/>
              <a:gd name="connsiteX1" fmla="*/ 642823 w 3383280"/>
              <a:gd name="connsiteY1" fmla="*/ 0 h 27432"/>
              <a:gd name="connsiteX2" fmla="*/ 1319479 w 3383280"/>
              <a:gd name="connsiteY2" fmla="*/ 0 h 27432"/>
              <a:gd name="connsiteX3" fmla="*/ 2029968 w 3383280"/>
              <a:gd name="connsiteY3" fmla="*/ 0 h 27432"/>
              <a:gd name="connsiteX4" fmla="*/ 2740457 w 3383280"/>
              <a:gd name="connsiteY4" fmla="*/ 0 h 27432"/>
              <a:gd name="connsiteX5" fmla="*/ 3383280 w 3383280"/>
              <a:gd name="connsiteY5" fmla="*/ 0 h 27432"/>
              <a:gd name="connsiteX6" fmla="*/ 3383280 w 3383280"/>
              <a:gd name="connsiteY6" fmla="*/ 27432 h 27432"/>
              <a:gd name="connsiteX7" fmla="*/ 2638958 w 3383280"/>
              <a:gd name="connsiteY7" fmla="*/ 27432 h 27432"/>
              <a:gd name="connsiteX8" fmla="*/ 1894637 w 3383280"/>
              <a:gd name="connsiteY8" fmla="*/ 27432 h 27432"/>
              <a:gd name="connsiteX9" fmla="*/ 1217981 w 3383280"/>
              <a:gd name="connsiteY9" fmla="*/ 27432 h 27432"/>
              <a:gd name="connsiteX10" fmla="*/ 0 w 3383280"/>
              <a:gd name="connsiteY10" fmla="*/ 27432 h 27432"/>
              <a:gd name="connsiteX11" fmla="*/ 0 w 338328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3280" h="27432" fill="none" extrusionOk="0">
                <a:moveTo>
                  <a:pt x="0" y="0"/>
                </a:moveTo>
                <a:cubicBezTo>
                  <a:pt x="257987" y="12032"/>
                  <a:pt x="404745" y="16905"/>
                  <a:pt x="642823" y="0"/>
                </a:cubicBezTo>
                <a:cubicBezTo>
                  <a:pt x="880901" y="-16905"/>
                  <a:pt x="1102054" y="22021"/>
                  <a:pt x="1319479" y="0"/>
                </a:cubicBezTo>
                <a:cubicBezTo>
                  <a:pt x="1536904" y="-22021"/>
                  <a:pt x="1881604" y="24614"/>
                  <a:pt x="2029968" y="0"/>
                </a:cubicBezTo>
                <a:cubicBezTo>
                  <a:pt x="2178332" y="-24614"/>
                  <a:pt x="2554148" y="3447"/>
                  <a:pt x="2740457" y="0"/>
                </a:cubicBezTo>
                <a:cubicBezTo>
                  <a:pt x="2926766" y="-3447"/>
                  <a:pt x="3065477" y="23645"/>
                  <a:pt x="3383280" y="0"/>
                </a:cubicBezTo>
                <a:cubicBezTo>
                  <a:pt x="3382114" y="7395"/>
                  <a:pt x="3383325" y="21864"/>
                  <a:pt x="3383280" y="27432"/>
                </a:cubicBezTo>
                <a:cubicBezTo>
                  <a:pt x="3088851" y="31951"/>
                  <a:pt x="2966759" y="63689"/>
                  <a:pt x="2638958" y="27432"/>
                </a:cubicBezTo>
                <a:cubicBezTo>
                  <a:pt x="2311157" y="-8825"/>
                  <a:pt x="2123847" y="40497"/>
                  <a:pt x="1894637" y="27432"/>
                </a:cubicBezTo>
                <a:cubicBezTo>
                  <a:pt x="1665427" y="14367"/>
                  <a:pt x="1424813" y="48382"/>
                  <a:pt x="1217981" y="27432"/>
                </a:cubicBezTo>
                <a:cubicBezTo>
                  <a:pt x="1011149" y="6482"/>
                  <a:pt x="538241" y="25631"/>
                  <a:pt x="0" y="27432"/>
                </a:cubicBezTo>
                <a:cubicBezTo>
                  <a:pt x="-503" y="20663"/>
                  <a:pt x="1168" y="5855"/>
                  <a:pt x="0" y="0"/>
                </a:cubicBezTo>
                <a:close/>
              </a:path>
              <a:path w="3383280" h="27432" stroke="0" extrusionOk="0">
                <a:moveTo>
                  <a:pt x="0" y="0"/>
                </a:moveTo>
                <a:cubicBezTo>
                  <a:pt x="151297" y="22734"/>
                  <a:pt x="480695" y="25868"/>
                  <a:pt x="642823" y="0"/>
                </a:cubicBezTo>
                <a:cubicBezTo>
                  <a:pt x="804951" y="-25868"/>
                  <a:pt x="1021125" y="-7020"/>
                  <a:pt x="1217981" y="0"/>
                </a:cubicBezTo>
                <a:cubicBezTo>
                  <a:pt x="1414837" y="7020"/>
                  <a:pt x="1602550" y="692"/>
                  <a:pt x="1962302" y="0"/>
                </a:cubicBezTo>
                <a:cubicBezTo>
                  <a:pt x="2322054" y="-692"/>
                  <a:pt x="2404714" y="-13207"/>
                  <a:pt x="2605126" y="0"/>
                </a:cubicBezTo>
                <a:cubicBezTo>
                  <a:pt x="2805538" y="13207"/>
                  <a:pt x="3040223" y="19007"/>
                  <a:pt x="3383280" y="0"/>
                </a:cubicBezTo>
                <a:cubicBezTo>
                  <a:pt x="3383473" y="12649"/>
                  <a:pt x="3382292" y="17989"/>
                  <a:pt x="3383280" y="27432"/>
                </a:cubicBezTo>
                <a:cubicBezTo>
                  <a:pt x="3246258" y="-5317"/>
                  <a:pt x="2915318" y="27493"/>
                  <a:pt x="2706624" y="27432"/>
                </a:cubicBezTo>
                <a:cubicBezTo>
                  <a:pt x="2497930" y="27371"/>
                  <a:pt x="2314501" y="-484"/>
                  <a:pt x="1962302" y="27432"/>
                </a:cubicBezTo>
                <a:cubicBezTo>
                  <a:pt x="1610103" y="55348"/>
                  <a:pt x="1607990" y="25966"/>
                  <a:pt x="1387145" y="27432"/>
                </a:cubicBezTo>
                <a:cubicBezTo>
                  <a:pt x="1166300" y="28898"/>
                  <a:pt x="856166" y="27780"/>
                  <a:pt x="710489" y="27432"/>
                </a:cubicBezTo>
                <a:cubicBezTo>
                  <a:pt x="564812" y="27084"/>
                  <a:pt x="236809" y="62580"/>
                  <a:pt x="0" y="27432"/>
                </a:cubicBezTo>
                <a:cubicBezTo>
                  <a:pt x="1300" y="19678"/>
                  <a:pt x="-86" y="12044"/>
                  <a:pt x="0" y="0"/>
                </a:cubicBezTo>
                <a:close/>
              </a:path>
            </a:pathLst>
          </a:custGeom>
          <a:solidFill>
            <a:srgbClr val="207DE0"/>
          </a:solidFill>
          <a:ln w="38100" cap="rnd">
            <a:solidFill>
              <a:srgbClr val="207DE0"/>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FD7CCC-A262-4E3B-912B-BDABCA9EEB96}"/>
              </a:ext>
            </a:extLst>
          </p:cNvPr>
          <p:cNvPicPr>
            <a:picLocks noChangeAspect="1"/>
          </p:cNvPicPr>
          <p:nvPr/>
        </p:nvPicPr>
        <p:blipFill>
          <a:blip r:embed="rId6"/>
          <a:stretch>
            <a:fillRect/>
          </a:stretch>
        </p:blipFill>
        <p:spPr>
          <a:xfrm>
            <a:off x="8549487" y="214262"/>
            <a:ext cx="3350237" cy="1993392"/>
          </a:xfrm>
          <a:prstGeom prst="rect">
            <a:avLst/>
          </a:prstGeom>
        </p:spPr>
      </p:pic>
      <p:sp>
        <p:nvSpPr>
          <p:cNvPr id="8" name="TextBox 7">
            <a:extLst>
              <a:ext uri="{FF2B5EF4-FFF2-40B4-BE49-F238E27FC236}">
                <a16:creationId xmlns:a16="http://schemas.microsoft.com/office/drawing/2014/main" id="{5F4A6A4E-6B58-49A8-B829-A2D0E346FDFD}"/>
              </a:ext>
            </a:extLst>
          </p:cNvPr>
          <p:cNvSpPr txBox="1"/>
          <p:nvPr/>
        </p:nvSpPr>
        <p:spPr>
          <a:xfrm>
            <a:off x="336485" y="5167281"/>
            <a:ext cx="4517814" cy="1323439"/>
          </a:xfrm>
          <a:prstGeom prst="rect">
            <a:avLst/>
          </a:prstGeom>
          <a:noFill/>
        </p:spPr>
        <p:txBody>
          <a:bodyPr wrap="square" rtlCol="0">
            <a:spAutoFit/>
          </a:bodyPr>
          <a:lstStyle/>
          <a:p>
            <a:pPr algn="ctr"/>
            <a:r>
              <a:rPr lang="en-GB" sz="4000" dirty="0">
                <a:solidFill>
                  <a:schemeClr val="bg1"/>
                </a:solidFill>
                <a:latin typeface="Calibri" panose="020F0502020204030204" pitchFamily="34" charset="0"/>
                <a:cs typeface="Calibri" panose="020F0502020204030204" pitchFamily="34" charset="0"/>
              </a:rPr>
              <a:t>Building The Original Simulation</a:t>
            </a:r>
          </a:p>
        </p:txBody>
      </p:sp>
    </p:spTree>
    <p:extLst>
      <p:ext uri="{BB962C8B-B14F-4D97-AF65-F5344CB8AC3E}">
        <p14:creationId xmlns:p14="http://schemas.microsoft.com/office/powerpoint/2010/main" val="717507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69000" b="-9000"/>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1F9114-E50C-4851-947C-D947FF575D79}"/>
              </a:ext>
            </a:extLst>
          </p:cNvPr>
          <p:cNvPicPr>
            <a:picLocks noChangeAspect="1"/>
          </p:cNvPicPr>
          <p:nvPr/>
        </p:nvPicPr>
        <p:blipFill>
          <a:blip r:embed="rId4"/>
          <a:stretch>
            <a:fillRect/>
          </a:stretch>
        </p:blipFill>
        <p:spPr>
          <a:xfrm>
            <a:off x="8725292" y="2524638"/>
            <a:ext cx="3335194" cy="1808724"/>
          </a:xfrm>
          <a:prstGeom prst="rect">
            <a:avLst/>
          </a:prstGeom>
        </p:spPr>
      </p:pic>
      <p:sp>
        <p:nvSpPr>
          <p:cNvPr id="3" name="Subtitle 2">
            <a:extLst>
              <a:ext uri="{FF2B5EF4-FFF2-40B4-BE49-F238E27FC236}">
                <a16:creationId xmlns:a16="http://schemas.microsoft.com/office/drawing/2014/main" id="{7B19B021-5B4B-476D-8EA4-0A58B5AC0CF0}"/>
              </a:ext>
            </a:extLst>
          </p:cNvPr>
          <p:cNvSpPr>
            <a:spLocks noGrp="1"/>
          </p:cNvSpPr>
          <p:nvPr>
            <p:ph type="subTitle" idx="1"/>
          </p:nvPr>
        </p:nvSpPr>
        <p:spPr>
          <a:xfrm>
            <a:off x="841248" y="343667"/>
            <a:ext cx="7149012" cy="4224615"/>
          </a:xfrm>
        </p:spPr>
        <p:txBody>
          <a:bodyPr/>
          <a:lstStyle/>
          <a:p>
            <a:r>
              <a:rPr lang="en-GB" dirty="0">
                <a:solidFill>
                  <a:schemeClr val="bg1"/>
                </a:solidFill>
                <a:latin typeface="Calibri" panose="020F0502020204030204" pitchFamily="34" charset="0"/>
                <a:cs typeface="Calibri" panose="020F0502020204030204" pitchFamily="34" charset="0"/>
              </a:rPr>
              <a:t>Stage 1 – Adapting the Raw Data sheet</a:t>
            </a:r>
          </a:p>
          <a:p>
            <a:r>
              <a:rPr lang="en-GB" dirty="0">
                <a:solidFill>
                  <a:schemeClr val="bg1"/>
                </a:solidFill>
                <a:latin typeface="Calibri" panose="020F0502020204030204" pitchFamily="34" charset="0"/>
                <a:cs typeface="Calibri" panose="020F0502020204030204" pitchFamily="34" charset="0"/>
              </a:rPr>
              <a:t>Stage 2 – Adapting the Track Geometry sheet </a:t>
            </a:r>
          </a:p>
          <a:p>
            <a:r>
              <a:rPr lang="en-GB" dirty="0">
                <a:solidFill>
                  <a:schemeClr val="bg1"/>
                </a:solidFill>
                <a:latin typeface="Calibri" panose="020F0502020204030204" pitchFamily="34" charset="0"/>
                <a:cs typeface="Calibri" panose="020F0502020204030204" pitchFamily="34" charset="0"/>
              </a:rPr>
              <a:t>Stage 3 – Adapting the Acceleration &amp; 		      Deceleration sheet </a:t>
            </a:r>
          </a:p>
          <a:p>
            <a:r>
              <a:rPr lang="en-GB" dirty="0">
                <a:solidFill>
                  <a:schemeClr val="bg1"/>
                </a:solidFill>
                <a:latin typeface="Calibri" panose="020F0502020204030204" pitchFamily="34" charset="0"/>
                <a:cs typeface="Calibri" panose="020F0502020204030204" pitchFamily="34" charset="0"/>
              </a:rPr>
              <a:t>Stage 4 – Adapting the </a:t>
            </a:r>
            <a:r>
              <a:rPr lang="en-GB" dirty="0" err="1">
                <a:solidFill>
                  <a:schemeClr val="bg1"/>
                </a:solidFill>
                <a:latin typeface="Calibri" panose="020F0502020204030204" pitchFamily="34" charset="0"/>
                <a:cs typeface="Calibri" panose="020F0502020204030204" pitchFamily="34" charset="0"/>
              </a:rPr>
              <a:t>Vlookup</a:t>
            </a:r>
            <a:r>
              <a:rPr lang="en-GB" dirty="0">
                <a:solidFill>
                  <a:schemeClr val="bg1"/>
                </a:solidFill>
                <a:latin typeface="Calibri" panose="020F0502020204030204" pitchFamily="34" charset="0"/>
                <a:cs typeface="Calibri" panose="020F0502020204030204" pitchFamily="34" charset="0"/>
              </a:rPr>
              <a:t> Tables sheet</a:t>
            </a:r>
          </a:p>
          <a:p>
            <a:r>
              <a:rPr lang="en-GB" dirty="0">
                <a:solidFill>
                  <a:schemeClr val="bg1"/>
                </a:solidFill>
                <a:latin typeface="Calibri" panose="020F0502020204030204" pitchFamily="34" charset="0"/>
                <a:cs typeface="Calibri" panose="020F0502020204030204" pitchFamily="34" charset="0"/>
              </a:rPr>
              <a:t>Stage 5 – Adapting the Simulation sheet</a:t>
            </a:r>
          </a:p>
        </p:txBody>
      </p:sp>
      <p:pic>
        <p:nvPicPr>
          <p:cNvPr id="5" name="Picture 4">
            <a:extLst>
              <a:ext uri="{FF2B5EF4-FFF2-40B4-BE49-F238E27FC236}">
                <a16:creationId xmlns:a16="http://schemas.microsoft.com/office/drawing/2014/main" id="{EA679E06-094B-4E70-8C07-6C470AE2ED59}"/>
              </a:ext>
            </a:extLst>
          </p:cNvPr>
          <p:cNvPicPr>
            <a:picLocks noChangeAspect="1"/>
          </p:cNvPicPr>
          <p:nvPr/>
        </p:nvPicPr>
        <p:blipFill>
          <a:blip r:embed="rId5"/>
          <a:stretch>
            <a:fillRect/>
          </a:stretch>
        </p:blipFill>
        <p:spPr>
          <a:xfrm>
            <a:off x="8725293" y="343667"/>
            <a:ext cx="3335193" cy="1933702"/>
          </a:xfrm>
          <a:prstGeom prst="rect">
            <a:avLst/>
          </a:prstGeom>
        </p:spPr>
      </p:pic>
      <p:pic>
        <p:nvPicPr>
          <p:cNvPr id="8" name="Picture 7">
            <a:extLst>
              <a:ext uri="{FF2B5EF4-FFF2-40B4-BE49-F238E27FC236}">
                <a16:creationId xmlns:a16="http://schemas.microsoft.com/office/drawing/2014/main" id="{42A8B996-7F5C-49B5-AE4C-4E92D9889997}"/>
              </a:ext>
            </a:extLst>
          </p:cNvPr>
          <p:cNvPicPr>
            <a:picLocks noChangeAspect="1"/>
          </p:cNvPicPr>
          <p:nvPr/>
        </p:nvPicPr>
        <p:blipFill>
          <a:blip r:embed="rId6"/>
          <a:stretch>
            <a:fillRect/>
          </a:stretch>
        </p:blipFill>
        <p:spPr>
          <a:xfrm>
            <a:off x="8622718" y="4568282"/>
            <a:ext cx="3437768" cy="2122450"/>
          </a:xfrm>
          <a:prstGeom prst="rect">
            <a:avLst/>
          </a:prstGeom>
        </p:spPr>
      </p:pic>
      <p:sp>
        <p:nvSpPr>
          <p:cNvPr id="10" name="TextBox 9">
            <a:extLst>
              <a:ext uri="{FF2B5EF4-FFF2-40B4-BE49-F238E27FC236}">
                <a16:creationId xmlns:a16="http://schemas.microsoft.com/office/drawing/2014/main" id="{C0A5407E-7D05-4EF0-B9C0-D898F5FA6EE5}"/>
              </a:ext>
            </a:extLst>
          </p:cNvPr>
          <p:cNvSpPr txBox="1"/>
          <p:nvPr/>
        </p:nvSpPr>
        <p:spPr>
          <a:xfrm>
            <a:off x="896480" y="4568282"/>
            <a:ext cx="7149012" cy="1323439"/>
          </a:xfrm>
          <a:prstGeom prst="rect">
            <a:avLst/>
          </a:prstGeom>
          <a:noFill/>
        </p:spPr>
        <p:txBody>
          <a:bodyPr wrap="square" rtlCol="0">
            <a:spAutoFit/>
          </a:bodyPr>
          <a:lstStyle/>
          <a:p>
            <a:r>
              <a:rPr lang="en-GB" sz="4000" dirty="0">
                <a:solidFill>
                  <a:schemeClr val="bg1"/>
                </a:solidFill>
                <a:latin typeface="Calibri" panose="020F0502020204030204" pitchFamily="34" charset="0"/>
                <a:cs typeface="Calibri" panose="020F0502020204030204" pitchFamily="34" charset="0"/>
              </a:rPr>
              <a:t>Adapting The Simulation Into a Useable Template</a:t>
            </a:r>
          </a:p>
        </p:txBody>
      </p:sp>
    </p:spTree>
    <p:extLst>
      <p:ext uri="{BB962C8B-B14F-4D97-AF65-F5344CB8AC3E}">
        <p14:creationId xmlns:p14="http://schemas.microsoft.com/office/powerpoint/2010/main" val="4165620411"/>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Sketchy_SerifHand">
      <a:majorFont>
        <a:latin typeface="The Serif Hand Black"/>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601</Words>
  <Application>Microsoft Office PowerPoint</Application>
  <PresentationFormat>Widescreen</PresentationFormat>
  <Paragraphs>38</Paragraphs>
  <Slides>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The Hand</vt:lpstr>
      <vt:lpstr>The Serif Hand Black</vt:lpstr>
      <vt:lpstr>SketchyVTI</vt:lpstr>
      <vt:lpstr>Lap Simulation Template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Lap Simulation Template</dc:title>
  <dc:creator>Jonathan Lloyd-williams (1805620)</dc:creator>
  <cp:lastModifiedBy>Jonathan Lloyd-williams (1805620)</cp:lastModifiedBy>
  <cp:revision>10</cp:revision>
  <dcterms:created xsi:type="dcterms:W3CDTF">2020-03-25T02:09:14Z</dcterms:created>
  <dcterms:modified xsi:type="dcterms:W3CDTF">2020-03-25T03:23:16Z</dcterms:modified>
</cp:coreProperties>
</file>