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1"/>
  </p:notesMasterIdLst>
  <p:sldIdLst>
    <p:sldId id="257" r:id="rId2"/>
    <p:sldId id="294" r:id="rId3"/>
    <p:sldId id="295" r:id="rId4"/>
    <p:sldId id="631" r:id="rId5"/>
    <p:sldId id="606" r:id="rId6"/>
    <p:sldId id="607" r:id="rId7"/>
    <p:sldId id="633" r:id="rId8"/>
    <p:sldId id="608" r:id="rId9"/>
    <p:sldId id="609" r:id="rId10"/>
    <p:sldId id="610" r:id="rId11"/>
    <p:sldId id="618" r:id="rId12"/>
    <p:sldId id="612" r:id="rId13"/>
    <p:sldId id="613" r:id="rId14"/>
    <p:sldId id="614" r:id="rId15"/>
    <p:sldId id="615" r:id="rId16"/>
    <p:sldId id="611" r:id="rId17"/>
    <p:sldId id="617" r:id="rId18"/>
    <p:sldId id="616" r:id="rId19"/>
    <p:sldId id="619" r:id="rId20"/>
    <p:sldId id="620" r:id="rId21"/>
    <p:sldId id="622" r:id="rId22"/>
    <p:sldId id="623" r:id="rId23"/>
    <p:sldId id="625" r:id="rId24"/>
    <p:sldId id="626" r:id="rId25"/>
    <p:sldId id="627" r:id="rId26"/>
    <p:sldId id="628" r:id="rId27"/>
    <p:sldId id="621" r:id="rId28"/>
    <p:sldId id="273" r:id="rId29"/>
    <p:sldId id="6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51"/>
    <p:restoredTop sz="54335"/>
  </p:normalViewPr>
  <p:slideViewPr>
    <p:cSldViewPr snapToGrid="0" snapToObjects="1">
      <p:cViewPr varScale="1">
        <p:scale>
          <a:sx n="79" d="100"/>
          <a:sy n="79" d="100"/>
        </p:scale>
        <p:origin x="56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57388-4879-4A75-9C2D-0FE14862D8E0}" type="doc">
      <dgm:prSet loTypeId="urn:microsoft.com/office/officeart/2005/8/layout/target1" loCatId="relationship" qsTypeId="urn:microsoft.com/office/officeart/2005/8/quickstyle/simple1" qsCatId="simple" csTypeId="urn:microsoft.com/office/officeart/2005/8/colors/colorful5" csCatId="colorful"/>
      <dgm:spPr/>
      <dgm:t>
        <a:bodyPr/>
        <a:lstStyle/>
        <a:p>
          <a:endParaRPr lang="en-GB"/>
        </a:p>
      </dgm:t>
    </dgm:pt>
    <dgm:pt modelId="{4468212D-87CA-4B6E-9F04-DC4786E395A7}">
      <dgm:prSet/>
      <dgm:spPr/>
      <dgm:t>
        <a:bodyPr/>
        <a:lstStyle/>
        <a:p>
          <a:pPr rtl="0"/>
          <a:r>
            <a:rPr lang="en-US" dirty="0">
              <a:latin typeface="Arial" panose="020B0604020202020204" pitchFamily="34" charset="0"/>
              <a:cs typeface="Arial" panose="020B0604020202020204" pitchFamily="34" charset="0"/>
            </a:rPr>
            <a:t>Plans the project</a:t>
          </a:r>
          <a:endParaRPr lang="en-GB" dirty="0">
            <a:latin typeface="Arial" panose="020B0604020202020204" pitchFamily="34" charset="0"/>
            <a:cs typeface="Arial" panose="020B0604020202020204" pitchFamily="34" charset="0"/>
          </a:endParaRPr>
        </a:p>
      </dgm:t>
    </dgm:pt>
    <dgm:pt modelId="{85A2AB78-798B-49DF-9111-730DDC816468}" type="parTrans" cxnId="{9AD9D580-E34F-4BFC-8939-3D197A2A16E6}">
      <dgm:prSet/>
      <dgm:spPr/>
      <dgm:t>
        <a:bodyPr/>
        <a:lstStyle/>
        <a:p>
          <a:endParaRPr lang="en-GB"/>
        </a:p>
      </dgm:t>
    </dgm:pt>
    <dgm:pt modelId="{AE7C3FD4-BB22-4C8B-BFEE-8BAD8F32582E}" type="sibTrans" cxnId="{9AD9D580-E34F-4BFC-8939-3D197A2A16E6}">
      <dgm:prSet/>
      <dgm:spPr/>
      <dgm:t>
        <a:bodyPr/>
        <a:lstStyle/>
        <a:p>
          <a:endParaRPr lang="en-GB"/>
        </a:p>
      </dgm:t>
    </dgm:pt>
    <dgm:pt modelId="{CAC6866C-85D5-4245-8AA6-9991C76EEF7D}">
      <dgm:prSet/>
      <dgm:spPr/>
      <dgm:t>
        <a:bodyPr/>
        <a:lstStyle/>
        <a:p>
          <a:pPr rtl="0"/>
          <a:r>
            <a:rPr lang="en-US" dirty="0" err="1">
              <a:latin typeface="Arial" panose="020B0604020202020204" pitchFamily="34" charset="0"/>
              <a:cs typeface="Arial" panose="020B0604020202020204" pitchFamily="34" charset="0"/>
            </a:rPr>
            <a:t>Organises</a:t>
          </a:r>
          <a:r>
            <a:rPr lang="en-US" dirty="0">
              <a:latin typeface="Arial" panose="020B0604020202020204" pitchFamily="34" charset="0"/>
              <a:cs typeface="Arial" panose="020B0604020202020204" pitchFamily="34" charset="0"/>
            </a:rPr>
            <a:t> resources</a:t>
          </a:r>
          <a:endParaRPr lang="en-GB" dirty="0">
            <a:latin typeface="Arial" panose="020B0604020202020204" pitchFamily="34" charset="0"/>
            <a:cs typeface="Arial" panose="020B0604020202020204" pitchFamily="34" charset="0"/>
          </a:endParaRPr>
        </a:p>
      </dgm:t>
    </dgm:pt>
    <dgm:pt modelId="{E833A9AC-7D6F-4B50-A4A2-F081E149D2C4}" type="parTrans" cxnId="{81B7C82C-58B7-4515-8174-0BF5F30C8A65}">
      <dgm:prSet/>
      <dgm:spPr/>
      <dgm:t>
        <a:bodyPr/>
        <a:lstStyle/>
        <a:p>
          <a:endParaRPr lang="en-GB"/>
        </a:p>
      </dgm:t>
    </dgm:pt>
    <dgm:pt modelId="{8A3E4BDD-D393-48F0-B2AD-3106ED838FD8}" type="sibTrans" cxnId="{81B7C82C-58B7-4515-8174-0BF5F30C8A65}">
      <dgm:prSet/>
      <dgm:spPr/>
      <dgm:t>
        <a:bodyPr/>
        <a:lstStyle/>
        <a:p>
          <a:endParaRPr lang="en-GB"/>
        </a:p>
      </dgm:t>
    </dgm:pt>
    <dgm:pt modelId="{D364FC02-CFDC-4B3C-A74D-6B36DDC5D4D7}">
      <dgm:prSet/>
      <dgm:spPr/>
      <dgm:t>
        <a:bodyPr/>
        <a:lstStyle/>
        <a:p>
          <a:pPr rtl="0"/>
          <a:r>
            <a:rPr lang="en-US" dirty="0">
              <a:latin typeface="Arial" panose="020B0604020202020204" pitchFamily="34" charset="0"/>
              <a:cs typeface="Arial" panose="020B0604020202020204" pitchFamily="34" charset="0"/>
            </a:rPr>
            <a:t>Oversees project plan execution</a:t>
          </a:r>
          <a:endParaRPr lang="en-GB" dirty="0">
            <a:latin typeface="Arial" panose="020B0604020202020204" pitchFamily="34" charset="0"/>
            <a:cs typeface="Arial" panose="020B0604020202020204" pitchFamily="34" charset="0"/>
          </a:endParaRPr>
        </a:p>
      </dgm:t>
    </dgm:pt>
    <dgm:pt modelId="{3E0CF27A-10C3-415A-BA62-8DA2954E519A}" type="parTrans" cxnId="{7E5BCFA0-88C7-43FF-8489-4E05A84B91E0}">
      <dgm:prSet/>
      <dgm:spPr/>
      <dgm:t>
        <a:bodyPr/>
        <a:lstStyle/>
        <a:p>
          <a:endParaRPr lang="en-GB"/>
        </a:p>
      </dgm:t>
    </dgm:pt>
    <dgm:pt modelId="{046F76E1-7502-420B-B6B9-ABCB508F90AA}" type="sibTrans" cxnId="{7E5BCFA0-88C7-43FF-8489-4E05A84B91E0}">
      <dgm:prSet/>
      <dgm:spPr/>
      <dgm:t>
        <a:bodyPr/>
        <a:lstStyle/>
        <a:p>
          <a:endParaRPr lang="en-GB"/>
        </a:p>
      </dgm:t>
    </dgm:pt>
    <dgm:pt modelId="{D655C407-D2FB-4F7A-8EC0-B09D3155750E}">
      <dgm:prSet/>
      <dgm:spPr/>
      <dgm:t>
        <a:bodyPr/>
        <a:lstStyle/>
        <a:p>
          <a:pPr rtl="0"/>
          <a:r>
            <a:rPr lang="en-US" dirty="0">
              <a:latin typeface="Arial" panose="020B0604020202020204" pitchFamily="34" charset="0"/>
              <a:cs typeface="Arial" panose="020B0604020202020204" pitchFamily="34" charset="0"/>
            </a:rPr>
            <a:t>Controls variables</a:t>
          </a:r>
          <a:endParaRPr lang="en-GB" dirty="0">
            <a:latin typeface="Arial" panose="020B0604020202020204" pitchFamily="34" charset="0"/>
            <a:cs typeface="Arial" panose="020B0604020202020204" pitchFamily="34" charset="0"/>
          </a:endParaRPr>
        </a:p>
      </dgm:t>
    </dgm:pt>
    <dgm:pt modelId="{EB0C08DF-F440-4024-BB7D-D6FF4A8504A6}" type="parTrans" cxnId="{762A7D28-1F86-4EAD-8EB8-7D7EECDDE982}">
      <dgm:prSet/>
      <dgm:spPr/>
      <dgm:t>
        <a:bodyPr/>
        <a:lstStyle/>
        <a:p>
          <a:endParaRPr lang="en-GB"/>
        </a:p>
      </dgm:t>
    </dgm:pt>
    <dgm:pt modelId="{FFEB2640-D841-4577-80D2-E8E30A7E2221}" type="sibTrans" cxnId="{762A7D28-1F86-4EAD-8EB8-7D7EECDDE982}">
      <dgm:prSet/>
      <dgm:spPr/>
      <dgm:t>
        <a:bodyPr/>
        <a:lstStyle/>
        <a:p>
          <a:endParaRPr lang="en-GB"/>
        </a:p>
      </dgm:t>
    </dgm:pt>
    <dgm:pt modelId="{4B04423B-FF73-460B-9F9F-84E4E057DB12}" type="pres">
      <dgm:prSet presAssocID="{30857388-4879-4A75-9C2D-0FE14862D8E0}" presName="composite" presStyleCnt="0">
        <dgm:presLayoutVars>
          <dgm:chMax val="5"/>
          <dgm:dir/>
          <dgm:resizeHandles val="exact"/>
        </dgm:presLayoutVars>
      </dgm:prSet>
      <dgm:spPr/>
    </dgm:pt>
    <dgm:pt modelId="{CF810090-34A1-4C0D-A726-72DFDCD3317D}" type="pres">
      <dgm:prSet presAssocID="{4468212D-87CA-4B6E-9F04-DC4786E395A7}" presName="circle1" presStyleLbl="lnNode1" presStyleIdx="0" presStyleCnt="4"/>
      <dgm:spPr/>
    </dgm:pt>
    <dgm:pt modelId="{CF51CFCD-8663-4BDF-A6CF-4925AF5983A4}" type="pres">
      <dgm:prSet presAssocID="{4468212D-87CA-4B6E-9F04-DC4786E395A7}" presName="text1" presStyleLbl="revTx" presStyleIdx="0" presStyleCnt="4">
        <dgm:presLayoutVars>
          <dgm:bulletEnabled val="1"/>
        </dgm:presLayoutVars>
      </dgm:prSet>
      <dgm:spPr/>
    </dgm:pt>
    <dgm:pt modelId="{EF3550B3-02C2-4726-8D7D-EC6678EEAE0A}" type="pres">
      <dgm:prSet presAssocID="{4468212D-87CA-4B6E-9F04-DC4786E395A7}" presName="line1" presStyleLbl="callout" presStyleIdx="0" presStyleCnt="8"/>
      <dgm:spPr/>
    </dgm:pt>
    <dgm:pt modelId="{EBF70FFB-7E9D-4D02-AFE6-2AEF500D8FED}" type="pres">
      <dgm:prSet presAssocID="{4468212D-87CA-4B6E-9F04-DC4786E395A7}" presName="d1" presStyleLbl="callout" presStyleIdx="1" presStyleCnt="8"/>
      <dgm:spPr/>
    </dgm:pt>
    <dgm:pt modelId="{1C770D00-2E1D-45C3-8BAF-4C1D2D81B9C7}" type="pres">
      <dgm:prSet presAssocID="{CAC6866C-85D5-4245-8AA6-9991C76EEF7D}" presName="circle2" presStyleLbl="lnNode1" presStyleIdx="1" presStyleCnt="4"/>
      <dgm:spPr/>
    </dgm:pt>
    <dgm:pt modelId="{F232808D-7FF3-4369-8151-A00BD3D24079}" type="pres">
      <dgm:prSet presAssocID="{CAC6866C-85D5-4245-8AA6-9991C76EEF7D}" presName="text2" presStyleLbl="revTx" presStyleIdx="1" presStyleCnt="4">
        <dgm:presLayoutVars>
          <dgm:bulletEnabled val="1"/>
        </dgm:presLayoutVars>
      </dgm:prSet>
      <dgm:spPr/>
    </dgm:pt>
    <dgm:pt modelId="{B413285A-C321-4A63-8B2B-22F18F90EE75}" type="pres">
      <dgm:prSet presAssocID="{CAC6866C-85D5-4245-8AA6-9991C76EEF7D}" presName="line2" presStyleLbl="callout" presStyleIdx="2" presStyleCnt="8"/>
      <dgm:spPr/>
    </dgm:pt>
    <dgm:pt modelId="{0DE5208E-3649-4718-B058-53F24803BA1E}" type="pres">
      <dgm:prSet presAssocID="{CAC6866C-85D5-4245-8AA6-9991C76EEF7D}" presName="d2" presStyleLbl="callout" presStyleIdx="3" presStyleCnt="8"/>
      <dgm:spPr/>
    </dgm:pt>
    <dgm:pt modelId="{654107E7-E41A-4254-9667-B702677DC20F}" type="pres">
      <dgm:prSet presAssocID="{D364FC02-CFDC-4B3C-A74D-6B36DDC5D4D7}" presName="circle3" presStyleLbl="lnNode1" presStyleIdx="2" presStyleCnt="4"/>
      <dgm:spPr/>
    </dgm:pt>
    <dgm:pt modelId="{B5B53C5F-E9DB-4A2E-9D07-ED93C7FCC8F0}" type="pres">
      <dgm:prSet presAssocID="{D364FC02-CFDC-4B3C-A74D-6B36DDC5D4D7}" presName="text3" presStyleLbl="revTx" presStyleIdx="2" presStyleCnt="4">
        <dgm:presLayoutVars>
          <dgm:bulletEnabled val="1"/>
        </dgm:presLayoutVars>
      </dgm:prSet>
      <dgm:spPr/>
    </dgm:pt>
    <dgm:pt modelId="{209896CB-C174-4422-8C39-B43AE285E918}" type="pres">
      <dgm:prSet presAssocID="{D364FC02-CFDC-4B3C-A74D-6B36DDC5D4D7}" presName="line3" presStyleLbl="callout" presStyleIdx="4" presStyleCnt="8"/>
      <dgm:spPr/>
    </dgm:pt>
    <dgm:pt modelId="{D296EC7F-6353-4299-AADD-1B7D15E254DB}" type="pres">
      <dgm:prSet presAssocID="{D364FC02-CFDC-4B3C-A74D-6B36DDC5D4D7}" presName="d3" presStyleLbl="callout" presStyleIdx="5" presStyleCnt="8"/>
      <dgm:spPr/>
    </dgm:pt>
    <dgm:pt modelId="{025F18C3-1F04-4ACE-8A1D-B8BDE55E2AD2}" type="pres">
      <dgm:prSet presAssocID="{D655C407-D2FB-4F7A-8EC0-B09D3155750E}" presName="circle4" presStyleLbl="lnNode1" presStyleIdx="3" presStyleCnt="4"/>
      <dgm:spPr/>
    </dgm:pt>
    <dgm:pt modelId="{8B2C87A5-D0A3-4276-88A8-4E67CC096D36}" type="pres">
      <dgm:prSet presAssocID="{D655C407-D2FB-4F7A-8EC0-B09D3155750E}" presName="text4" presStyleLbl="revTx" presStyleIdx="3" presStyleCnt="4">
        <dgm:presLayoutVars>
          <dgm:bulletEnabled val="1"/>
        </dgm:presLayoutVars>
      </dgm:prSet>
      <dgm:spPr/>
    </dgm:pt>
    <dgm:pt modelId="{5C93D37F-FA9B-4075-94AA-7E2E7908FA1F}" type="pres">
      <dgm:prSet presAssocID="{D655C407-D2FB-4F7A-8EC0-B09D3155750E}" presName="line4" presStyleLbl="callout" presStyleIdx="6" presStyleCnt="8"/>
      <dgm:spPr/>
    </dgm:pt>
    <dgm:pt modelId="{CD0E4C0E-0290-4EEA-BA59-7BB305705BB1}" type="pres">
      <dgm:prSet presAssocID="{D655C407-D2FB-4F7A-8EC0-B09D3155750E}" presName="d4" presStyleLbl="callout" presStyleIdx="7" presStyleCnt="8"/>
      <dgm:spPr/>
    </dgm:pt>
  </dgm:ptLst>
  <dgm:cxnLst>
    <dgm:cxn modelId="{762A7D28-1F86-4EAD-8EB8-7D7EECDDE982}" srcId="{30857388-4879-4A75-9C2D-0FE14862D8E0}" destId="{D655C407-D2FB-4F7A-8EC0-B09D3155750E}" srcOrd="3" destOrd="0" parTransId="{EB0C08DF-F440-4024-BB7D-D6FF4A8504A6}" sibTransId="{FFEB2640-D841-4577-80D2-E8E30A7E2221}"/>
    <dgm:cxn modelId="{7F9B072B-6220-4692-AFC3-FCF1F8BA8F63}" type="presOf" srcId="{4468212D-87CA-4B6E-9F04-DC4786E395A7}" destId="{CF51CFCD-8663-4BDF-A6CF-4925AF5983A4}" srcOrd="0" destOrd="0" presId="urn:microsoft.com/office/officeart/2005/8/layout/target1"/>
    <dgm:cxn modelId="{81B7C82C-58B7-4515-8174-0BF5F30C8A65}" srcId="{30857388-4879-4A75-9C2D-0FE14862D8E0}" destId="{CAC6866C-85D5-4245-8AA6-9991C76EEF7D}" srcOrd="1" destOrd="0" parTransId="{E833A9AC-7D6F-4B50-A4A2-F081E149D2C4}" sibTransId="{8A3E4BDD-D393-48F0-B2AD-3106ED838FD8}"/>
    <dgm:cxn modelId="{1E447859-1BF3-4630-B005-59CB3C6DC30F}" type="presOf" srcId="{30857388-4879-4A75-9C2D-0FE14862D8E0}" destId="{4B04423B-FF73-460B-9F9F-84E4E057DB12}" srcOrd="0" destOrd="0" presId="urn:microsoft.com/office/officeart/2005/8/layout/target1"/>
    <dgm:cxn modelId="{BF763472-2492-4F94-AD19-6096E5F3CF84}" type="presOf" srcId="{D655C407-D2FB-4F7A-8EC0-B09D3155750E}" destId="{8B2C87A5-D0A3-4276-88A8-4E67CC096D36}" srcOrd="0" destOrd="0" presId="urn:microsoft.com/office/officeart/2005/8/layout/target1"/>
    <dgm:cxn modelId="{9AD9D580-E34F-4BFC-8939-3D197A2A16E6}" srcId="{30857388-4879-4A75-9C2D-0FE14862D8E0}" destId="{4468212D-87CA-4B6E-9F04-DC4786E395A7}" srcOrd="0" destOrd="0" parTransId="{85A2AB78-798B-49DF-9111-730DDC816468}" sibTransId="{AE7C3FD4-BB22-4C8B-BFEE-8BAD8F32582E}"/>
    <dgm:cxn modelId="{7E5BCFA0-88C7-43FF-8489-4E05A84B91E0}" srcId="{30857388-4879-4A75-9C2D-0FE14862D8E0}" destId="{D364FC02-CFDC-4B3C-A74D-6B36DDC5D4D7}" srcOrd="2" destOrd="0" parTransId="{3E0CF27A-10C3-415A-BA62-8DA2954E519A}" sibTransId="{046F76E1-7502-420B-B6B9-ABCB508F90AA}"/>
    <dgm:cxn modelId="{0D5D4EB3-1452-40CF-A4C9-2E205857816E}" type="presOf" srcId="{CAC6866C-85D5-4245-8AA6-9991C76EEF7D}" destId="{F232808D-7FF3-4369-8151-A00BD3D24079}" srcOrd="0" destOrd="0" presId="urn:microsoft.com/office/officeart/2005/8/layout/target1"/>
    <dgm:cxn modelId="{2C1625D0-2D68-46F4-9DED-D3F55CF6263C}" type="presOf" srcId="{D364FC02-CFDC-4B3C-A74D-6B36DDC5D4D7}" destId="{B5B53C5F-E9DB-4A2E-9D07-ED93C7FCC8F0}" srcOrd="0" destOrd="0" presId="urn:microsoft.com/office/officeart/2005/8/layout/target1"/>
    <dgm:cxn modelId="{C39C8A05-7982-4BA8-98FD-E7EFE3D5BE82}" type="presParOf" srcId="{4B04423B-FF73-460B-9F9F-84E4E057DB12}" destId="{CF810090-34A1-4C0D-A726-72DFDCD3317D}" srcOrd="0" destOrd="0" presId="urn:microsoft.com/office/officeart/2005/8/layout/target1"/>
    <dgm:cxn modelId="{009A8894-03F9-4AC8-A5B5-6740FC4A1D22}" type="presParOf" srcId="{4B04423B-FF73-460B-9F9F-84E4E057DB12}" destId="{CF51CFCD-8663-4BDF-A6CF-4925AF5983A4}" srcOrd="1" destOrd="0" presId="urn:microsoft.com/office/officeart/2005/8/layout/target1"/>
    <dgm:cxn modelId="{919AC903-AF0E-441B-B1A4-499D4D1AE05D}" type="presParOf" srcId="{4B04423B-FF73-460B-9F9F-84E4E057DB12}" destId="{EF3550B3-02C2-4726-8D7D-EC6678EEAE0A}" srcOrd="2" destOrd="0" presId="urn:microsoft.com/office/officeart/2005/8/layout/target1"/>
    <dgm:cxn modelId="{B2B22FD1-EE3B-4BB8-BFB7-A098085379F2}" type="presParOf" srcId="{4B04423B-FF73-460B-9F9F-84E4E057DB12}" destId="{EBF70FFB-7E9D-4D02-AFE6-2AEF500D8FED}" srcOrd="3" destOrd="0" presId="urn:microsoft.com/office/officeart/2005/8/layout/target1"/>
    <dgm:cxn modelId="{1C93BEE1-EE2F-49DC-86DA-8F5014D42267}" type="presParOf" srcId="{4B04423B-FF73-460B-9F9F-84E4E057DB12}" destId="{1C770D00-2E1D-45C3-8BAF-4C1D2D81B9C7}" srcOrd="4" destOrd="0" presId="urn:microsoft.com/office/officeart/2005/8/layout/target1"/>
    <dgm:cxn modelId="{E3A5CBBF-64A2-4D66-A72E-812294173E7A}" type="presParOf" srcId="{4B04423B-FF73-460B-9F9F-84E4E057DB12}" destId="{F232808D-7FF3-4369-8151-A00BD3D24079}" srcOrd="5" destOrd="0" presId="urn:microsoft.com/office/officeart/2005/8/layout/target1"/>
    <dgm:cxn modelId="{085A3075-641F-4C80-999D-4C04C238D2D8}" type="presParOf" srcId="{4B04423B-FF73-460B-9F9F-84E4E057DB12}" destId="{B413285A-C321-4A63-8B2B-22F18F90EE75}" srcOrd="6" destOrd="0" presId="urn:microsoft.com/office/officeart/2005/8/layout/target1"/>
    <dgm:cxn modelId="{B1D7A184-3E9A-4651-BFC0-2AE754334A2B}" type="presParOf" srcId="{4B04423B-FF73-460B-9F9F-84E4E057DB12}" destId="{0DE5208E-3649-4718-B058-53F24803BA1E}" srcOrd="7" destOrd="0" presId="urn:microsoft.com/office/officeart/2005/8/layout/target1"/>
    <dgm:cxn modelId="{A148A0F4-3FFB-4719-BE24-C7BAAF3D7A23}" type="presParOf" srcId="{4B04423B-FF73-460B-9F9F-84E4E057DB12}" destId="{654107E7-E41A-4254-9667-B702677DC20F}" srcOrd="8" destOrd="0" presId="urn:microsoft.com/office/officeart/2005/8/layout/target1"/>
    <dgm:cxn modelId="{E303F79E-C817-4196-8EA8-FF52D4486B6A}" type="presParOf" srcId="{4B04423B-FF73-460B-9F9F-84E4E057DB12}" destId="{B5B53C5F-E9DB-4A2E-9D07-ED93C7FCC8F0}" srcOrd="9" destOrd="0" presId="urn:microsoft.com/office/officeart/2005/8/layout/target1"/>
    <dgm:cxn modelId="{14F9A4B3-9747-4D84-B724-A64EB6756C03}" type="presParOf" srcId="{4B04423B-FF73-460B-9F9F-84E4E057DB12}" destId="{209896CB-C174-4422-8C39-B43AE285E918}" srcOrd="10" destOrd="0" presId="urn:microsoft.com/office/officeart/2005/8/layout/target1"/>
    <dgm:cxn modelId="{7847B3C9-A1C4-4F54-A518-9C670633A866}" type="presParOf" srcId="{4B04423B-FF73-460B-9F9F-84E4E057DB12}" destId="{D296EC7F-6353-4299-AADD-1B7D15E254DB}" srcOrd="11" destOrd="0" presId="urn:microsoft.com/office/officeart/2005/8/layout/target1"/>
    <dgm:cxn modelId="{5D71ECE7-0AEA-4B0D-9AAF-B30CE06071F2}" type="presParOf" srcId="{4B04423B-FF73-460B-9F9F-84E4E057DB12}" destId="{025F18C3-1F04-4ACE-8A1D-B8BDE55E2AD2}" srcOrd="12" destOrd="0" presId="urn:microsoft.com/office/officeart/2005/8/layout/target1"/>
    <dgm:cxn modelId="{B4AAF05A-3A04-4355-A91C-C1FE9EBA14A6}" type="presParOf" srcId="{4B04423B-FF73-460B-9F9F-84E4E057DB12}" destId="{8B2C87A5-D0A3-4276-88A8-4E67CC096D36}" srcOrd="13" destOrd="0" presId="urn:microsoft.com/office/officeart/2005/8/layout/target1"/>
    <dgm:cxn modelId="{95B7671C-9E04-466E-B89F-022BE5F5F05D}" type="presParOf" srcId="{4B04423B-FF73-460B-9F9F-84E4E057DB12}" destId="{5C93D37F-FA9B-4075-94AA-7E2E7908FA1F}" srcOrd="14" destOrd="0" presId="urn:microsoft.com/office/officeart/2005/8/layout/target1"/>
    <dgm:cxn modelId="{2C55C551-015D-4067-BC89-D8750FF3B66B}" type="presParOf" srcId="{4B04423B-FF73-460B-9F9F-84E4E057DB12}" destId="{CD0E4C0E-0290-4EEA-BA59-7BB305705BB1}" srcOrd="15" destOrd="0" presId="urn:microsoft.com/office/officeart/2005/8/layout/targe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88E221-04AD-4332-9E70-BDA7AA75343C}" type="doc">
      <dgm:prSet loTypeId="urn:microsoft.com/office/officeart/2005/8/layout/radial6" loCatId="cycle" qsTypeId="urn:microsoft.com/office/officeart/2005/8/quickstyle/simple5" qsCatId="simple" csTypeId="urn:microsoft.com/office/officeart/2005/8/colors/colorful5" csCatId="colorful" phldr="1"/>
      <dgm:spPr/>
      <dgm:t>
        <a:bodyPr/>
        <a:lstStyle/>
        <a:p>
          <a:endParaRPr lang="en-GB"/>
        </a:p>
      </dgm:t>
    </dgm:pt>
    <dgm:pt modelId="{3874F83F-DE33-4637-992C-4A48D52A5D32}">
      <dgm:prSet phldrT="[Text]"/>
      <dgm:spPr>
        <a:xfrm>
          <a:off x="3727595" y="1018"/>
          <a:ext cx="926808" cy="926808"/>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r>
            <a:rPr lang="en-GB" dirty="0">
              <a:solidFill>
                <a:sysClr val="window" lastClr="FFFFFF"/>
              </a:solidFill>
              <a:latin typeface="Gill Sans MT"/>
              <a:ea typeface="+mn-ea"/>
              <a:cs typeface="+mn-cs"/>
            </a:rPr>
            <a:t>Customer</a:t>
          </a:r>
        </a:p>
      </dgm:t>
    </dgm:pt>
    <dgm:pt modelId="{E08596D3-2F13-4133-9672-65AC416EA9A7}" type="parTrans" cxnId="{37187421-1EFE-4741-A894-59D6065BDF08}">
      <dgm:prSet/>
      <dgm:spPr/>
      <dgm:t>
        <a:bodyPr/>
        <a:lstStyle/>
        <a:p>
          <a:endParaRPr lang="en-GB"/>
        </a:p>
      </dgm:t>
    </dgm:pt>
    <dgm:pt modelId="{AA7B4B30-DA3B-4FDE-86E2-69FCFF8B18C5}" type="sibTrans" cxnId="{37187421-1EFE-4741-A894-59D6065BDF08}">
      <dgm:prSet/>
      <dgm:spPr>
        <a:xfrm>
          <a:off x="2481671" y="431057"/>
          <a:ext cx="3418656" cy="3418656"/>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endParaRPr lang="en-GB" dirty="0"/>
        </a:p>
      </dgm:t>
    </dgm:pt>
    <dgm:pt modelId="{60A05F48-0FC1-4729-9260-82A64D98F0E5}">
      <dgm:prSet phldrT="[Text]"/>
      <dgm:spPr/>
      <dgm:t>
        <a:bodyPr/>
        <a:lstStyle/>
        <a:p>
          <a:endParaRPr lang="en-GB" dirty="0"/>
        </a:p>
      </dgm:t>
    </dgm:pt>
    <dgm:pt modelId="{60291FB6-A238-4EA5-A3D8-5FCF09DBF06E}" type="parTrans" cxnId="{2D7394A3-9CAC-4940-BA5B-8046CD8F261A}">
      <dgm:prSet/>
      <dgm:spPr/>
      <dgm:t>
        <a:bodyPr/>
        <a:lstStyle/>
        <a:p>
          <a:endParaRPr lang="en-GB"/>
        </a:p>
      </dgm:t>
    </dgm:pt>
    <dgm:pt modelId="{73857CCA-B33C-4612-97A1-0A0901BC01CE}" type="sibTrans" cxnId="{2D7394A3-9CAC-4940-BA5B-8046CD8F261A}">
      <dgm:prSet/>
      <dgm:spPr/>
      <dgm:t>
        <a:bodyPr/>
        <a:lstStyle/>
        <a:p>
          <a:endParaRPr lang="en-GB"/>
        </a:p>
      </dgm:t>
    </dgm:pt>
    <dgm:pt modelId="{B0E57273-F142-43A0-903B-A816215AF930}">
      <dgm:prSet/>
      <dgm:spPr>
        <a:xfrm>
          <a:off x="5037916" y="632036"/>
          <a:ext cx="926808" cy="926808"/>
        </a:xfr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gm:spPr>
      <dgm:t>
        <a:bodyPr/>
        <a:lstStyle/>
        <a:p>
          <a:r>
            <a:rPr lang="en-GB" dirty="0">
              <a:solidFill>
                <a:sysClr val="window" lastClr="FFFFFF"/>
              </a:solidFill>
              <a:latin typeface="Gill Sans MT"/>
              <a:ea typeface="+mn-ea"/>
              <a:cs typeface="+mn-cs"/>
            </a:rPr>
            <a:t>Producer</a:t>
          </a:r>
        </a:p>
      </dgm:t>
    </dgm:pt>
    <dgm:pt modelId="{C5D57753-6A78-423C-A9B7-00B64EC33D9D}" type="parTrans" cxnId="{02AE257A-1EBB-49C2-A2B4-64846A7FA717}">
      <dgm:prSet/>
      <dgm:spPr/>
      <dgm:t>
        <a:bodyPr/>
        <a:lstStyle/>
        <a:p>
          <a:endParaRPr lang="en-GB"/>
        </a:p>
      </dgm:t>
    </dgm:pt>
    <dgm:pt modelId="{6155CA8E-3E79-4482-99D8-24296886528C}" type="sibTrans" cxnId="{02AE257A-1EBB-49C2-A2B4-64846A7FA717}">
      <dgm:prSet/>
      <dgm:spPr>
        <a:xfrm>
          <a:off x="2481671" y="431057"/>
          <a:ext cx="3418656" cy="3418656"/>
        </a:xfr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gm:spPr>
      <dgm:t>
        <a:bodyPr/>
        <a:lstStyle/>
        <a:p>
          <a:endParaRPr lang="en-GB" dirty="0"/>
        </a:p>
      </dgm:t>
    </dgm:pt>
    <dgm:pt modelId="{5299BD6B-EAD0-4C74-BC99-8B2265CA887C}">
      <dgm:prSet/>
      <dgm:spPr>
        <a:xfrm>
          <a:off x="5361539" y="2049918"/>
          <a:ext cx="926808" cy="926808"/>
        </a:xfr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gm:spPr>
      <dgm:t>
        <a:bodyPr/>
        <a:lstStyle/>
        <a:p>
          <a:r>
            <a:rPr lang="en-GB" dirty="0">
              <a:solidFill>
                <a:sysClr val="window" lastClr="FFFFFF"/>
              </a:solidFill>
              <a:latin typeface="Gill Sans MT"/>
              <a:ea typeface="+mn-ea"/>
              <a:cs typeface="+mn-cs"/>
            </a:rPr>
            <a:t>Project Manager</a:t>
          </a:r>
        </a:p>
      </dgm:t>
    </dgm:pt>
    <dgm:pt modelId="{A6F36919-20C2-4831-A26F-39F692FD3B2F}" type="parTrans" cxnId="{43B0D8E7-18B5-42F0-9DA1-751ABDA9A8E8}">
      <dgm:prSet/>
      <dgm:spPr/>
      <dgm:t>
        <a:bodyPr/>
        <a:lstStyle/>
        <a:p>
          <a:endParaRPr lang="en-GB"/>
        </a:p>
      </dgm:t>
    </dgm:pt>
    <dgm:pt modelId="{3534669B-BD21-41BC-87E6-3B7DA0C122CA}" type="sibTrans" cxnId="{43B0D8E7-18B5-42F0-9DA1-751ABDA9A8E8}">
      <dgm:prSet/>
      <dgm:spPr>
        <a:xfrm>
          <a:off x="2481671" y="431057"/>
          <a:ext cx="3418656" cy="3418656"/>
        </a:xfr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gm:spPr>
      <dgm:t>
        <a:bodyPr/>
        <a:lstStyle/>
        <a:p>
          <a:endParaRPr lang="en-GB" dirty="0"/>
        </a:p>
      </dgm:t>
    </dgm:pt>
    <dgm:pt modelId="{5C9E5EA3-7E8C-44A5-ACF9-17840AE4D0F1}">
      <dgm:prSet/>
      <dgm:spPr>
        <a:xfrm>
          <a:off x="4454768" y="3186972"/>
          <a:ext cx="926808" cy="926808"/>
        </a:xfr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gm:spPr>
      <dgm:t>
        <a:bodyPr/>
        <a:lstStyle/>
        <a:p>
          <a:r>
            <a:rPr lang="en-GB" dirty="0">
              <a:solidFill>
                <a:sysClr val="window" lastClr="FFFFFF"/>
              </a:solidFill>
              <a:latin typeface="Gill Sans MT"/>
              <a:ea typeface="+mn-ea"/>
              <a:cs typeface="+mn-cs"/>
            </a:rPr>
            <a:t>Suppliers </a:t>
          </a:r>
        </a:p>
      </dgm:t>
    </dgm:pt>
    <dgm:pt modelId="{1921067E-79B3-4666-AA4B-89FF36BE0931}" type="parTrans" cxnId="{C6885104-0C83-46A4-8B25-C45938E3AD5D}">
      <dgm:prSet/>
      <dgm:spPr/>
      <dgm:t>
        <a:bodyPr/>
        <a:lstStyle/>
        <a:p>
          <a:endParaRPr lang="en-GB"/>
        </a:p>
      </dgm:t>
    </dgm:pt>
    <dgm:pt modelId="{E33FA90F-A3AD-4004-8D38-E80759BE3020}" type="sibTrans" cxnId="{C6885104-0C83-46A4-8B25-C45938E3AD5D}">
      <dgm:prSet/>
      <dgm:spPr>
        <a:xfrm>
          <a:off x="2481671" y="431057"/>
          <a:ext cx="3418656" cy="3418656"/>
        </a:xfr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gm:spPr>
      <dgm:t>
        <a:bodyPr/>
        <a:lstStyle/>
        <a:p>
          <a:endParaRPr lang="en-GB" dirty="0"/>
        </a:p>
      </dgm:t>
    </dgm:pt>
    <dgm:pt modelId="{BE672685-D4FA-45F0-B8DB-87365377E5E1}">
      <dgm:prSet/>
      <dgm:spPr>
        <a:xfrm>
          <a:off x="3000422" y="3186972"/>
          <a:ext cx="926808" cy="926808"/>
        </a:xfr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gm:spPr>
      <dgm:t>
        <a:bodyPr/>
        <a:lstStyle/>
        <a:p>
          <a:r>
            <a:rPr lang="en-GB" dirty="0">
              <a:solidFill>
                <a:sysClr val="window" lastClr="FFFFFF"/>
              </a:solidFill>
              <a:latin typeface="Gill Sans MT"/>
              <a:ea typeface="+mn-ea"/>
              <a:cs typeface="+mn-cs"/>
            </a:rPr>
            <a:t>Team members</a:t>
          </a:r>
        </a:p>
      </dgm:t>
    </dgm:pt>
    <dgm:pt modelId="{821FC6D6-49B5-4CA8-9351-4C16F029EB7A}" type="parTrans" cxnId="{5B61586A-77C0-41A9-96AC-99641D95B853}">
      <dgm:prSet/>
      <dgm:spPr/>
      <dgm:t>
        <a:bodyPr/>
        <a:lstStyle/>
        <a:p>
          <a:endParaRPr lang="en-GB"/>
        </a:p>
      </dgm:t>
    </dgm:pt>
    <dgm:pt modelId="{BE9CBF37-A837-48F5-A53C-DAE871A42F59}" type="sibTrans" cxnId="{5B61586A-77C0-41A9-96AC-99641D95B853}">
      <dgm:prSet/>
      <dgm:spPr>
        <a:xfrm>
          <a:off x="2481671" y="431057"/>
          <a:ext cx="3418656" cy="3418656"/>
        </a:xfr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gm:spPr>
      <dgm:t>
        <a:bodyPr/>
        <a:lstStyle/>
        <a:p>
          <a:endParaRPr lang="en-GB" dirty="0"/>
        </a:p>
      </dgm:t>
    </dgm:pt>
    <dgm:pt modelId="{C8B73874-C536-4413-8AF5-58A236D945C3}">
      <dgm:prSet/>
      <dgm:spPr>
        <a:xfrm>
          <a:off x="2093652" y="2049918"/>
          <a:ext cx="926808" cy="926808"/>
        </a:xfr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gm:spPr>
      <dgm:t>
        <a:bodyPr/>
        <a:lstStyle/>
        <a:p>
          <a:r>
            <a:rPr lang="en-GB" dirty="0">
              <a:solidFill>
                <a:sysClr val="window" lastClr="FFFFFF"/>
              </a:solidFill>
              <a:latin typeface="Gill Sans MT"/>
              <a:ea typeface="+mn-ea"/>
              <a:cs typeface="+mn-cs"/>
            </a:rPr>
            <a:t>HR</a:t>
          </a:r>
        </a:p>
      </dgm:t>
    </dgm:pt>
    <dgm:pt modelId="{4780795E-BBBA-48D7-B49A-F9B8F0343083}" type="parTrans" cxnId="{675407A5-3638-4E2A-873E-D42E00C22BC4}">
      <dgm:prSet/>
      <dgm:spPr/>
      <dgm:t>
        <a:bodyPr/>
        <a:lstStyle/>
        <a:p>
          <a:endParaRPr lang="en-GB"/>
        </a:p>
      </dgm:t>
    </dgm:pt>
    <dgm:pt modelId="{487D4865-EB59-4C66-8E78-89EE1F705F30}" type="sibTrans" cxnId="{675407A5-3638-4E2A-873E-D42E00C22BC4}">
      <dgm:prSet/>
      <dgm:spPr>
        <a:xfrm>
          <a:off x="2481671" y="431057"/>
          <a:ext cx="3418656" cy="3418656"/>
        </a:xfr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gm:spPr>
      <dgm:t>
        <a:bodyPr/>
        <a:lstStyle/>
        <a:p>
          <a:endParaRPr lang="en-GB" dirty="0"/>
        </a:p>
      </dgm:t>
    </dgm:pt>
    <dgm:pt modelId="{BC70224A-E04F-4DF0-8DC7-7E02CFF0835F}">
      <dgm:prSet/>
      <dgm:spPr>
        <a:xfrm>
          <a:off x="2417274" y="632036"/>
          <a:ext cx="926808" cy="926808"/>
        </a:xfr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gm:spPr>
      <dgm:t>
        <a:bodyPr/>
        <a:lstStyle/>
        <a:p>
          <a:r>
            <a:rPr lang="en-GB" dirty="0">
              <a:solidFill>
                <a:sysClr val="window" lastClr="FFFFFF"/>
              </a:solidFill>
              <a:latin typeface="Gill Sans MT"/>
              <a:ea typeface="+mn-ea"/>
              <a:cs typeface="+mn-cs"/>
            </a:rPr>
            <a:t>Outsourced</a:t>
          </a:r>
        </a:p>
      </dgm:t>
    </dgm:pt>
    <dgm:pt modelId="{3C1D49BE-6CF5-4033-A365-2505FAD97D6B}" type="parTrans" cxnId="{65B8FBC4-A538-4975-ADD1-AB7DA23C64ED}">
      <dgm:prSet/>
      <dgm:spPr/>
      <dgm:t>
        <a:bodyPr/>
        <a:lstStyle/>
        <a:p>
          <a:endParaRPr lang="en-GB"/>
        </a:p>
      </dgm:t>
    </dgm:pt>
    <dgm:pt modelId="{52510282-B819-4ACB-AC91-B4496E0C5DF3}" type="sibTrans" cxnId="{65B8FBC4-A538-4975-ADD1-AB7DA23C64ED}">
      <dgm:prSet/>
      <dgm:spPr>
        <a:xfrm>
          <a:off x="2481671" y="431057"/>
          <a:ext cx="3418656" cy="3418656"/>
        </a:xfr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gm:spPr>
      <dgm:t>
        <a:bodyPr/>
        <a:lstStyle/>
        <a:p>
          <a:endParaRPr lang="en-GB" dirty="0"/>
        </a:p>
      </dgm:t>
    </dgm:pt>
    <dgm:pt modelId="{C9D9C085-A59B-4E29-80F3-0E1D15062318}">
      <dgm:prSet phldrT="[Text]"/>
      <dgm:spPr>
        <a:xfrm>
          <a:off x="3528993" y="1478380"/>
          <a:ext cx="1324012" cy="1324012"/>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gm:spPr>
      <dgm:t>
        <a:bodyPr/>
        <a:lstStyle/>
        <a:p>
          <a:r>
            <a:rPr lang="en-GB" dirty="0">
              <a:solidFill>
                <a:sysClr val="window" lastClr="FFFFFF"/>
              </a:solidFill>
              <a:latin typeface="Gill Sans MT"/>
              <a:ea typeface="+mn-ea"/>
              <a:cs typeface="+mn-cs"/>
            </a:rPr>
            <a:t>Stakeholders</a:t>
          </a:r>
        </a:p>
      </dgm:t>
    </dgm:pt>
    <dgm:pt modelId="{9F54470D-B774-41A4-9A47-A83AAF899D0F}" type="parTrans" cxnId="{7AC7EA26-075F-44DD-A9E3-4DA9A80B0C6F}">
      <dgm:prSet/>
      <dgm:spPr/>
      <dgm:t>
        <a:bodyPr/>
        <a:lstStyle/>
        <a:p>
          <a:endParaRPr lang="en-GB"/>
        </a:p>
      </dgm:t>
    </dgm:pt>
    <dgm:pt modelId="{1ADAEC0E-43ED-4186-9CF7-293E21502C86}" type="sibTrans" cxnId="{7AC7EA26-075F-44DD-A9E3-4DA9A80B0C6F}">
      <dgm:prSet/>
      <dgm:spPr/>
      <dgm:t>
        <a:bodyPr/>
        <a:lstStyle/>
        <a:p>
          <a:endParaRPr lang="en-GB"/>
        </a:p>
      </dgm:t>
    </dgm:pt>
    <dgm:pt modelId="{A7921A6D-0B23-4189-B102-A68FD6DD75DC}" type="pres">
      <dgm:prSet presAssocID="{D788E221-04AD-4332-9E70-BDA7AA75343C}" presName="Name0" presStyleCnt="0">
        <dgm:presLayoutVars>
          <dgm:chMax val="1"/>
          <dgm:dir/>
          <dgm:animLvl val="ctr"/>
          <dgm:resizeHandles val="exact"/>
        </dgm:presLayoutVars>
      </dgm:prSet>
      <dgm:spPr/>
    </dgm:pt>
    <dgm:pt modelId="{2409281E-C375-4361-A638-7DBA26A84ECB}" type="pres">
      <dgm:prSet presAssocID="{C9D9C085-A59B-4E29-80F3-0E1D15062318}" presName="centerShape" presStyleLbl="node0" presStyleIdx="0" presStyleCnt="1"/>
      <dgm:spPr>
        <a:prstGeom prst="ellipse">
          <a:avLst/>
        </a:prstGeom>
      </dgm:spPr>
    </dgm:pt>
    <dgm:pt modelId="{A1F4807A-3F11-4CD7-BF8F-CCA02BF3A233}" type="pres">
      <dgm:prSet presAssocID="{3874F83F-DE33-4637-992C-4A48D52A5D32}" presName="node" presStyleLbl="node1" presStyleIdx="0" presStyleCnt="7">
        <dgm:presLayoutVars>
          <dgm:bulletEnabled val="1"/>
        </dgm:presLayoutVars>
      </dgm:prSet>
      <dgm:spPr>
        <a:prstGeom prst="ellipse">
          <a:avLst/>
        </a:prstGeom>
      </dgm:spPr>
    </dgm:pt>
    <dgm:pt modelId="{C775CD7E-A84D-4D02-80C1-A719B0F4B5B8}" type="pres">
      <dgm:prSet presAssocID="{3874F83F-DE33-4637-992C-4A48D52A5D32}" presName="dummy" presStyleCnt="0"/>
      <dgm:spPr/>
    </dgm:pt>
    <dgm:pt modelId="{8B194F3D-0302-41F2-833C-3CD3E8D3B8C9}" type="pres">
      <dgm:prSet presAssocID="{AA7B4B30-DA3B-4FDE-86E2-69FCFF8B18C5}" presName="sibTrans" presStyleLbl="sibTrans2D1" presStyleIdx="0" presStyleCnt="7"/>
      <dgm:spPr>
        <a:prstGeom prst="blockArc">
          <a:avLst>
            <a:gd name="adj1" fmla="val 16200000"/>
            <a:gd name="adj2" fmla="val 19285714"/>
            <a:gd name="adj3" fmla="val 3904"/>
          </a:avLst>
        </a:prstGeom>
      </dgm:spPr>
    </dgm:pt>
    <dgm:pt modelId="{3185EACA-434E-4815-A8D5-ACD24D64BB3F}" type="pres">
      <dgm:prSet presAssocID="{B0E57273-F142-43A0-903B-A816215AF930}" presName="node" presStyleLbl="node1" presStyleIdx="1" presStyleCnt="7">
        <dgm:presLayoutVars>
          <dgm:bulletEnabled val="1"/>
        </dgm:presLayoutVars>
      </dgm:prSet>
      <dgm:spPr>
        <a:prstGeom prst="ellipse">
          <a:avLst/>
        </a:prstGeom>
      </dgm:spPr>
    </dgm:pt>
    <dgm:pt modelId="{A4C847B8-AA82-4F0D-BE54-7B7B90D6E14E}" type="pres">
      <dgm:prSet presAssocID="{B0E57273-F142-43A0-903B-A816215AF930}" presName="dummy" presStyleCnt="0"/>
      <dgm:spPr/>
    </dgm:pt>
    <dgm:pt modelId="{E6C6FCF2-99EA-4B51-8566-A3D23780DF96}" type="pres">
      <dgm:prSet presAssocID="{6155CA8E-3E79-4482-99D8-24296886528C}" presName="sibTrans" presStyleLbl="sibTrans2D1" presStyleIdx="1" presStyleCnt="7"/>
      <dgm:spPr>
        <a:prstGeom prst="blockArc">
          <a:avLst>
            <a:gd name="adj1" fmla="val 19285714"/>
            <a:gd name="adj2" fmla="val 771429"/>
            <a:gd name="adj3" fmla="val 3904"/>
          </a:avLst>
        </a:prstGeom>
      </dgm:spPr>
    </dgm:pt>
    <dgm:pt modelId="{3CAC4A23-B581-45AB-99BC-83259B53C995}" type="pres">
      <dgm:prSet presAssocID="{5299BD6B-EAD0-4C74-BC99-8B2265CA887C}" presName="node" presStyleLbl="node1" presStyleIdx="2" presStyleCnt="7">
        <dgm:presLayoutVars>
          <dgm:bulletEnabled val="1"/>
        </dgm:presLayoutVars>
      </dgm:prSet>
      <dgm:spPr>
        <a:prstGeom prst="ellipse">
          <a:avLst/>
        </a:prstGeom>
      </dgm:spPr>
    </dgm:pt>
    <dgm:pt modelId="{8A2E788A-3216-4D4E-BE8B-5FC886BBD6E5}" type="pres">
      <dgm:prSet presAssocID="{5299BD6B-EAD0-4C74-BC99-8B2265CA887C}" presName="dummy" presStyleCnt="0"/>
      <dgm:spPr/>
    </dgm:pt>
    <dgm:pt modelId="{D6526ACB-2875-45EF-9EA1-B6A472955039}" type="pres">
      <dgm:prSet presAssocID="{3534669B-BD21-41BC-87E6-3B7DA0C122CA}" presName="sibTrans" presStyleLbl="sibTrans2D1" presStyleIdx="2" presStyleCnt="7"/>
      <dgm:spPr>
        <a:prstGeom prst="blockArc">
          <a:avLst>
            <a:gd name="adj1" fmla="val 771429"/>
            <a:gd name="adj2" fmla="val 3857143"/>
            <a:gd name="adj3" fmla="val 3904"/>
          </a:avLst>
        </a:prstGeom>
      </dgm:spPr>
    </dgm:pt>
    <dgm:pt modelId="{4F8F6898-CC30-4063-8A39-42B70FB03E1C}" type="pres">
      <dgm:prSet presAssocID="{5C9E5EA3-7E8C-44A5-ACF9-17840AE4D0F1}" presName="node" presStyleLbl="node1" presStyleIdx="3" presStyleCnt="7">
        <dgm:presLayoutVars>
          <dgm:bulletEnabled val="1"/>
        </dgm:presLayoutVars>
      </dgm:prSet>
      <dgm:spPr>
        <a:prstGeom prst="ellipse">
          <a:avLst/>
        </a:prstGeom>
      </dgm:spPr>
    </dgm:pt>
    <dgm:pt modelId="{2968348B-A307-4E2D-BF25-53190877EBB7}" type="pres">
      <dgm:prSet presAssocID="{5C9E5EA3-7E8C-44A5-ACF9-17840AE4D0F1}" presName="dummy" presStyleCnt="0"/>
      <dgm:spPr/>
    </dgm:pt>
    <dgm:pt modelId="{DEE536C2-F04F-46C7-A5FF-E1901508A743}" type="pres">
      <dgm:prSet presAssocID="{E33FA90F-A3AD-4004-8D38-E80759BE3020}" presName="sibTrans" presStyleLbl="sibTrans2D1" presStyleIdx="3" presStyleCnt="7"/>
      <dgm:spPr>
        <a:prstGeom prst="blockArc">
          <a:avLst>
            <a:gd name="adj1" fmla="val 3857143"/>
            <a:gd name="adj2" fmla="val 6942857"/>
            <a:gd name="adj3" fmla="val 3904"/>
          </a:avLst>
        </a:prstGeom>
      </dgm:spPr>
    </dgm:pt>
    <dgm:pt modelId="{46C940AE-CDA6-4154-8451-CA19070BBBB8}" type="pres">
      <dgm:prSet presAssocID="{BE672685-D4FA-45F0-B8DB-87365377E5E1}" presName="node" presStyleLbl="node1" presStyleIdx="4" presStyleCnt="7">
        <dgm:presLayoutVars>
          <dgm:bulletEnabled val="1"/>
        </dgm:presLayoutVars>
      </dgm:prSet>
      <dgm:spPr>
        <a:prstGeom prst="ellipse">
          <a:avLst/>
        </a:prstGeom>
      </dgm:spPr>
    </dgm:pt>
    <dgm:pt modelId="{E25DB172-4A8E-4B91-844A-DAEB2B6F80FF}" type="pres">
      <dgm:prSet presAssocID="{BE672685-D4FA-45F0-B8DB-87365377E5E1}" presName="dummy" presStyleCnt="0"/>
      <dgm:spPr/>
    </dgm:pt>
    <dgm:pt modelId="{3DF20050-8C13-4DE0-8212-1CB108418AE3}" type="pres">
      <dgm:prSet presAssocID="{BE9CBF37-A837-48F5-A53C-DAE871A42F59}" presName="sibTrans" presStyleLbl="sibTrans2D1" presStyleIdx="4" presStyleCnt="7"/>
      <dgm:spPr>
        <a:prstGeom prst="blockArc">
          <a:avLst>
            <a:gd name="adj1" fmla="val 6942857"/>
            <a:gd name="adj2" fmla="val 10028571"/>
            <a:gd name="adj3" fmla="val 3904"/>
          </a:avLst>
        </a:prstGeom>
      </dgm:spPr>
    </dgm:pt>
    <dgm:pt modelId="{B7525613-18FE-4500-9E5E-63624D10631E}" type="pres">
      <dgm:prSet presAssocID="{C8B73874-C536-4413-8AF5-58A236D945C3}" presName="node" presStyleLbl="node1" presStyleIdx="5" presStyleCnt="7">
        <dgm:presLayoutVars>
          <dgm:bulletEnabled val="1"/>
        </dgm:presLayoutVars>
      </dgm:prSet>
      <dgm:spPr>
        <a:prstGeom prst="ellipse">
          <a:avLst/>
        </a:prstGeom>
      </dgm:spPr>
    </dgm:pt>
    <dgm:pt modelId="{2491A0F9-28B3-45B0-9101-4AC83D4EFD0F}" type="pres">
      <dgm:prSet presAssocID="{C8B73874-C536-4413-8AF5-58A236D945C3}" presName="dummy" presStyleCnt="0"/>
      <dgm:spPr/>
    </dgm:pt>
    <dgm:pt modelId="{EA5C79AA-B07E-4CDA-805A-7E7E70DFEC66}" type="pres">
      <dgm:prSet presAssocID="{487D4865-EB59-4C66-8E78-89EE1F705F30}" presName="sibTrans" presStyleLbl="sibTrans2D1" presStyleIdx="5" presStyleCnt="7"/>
      <dgm:spPr>
        <a:prstGeom prst="blockArc">
          <a:avLst>
            <a:gd name="adj1" fmla="val 10028571"/>
            <a:gd name="adj2" fmla="val 13114286"/>
            <a:gd name="adj3" fmla="val 3904"/>
          </a:avLst>
        </a:prstGeom>
      </dgm:spPr>
    </dgm:pt>
    <dgm:pt modelId="{166BBFEB-202E-46A2-814B-C94BB617043F}" type="pres">
      <dgm:prSet presAssocID="{BC70224A-E04F-4DF0-8DC7-7E02CFF0835F}" presName="node" presStyleLbl="node1" presStyleIdx="6" presStyleCnt="7">
        <dgm:presLayoutVars>
          <dgm:bulletEnabled val="1"/>
        </dgm:presLayoutVars>
      </dgm:prSet>
      <dgm:spPr>
        <a:prstGeom prst="ellipse">
          <a:avLst/>
        </a:prstGeom>
      </dgm:spPr>
    </dgm:pt>
    <dgm:pt modelId="{9BEE5A9B-AB28-4CFE-B0C9-8874F0FB7643}" type="pres">
      <dgm:prSet presAssocID="{BC70224A-E04F-4DF0-8DC7-7E02CFF0835F}" presName="dummy" presStyleCnt="0"/>
      <dgm:spPr/>
    </dgm:pt>
    <dgm:pt modelId="{256C2BD2-6D0C-4B32-9809-7E0C426D27BE}" type="pres">
      <dgm:prSet presAssocID="{52510282-B819-4ACB-AC91-B4496E0C5DF3}" presName="sibTrans" presStyleLbl="sibTrans2D1" presStyleIdx="6" presStyleCnt="7"/>
      <dgm:spPr>
        <a:prstGeom prst="blockArc">
          <a:avLst>
            <a:gd name="adj1" fmla="val 13114286"/>
            <a:gd name="adj2" fmla="val 16200000"/>
            <a:gd name="adj3" fmla="val 3904"/>
          </a:avLst>
        </a:prstGeom>
      </dgm:spPr>
    </dgm:pt>
  </dgm:ptLst>
  <dgm:cxnLst>
    <dgm:cxn modelId="{C6885104-0C83-46A4-8B25-C45938E3AD5D}" srcId="{C9D9C085-A59B-4E29-80F3-0E1D15062318}" destId="{5C9E5EA3-7E8C-44A5-ACF9-17840AE4D0F1}" srcOrd="3" destOrd="0" parTransId="{1921067E-79B3-4666-AA4B-89FF36BE0931}" sibTransId="{E33FA90F-A3AD-4004-8D38-E80759BE3020}"/>
    <dgm:cxn modelId="{71A4D806-9A7B-184E-A822-EB450977DA83}" type="presOf" srcId="{D788E221-04AD-4332-9E70-BDA7AA75343C}" destId="{A7921A6D-0B23-4189-B102-A68FD6DD75DC}" srcOrd="0" destOrd="0" presId="urn:microsoft.com/office/officeart/2005/8/layout/radial6"/>
    <dgm:cxn modelId="{969D3409-4605-764C-8BE9-A140655C5026}" type="presOf" srcId="{BC70224A-E04F-4DF0-8DC7-7E02CFF0835F}" destId="{166BBFEB-202E-46A2-814B-C94BB617043F}" srcOrd="0" destOrd="0" presId="urn:microsoft.com/office/officeart/2005/8/layout/radial6"/>
    <dgm:cxn modelId="{6674B018-D4CB-4D4B-A5E9-069322A04C14}" type="presOf" srcId="{BE672685-D4FA-45F0-B8DB-87365377E5E1}" destId="{46C940AE-CDA6-4154-8451-CA19070BBBB8}" srcOrd="0" destOrd="0" presId="urn:microsoft.com/office/officeart/2005/8/layout/radial6"/>
    <dgm:cxn modelId="{88B73119-94E0-EB44-94F8-488030CD0E5C}" type="presOf" srcId="{AA7B4B30-DA3B-4FDE-86E2-69FCFF8B18C5}" destId="{8B194F3D-0302-41F2-833C-3CD3E8D3B8C9}" srcOrd="0" destOrd="0" presId="urn:microsoft.com/office/officeart/2005/8/layout/radial6"/>
    <dgm:cxn modelId="{37187421-1EFE-4741-A894-59D6065BDF08}" srcId="{C9D9C085-A59B-4E29-80F3-0E1D15062318}" destId="{3874F83F-DE33-4637-992C-4A48D52A5D32}" srcOrd="0" destOrd="0" parTransId="{E08596D3-2F13-4133-9672-65AC416EA9A7}" sibTransId="{AA7B4B30-DA3B-4FDE-86E2-69FCFF8B18C5}"/>
    <dgm:cxn modelId="{7AC7EA26-075F-44DD-A9E3-4DA9A80B0C6F}" srcId="{D788E221-04AD-4332-9E70-BDA7AA75343C}" destId="{C9D9C085-A59B-4E29-80F3-0E1D15062318}" srcOrd="0" destOrd="0" parTransId="{9F54470D-B774-41A4-9A47-A83AAF899D0F}" sibTransId="{1ADAEC0E-43ED-4186-9CF7-293E21502C86}"/>
    <dgm:cxn modelId="{B073D12A-3022-F947-AAF5-A22A364B998C}" type="presOf" srcId="{B0E57273-F142-43A0-903B-A816215AF930}" destId="{3185EACA-434E-4815-A8D5-ACD24D64BB3F}" srcOrd="0" destOrd="0" presId="urn:microsoft.com/office/officeart/2005/8/layout/radial6"/>
    <dgm:cxn modelId="{484E3F30-AC5C-4B45-AF3F-35B3995C3A80}" type="presOf" srcId="{BE9CBF37-A837-48F5-A53C-DAE871A42F59}" destId="{3DF20050-8C13-4DE0-8212-1CB108418AE3}" srcOrd="0" destOrd="0" presId="urn:microsoft.com/office/officeart/2005/8/layout/radial6"/>
    <dgm:cxn modelId="{25538633-4BE7-A149-B50F-213069176E5A}" type="presOf" srcId="{5299BD6B-EAD0-4C74-BC99-8B2265CA887C}" destId="{3CAC4A23-B581-45AB-99BC-83259B53C995}" srcOrd="0" destOrd="0" presId="urn:microsoft.com/office/officeart/2005/8/layout/radial6"/>
    <dgm:cxn modelId="{8D3DF038-BA1A-8548-9597-05B25F594C60}" type="presOf" srcId="{3874F83F-DE33-4637-992C-4A48D52A5D32}" destId="{A1F4807A-3F11-4CD7-BF8F-CCA02BF3A233}" srcOrd="0" destOrd="0" presId="urn:microsoft.com/office/officeart/2005/8/layout/radial6"/>
    <dgm:cxn modelId="{295ABF5B-F813-A844-B301-EF035884C66B}" type="presOf" srcId="{C8B73874-C536-4413-8AF5-58A236D945C3}" destId="{B7525613-18FE-4500-9E5E-63624D10631E}" srcOrd="0" destOrd="0" presId="urn:microsoft.com/office/officeart/2005/8/layout/radial6"/>
    <dgm:cxn modelId="{5B61586A-77C0-41A9-96AC-99641D95B853}" srcId="{C9D9C085-A59B-4E29-80F3-0E1D15062318}" destId="{BE672685-D4FA-45F0-B8DB-87365377E5E1}" srcOrd="4" destOrd="0" parTransId="{821FC6D6-49B5-4CA8-9351-4C16F029EB7A}" sibTransId="{BE9CBF37-A837-48F5-A53C-DAE871A42F59}"/>
    <dgm:cxn modelId="{02AE257A-1EBB-49C2-A2B4-64846A7FA717}" srcId="{C9D9C085-A59B-4E29-80F3-0E1D15062318}" destId="{B0E57273-F142-43A0-903B-A816215AF930}" srcOrd="1" destOrd="0" parTransId="{C5D57753-6A78-423C-A9B7-00B64EC33D9D}" sibTransId="{6155CA8E-3E79-4482-99D8-24296886528C}"/>
    <dgm:cxn modelId="{77B36489-82A5-0444-9828-9442713C58ED}" type="presOf" srcId="{3534669B-BD21-41BC-87E6-3B7DA0C122CA}" destId="{D6526ACB-2875-45EF-9EA1-B6A472955039}" srcOrd="0" destOrd="0" presId="urn:microsoft.com/office/officeart/2005/8/layout/radial6"/>
    <dgm:cxn modelId="{344CED90-6CBD-7E47-9C10-23BC7AB5916D}" type="presOf" srcId="{487D4865-EB59-4C66-8E78-89EE1F705F30}" destId="{EA5C79AA-B07E-4CDA-805A-7E7E70DFEC66}" srcOrd="0" destOrd="0" presId="urn:microsoft.com/office/officeart/2005/8/layout/radial6"/>
    <dgm:cxn modelId="{85C8D999-2D94-A646-8F40-89BFE939FA49}" type="presOf" srcId="{52510282-B819-4ACB-AC91-B4496E0C5DF3}" destId="{256C2BD2-6D0C-4B32-9809-7E0C426D27BE}" srcOrd="0" destOrd="0" presId="urn:microsoft.com/office/officeart/2005/8/layout/radial6"/>
    <dgm:cxn modelId="{2D7394A3-9CAC-4940-BA5B-8046CD8F261A}" srcId="{D788E221-04AD-4332-9E70-BDA7AA75343C}" destId="{60A05F48-0FC1-4729-9260-82A64D98F0E5}" srcOrd="1" destOrd="0" parTransId="{60291FB6-A238-4EA5-A3D8-5FCF09DBF06E}" sibTransId="{73857CCA-B33C-4612-97A1-0A0901BC01CE}"/>
    <dgm:cxn modelId="{675407A5-3638-4E2A-873E-D42E00C22BC4}" srcId="{C9D9C085-A59B-4E29-80F3-0E1D15062318}" destId="{C8B73874-C536-4413-8AF5-58A236D945C3}" srcOrd="5" destOrd="0" parTransId="{4780795E-BBBA-48D7-B49A-F9B8F0343083}" sibTransId="{487D4865-EB59-4C66-8E78-89EE1F705F30}"/>
    <dgm:cxn modelId="{0447EFB5-B3FF-2F49-AFEB-B66EBC7F2999}" type="presOf" srcId="{6155CA8E-3E79-4482-99D8-24296886528C}" destId="{E6C6FCF2-99EA-4B51-8566-A3D23780DF96}" srcOrd="0" destOrd="0" presId="urn:microsoft.com/office/officeart/2005/8/layout/radial6"/>
    <dgm:cxn modelId="{65B8FBC4-A538-4975-ADD1-AB7DA23C64ED}" srcId="{C9D9C085-A59B-4E29-80F3-0E1D15062318}" destId="{BC70224A-E04F-4DF0-8DC7-7E02CFF0835F}" srcOrd="6" destOrd="0" parTransId="{3C1D49BE-6CF5-4033-A365-2505FAD97D6B}" sibTransId="{52510282-B819-4ACB-AC91-B4496E0C5DF3}"/>
    <dgm:cxn modelId="{B5FA91D0-DB8D-4047-A4C0-6BDCEBC0DA69}" type="presOf" srcId="{5C9E5EA3-7E8C-44A5-ACF9-17840AE4D0F1}" destId="{4F8F6898-CC30-4063-8A39-42B70FB03E1C}" srcOrd="0" destOrd="0" presId="urn:microsoft.com/office/officeart/2005/8/layout/radial6"/>
    <dgm:cxn modelId="{43B0D8E7-18B5-42F0-9DA1-751ABDA9A8E8}" srcId="{C9D9C085-A59B-4E29-80F3-0E1D15062318}" destId="{5299BD6B-EAD0-4C74-BC99-8B2265CA887C}" srcOrd="2" destOrd="0" parTransId="{A6F36919-20C2-4831-A26F-39F692FD3B2F}" sibTransId="{3534669B-BD21-41BC-87E6-3B7DA0C122CA}"/>
    <dgm:cxn modelId="{1D745EF1-F7C5-DB45-B455-37DE8FDE1D6B}" type="presOf" srcId="{E33FA90F-A3AD-4004-8D38-E80759BE3020}" destId="{DEE536C2-F04F-46C7-A5FF-E1901508A743}" srcOrd="0" destOrd="0" presId="urn:microsoft.com/office/officeart/2005/8/layout/radial6"/>
    <dgm:cxn modelId="{CC94C2FF-2140-9248-96DF-0E9835AF9C06}" type="presOf" srcId="{C9D9C085-A59B-4E29-80F3-0E1D15062318}" destId="{2409281E-C375-4361-A638-7DBA26A84ECB}" srcOrd="0" destOrd="0" presId="urn:microsoft.com/office/officeart/2005/8/layout/radial6"/>
    <dgm:cxn modelId="{C662A1D9-D817-7443-9870-471E3B5D17F0}" type="presParOf" srcId="{A7921A6D-0B23-4189-B102-A68FD6DD75DC}" destId="{2409281E-C375-4361-A638-7DBA26A84ECB}" srcOrd="0" destOrd="0" presId="urn:microsoft.com/office/officeart/2005/8/layout/radial6"/>
    <dgm:cxn modelId="{4C243536-D63D-D34C-94C4-43425479E1CA}" type="presParOf" srcId="{A7921A6D-0B23-4189-B102-A68FD6DD75DC}" destId="{A1F4807A-3F11-4CD7-BF8F-CCA02BF3A233}" srcOrd="1" destOrd="0" presId="urn:microsoft.com/office/officeart/2005/8/layout/radial6"/>
    <dgm:cxn modelId="{DBD7AB23-49F4-A840-BD5B-DE751F5CB6DC}" type="presParOf" srcId="{A7921A6D-0B23-4189-B102-A68FD6DD75DC}" destId="{C775CD7E-A84D-4D02-80C1-A719B0F4B5B8}" srcOrd="2" destOrd="0" presId="urn:microsoft.com/office/officeart/2005/8/layout/radial6"/>
    <dgm:cxn modelId="{6003D384-68E2-5746-86E8-73A73FAD6F9F}" type="presParOf" srcId="{A7921A6D-0B23-4189-B102-A68FD6DD75DC}" destId="{8B194F3D-0302-41F2-833C-3CD3E8D3B8C9}" srcOrd="3" destOrd="0" presId="urn:microsoft.com/office/officeart/2005/8/layout/radial6"/>
    <dgm:cxn modelId="{8A4BF671-1DA8-9E45-9205-012DF6A6EC53}" type="presParOf" srcId="{A7921A6D-0B23-4189-B102-A68FD6DD75DC}" destId="{3185EACA-434E-4815-A8D5-ACD24D64BB3F}" srcOrd="4" destOrd="0" presId="urn:microsoft.com/office/officeart/2005/8/layout/radial6"/>
    <dgm:cxn modelId="{2A457AD6-E442-124C-8E0D-3D5A9475F4F6}" type="presParOf" srcId="{A7921A6D-0B23-4189-B102-A68FD6DD75DC}" destId="{A4C847B8-AA82-4F0D-BE54-7B7B90D6E14E}" srcOrd="5" destOrd="0" presId="urn:microsoft.com/office/officeart/2005/8/layout/radial6"/>
    <dgm:cxn modelId="{D7F9E5E8-4271-B24D-B3A6-C9658FC3C34F}" type="presParOf" srcId="{A7921A6D-0B23-4189-B102-A68FD6DD75DC}" destId="{E6C6FCF2-99EA-4B51-8566-A3D23780DF96}" srcOrd="6" destOrd="0" presId="urn:microsoft.com/office/officeart/2005/8/layout/radial6"/>
    <dgm:cxn modelId="{F9FC6C46-6640-A248-88D2-4F5F2889EB46}" type="presParOf" srcId="{A7921A6D-0B23-4189-B102-A68FD6DD75DC}" destId="{3CAC4A23-B581-45AB-99BC-83259B53C995}" srcOrd="7" destOrd="0" presId="urn:microsoft.com/office/officeart/2005/8/layout/radial6"/>
    <dgm:cxn modelId="{E0E94AFE-FAE7-354C-AE54-37FFAE0C13A3}" type="presParOf" srcId="{A7921A6D-0B23-4189-B102-A68FD6DD75DC}" destId="{8A2E788A-3216-4D4E-BE8B-5FC886BBD6E5}" srcOrd="8" destOrd="0" presId="urn:microsoft.com/office/officeart/2005/8/layout/radial6"/>
    <dgm:cxn modelId="{09B11ACC-5FCA-7647-BAD7-F9911AA23C8C}" type="presParOf" srcId="{A7921A6D-0B23-4189-B102-A68FD6DD75DC}" destId="{D6526ACB-2875-45EF-9EA1-B6A472955039}" srcOrd="9" destOrd="0" presId="urn:microsoft.com/office/officeart/2005/8/layout/radial6"/>
    <dgm:cxn modelId="{EE674247-76F8-7443-B1E7-1003E22DE1B6}" type="presParOf" srcId="{A7921A6D-0B23-4189-B102-A68FD6DD75DC}" destId="{4F8F6898-CC30-4063-8A39-42B70FB03E1C}" srcOrd="10" destOrd="0" presId="urn:microsoft.com/office/officeart/2005/8/layout/radial6"/>
    <dgm:cxn modelId="{144221FB-A455-CF41-9074-7BD6B8278308}" type="presParOf" srcId="{A7921A6D-0B23-4189-B102-A68FD6DD75DC}" destId="{2968348B-A307-4E2D-BF25-53190877EBB7}" srcOrd="11" destOrd="0" presId="urn:microsoft.com/office/officeart/2005/8/layout/radial6"/>
    <dgm:cxn modelId="{9D139F61-30BB-2743-9A92-A6A221D4CAB8}" type="presParOf" srcId="{A7921A6D-0B23-4189-B102-A68FD6DD75DC}" destId="{DEE536C2-F04F-46C7-A5FF-E1901508A743}" srcOrd="12" destOrd="0" presId="urn:microsoft.com/office/officeart/2005/8/layout/radial6"/>
    <dgm:cxn modelId="{BDB9724C-0E77-E247-90B7-A59C5F956A40}" type="presParOf" srcId="{A7921A6D-0B23-4189-B102-A68FD6DD75DC}" destId="{46C940AE-CDA6-4154-8451-CA19070BBBB8}" srcOrd="13" destOrd="0" presId="urn:microsoft.com/office/officeart/2005/8/layout/radial6"/>
    <dgm:cxn modelId="{0CD0AE23-FF6C-1947-B378-0AD4C0254CD0}" type="presParOf" srcId="{A7921A6D-0B23-4189-B102-A68FD6DD75DC}" destId="{E25DB172-4A8E-4B91-844A-DAEB2B6F80FF}" srcOrd="14" destOrd="0" presId="urn:microsoft.com/office/officeart/2005/8/layout/radial6"/>
    <dgm:cxn modelId="{879AD779-2CA5-0F42-B226-338A1C7B0242}" type="presParOf" srcId="{A7921A6D-0B23-4189-B102-A68FD6DD75DC}" destId="{3DF20050-8C13-4DE0-8212-1CB108418AE3}" srcOrd="15" destOrd="0" presId="urn:microsoft.com/office/officeart/2005/8/layout/radial6"/>
    <dgm:cxn modelId="{534C029B-74FB-CB4C-A518-F71DBB6343F8}" type="presParOf" srcId="{A7921A6D-0B23-4189-B102-A68FD6DD75DC}" destId="{B7525613-18FE-4500-9E5E-63624D10631E}" srcOrd="16" destOrd="0" presId="urn:microsoft.com/office/officeart/2005/8/layout/radial6"/>
    <dgm:cxn modelId="{1F2FF002-D33E-B043-947F-CF8AABB05552}" type="presParOf" srcId="{A7921A6D-0B23-4189-B102-A68FD6DD75DC}" destId="{2491A0F9-28B3-45B0-9101-4AC83D4EFD0F}" srcOrd="17" destOrd="0" presId="urn:microsoft.com/office/officeart/2005/8/layout/radial6"/>
    <dgm:cxn modelId="{9E076ED2-68D1-F84B-BDF0-131BBB56A46E}" type="presParOf" srcId="{A7921A6D-0B23-4189-B102-A68FD6DD75DC}" destId="{EA5C79AA-B07E-4CDA-805A-7E7E70DFEC66}" srcOrd="18" destOrd="0" presId="urn:microsoft.com/office/officeart/2005/8/layout/radial6"/>
    <dgm:cxn modelId="{A01E7BB8-2BF7-0B40-A08D-A80418573E6D}" type="presParOf" srcId="{A7921A6D-0B23-4189-B102-A68FD6DD75DC}" destId="{166BBFEB-202E-46A2-814B-C94BB617043F}" srcOrd="19" destOrd="0" presId="urn:microsoft.com/office/officeart/2005/8/layout/radial6"/>
    <dgm:cxn modelId="{B6D10ADE-6B16-C64A-8DB7-B1E198152FA3}" type="presParOf" srcId="{A7921A6D-0B23-4189-B102-A68FD6DD75DC}" destId="{9BEE5A9B-AB28-4CFE-B0C9-8874F0FB7643}" srcOrd="20" destOrd="0" presId="urn:microsoft.com/office/officeart/2005/8/layout/radial6"/>
    <dgm:cxn modelId="{FE0BBDE7-A768-2A44-AA06-44EB59AC1CA6}" type="presParOf" srcId="{A7921A6D-0B23-4189-B102-A68FD6DD75DC}" destId="{256C2BD2-6D0C-4B32-9809-7E0C426D27BE}"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F18C3-1F04-4ACE-8A1D-B8BDE55E2AD2}">
      <dsp:nvSpPr>
        <dsp:cNvPr id="0" name=""/>
        <dsp:cNvSpPr/>
      </dsp:nvSpPr>
      <dsp:spPr>
        <a:xfrm>
          <a:off x="0" y="1352002"/>
          <a:ext cx="3440177" cy="34401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4107E7-E41A-4254-9667-B702677DC20F}">
      <dsp:nvSpPr>
        <dsp:cNvPr id="0" name=""/>
        <dsp:cNvSpPr/>
      </dsp:nvSpPr>
      <dsp:spPr>
        <a:xfrm>
          <a:off x="491658" y="1843660"/>
          <a:ext cx="2456860" cy="2456860"/>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70D00-2E1D-45C3-8BAF-4C1D2D81B9C7}">
      <dsp:nvSpPr>
        <dsp:cNvPr id="0" name=""/>
        <dsp:cNvSpPr/>
      </dsp:nvSpPr>
      <dsp:spPr>
        <a:xfrm>
          <a:off x="983030" y="2335032"/>
          <a:ext cx="1474116" cy="1474116"/>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810090-34A1-4C0D-A726-72DFDCD3317D}">
      <dsp:nvSpPr>
        <dsp:cNvPr id="0" name=""/>
        <dsp:cNvSpPr/>
      </dsp:nvSpPr>
      <dsp:spPr>
        <a:xfrm>
          <a:off x="1474402" y="2826404"/>
          <a:ext cx="491372" cy="49137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1CFCD-8663-4BDF-A6CF-4925AF5983A4}">
      <dsp:nvSpPr>
        <dsp:cNvPr id="0" name=""/>
        <dsp:cNvSpPr/>
      </dsp:nvSpPr>
      <dsp:spPr>
        <a:xfrm>
          <a:off x="4013540" y="205276"/>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Plans the project</a:t>
          </a:r>
          <a:endParaRPr lang="en-GB" sz="1900" kern="1200" dirty="0">
            <a:latin typeface="Arial" panose="020B0604020202020204" pitchFamily="34" charset="0"/>
            <a:cs typeface="Arial" panose="020B0604020202020204" pitchFamily="34" charset="0"/>
          </a:endParaRPr>
        </a:p>
      </dsp:txBody>
      <dsp:txXfrm>
        <a:off x="4013540" y="205276"/>
        <a:ext cx="1720088" cy="822775"/>
      </dsp:txXfrm>
    </dsp:sp>
    <dsp:sp modelId="{EF3550B3-02C2-4726-8D7D-EC6678EEAE0A}">
      <dsp:nvSpPr>
        <dsp:cNvPr id="0" name=""/>
        <dsp:cNvSpPr/>
      </dsp:nvSpPr>
      <dsp:spPr>
        <a:xfrm>
          <a:off x="3583518" y="616664"/>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F70FFB-7E9D-4D02-AFE6-2AEF500D8FED}">
      <dsp:nvSpPr>
        <dsp:cNvPr id="0" name=""/>
        <dsp:cNvSpPr/>
      </dsp:nvSpPr>
      <dsp:spPr>
        <a:xfrm rot="5400000">
          <a:off x="1421939" y="887578"/>
          <a:ext cx="2431058" cy="1892097"/>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32808D-7FF3-4369-8151-A00BD3D24079}">
      <dsp:nvSpPr>
        <dsp:cNvPr id="0" name=""/>
        <dsp:cNvSpPr/>
      </dsp:nvSpPr>
      <dsp:spPr>
        <a:xfrm>
          <a:off x="4013540" y="1028052"/>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err="1">
              <a:latin typeface="Arial" panose="020B0604020202020204" pitchFamily="34" charset="0"/>
              <a:cs typeface="Arial" panose="020B0604020202020204" pitchFamily="34" charset="0"/>
            </a:rPr>
            <a:t>Organises</a:t>
          </a:r>
          <a:r>
            <a:rPr lang="en-US" sz="1900" kern="1200" dirty="0">
              <a:latin typeface="Arial" panose="020B0604020202020204" pitchFamily="34" charset="0"/>
              <a:cs typeface="Arial" panose="020B0604020202020204" pitchFamily="34" charset="0"/>
            </a:rPr>
            <a:t> resources</a:t>
          </a:r>
          <a:endParaRPr lang="en-GB" sz="1900" kern="1200" dirty="0">
            <a:latin typeface="Arial" panose="020B0604020202020204" pitchFamily="34" charset="0"/>
            <a:cs typeface="Arial" panose="020B0604020202020204" pitchFamily="34" charset="0"/>
          </a:endParaRPr>
        </a:p>
      </dsp:txBody>
      <dsp:txXfrm>
        <a:off x="4013540" y="1028052"/>
        <a:ext cx="1720088" cy="822775"/>
      </dsp:txXfrm>
    </dsp:sp>
    <dsp:sp modelId="{B413285A-C321-4A63-8B2B-22F18F90EE75}">
      <dsp:nvSpPr>
        <dsp:cNvPr id="0" name=""/>
        <dsp:cNvSpPr/>
      </dsp:nvSpPr>
      <dsp:spPr>
        <a:xfrm>
          <a:off x="3583518" y="1439440"/>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5208E-3649-4718-B058-53F24803BA1E}">
      <dsp:nvSpPr>
        <dsp:cNvPr id="0" name=""/>
        <dsp:cNvSpPr/>
      </dsp:nvSpPr>
      <dsp:spPr>
        <a:xfrm rot="5400000">
          <a:off x="1842788" y="1696879"/>
          <a:ext cx="1996449" cy="1482143"/>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B53C5F-E9DB-4A2E-9D07-ED93C7FCC8F0}">
      <dsp:nvSpPr>
        <dsp:cNvPr id="0" name=""/>
        <dsp:cNvSpPr/>
      </dsp:nvSpPr>
      <dsp:spPr>
        <a:xfrm>
          <a:off x="4013540" y="1850827"/>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Oversees project plan execution</a:t>
          </a:r>
          <a:endParaRPr lang="en-GB" sz="1900" kern="1200" dirty="0">
            <a:latin typeface="Arial" panose="020B0604020202020204" pitchFamily="34" charset="0"/>
            <a:cs typeface="Arial" panose="020B0604020202020204" pitchFamily="34" charset="0"/>
          </a:endParaRPr>
        </a:p>
      </dsp:txBody>
      <dsp:txXfrm>
        <a:off x="4013540" y="1850827"/>
        <a:ext cx="1720088" cy="822775"/>
      </dsp:txXfrm>
    </dsp:sp>
    <dsp:sp modelId="{209896CB-C174-4422-8C39-B43AE285E918}">
      <dsp:nvSpPr>
        <dsp:cNvPr id="0" name=""/>
        <dsp:cNvSpPr/>
      </dsp:nvSpPr>
      <dsp:spPr>
        <a:xfrm>
          <a:off x="3583518" y="2262215"/>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96EC7F-6353-4299-AADD-1B7D15E254DB}">
      <dsp:nvSpPr>
        <dsp:cNvPr id="0" name=""/>
        <dsp:cNvSpPr/>
      </dsp:nvSpPr>
      <dsp:spPr>
        <a:xfrm rot="5400000">
          <a:off x="2250162" y="2451138"/>
          <a:ext cx="1522851" cy="1143858"/>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B2C87A5-D0A3-4276-88A8-4E67CC096D36}">
      <dsp:nvSpPr>
        <dsp:cNvPr id="0" name=""/>
        <dsp:cNvSpPr/>
      </dsp:nvSpPr>
      <dsp:spPr>
        <a:xfrm>
          <a:off x="4013540" y="2673603"/>
          <a:ext cx="1720088" cy="82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24130" rIns="24130" bIns="2413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Controls variables</a:t>
          </a:r>
          <a:endParaRPr lang="en-GB" sz="1900" kern="1200" dirty="0">
            <a:latin typeface="Arial" panose="020B0604020202020204" pitchFamily="34" charset="0"/>
            <a:cs typeface="Arial" panose="020B0604020202020204" pitchFamily="34" charset="0"/>
          </a:endParaRPr>
        </a:p>
      </dsp:txBody>
      <dsp:txXfrm>
        <a:off x="4013540" y="2673603"/>
        <a:ext cx="1720088" cy="822775"/>
      </dsp:txXfrm>
    </dsp:sp>
    <dsp:sp modelId="{5C93D37F-FA9B-4075-94AA-7E2E7908FA1F}">
      <dsp:nvSpPr>
        <dsp:cNvPr id="0" name=""/>
        <dsp:cNvSpPr/>
      </dsp:nvSpPr>
      <dsp:spPr>
        <a:xfrm>
          <a:off x="3583518" y="3084991"/>
          <a:ext cx="430022"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0E4C0E-0290-4EEA-BA59-7BB305705BB1}">
      <dsp:nvSpPr>
        <dsp:cNvPr id="0" name=""/>
        <dsp:cNvSpPr/>
      </dsp:nvSpPr>
      <dsp:spPr>
        <a:xfrm rot="5400000">
          <a:off x="2658511" y="3208379"/>
          <a:ext cx="1046731" cy="799267"/>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C2BD2-6D0C-4B32-9809-7E0C426D27BE}">
      <dsp:nvSpPr>
        <dsp:cNvPr id="0" name=""/>
        <dsp:cNvSpPr/>
      </dsp:nvSpPr>
      <dsp:spPr>
        <a:xfrm>
          <a:off x="2135870" y="455941"/>
          <a:ext cx="3614958" cy="3614958"/>
        </a:xfrm>
        <a:prstGeom prst="blockArc">
          <a:avLst>
            <a:gd name="adj1" fmla="val 13114286"/>
            <a:gd name="adj2" fmla="val 16200000"/>
            <a:gd name="adj3" fmla="val 3904"/>
          </a:avLst>
        </a:prstGeo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sp:spPr>
      <dsp:style>
        <a:lnRef idx="0">
          <a:scrgbClr r="0" g="0" b="0"/>
        </a:lnRef>
        <a:fillRef idx="3">
          <a:scrgbClr r="0" g="0" b="0"/>
        </a:fillRef>
        <a:effectRef idx="3">
          <a:scrgbClr r="0" g="0" b="0"/>
        </a:effectRef>
        <a:fontRef idx="minor">
          <a:schemeClr val="lt1"/>
        </a:fontRef>
      </dsp:style>
    </dsp:sp>
    <dsp:sp modelId="{EA5C79AA-B07E-4CDA-805A-7E7E70DFEC66}">
      <dsp:nvSpPr>
        <dsp:cNvPr id="0" name=""/>
        <dsp:cNvSpPr/>
      </dsp:nvSpPr>
      <dsp:spPr>
        <a:xfrm>
          <a:off x="2135870" y="455941"/>
          <a:ext cx="3614958" cy="3614958"/>
        </a:xfrm>
        <a:prstGeom prst="blockArc">
          <a:avLst>
            <a:gd name="adj1" fmla="val 10028571"/>
            <a:gd name="adj2" fmla="val 13114286"/>
            <a:gd name="adj3" fmla="val 3904"/>
          </a:avLst>
        </a:prstGeo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sp:spPr>
      <dsp:style>
        <a:lnRef idx="0">
          <a:scrgbClr r="0" g="0" b="0"/>
        </a:lnRef>
        <a:fillRef idx="3">
          <a:scrgbClr r="0" g="0" b="0"/>
        </a:fillRef>
        <a:effectRef idx="3">
          <a:scrgbClr r="0" g="0" b="0"/>
        </a:effectRef>
        <a:fontRef idx="minor">
          <a:schemeClr val="lt1"/>
        </a:fontRef>
      </dsp:style>
    </dsp:sp>
    <dsp:sp modelId="{3DF20050-8C13-4DE0-8212-1CB108418AE3}">
      <dsp:nvSpPr>
        <dsp:cNvPr id="0" name=""/>
        <dsp:cNvSpPr/>
      </dsp:nvSpPr>
      <dsp:spPr>
        <a:xfrm>
          <a:off x="2135870" y="455941"/>
          <a:ext cx="3614958" cy="3614958"/>
        </a:xfrm>
        <a:prstGeom prst="blockArc">
          <a:avLst>
            <a:gd name="adj1" fmla="val 6942857"/>
            <a:gd name="adj2" fmla="val 10028571"/>
            <a:gd name="adj3" fmla="val 3904"/>
          </a:avLst>
        </a:prstGeo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sp:spPr>
      <dsp:style>
        <a:lnRef idx="0">
          <a:scrgbClr r="0" g="0" b="0"/>
        </a:lnRef>
        <a:fillRef idx="3">
          <a:scrgbClr r="0" g="0" b="0"/>
        </a:fillRef>
        <a:effectRef idx="3">
          <a:scrgbClr r="0" g="0" b="0"/>
        </a:effectRef>
        <a:fontRef idx="minor">
          <a:schemeClr val="lt1"/>
        </a:fontRef>
      </dsp:style>
    </dsp:sp>
    <dsp:sp modelId="{DEE536C2-F04F-46C7-A5FF-E1901508A743}">
      <dsp:nvSpPr>
        <dsp:cNvPr id="0" name=""/>
        <dsp:cNvSpPr/>
      </dsp:nvSpPr>
      <dsp:spPr>
        <a:xfrm>
          <a:off x="2135870" y="455941"/>
          <a:ext cx="3614958" cy="3614958"/>
        </a:xfrm>
        <a:prstGeom prst="blockArc">
          <a:avLst>
            <a:gd name="adj1" fmla="val 3857143"/>
            <a:gd name="adj2" fmla="val 6942857"/>
            <a:gd name="adj3" fmla="val 3904"/>
          </a:avLst>
        </a:prstGeo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sp:spPr>
      <dsp:style>
        <a:lnRef idx="0">
          <a:scrgbClr r="0" g="0" b="0"/>
        </a:lnRef>
        <a:fillRef idx="3">
          <a:scrgbClr r="0" g="0" b="0"/>
        </a:fillRef>
        <a:effectRef idx="3">
          <a:scrgbClr r="0" g="0" b="0"/>
        </a:effectRef>
        <a:fontRef idx="minor">
          <a:schemeClr val="lt1"/>
        </a:fontRef>
      </dsp:style>
    </dsp:sp>
    <dsp:sp modelId="{D6526ACB-2875-45EF-9EA1-B6A472955039}">
      <dsp:nvSpPr>
        <dsp:cNvPr id="0" name=""/>
        <dsp:cNvSpPr/>
      </dsp:nvSpPr>
      <dsp:spPr>
        <a:xfrm>
          <a:off x="2135870" y="455941"/>
          <a:ext cx="3614958" cy="3614958"/>
        </a:xfrm>
        <a:prstGeom prst="blockArc">
          <a:avLst>
            <a:gd name="adj1" fmla="val 771429"/>
            <a:gd name="adj2" fmla="val 3857143"/>
            <a:gd name="adj3" fmla="val 3904"/>
          </a:avLst>
        </a:prstGeo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sp:spPr>
      <dsp:style>
        <a:lnRef idx="0">
          <a:scrgbClr r="0" g="0" b="0"/>
        </a:lnRef>
        <a:fillRef idx="3">
          <a:scrgbClr r="0" g="0" b="0"/>
        </a:fillRef>
        <a:effectRef idx="3">
          <a:scrgbClr r="0" g="0" b="0"/>
        </a:effectRef>
        <a:fontRef idx="minor">
          <a:schemeClr val="lt1"/>
        </a:fontRef>
      </dsp:style>
    </dsp:sp>
    <dsp:sp modelId="{E6C6FCF2-99EA-4B51-8566-A3D23780DF96}">
      <dsp:nvSpPr>
        <dsp:cNvPr id="0" name=""/>
        <dsp:cNvSpPr/>
      </dsp:nvSpPr>
      <dsp:spPr>
        <a:xfrm>
          <a:off x="2135870" y="455941"/>
          <a:ext cx="3614958" cy="3614958"/>
        </a:xfrm>
        <a:prstGeom prst="blockArc">
          <a:avLst>
            <a:gd name="adj1" fmla="val 19285714"/>
            <a:gd name="adj2" fmla="val 771429"/>
            <a:gd name="adj3" fmla="val 3904"/>
          </a:avLst>
        </a:prstGeo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sp:spPr>
      <dsp:style>
        <a:lnRef idx="0">
          <a:scrgbClr r="0" g="0" b="0"/>
        </a:lnRef>
        <a:fillRef idx="3">
          <a:scrgbClr r="0" g="0" b="0"/>
        </a:fillRef>
        <a:effectRef idx="3">
          <a:scrgbClr r="0" g="0" b="0"/>
        </a:effectRef>
        <a:fontRef idx="minor">
          <a:schemeClr val="lt1"/>
        </a:fontRef>
      </dsp:style>
    </dsp:sp>
    <dsp:sp modelId="{8B194F3D-0302-41F2-833C-3CD3E8D3B8C9}">
      <dsp:nvSpPr>
        <dsp:cNvPr id="0" name=""/>
        <dsp:cNvSpPr/>
      </dsp:nvSpPr>
      <dsp:spPr>
        <a:xfrm>
          <a:off x="2135870" y="455941"/>
          <a:ext cx="3614958" cy="3614958"/>
        </a:xfrm>
        <a:prstGeom prst="blockArc">
          <a:avLst>
            <a:gd name="adj1" fmla="val 16200000"/>
            <a:gd name="adj2" fmla="val 19285714"/>
            <a:gd name="adj3" fmla="val 3904"/>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sp>
    <dsp:sp modelId="{2409281E-C375-4361-A638-7DBA26A84ECB}">
      <dsp:nvSpPr>
        <dsp:cNvPr id="0" name=""/>
        <dsp:cNvSpPr/>
      </dsp:nvSpPr>
      <dsp:spPr>
        <a:xfrm>
          <a:off x="3243443" y="1563514"/>
          <a:ext cx="1399812" cy="1399812"/>
        </a:xfrm>
        <a:prstGeom prst="ellipse">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ysClr val="window" lastClr="FFFFFF"/>
              </a:solidFill>
              <a:latin typeface="Gill Sans MT"/>
              <a:ea typeface="+mn-ea"/>
              <a:cs typeface="+mn-cs"/>
            </a:rPr>
            <a:t>Stakeholders</a:t>
          </a:r>
        </a:p>
      </dsp:txBody>
      <dsp:txXfrm>
        <a:off x="3448441" y="1768512"/>
        <a:ext cx="989816" cy="989816"/>
      </dsp:txXfrm>
    </dsp:sp>
    <dsp:sp modelId="{A1F4807A-3F11-4CD7-BF8F-CCA02BF3A233}">
      <dsp:nvSpPr>
        <dsp:cNvPr id="0" name=""/>
        <dsp:cNvSpPr/>
      </dsp:nvSpPr>
      <dsp:spPr>
        <a:xfrm>
          <a:off x="3453415" y="1282"/>
          <a:ext cx="979868" cy="979868"/>
        </a:xfrm>
        <a:prstGeom prst="ellipse">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Customer</a:t>
          </a:r>
        </a:p>
      </dsp:txBody>
      <dsp:txXfrm>
        <a:off x="3596913" y="144780"/>
        <a:ext cx="692872" cy="692872"/>
      </dsp:txXfrm>
    </dsp:sp>
    <dsp:sp modelId="{3185EACA-434E-4815-A8D5-ACD24D64BB3F}">
      <dsp:nvSpPr>
        <dsp:cNvPr id="0" name=""/>
        <dsp:cNvSpPr/>
      </dsp:nvSpPr>
      <dsp:spPr>
        <a:xfrm>
          <a:off x="4838980" y="668535"/>
          <a:ext cx="979868" cy="979868"/>
        </a:xfrm>
        <a:prstGeom prst="ellipse">
          <a:avLst/>
        </a:prstGeom>
        <a:gradFill rotWithShape="0">
          <a:gsLst>
            <a:gs pos="0">
              <a:srgbClr val="964305">
                <a:hueOff val="1980616"/>
                <a:satOff val="-10087"/>
                <a:lumOff val="1863"/>
                <a:alphaOff val="0"/>
                <a:tint val="92000"/>
                <a:satMod val="170000"/>
              </a:srgbClr>
            </a:gs>
            <a:gs pos="15000">
              <a:srgbClr val="964305">
                <a:hueOff val="1980616"/>
                <a:satOff val="-10087"/>
                <a:lumOff val="1863"/>
                <a:alphaOff val="0"/>
                <a:tint val="92000"/>
                <a:shade val="99000"/>
                <a:satMod val="170000"/>
              </a:srgbClr>
            </a:gs>
            <a:gs pos="62000">
              <a:srgbClr val="964305">
                <a:hueOff val="1980616"/>
                <a:satOff val="-10087"/>
                <a:lumOff val="1863"/>
                <a:alphaOff val="0"/>
                <a:tint val="96000"/>
                <a:shade val="80000"/>
                <a:satMod val="170000"/>
              </a:srgbClr>
            </a:gs>
            <a:gs pos="97000">
              <a:srgbClr val="964305">
                <a:hueOff val="1980616"/>
                <a:satOff val="-10087"/>
                <a:lumOff val="1863"/>
                <a:alphaOff val="0"/>
                <a:tint val="98000"/>
                <a:shade val="63000"/>
                <a:satMod val="170000"/>
              </a:srgbClr>
            </a:gs>
            <a:gs pos="100000">
              <a:srgbClr val="964305">
                <a:hueOff val="1980616"/>
                <a:satOff val="-10087"/>
                <a:lumOff val="186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980616"/>
              <a:satOff val="-10087"/>
              <a:lumOff val="1863"/>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Producer</a:t>
          </a:r>
        </a:p>
      </dsp:txBody>
      <dsp:txXfrm>
        <a:off x="4982478" y="812033"/>
        <a:ext cx="692872" cy="692872"/>
      </dsp:txXfrm>
    </dsp:sp>
    <dsp:sp modelId="{3CAC4A23-B581-45AB-99BC-83259B53C995}">
      <dsp:nvSpPr>
        <dsp:cNvPr id="0" name=""/>
        <dsp:cNvSpPr/>
      </dsp:nvSpPr>
      <dsp:spPr>
        <a:xfrm>
          <a:off x="5181187" y="2167838"/>
          <a:ext cx="979868" cy="979868"/>
        </a:xfrm>
        <a:prstGeom prst="ellipse">
          <a:avLst/>
        </a:prstGeom>
        <a:gradFill rotWithShape="0">
          <a:gsLst>
            <a:gs pos="0">
              <a:srgbClr val="964305">
                <a:hueOff val="3961231"/>
                <a:satOff val="-20173"/>
                <a:lumOff val="3725"/>
                <a:alphaOff val="0"/>
                <a:tint val="92000"/>
                <a:satMod val="170000"/>
              </a:srgbClr>
            </a:gs>
            <a:gs pos="15000">
              <a:srgbClr val="964305">
                <a:hueOff val="3961231"/>
                <a:satOff val="-20173"/>
                <a:lumOff val="3725"/>
                <a:alphaOff val="0"/>
                <a:tint val="92000"/>
                <a:shade val="99000"/>
                <a:satMod val="170000"/>
              </a:srgbClr>
            </a:gs>
            <a:gs pos="62000">
              <a:srgbClr val="964305">
                <a:hueOff val="3961231"/>
                <a:satOff val="-20173"/>
                <a:lumOff val="3725"/>
                <a:alphaOff val="0"/>
                <a:tint val="96000"/>
                <a:shade val="80000"/>
                <a:satMod val="170000"/>
              </a:srgbClr>
            </a:gs>
            <a:gs pos="97000">
              <a:srgbClr val="964305">
                <a:hueOff val="3961231"/>
                <a:satOff val="-20173"/>
                <a:lumOff val="3725"/>
                <a:alphaOff val="0"/>
                <a:tint val="98000"/>
                <a:shade val="63000"/>
                <a:satMod val="170000"/>
              </a:srgbClr>
            </a:gs>
            <a:gs pos="100000">
              <a:srgbClr val="964305">
                <a:hueOff val="3961231"/>
                <a:satOff val="-20173"/>
                <a:lumOff val="372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3961231"/>
              <a:satOff val="-20173"/>
              <a:lumOff val="3725"/>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Project Manager</a:t>
          </a:r>
        </a:p>
      </dsp:txBody>
      <dsp:txXfrm>
        <a:off x="5324685" y="2311336"/>
        <a:ext cx="692872" cy="692872"/>
      </dsp:txXfrm>
    </dsp:sp>
    <dsp:sp modelId="{4F8F6898-CC30-4063-8A39-42B70FB03E1C}">
      <dsp:nvSpPr>
        <dsp:cNvPr id="0" name=""/>
        <dsp:cNvSpPr/>
      </dsp:nvSpPr>
      <dsp:spPr>
        <a:xfrm>
          <a:off x="4222346" y="3370187"/>
          <a:ext cx="979868" cy="979868"/>
        </a:xfrm>
        <a:prstGeom prst="ellipse">
          <a:avLst/>
        </a:prstGeom>
        <a:gradFill rotWithShape="0">
          <a:gsLst>
            <a:gs pos="0">
              <a:srgbClr val="964305">
                <a:hueOff val="5941847"/>
                <a:satOff val="-30260"/>
                <a:lumOff val="5588"/>
                <a:alphaOff val="0"/>
                <a:tint val="92000"/>
                <a:satMod val="170000"/>
              </a:srgbClr>
            </a:gs>
            <a:gs pos="15000">
              <a:srgbClr val="964305">
                <a:hueOff val="5941847"/>
                <a:satOff val="-30260"/>
                <a:lumOff val="5588"/>
                <a:alphaOff val="0"/>
                <a:tint val="92000"/>
                <a:shade val="99000"/>
                <a:satMod val="170000"/>
              </a:srgbClr>
            </a:gs>
            <a:gs pos="62000">
              <a:srgbClr val="964305">
                <a:hueOff val="5941847"/>
                <a:satOff val="-30260"/>
                <a:lumOff val="5588"/>
                <a:alphaOff val="0"/>
                <a:tint val="96000"/>
                <a:shade val="80000"/>
                <a:satMod val="170000"/>
              </a:srgbClr>
            </a:gs>
            <a:gs pos="97000">
              <a:srgbClr val="964305">
                <a:hueOff val="5941847"/>
                <a:satOff val="-30260"/>
                <a:lumOff val="5588"/>
                <a:alphaOff val="0"/>
                <a:tint val="98000"/>
                <a:shade val="63000"/>
                <a:satMod val="170000"/>
              </a:srgbClr>
            </a:gs>
            <a:gs pos="100000">
              <a:srgbClr val="964305">
                <a:hueOff val="5941847"/>
                <a:satOff val="-30260"/>
                <a:lumOff val="5588"/>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5941847"/>
              <a:satOff val="-30260"/>
              <a:lumOff val="5588"/>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Suppliers </a:t>
          </a:r>
        </a:p>
      </dsp:txBody>
      <dsp:txXfrm>
        <a:off x="4365844" y="3513685"/>
        <a:ext cx="692872" cy="692872"/>
      </dsp:txXfrm>
    </dsp:sp>
    <dsp:sp modelId="{46C940AE-CDA6-4154-8451-CA19070BBBB8}">
      <dsp:nvSpPr>
        <dsp:cNvPr id="0" name=""/>
        <dsp:cNvSpPr/>
      </dsp:nvSpPr>
      <dsp:spPr>
        <a:xfrm>
          <a:off x="2684485" y="3370187"/>
          <a:ext cx="979868" cy="979868"/>
        </a:xfrm>
        <a:prstGeom prst="ellipse">
          <a:avLst/>
        </a:prstGeom>
        <a:gradFill rotWithShape="0">
          <a:gsLst>
            <a:gs pos="0">
              <a:srgbClr val="964305">
                <a:hueOff val="7922463"/>
                <a:satOff val="-40347"/>
                <a:lumOff val="7450"/>
                <a:alphaOff val="0"/>
                <a:tint val="92000"/>
                <a:satMod val="170000"/>
              </a:srgbClr>
            </a:gs>
            <a:gs pos="15000">
              <a:srgbClr val="964305">
                <a:hueOff val="7922463"/>
                <a:satOff val="-40347"/>
                <a:lumOff val="7450"/>
                <a:alphaOff val="0"/>
                <a:tint val="92000"/>
                <a:shade val="99000"/>
                <a:satMod val="170000"/>
              </a:srgbClr>
            </a:gs>
            <a:gs pos="62000">
              <a:srgbClr val="964305">
                <a:hueOff val="7922463"/>
                <a:satOff val="-40347"/>
                <a:lumOff val="7450"/>
                <a:alphaOff val="0"/>
                <a:tint val="96000"/>
                <a:shade val="80000"/>
                <a:satMod val="170000"/>
              </a:srgbClr>
            </a:gs>
            <a:gs pos="97000">
              <a:srgbClr val="964305">
                <a:hueOff val="7922463"/>
                <a:satOff val="-40347"/>
                <a:lumOff val="7450"/>
                <a:alphaOff val="0"/>
                <a:tint val="98000"/>
                <a:shade val="63000"/>
                <a:satMod val="170000"/>
              </a:srgbClr>
            </a:gs>
            <a:gs pos="100000">
              <a:srgbClr val="964305">
                <a:hueOff val="7922463"/>
                <a:satOff val="-40347"/>
                <a:lumOff val="745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7922463"/>
              <a:satOff val="-40347"/>
              <a:lumOff val="745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Team members</a:t>
          </a:r>
        </a:p>
      </dsp:txBody>
      <dsp:txXfrm>
        <a:off x="2827983" y="3513685"/>
        <a:ext cx="692872" cy="692872"/>
      </dsp:txXfrm>
    </dsp:sp>
    <dsp:sp modelId="{B7525613-18FE-4500-9E5E-63624D10631E}">
      <dsp:nvSpPr>
        <dsp:cNvPr id="0" name=""/>
        <dsp:cNvSpPr/>
      </dsp:nvSpPr>
      <dsp:spPr>
        <a:xfrm>
          <a:off x="1725644" y="2167838"/>
          <a:ext cx="979868" cy="979868"/>
        </a:xfrm>
        <a:prstGeom prst="ellipse">
          <a:avLst/>
        </a:prstGeom>
        <a:gradFill rotWithShape="0">
          <a:gsLst>
            <a:gs pos="0">
              <a:srgbClr val="964305">
                <a:hueOff val="9903078"/>
                <a:satOff val="-50433"/>
                <a:lumOff val="9313"/>
                <a:alphaOff val="0"/>
                <a:tint val="92000"/>
                <a:satMod val="170000"/>
              </a:srgbClr>
            </a:gs>
            <a:gs pos="15000">
              <a:srgbClr val="964305">
                <a:hueOff val="9903078"/>
                <a:satOff val="-50433"/>
                <a:lumOff val="9313"/>
                <a:alphaOff val="0"/>
                <a:tint val="92000"/>
                <a:shade val="99000"/>
                <a:satMod val="170000"/>
              </a:srgbClr>
            </a:gs>
            <a:gs pos="62000">
              <a:srgbClr val="964305">
                <a:hueOff val="9903078"/>
                <a:satOff val="-50433"/>
                <a:lumOff val="9313"/>
                <a:alphaOff val="0"/>
                <a:tint val="96000"/>
                <a:shade val="80000"/>
                <a:satMod val="170000"/>
              </a:srgbClr>
            </a:gs>
            <a:gs pos="97000">
              <a:srgbClr val="964305">
                <a:hueOff val="9903078"/>
                <a:satOff val="-50433"/>
                <a:lumOff val="9313"/>
                <a:alphaOff val="0"/>
                <a:tint val="98000"/>
                <a:shade val="63000"/>
                <a:satMod val="170000"/>
              </a:srgbClr>
            </a:gs>
            <a:gs pos="100000">
              <a:srgbClr val="964305">
                <a:hueOff val="9903078"/>
                <a:satOff val="-50433"/>
                <a:lumOff val="9313"/>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9903078"/>
              <a:satOff val="-50433"/>
              <a:lumOff val="9313"/>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HR</a:t>
          </a:r>
        </a:p>
      </dsp:txBody>
      <dsp:txXfrm>
        <a:off x="1869142" y="2311336"/>
        <a:ext cx="692872" cy="692872"/>
      </dsp:txXfrm>
    </dsp:sp>
    <dsp:sp modelId="{166BBFEB-202E-46A2-814B-C94BB617043F}">
      <dsp:nvSpPr>
        <dsp:cNvPr id="0" name=""/>
        <dsp:cNvSpPr/>
      </dsp:nvSpPr>
      <dsp:spPr>
        <a:xfrm>
          <a:off x="2067850" y="668535"/>
          <a:ext cx="979868" cy="979868"/>
        </a:xfrm>
        <a:prstGeom prst="ellipse">
          <a:avLst/>
        </a:prstGeom>
        <a:gradFill rotWithShape="0">
          <a:gsLst>
            <a:gs pos="0">
              <a:srgbClr val="964305">
                <a:hueOff val="11883694"/>
                <a:satOff val="-60520"/>
                <a:lumOff val="11175"/>
                <a:alphaOff val="0"/>
                <a:tint val="92000"/>
                <a:satMod val="170000"/>
              </a:srgbClr>
            </a:gs>
            <a:gs pos="15000">
              <a:srgbClr val="964305">
                <a:hueOff val="11883694"/>
                <a:satOff val="-60520"/>
                <a:lumOff val="11175"/>
                <a:alphaOff val="0"/>
                <a:tint val="92000"/>
                <a:shade val="99000"/>
                <a:satMod val="170000"/>
              </a:srgbClr>
            </a:gs>
            <a:gs pos="62000">
              <a:srgbClr val="964305">
                <a:hueOff val="11883694"/>
                <a:satOff val="-60520"/>
                <a:lumOff val="11175"/>
                <a:alphaOff val="0"/>
                <a:tint val="96000"/>
                <a:shade val="80000"/>
                <a:satMod val="170000"/>
              </a:srgbClr>
            </a:gs>
            <a:gs pos="97000">
              <a:srgbClr val="964305">
                <a:hueOff val="11883694"/>
                <a:satOff val="-60520"/>
                <a:lumOff val="11175"/>
                <a:alphaOff val="0"/>
                <a:tint val="98000"/>
                <a:shade val="63000"/>
                <a:satMod val="170000"/>
              </a:srgbClr>
            </a:gs>
            <a:gs pos="100000">
              <a:srgbClr val="964305">
                <a:hueOff val="11883694"/>
                <a:satOff val="-60520"/>
                <a:lumOff val="11175"/>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11883694"/>
              <a:satOff val="-60520"/>
              <a:lumOff val="11175"/>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 lastClr="FFFFFF"/>
              </a:solidFill>
              <a:latin typeface="Gill Sans MT"/>
              <a:ea typeface="+mn-ea"/>
              <a:cs typeface="+mn-cs"/>
            </a:rPr>
            <a:t>Outsourced</a:t>
          </a:r>
        </a:p>
      </dsp:txBody>
      <dsp:txXfrm>
        <a:off x="2211348" y="812033"/>
        <a:ext cx="692872" cy="692872"/>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7/16/20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2090758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Effective PM Attributes</a:t>
            </a:r>
          </a:p>
          <a:p>
            <a:pPr eaLnBrk="1" hangingPunct="1"/>
            <a:endParaRPr lang="en-GB" dirty="0">
              <a:latin typeface="Times" pitchFamily="18" charset="0"/>
            </a:endParaRPr>
          </a:p>
          <a:p>
            <a:pPr marL="0" indent="0">
              <a:buNone/>
            </a:pPr>
            <a:r>
              <a:rPr lang="en-GB" altLang="en-US" sz="1200" dirty="0">
                <a:latin typeface="Arial" panose="020B0604020202020204" pitchFamily="34" charset="0"/>
                <a:cs typeface="Arial" panose="020B0604020202020204" pitchFamily="34" charset="0"/>
              </a:rPr>
              <a:t>Be prepared to ‘roll up their sleeves and get     their hands dirty’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Foresight</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Planning skills</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Knowledge of the subject / area of work</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Be prepared to walk, if necessary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A sense of humour</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Patience of a saint</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912448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PM usually doesn’t do all the project but instead keeps an overview …  </a:t>
            </a:r>
          </a:p>
          <a:p>
            <a:endParaRPr lang="en-GB" altLang="en-US" dirty="0"/>
          </a:p>
          <a:p>
            <a:r>
              <a:rPr lang="en-GB" altLang="en-US" dirty="0"/>
              <a:t>They will have to rely on others to deliver and part of organising resources is allocating team roles appropriately to ensure the right skills set is on board to fulfil the project delivery criterion.</a:t>
            </a:r>
          </a:p>
          <a:p>
            <a:endParaRPr lang="en-GB" altLang="en-US" dirty="0"/>
          </a:p>
          <a:p>
            <a:r>
              <a:rPr lang="en-GB" altLang="en-US" dirty="0"/>
              <a:t>Controlling variables such as mitigating risks, keeping stakeholders informed, maintaining costs, quality and sticking to the time line. By following and adjusting the project plan should it need to be </a:t>
            </a: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429055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Acquiring Adequate resources and organizing them</a:t>
            </a:r>
          </a:p>
          <a:p>
            <a:r>
              <a:rPr lang="en-US" dirty="0"/>
              <a:t>Communicating with all relevant groups regularly</a:t>
            </a:r>
          </a:p>
          <a:p>
            <a:r>
              <a:rPr lang="en-US" dirty="0"/>
              <a:t>Bringing teams together based on skill set necessary for the project (through following Belbin Team roles, identifying the strengths and skills of individuals and match them with appropriate tasks based on their strengths), setting goals, putting in communication structures, identifying training</a:t>
            </a:r>
          </a:p>
          <a:p>
            <a:r>
              <a:rPr lang="en-US" dirty="0"/>
              <a:t>Motivating teams</a:t>
            </a:r>
          </a:p>
          <a:p>
            <a:endParaRPr lang="en-US" dirty="0"/>
          </a:p>
          <a:p>
            <a:r>
              <a:rPr lang="en-US" b="1" dirty="0"/>
              <a:t>Ensuring a paradigm shift </a:t>
            </a:r>
            <a:br>
              <a:rPr lang="en-US" b="1" dirty="0"/>
            </a:br>
            <a:r>
              <a:rPr lang="en-US" dirty="0"/>
              <a:t>This is the transition from the planning phase to the execution phase, This is often accomplished by conducting an execution “kick off” meeting which not only announces the transition but also attempts to get participants to now see the task at hand which is to be accomplished. This is one of the project manager’s primary roles in the execution phase of the project</a:t>
            </a:r>
          </a:p>
          <a:p>
            <a:endParaRPr lang="en-US" dirty="0"/>
          </a:p>
          <a:p>
            <a:r>
              <a:rPr lang="en-US" b="1" dirty="0"/>
              <a:t>Keeping key stakeholders informed</a:t>
            </a:r>
            <a:br>
              <a:rPr lang="en-US" dirty="0"/>
            </a:br>
            <a:r>
              <a:rPr lang="en-US" dirty="0"/>
              <a:t>Keep key stakeholders informed of the project’s status. The purpose of these briefings is show that the project manager understands key stakeholder interests and is successfully managing them</a:t>
            </a:r>
          </a:p>
          <a:p>
            <a:br>
              <a:rPr lang="en-US" dirty="0"/>
            </a:br>
            <a:r>
              <a:rPr lang="en-US" dirty="0"/>
              <a:t>Using the communication plan, established in the initiation phase, the project manager provides pertinent status information at the appropriate level and scope</a:t>
            </a:r>
          </a:p>
          <a:p>
            <a:br>
              <a:rPr lang="en-US" dirty="0"/>
            </a:br>
            <a:r>
              <a:rPr lang="en-US" dirty="0"/>
              <a:t>Key financial stakeholders are interested primarily in the cash flow aspects, and less interested in the technical details of the product design status</a:t>
            </a:r>
          </a:p>
          <a:p>
            <a:r>
              <a:rPr lang="en-US" dirty="0"/>
              <a:t>Project manager must customize these briefings to the interests of the individual stakeholders. Project managers must be careful not to overwhelm stakeholders with excessive technical jargon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Protecting intellectual property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03399"/>
                </a:solidFill>
                <a:latin typeface="Calibri" panose="020F0502020204030204" pitchFamily="34" charset="0"/>
                <a:cs typeface="Calibri" panose="020F0502020204030204" pitchFamily="34" charset="0"/>
              </a:rPr>
              <a:t>As new design concepts develop it is vital that they be protected by the project manager. It is important for the project manager to find a </a:t>
            </a:r>
            <a:r>
              <a:rPr lang="en-US" altLang="en-US" sz="1200" b="0" dirty="0">
                <a:solidFill>
                  <a:srgbClr val="FF0000"/>
                </a:solidFill>
                <a:latin typeface="Calibri" panose="020F0502020204030204" pitchFamily="34" charset="0"/>
                <a:cs typeface="Calibri" panose="020F0502020204030204" pitchFamily="34" charset="0"/>
              </a:rPr>
              <a:t>qualified, experienced patent attorney </a:t>
            </a:r>
            <a:r>
              <a:rPr lang="en-US" altLang="en-US" sz="1200" b="0" dirty="0">
                <a:solidFill>
                  <a:srgbClr val="003399"/>
                </a:solidFill>
                <a:latin typeface="Calibri" panose="020F0502020204030204" pitchFamily="34" charset="0"/>
                <a:cs typeface="Calibri" panose="020F0502020204030204" pitchFamily="34" charset="0"/>
              </a:rPr>
              <a:t>early in the project, and to begin the protection process quickly. </a:t>
            </a:r>
            <a:endParaRPr lang="en-US" altLang="en-US" sz="1200" b="0" i="1" dirty="0">
              <a:solidFill>
                <a:srgbClr val="FF0000"/>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Developing teams</a:t>
            </a:r>
          </a:p>
          <a:p>
            <a:r>
              <a:rPr lang="en-US" altLang="en-US" dirty="0"/>
              <a:t>This can be done through implementing Tuckman's team development structure where the project manager assists the teams through the different stages of Forming, Storming, Norming, and performing stages.</a:t>
            </a:r>
            <a:br>
              <a:rPr lang="en-US" altLang="en-US" dirty="0"/>
            </a:br>
            <a:endParaRPr lang="en-US" altLang="en-US" dirty="0"/>
          </a:p>
          <a:p>
            <a:r>
              <a:rPr lang="en-US" altLang="en-US" dirty="0"/>
              <a:t>Its also where the Project Manager follows Adair’s Action Centered leadership role </a:t>
            </a:r>
            <a:r>
              <a:rPr lang="en-GB" altLang="en-US" dirty="0"/>
              <a:t>looking at achieving the Task, Developing the Team and Developing Individuals which are mutually dependent on one another as well as being separately essential to the overall </a:t>
            </a:r>
            <a:r>
              <a:rPr lang="en-GB" altLang="en-US" b="1" dirty="0"/>
              <a:t>leadership role</a:t>
            </a:r>
            <a:r>
              <a:rPr lang="en-GB" altLang="en-US" dirty="0"/>
              <a:t>.</a:t>
            </a:r>
            <a:r>
              <a:rPr lang="en-US" altLang="en-US" dirty="0"/>
              <a:t> </a:t>
            </a:r>
          </a:p>
          <a:p>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D0D0D"/>
                </a:solidFill>
                <a:latin typeface="Calibri" panose="020F0502020204030204" pitchFamily="34" charset="0"/>
                <a:cs typeface="Calibri" panose="020F0502020204030204" pitchFamily="34" charset="0"/>
              </a:rPr>
              <a:t>Teams do not grow into high-performance teams automatically. To assume so is naive on the part of the project manager. Teams must be developed quickly when they are formed to solve complex problems.</a:t>
            </a:r>
            <a:endParaRPr lang="en-US" sz="1200" b="0"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Recognizing/rewarding exceptional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prstClr val="black"/>
                </a:solidFill>
                <a:latin typeface="Calibri" pitchFamily="34" charset="0"/>
                <a:ea typeface="MS PGothic" pitchFamily="34" charset="-128"/>
                <a:cs typeface="Calibri" pitchFamily="34" charset="0"/>
              </a:rPr>
              <a:t>Dependent on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691441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Responsible: Doing The Task</a:t>
            </a:r>
          </a:p>
          <a:p>
            <a:pPr fontAlgn="base"/>
            <a:r>
              <a:rPr lang="en-GB" sz="1200" b="0" i="0" kern="1200" dirty="0">
                <a:solidFill>
                  <a:schemeClr val="tx1"/>
                </a:solidFill>
                <a:effectLst/>
                <a:latin typeface="+mn-lt"/>
                <a:ea typeface="+mn-ea"/>
                <a:cs typeface="+mn-cs"/>
              </a:rPr>
              <a:t>This person actions the task or deliverable. They are responsible for getting the work done or making the decision. It can sometimes be more than one person, but try to minimise the amount of people involved.</a:t>
            </a:r>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Accountable: Owning The Task</a:t>
            </a:r>
          </a:p>
          <a:p>
            <a:pPr fontAlgn="base"/>
            <a:r>
              <a:rPr lang="en-GB" sz="1200" b="0" i="0" kern="1200" dirty="0">
                <a:solidFill>
                  <a:schemeClr val="tx1"/>
                </a:solidFill>
                <a:effectLst/>
                <a:latin typeface="+mn-lt"/>
                <a:ea typeface="+mn-ea"/>
                <a:cs typeface="+mn-cs"/>
              </a:rPr>
              <a:t>This person or role is responsible for the overall completion of the task or deliverable. They won’t get the work done, but are responsible for making sure it’s finalized. Ideally, this should be one person rather than a group to avoid confusion in terms of who actually owns the task.</a:t>
            </a:r>
          </a:p>
          <a:p>
            <a:pPr>
              <a:spcBef>
                <a:spcPct val="0"/>
              </a:spcBef>
            </a:pPr>
            <a:br>
              <a:rPr lang="en-GB" sz="1200" b="1" i="0" kern="1200" dirty="0">
                <a:solidFill>
                  <a:schemeClr val="tx1"/>
                </a:solidFill>
                <a:effectLst/>
                <a:latin typeface="+mn-lt"/>
                <a:ea typeface="+mn-ea"/>
                <a:cs typeface="+mn-cs"/>
              </a:rPr>
            </a:br>
            <a:r>
              <a:rPr lang="en-AU" b="1" dirty="0"/>
              <a:t>What is the difference between R and A?</a:t>
            </a:r>
            <a:endParaRPr lang="en-US" dirty="0"/>
          </a:p>
          <a:p>
            <a:pPr>
              <a:spcBef>
                <a:spcPct val="0"/>
              </a:spcBef>
            </a:pPr>
            <a:r>
              <a:rPr lang="en-AU" dirty="0"/>
              <a:t>Responsible: you do it.  </a:t>
            </a:r>
            <a:endParaRPr lang="en-US" dirty="0"/>
          </a:p>
          <a:p>
            <a:pPr>
              <a:spcBef>
                <a:spcPct val="0"/>
              </a:spcBef>
            </a:pPr>
            <a:r>
              <a:rPr lang="en-AU" dirty="0"/>
              <a:t>Accountable:  you are accountable for ensuring that the person who is responsible (R) does it.  </a:t>
            </a:r>
            <a:br>
              <a:rPr lang="en-AU" dirty="0"/>
            </a:br>
            <a:br>
              <a:rPr lang="en-AU" dirty="0"/>
            </a:br>
            <a:r>
              <a:rPr lang="en-AU" b="1" dirty="0"/>
              <a:t>Is it is possible to hold an A and an R simultaneously?</a:t>
            </a:r>
            <a:endParaRPr lang="en-US" dirty="0"/>
          </a:p>
          <a:p>
            <a:pPr>
              <a:spcBef>
                <a:spcPct val="0"/>
              </a:spcBef>
            </a:pPr>
            <a:r>
              <a:rPr lang="en-AU" dirty="0"/>
              <a:t>If you hold the A and someone else the R, it means the task has been delegated by you to them.</a:t>
            </a:r>
            <a:endParaRPr lang="en-US" dirty="0"/>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Consulted: Assisting</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person, role or group will provide information useful to completing the task or deliverable. There will be two-way communication between those responsible and those consulted.</a:t>
            </a:r>
            <a:br>
              <a:rPr lang="en-GB" sz="1200" b="0" i="0" kern="1200" dirty="0">
                <a:solidFill>
                  <a:schemeClr val="tx1"/>
                </a:solidFill>
                <a:effectLst/>
                <a:latin typeface="+mn-lt"/>
                <a:ea typeface="+mn-ea"/>
                <a:cs typeface="+mn-cs"/>
              </a:rPr>
            </a:br>
            <a:r>
              <a:rPr lang="en-AU" sz="1200" b="0" i="0" kern="1200" dirty="0">
                <a:solidFill>
                  <a:schemeClr val="tx1"/>
                </a:solidFill>
                <a:effectLst/>
                <a:latin typeface="+mn-lt"/>
                <a:ea typeface="+mn-ea"/>
                <a:cs typeface="+mn-cs"/>
              </a:rPr>
              <a:t>PM</a:t>
            </a:r>
            <a:r>
              <a:rPr lang="en-AU" dirty="0"/>
              <a:t> seek their opinion and want to know their feedback. </a:t>
            </a:r>
            <a:endParaRPr lang="en-US" dirty="0"/>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Informed: Keeping Aware</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These people or groups will be kept up to date on the task or deliverable. This could be on progress, or when the task or deliverable is completed. They won’t be asked to feedback or review, but they can be affected by the outcome of the task or deliverable. There should be one-way communication to these roles or groups.</a:t>
            </a:r>
            <a:r>
              <a:rPr lang="en-GB" dirty="0"/>
              <a:t> </a:t>
            </a:r>
            <a:br>
              <a:rPr lang="en-GB" dirty="0"/>
            </a:br>
            <a:br>
              <a:rPr lang="en-GB" dirty="0"/>
            </a:br>
            <a:r>
              <a:rPr lang="en-GB" dirty="0"/>
              <a:t>PM keep them informed of the developments by using memos or by other means</a:t>
            </a:r>
            <a:endParaRPr lang="en-US"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a:spcBef>
                <a:spcPct val="0"/>
              </a:spcBef>
            </a:pPr>
            <a:r>
              <a:rPr lang="en-GB" dirty="0"/>
              <a:t>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3830585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Defining the ‘why’ needs to be precise.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Small differences in the definition can make significant differences in what ends up happening. For example the following two statements are quite similar but what would happen as a result could be significantly different.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to improve our shops in London to increase sales per square foot</a:t>
            </a:r>
          </a:p>
          <a:p>
            <a:r>
              <a:rPr lang="en-GB" sz="1200" kern="1200" dirty="0">
                <a:solidFill>
                  <a:schemeClr val="tx1"/>
                </a:solidFill>
                <a:effectLst/>
                <a:latin typeface="+mn-lt"/>
                <a:ea typeface="+mn-ea"/>
                <a:cs typeface="+mn-cs"/>
              </a:rPr>
              <a:t>2 to improve our shops in London to align with high quality brand image.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fulfil the first a project might fit more shelves into a shop where in the second it would end up doing the opposite and having less in the shop and making it feel more fashionable and stylish.</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answer to the question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is fundamental and should not be engineered to fit the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i.e.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must be derived from 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sometimes argued that if you are responsible for the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you do not need to know the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Many project managers only ever discuss what the project is and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you are doing something which helps motivate and drives people. Most people perform better not when they blindly do things but when they know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they’re doing something.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importantly knowing what you are doing something helps in checking that </a:t>
            </a:r>
            <a:r>
              <a:rPr lang="en-GB" sz="1200" b="1" kern="1200" dirty="0">
                <a:solidFill>
                  <a:schemeClr val="tx1"/>
                </a:solidFill>
                <a:effectLst/>
                <a:latin typeface="+mn-lt"/>
                <a:ea typeface="+mn-ea"/>
                <a:cs typeface="+mn-cs"/>
              </a:rPr>
              <a:t>what </a:t>
            </a:r>
            <a:r>
              <a:rPr lang="en-GB" sz="1200" kern="1200" dirty="0">
                <a:solidFill>
                  <a:schemeClr val="tx1"/>
                </a:solidFill>
                <a:effectLst/>
                <a:latin typeface="+mn-lt"/>
                <a:ea typeface="+mn-ea"/>
                <a:cs typeface="+mn-cs"/>
              </a:rPr>
              <a:t>you are doing is worthwhile and ensuring that you make the right decisions as you go along consistent with the </a:t>
            </a:r>
            <a:r>
              <a:rPr lang="en-GB" sz="1200" b="1" kern="1200" dirty="0">
                <a:solidFill>
                  <a:schemeClr val="tx1"/>
                </a:solidFill>
                <a:effectLst/>
                <a:latin typeface="+mn-lt"/>
                <a:ea typeface="+mn-ea"/>
                <a:cs typeface="+mn-cs"/>
              </a:rPr>
              <a:t>why</a:t>
            </a:r>
          </a:p>
          <a:p>
            <a:endParaRPr lang="en-US" dirty="0"/>
          </a:p>
          <a:p>
            <a:r>
              <a:rPr lang="en-US" b="1" dirty="0"/>
              <a:t>Getting the project definition correct is paramount and allows easier project management.  Get it wrong and there is a risk of disaster, so take time to get it right at the beginning.</a:t>
            </a: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282768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Project Scope</a:t>
            </a:r>
          </a:p>
          <a:p>
            <a:r>
              <a:rPr lang="en-GB" sz="1200" b="0" kern="1200" dirty="0">
                <a:solidFill>
                  <a:schemeClr val="tx1"/>
                </a:solidFill>
                <a:effectLst/>
                <a:latin typeface="+mn-lt"/>
                <a:ea typeface="+mn-ea"/>
                <a:cs typeface="+mn-cs"/>
              </a:rPr>
              <a:t>Sets the shape for/of a project. Defines the boundaries in terms of what the project is and, </a:t>
            </a:r>
            <a:r>
              <a:rPr lang="en-GB" sz="1200" b="1" kern="1200" dirty="0">
                <a:solidFill>
                  <a:schemeClr val="tx1"/>
                </a:solidFill>
                <a:effectLst/>
                <a:latin typeface="+mn-lt"/>
                <a:ea typeface="+mn-ea"/>
                <a:cs typeface="+mn-cs"/>
              </a:rPr>
              <a:t>more importantly, </a:t>
            </a:r>
            <a:r>
              <a:rPr lang="en-GB" sz="1200" b="0" kern="1200" dirty="0">
                <a:solidFill>
                  <a:schemeClr val="tx1"/>
                </a:solidFill>
                <a:effectLst/>
                <a:latin typeface="+mn-lt"/>
                <a:ea typeface="+mn-ea"/>
                <a:cs typeface="+mn-cs"/>
              </a:rPr>
              <a:t>what it is </a:t>
            </a:r>
            <a:r>
              <a:rPr lang="en-GB" sz="1200" b="1" kern="1200" dirty="0">
                <a:solidFill>
                  <a:schemeClr val="tx1"/>
                </a:solidFill>
                <a:effectLst/>
                <a:latin typeface="+mn-lt"/>
                <a:ea typeface="+mn-ea"/>
                <a:cs typeface="+mn-cs"/>
              </a:rPr>
              <a:t>not. </a:t>
            </a:r>
            <a:r>
              <a:rPr lang="en-GB" sz="1200" b="0" kern="1200" dirty="0">
                <a:solidFill>
                  <a:schemeClr val="tx1"/>
                </a:solidFill>
                <a:effectLst/>
                <a:latin typeface="+mn-lt"/>
                <a:ea typeface="+mn-ea"/>
                <a:cs typeface="+mn-cs"/>
              </a:rPr>
              <a:t>It describes the description of the project outputs , explains what is expected to be delivered once complete.  Scoping project starts before project resources and activities are planned and include all key aspects/players.</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Considerations: Overall objective/deliverables/Measurement of success/constraints/working with client/</a:t>
            </a:r>
            <a:r>
              <a:rPr lang="en-GB" sz="1200" b="0" kern="1200">
                <a:solidFill>
                  <a:schemeClr val="tx1"/>
                </a:solidFill>
                <a:effectLst/>
                <a:latin typeface="+mn-lt"/>
                <a:ea typeface="+mn-ea"/>
                <a:cs typeface="+mn-cs"/>
              </a:rPr>
              <a:t>implicit requirements and more.</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do you want to do this project</a:t>
            </a:r>
          </a:p>
          <a:p>
            <a:r>
              <a:rPr lang="en-GB" sz="1200" kern="1200" dirty="0">
                <a:solidFill>
                  <a:schemeClr val="tx1"/>
                </a:solidFill>
                <a:effectLst/>
                <a:latin typeface="+mn-lt"/>
                <a:ea typeface="+mn-ea"/>
                <a:cs typeface="+mn-cs"/>
              </a:rPr>
              <a:t>This needs to be a clear statement of the reason why are you doing the project, what you will be able to achieve when you’ve done the projects that you cannot achieve now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will you have at the end</a:t>
            </a:r>
          </a:p>
          <a:p>
            <a:r>
              <a:rPr lang="en-GB" sz="1200" kern="1200" dirty="0">
                <a:solidFill>
                  <a:schemeClr val="tx1"/>
                </a:solidFill>
                <a:effectLst/>
                <a:latin typeface="+mn-lt"/>
                <a:ea typeface="+mn-ea"/>
                <a:cs typeface="+mn-cs"/>
              </a:rPr>
              <a:t>This is a fundamental question. Project will deliver something which may be tangible like a new house or a new product. It might be software. It may be something completely intangible for example a change in peoples attitude.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Will you deliver anything else</a:t>
            </a:r>
          </a:p>
          <a:p>
            <a:r>
              <a:rPr lang="en-GB" sz="1200" kern="1200" dirty="0">
                <a:solidFill>
                  <a:schemeClr val="tx1"/>
                </a:solidFill>
                <a:effectLst/>
                <a:latin typeface="+mn-lt"/>
                <a:ea typeface="+mn-ea"/>
                <a:cs typeface="+mn-cs"/>
              </a:rPr>
              <a:t>You should know from the want or why what do you are setting out to deliver. There may be other things that need to be delivered at the same time so these also need to be included in the project definition.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Is anything explicitly excluded from the project</a:t>
            </a:r>
          </a:p>
          <a:p>
            <a:r>
              <a:rPr lang="en-GB" sz="1200" kern="1200" dirty="0">
                <a:solidFill>
                  <a:schemeClr val="tx1"/>
                </a:solidFill>
                <a:effectLst/>
                <a:latin typeface="+mn-lt"/>
                <a:ea typeface="+mn-ea"/>
                <a:cs typeface="+mn-cs"/>
              </a:rPr>
              <a:t>Sometimes activities and deliverables which you want to exclude from the scope of the project which otherwise might be thought to be included in it. It is worth being explicit and noting these down as the scope is as much to gain an understanding of what will not be delivered as what will be.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Are there any gaps or overlaps with other projects or changes to the boundaries</a:t>
            </a:r>
          </a:p>
          <a:p>
            <a:r>
              <a:rPr lang="en-GB" sz="1200" kern="1200" dirty="0">
                <a:solidFill>
                  <a:schemeClr val="tx1"/>
                </a:solidFill>
                <a:effectLst/>
                <a:latin typeface="+mn-lt"/>
                <a:ea typeface="+mn-ea"/>
                <a:cs typeface="+mn-cs"/>
              </a:rPr>
              <a:t>Often when starting a project there is something or someone else doing something similar. The goal is to get something done but not to do it twice. If the other project will do part of your work for you and also in the timeframe you require you do not need to do that as well. Project managers call this dependency on another project. Project dependency.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Sometimes more than one project starts at once with the intention of the deliverables from all projects coming together to a greater goal. This set of related projects is sometimes called a program,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the refurbishment of a showroom alongside developing sales and training to sell a new product.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assumptions are being made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you make assumptions of the project you should do so conscientiously. The problem with assumptions is that they can be wrong.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Typical examples of assumptions</a:t>
            </a:r>
          </a:p>
          <a:p>
            <a:r>
              <a:rPr lang="en-GB" sz="1200" kern="1200" dirty="0">
                <a:solidFill>
                  <a:schemeClr val="tx1"/>
                </a:solidFill>
                <a:effectLst/>
                <a:latin typeface="+mn-lt"/>
                <a:ea typeface="+mn-ea"/>
                <a:cs typeface="+mn-cs"/>
              </a:rPr>
              <a:t>Operations department provide necessary resources to implement deliverables at the appropriate time</a:t>
            </a:r>
          </a:p>
          <a:p>
            <a:r>
              <a:rPr lang="en-GB" sz="1200" kern="1200" dirty="0">
                <a:solidFill>
                  <a:schemeClr val="tx1"/>
                </a:solidFill>
                <a:effectLst/>
                <a:latin typeface="+mn-lt"/>
                <a:ea typeface="+mn-ea"/>
                <a:cs typeface="+mn-cs"/>
              </a:rPr>
              <a:t>Existing supplier provide additional components necessary at all below existing prices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Significant problems</a:t>
            </a:r>
          </a:p>
          <a:p>
            <a:r>
              <a:rPr lang="en-GB" sz="1200" kern="1200" dirty="0">
                <a:solidFill>
                  <a:schemeClr val="tx1"/>
                </a:solidFill>
                <a:effectLst/>
                <a:latin typeface="+mn-lt"/>
                <a:ea typeface="+mn-ea"/>
                <a:cs typeface="+mn-cs"/>
              </a:rPr>
              <a:t>Almost every project has problems and challenges to overcome you should capture the ones you’re aware of as they may impact the way you do the project. A significant problem is one that will materially affect the cost or time of the project or change the way you approach it and which you think there is a chance it will occur.</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Conditions and constraints</a:t>
            </a:r>
          </a:p>
          <a:p>
            <a:r>
              <a:rPr lang="en-GB" sz="1200" kern="1200" dirty="0">
                <a:solidFill>
                  <a:schemeClr val="tx1"/>
                </a:solidFill>
                <a:effectLst/>
                <a:latin typeface="+mn-lt"/>
                <a:ea typeface="+mn-ea"/>
                <a:cs typeface="+mn-cs"/>
              </a:rPr>
              <a:t>Often customers have strict time in which a project must be completed or a maximum cost. Conditions come in many forms for example rules guidelines regulations and legislation. It is important to note that you are not saying you can complete the project within these constraints simply that you understand them.</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443707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t>The project life cycle provides the basic framework for managing the projects </a:t>
            </a:r>
          </a:p>
          <a:p>
            <a:pPr eaLnBrk="1" hangingPunct="1"/>
            <a:r>
              <a:rPr lang="en-GB" altLang="en-US" dirty="0"/>
              <a:t>The concept of a project life cycle provides a </a:t>
            </a:r>
            <a:r>
              <a:rPr lang="en-GB" altLang="en-US" b="1" dirty="0"/>
              <a:t>useful framework </a:t>
            </a:r>
            <a:r>
              <a:rPr lang="en-GB" altLang="en-US" dirty="0"/>
              <a:t>for looking at project overtime.’ Within its life cycle , a  project is typically divided into phases where extra control is needed to </a:t>
            </a:r>
            <a:r>
              <a:rPr lang="en-GB" altLang="en-US" b="1" dirty="0"/>
              <a:t>effectively manage </a:t>
            </a:r>
            <a:r>
              <a:rPr lang="en-GB" altLang="en-US" dirty="0"/>
              <a:t>the </a:t>
            </a:r>
            <a:r>
              <a:rPr lang="en-GB" altLang="en-US" b="1" dirty="0"/>
              <a:t>completion</a:t>
            </a:r>
            <a:r>
              <a:rPr lang="en-GB" altLang="en-US" dirty="0"/>
              <a:t> of a major </a:t>
            </a:r>
            <a:r>
              <a:rPr lang="en-GB" altLang="en-US" b="1" dirty="0"/>
              <a:t>deliverable</a:t>
            </a:r>
            <a:r>
              <a:rPr lang="en-GB" altLang="en-US" dirty="0"/>
              <a:t>. Depending on the management and control needs of an organisation, the uniqueness of the industry, the nature of projects, and its areas of applications</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4033814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Sometimes there are 5 stages shown in a project life cycle</a:t>
            </a:r>
            <a:br>
              <a:rPr lang="en-US" altLang="en-US" dirty="0"/>
            </a:br>
            <a:endParaRPr lang="en-US" altLang="en-US" dirty="0"/>
          </a:p>
          <a:p>
            <a:pPr eaLnBrk="1" hangingPunct="1"/>
            <a:r>
              <a:rPr lang="en-US" altLang="en-US" b="1" dirty="0"/>
              <a:t>Initiating</a:t>
            </a:r>
            <a:br>
              <a:rPr lang="en-US" altLang="en-US" b="1" dirty="0"/>
            </a:br>
            <a:r>
              <a:rPr lang="en-US" altLang="en-US" dirty="0"/>
              <a:t>identifying team roles as spoken previously this can be done using models such as Belbin's roles – choosing the  Leadership (motivational/ Visionary)and supportive management in place (administrative ensuring things are done on time)</a:t>
            </a:r>
          </a:p>
          <a:p>
            <a:pPr eaLnBrk="1" hangingPunct="1"/>
            <a:br>
              <a:rPr lang="en-US" altLang="en-US" dirty="0"/>
            </a:br>
            <a:r>
              <a:rPr lang="en-US" altLang="en-US" b="1" dirty="0"/>
              <a:t>Plan</a:t>
            </a:r>
            <a:br>
              <a:rPr lang="en-US" altLang="en-US" b="1" dirty="0"/>
            </a:br>
            <a:r>
              <a:rPr lang="en-US" altLang="en-US" dirty="0"/>
              <a:t>Structure of work – Description of what will be done/ goals and objectives/ what will measures of success be)</a:t>
            </a:r>
          </a:p>
          <a:p>
            <a:pPr eaLnBrk="1" hangingPunct="1"/>
            <a:r>
              <a:rPr lang="en-US" altLang="en-US" dirty="0"/>
              <a:t>Work break down structure – list all the tasks to complete the activities  (what budget and resources required (staff)</a:t>
            </a:r>
          </a:p>
          <a:p>
            <a:pPr eaLnBrk="1" hangingPunct="1"/>
            <a:r>
              <a:rPr lang="en-US" altLang="en-US" dirty="0"/>
              <a:t>assigning and delegating responsibilities – this can be done following the Hersey and Blanchard’s (1969) situational leadership model guiding the teams through the various stages of </a:t>
            </a:r>
            <a:r>
              <a:rPr lang="en-US" altLang="en-US" dirty="0" err="1"/>
              <a:t>Tuckmans</a:t>
            </a:r>
            <a:r>
              <a:rPr lang="en-US" altLang="en-US" dirty="0"/>
              <a:t>’ effective team model and formulating a schedule</a:t>
            </a:r>
          </a:p>
          <a:p>
            <a:pPr eaLnBrk="1" hangingPunct="1"/>
            <a:br>
              <a:rPr lang="en-US" altLang="en-US" dirty="0"/>
            </a:br>
            <a:r>
              <a:rPr lang="en-US" altLang="en-US" b="1" dirty="0"/>
              <a:t>Executing &amp; Monitoring </a:t>
            </a:r>
            <a:r>
              <a:rPr lang="en-US" altLang="en-US" dirty="0"/>
              <a:t>(often considered together) </a:t>
            </a:r>
          </a:p>
          <a:p>
            <a:pPr eaLnBrk="1" hangingPunct="1"/>
            <a:r>
              <a:rPr lang="en-US" altLang="en-US" dirty="0"/>
              <a:t>Guiding / monitoring and controlling the functions</a:t>
            </a:r>
          </a:p>
          <a:p>
            <a:pPr eaLnBrk="1" hangingPunct="1"/>
            <a:r>
              <a:rPr lang="en-US" altLang="en-US" dirty="0"/>
              <a:t>How things are going against the plan and changes to be made to meet the schedule Quality</a:t>
            </a:r>
          </a:p>
          <a:p>
            <a:pPr eaLnBrk="1" hangingPunct="1"/>
            <a:r>
              <a:rPr lang="en-US" altLang="en-US" dirty="0"/>
              <a:t>Ensuring within budget and completed all activities within Time</a:t>
            </a:r>
          </a:p>
          <a:p>
            <a:pPr eaLnBrk="1" hangingPunct="1"/>
            <a:endParaRPr lang="en-US" altLang="en-US" dirty="0"/>
          </a:p>
          <a:p>
            <a:pPr eaLnBrk="1" hangingPunct="1"/>
            <a:r>
              <a:rPr lang="en-US" altLang="en-US" b="1" dirty="0"/>
              <a:t>Completion</a:t>
            </a:r>
            <a:r>
              <a:rPr lang="en-US" altLang="en-US" dirty="0"/>
              <a:t> – de briefing what worked from plan what can be changed for future. </a:t>
            </a:r>
          </a:p>
          <a:p>
            <a:pPr eaLnBrk="1" hangingPunct="1"/>
            <a:endParaRPr lang="en-US" altLang="en-US" dirty="0"/>
          </a:p>
          <a:p>
            <a:pPr eaLnBrk="1" hangingPunct="1"/>
            <a:r>
              <a:rPr lang="en-US" altLang="en-US" dirty="0"/>
              <a:t>Additionally:</a:t>
            </a:r>
            <a:br>
              <a:rPr lang="en-US" altLang="en-US" dirty="0"/>
            </a:br>
            <a:r>
              <a:rPr lang="en-GB" altLang="en-US" dirty="0">
                <a:latin typeface="Arial" panose="020B0604020202020204" pitchFamily="34" charset="0"/>
                <a:cs typeface="Arial" panose="020B0604020202020204" pitchFamily="34" charset="0"/>
              </a:rPr>
              <a:t>Conception Phase (The Idea)</a:t>
            </a:r>
          </a:p>
          <a:p>
            <a:pPr eaLnBrk="1" hangingPunct="1"/>
            <a:r>
              <a:rPr lang="en-GB" altLang="en-US" dirty="0">
                <a:latin typeface="Arial" panose="020B0604020202020204" pitchFamily="34" charset="0"/>
                <a:cs typeface="Arial" panose="020B0604020202020204" pitchFamily="34" charset="0"/>
              </a:rPr>
              <a:t>Definition Phase (The Plan)</a:t>
            </a:r>
          </a:p>
          <a:p>
            <a:pPr eaLnBrk="1" hangingPunct="1"/>
            <a:r>
              <a:rPr lang="en-GB" altLang="en-US" dirty="0">
                <a:latin typeface="Arial" panose="020B0604020202020204" pitchFamily="34" charset="0"/>
                <a:cs typeface="Arial" panose="020B0604020202020204" pitchFamily="34" charset="0"/>
              </a:rPr>
              <a:t>Initiation Phase (The Team)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cs typeface="Arial" panose="020B0604020202020204" pitchFamily="34" charset="0"/>
              </a:rPr>
              <a:t>Implementation Phase (The Work</a:t>
            </a:r>
            <a:r>
              <a:rPr lang="en-GB" alt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Evaluation Phase (The Wrap-up)</a:t>
            </a:r>
          </a:p>
          <a:p>
            <a:pPr eaLnBrk="1" hangingPunct="1"/>
            <a:endParaRPr lang="en-US" altLang="en-US" dirty="0"/>
          </a:p>
          <a:p>
            <a:pPr eaLnBrk="1" hangingPunct="1"/>
            <a:r>
              <a:rPr lang="en-US" altLang="en-US" dirty="0"/>
              <a:t>Conception/definition and initiation phase are all part of the planning process encompassing </a:t>
            </a:r>
          </a:p>
          <a:p>
            <a:pPr eaLnBrk="1" hangingPunct="1"/>
            <a:r>
              <a:rPr lang="en-US" altLang="en-US" dirty="0"/>
              <a:t>project details goals, objectives, deliverables, identifying resources and teams, listing details of work schedule</a:t>
            </a:r>
          </a:p>
          <a:p>
            <a:pPr eaLnBrk="1" hangingPunct="1"/>
            <a:endParaRPr lang="en-US" altLang="en-US" dirty="0"/>
          </a:p>
          <a:p>
            <a:pPr eaLnBrk="1" hangingPunct="1"/>
            <a:r>
              <a:rPr lang="en-US" altLang="en-US" dirty="0"/>
              <a:t>The implementation phase is the doing and monitoring the progress continuously.  </a:t>
            </a:r>
          </a:p>
          <a:p>
            <a:pPr eaLnBrk="1" hangingPunct="1"/>
            <a:r>
              <a:rPr lang="en-US" altLang="en-US" dirty="0"/>
              <a:t>This includes needing to adjust things if need be to maintaining the quality, while remaining in the budget and on time.</a:t>
            </a:r>
            <a:br>
              <a:rPr lang="en-US" altLang="en-US" dirty="0"/>
            </a:br>
            <a:endParaRPr lang="en-US" altLang="en-US" dirty="0"/>
          </a:p>
          <a:p>
            <a:pPr eaLnBrk="1" hangingPunct="1"/>
            <a:r>
              <a:rPr lang="en-US" altLang="en-US" dirty="0"/>
              <a:t>Evaluation phase is very important part of the review process to see what worked and what can be improved for future.</a:t>
            </a:r>
          </a:p>
          <a:p>
            <a:pPr eaLnBrk="1" hangingPunct="1"/>
            <a:endParaRPr lang="en-GB" altLang="en-US" dirty="0">
              <a:latin typeface="Arial" panose="020B0604020202020204" pitchFamily="34" charset="0"/>
              <a:cs typeface="Arial" panose="020B0604020202020204" pitchFamily="34" charset="0"/>
            </a:endParaRPr>
          </a:p>
          <a:p>
            <a:pPr eaLnBrk="1" hangingPunct="1"/>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4228790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altLang="en-US" sz="1200" dirty="0">
                <a:latin typeface="Arial" panose="020B0604020202020204" pitchFamily="34" charset="0"/>
              </a:rPr>
              <a:t>Essentially - </a:t>
            </a:r>
            <a:r>
              <a:rPr lang="en-GB" altLang="en-US" sz="1200" b="1" dirty="0">
                <a:latin typeface="Arial" panose="020B0604020202020204" pitchFamily="34" charset="0"/>
              </a:rPr>
              <a:t>What are we going to do?</a:t>
            </a:r>
          </a:p>
          <a:p>
            <a:pPr eaLnBrk="1" hangingPunct="1">
              <a:lnSpc>
                <a:spcPct val="90000"/>
              </a:lnSpc>
            </a:pPr>
            <a:r>
              <a:rPr lang="en-GB" altLang="en-US" sz="1200" dirty="0">
                <a:latin typeface="Arial" panose="020B0604020202020204" pitchFamily="34" charset="0"/>
              </a:rPr>
              <a:t>For small projects an informal discussion might adequate</a:t>
            </a:r>
          </a:p>
          <a:p>
            <a:pPr eaLnBrk="1" hangingPunct="1">
              <a:lnSpc>
                <a:spcPct val="90000"/>
              </a:lnSpc>
            </a:pPr>
            <a:r>
              <a:rPr lang="en-GB" altLang="en-US" sz="1200" dirty="0">
                <a:latin typeface="Arial" panose="020B0604020202020204" pitchFamily="34" charset="0"/>
              </a:rPr>
              <a:t>For larger projects, a more formal review and discussion processes required.</a:t>
            </a:r>
          </a:p>
          <a:p>
            <a:pPr eaLnBrk="1" hangingPunct="1">
              <a:lnSpc>
                <a:spcPct val="90000"/>
              </a:lnSpc>
            </a:pPr>
            <a:r>
              <a:rPr lang="en-GB" altLang="en-US" sz="1200" dirty="0">
                <a:latin typeface="Arial" panose="020B0604020202020204" pitchFamily="34" charset="0"/>
              </a:rPr>
              <a:t>Key questions to answer should be:</a:t>
            </a:r>
          </a:p>
          <a:p>
            <a:pPr eaLnBrk="1" hangingPunct="1">
              <a:lnSpc>
                <a:spcPct val="90000"/>
              </a:lnSpc>
            </a:pPr>
            <a:r>
              <a:rPr lang="en-GB" altLang="en-US" sz="1200" b="1" dirty="0">
                <a:solidFill>
                  <a:srgbClr val="FF0000"/>
                </a:solidFill>
                <a:latin typeface="Arial" panose="020B0604020202020204" pitchFamily="34" charset="0"/>
              </a:rPr>
              <a:t>Should you do it</a:t>
            </a:r>
            <a:r>
              <a:rPr lang="en-GB" altLang="en-US" sz="1200" dirty="0">
                <a:latin typeface="Arial" panose="020B0604020202020204" pitchFamily="34" charset="0"/>
              </a:rPr>
              <a:t>? What is the benefit and do the benefits outweigh the costs?</a:t>
            </a:r>
          </a:p>
          <a:p>
            <a:pPr eaLnBrk="1" hangingPunct="1">
              <a:lnSpc>
                <a:spcPct val="90000"/>
              </a:lnSpc>
            </a:pPr>
            <a:r>
              <a:rPr lang="en-GB" altLang="en-US" sz="1200" b="1" dirty="0">
                <a:solidFill>
                  <a:srgbClr val="FF0000"/>
                </a:solidFill>
                <a:latin typeface="Arial" panose="020B0604020202020204" pitchFamily="34" charset="0"/>
              </a:rPr>
              <a:t>Can you do it</a:t>
            </a:r>
            <a:r>
              <a:rPr lang="en-GB" altLang="en-US" sz="1200" b="1" dirty="0">
                <a:latin typeface="Arial" panose="020B0604020202020204" pitchFamily="34" charset="0"/>
              </a:rPr>
              <a:t>?</a:t>
            </a:r>
            <a:r>
              <a:rPr lang="en-GB" altLang="en-US" sz="1200" dirty="0">
                <a:latin typeface="Arial" panose="020B0604020202020204" pitchFamily="34" charset="0"/>
              </a:rPr>
              <a:t> Is it technically feasible and are there enough resources?</a:t>
            </a:r>
          </a:p>
          <a:p>
            <a:pPr eaLnBrk="1" hangingPunct="1">
              <a:lnSpc>
                <a:spcPct val="90000"/>
              </a:lnSpc>
            </a:pPr>
            <a:endParaRPr lang="en-GB" altLang="en-US" sz="1200" dirty="0">
              <a:latin typeface="Arial" panose="020B0604020202020204" pitchFamily="34" charset="0"/>
            </a:endParaRPr>
          </a:p>
          <a:p>
            <a:pPr eaLnBrk="1" hangingPunct="1">
              <a:lnSpc>
                <a:spcPct val="90000"/>
              </a:lnSpc>
            </a:pPr>
            <a:r>
              <a:rPr lang="en-GB" altLang="en-US" sz="1200" dirty="0">
                <a:latin typeface="Arial" panose="020B0604020202020204" pitchFamily="34" charset="0"/>
              </a:rPr>
              <a:t>Review the </a:t>
            </a:r>
            <a:r>
              <a:rPr lang="en-GB" altLang="en-US" sz="1200" dirty="0">
                <a:solidFill>
                  <a:srgbClr val="FF0000"/>
                </a:solidFill>
                <a:latin typeface="Arial" panose="020B0604020202020204" pitchFamily="34" charset="0"/>
              </a:rPr>
              <a:t>reasons</a:t>
            </a:r>
            <a:r>
              <a:rPr lang="en-GB" altLang="en-US" sz="1200" dirty="0">
                <a:latin typeface="Arial" panose="020B0604020202020204" pitchFamily="34" charset="0"/>
              </a:rPr>
              <a:t> for the project.</a:t>
            </a:r>
          </a:p>
          <a:p>
            <a:pPr eaLnBrk="1" hangingPunct="1">
              <a:lnSpc>
                <a:spcPct val="90000"/>
              </a:lnSpc>
            </a:pPr>
            <a:r>
              <a:rPr lang="en-GB" altLang="en-US" sz="1200" dirty="0">
                <a:latin typeface="Arial" panose="020B0604020202020204" pitchFamily="34" charset="0"/>
              </a:rPr>
              <a:t>Describing </a:t>
            </a:r>
            <a:r>
              <a:rPr lang="en-GB" altLang="en-US" sz="1200" dirty="0">
                <a:solidFill>
                  <a:srgbClr val="FF0000"/>
                </a:solidFill>
                <a:latin typeface="Arial" panose="020B0604020202020204" pitchFamily="34" charset="0"/>
              </a:rPr>
              <a:t>detail</a:t>
            </a:r>
            <a:r>
              <a:rPr lang="en-GB" altLang="en-US" sz="1200" dirty="0">
                <a:latin typeface="Arial" panose="020B0604020202020204" pitchFamily="34" charset="0"/>
              </a:rPr>
              <a:t> what </a:t>
            </a:r>
            <a:r>
              <a:rPr lang="en-GB" altLang="en-US" sz="1200" dirty="0">
                <a:solidFill>
                  <a:srgbClr val="FF0000"/>
                </a:solidFill>
                <a:latin typeface="Arial" panose="020B0604020202020204" pitchFamily="34" charset="0"/>
              </a:rPr>
              <a:t>results</a:t>
            </a:r>
            <a:r>
              <a:rPr lang="en-GB" altLang="en-US" sz="1200" dirty="0">
                <a:latin typeface="Arial" panose="020B0604020202020204" pitchFamily="34" charset="0"/>
              </a:rPr>
              <a:t> are to be produced.</a:t>
            </a:r>
          </a:p>
          <a:p>
            <a:pPr eaLnBrk="1" hangingPunct="1">
              <a:lnSpc>
                <a:spcPct val="90000"/>
              </a:lnSpc>
            </a:pPr>
            <a:r>
              <a:rPr lang="en-GB" altLang="en-US" sz="1200" dirty="0">
                <a:latin typeface="Arial" panose="020B0604020202020204" pitchFamily="34" charset="0"/>
              </a:rPr>
              <a:t>Create a </a:t>
            </a:r>
            <a:r>
              <a:rPr lang="en-GB" altLang="en-US" sz="1200" dirty="0">
                <a:solidFill>
                  <a:srgbClr val="FF0000"/>
                </a:solidFill>
                <a:latin typeface="Arial" panose="020B0604020202020204" pitchFamily="34" charset="0"/>
              </a:rPr>
              <a:t>list</a:t>
            </a:r>
            <a:r>
              <a:rPr lang="en-GB" altLang="en-US" sz="1200" dirty="0">
                <a:latin typeface="Arial" panose="020B0604020202020204" pitchFamily="34" charset="0"/>
              </a:rPr>
              <a:t> of all the work to be </a:t>
            </a:r>
            <a:r>
              <a:rPr lang="en-GB" altLang="en-US" sz="1200" dirty="0">
                <a:solidFill>
                  <a:srgbClr val="FF0000"/>
                </a:solidFill>
                <a:latin typeface="Arial" panose="020B0604020202020204" pitchFamily="34" charset="0"/>
              </a:rPr>
              <a:t>performed</a:t>
            </a:r>
            <a:r>
              <a:rPr lang="en-GB" altLang="en-US" sz="1200" dirty="0">
                <a:latin typeface="Arial" panose="020B0604020202020204" pitchFamily="34" charset="0"/>
              </a:rPr>
              <a:t>.</a:t>
            </a:r>
          </a:p>
          <a:p>
            <a:pPr eaLnBrk="1" hangingPunct="1">
              <a:lnSpc>
                <a:spcPct val="90000"/>
              </a:lnSpc>
            </a:pPr>
            <a:r>
              <a:rPr lang="en-GB" altLang="en-US" sz="1200" dirty="0">
                <a:latin typeface="Arial" panose="020B0604020202020204" pitchFamily="34" charset="0"/>
              </a:rPr>
              <a:t>Produce a detailed </a:t>
            </a:r>
            <a:r>
              <a:rPr lang="en-GB" altLang="en-US" sz="1200" dirty="0">
                <a:solidFill>
                  <a:srgbClr val="FF0000"/>
                </a:solidFill>
                <a:latin typeface="Arial" panose="020B0604020202020204" pitchFamily="34" charset="0"/>
              </a:rPr>
              <a:t>project schedule</a:t>
            </a:r>
            <a:r>
              <a:rPr lang="en-GB" altLang="en-US" sz="1200" dirty="0">
                <a:latin typeface="Arial" panose="020B0604020202020204" pitchFamily="34" charset="0"/>
              </a:rPr>
              <a:t>.</a:t>
            </a:r>
          </a:p>
          <a:p>
            <a:pPr eaLnBrk="1" hangingPunct="1">
              <a:lnSpc>
                <a:spcPct val="90000"/>
              </a:lnSpc>
            </a:pPr>
            <a:r>
              <a:rPr lang="en-GB" altLang="en-US" sz="1200" dirty="0">
                <a:latin typeface="Arial" panose="020B0604020202020204" pitchFamily="34" charset="0"/>
              </a:rPr>
              <a:t>Calculate </a:t>
            </a:r>
            <a:r>
              <a:rPr lang="en-GB" altLang="en-US" sz="1200" dirty="0">
                <a:solidFill>
                  <a:srgbClr val="FF0000"/>
                </a:solidFill>
                <a:latin typeface="Arial" panose="020B0604020202020204" pitchFamily="34" charset="0"/>
              </a:rPr>
              <a:t>budgets</a:t>
            </a:r>
            <a:r>
              <a:rPr lang="en-GB" altLang="en-US" sz="1200" dirty="0">
                <a:latin typeface="Arial" panose="020B0604020202020204" pitchFamily="34" charset="0"/>
              </a:rPr>
              <a:t>.</a:t>
            </a:r>
          </a:p>
          <a:p>
            <a:pPr eaLnBrk="1" hangingPunct="1">
              <a:lnSpc>
                <a:spcPct val="90000"/>
              </a:lnSpc>
            </a:pPr>
            <a:r>
              <a:rPr lang="en-GB" altLang="en-US" sz="1200" dirty="0">
                <a:latin typeface="Arial" panose="020B0604020202020204" pitchFamily="34" charset="0"/>
              </a:rPr>
              <a:t>Describe how </a:t>
            </a:r>
            <a:r>
              <a:rPr lang="en-GB" altLang="en-US" sz="1200" dirty="0">
                <a:solidFill>
                  <a:srgbClr val="FF0000"/>
                </a:solidFill>
                <a:latin typeface="Arial" panose="020B0604020202020204" pitchFamily="34" charset="0"/>
              </a:rPr>
              <a:t>risk</a:t>
            </a:r>
            <a:r>
              <a:rPr lang="en-GB" altLang="en-US" sz="1200" dirty="0">
                <a:latin typeface="Arial" panose="020B0604020202020204" pitchFamily="34" charset="0"/>
              </a:rPr>
              <a:t> is to be </a:t>
            </a:r>
            <a:r>
              <a:rPr lang="en-GB" altLang="en-US" sz="1200" dirty="0">
                <a:solidFill>
                  <a:srgbClr val="FF0000"/>
                </a:solidFill>
                <a:latin typeface="Arial" panose="020B0604020202020204" pitchFamily="34" charset="0"/>
              </a:rPr>
              <a:t>managed</a:t>
            </a:r>
            <a:r>
              <a:rPr lang="en-GB" altLang="en-US" sz="1200" dirty="0">
                <a:latin typeface="Arial" panose="020B0604020202020204" pitchFamily="34" charset="0"/>
              </a:rPr>
              <a:t>.</a:t>
            </a:r>
          </a:p>
          <a:p>
            <a:pPr eaLnBrk="1" hangingPunct="1">
              <a:lnSpc>
                <a:spcPct val="90000"/>
              </a:lnSpc>
            </a:pPr>
            <a:r>
              <a:rPr lang="en-GB" altLang="en-US" sz="1200" dirty="0">
                <a:latin typeface="Arial" panose="020B0604020202020204" pitchFamily="34" charset="0"/>
              </a:rPr>
              <a:t>Identify and define the </a:t>
            </a:r>
            <a:r>
              <a:rPr lang="en-GB" altLang="en-US" sz="1200" dirty="0">
                <a:solidFill>
                  <a:srgbClr val="FF0000"/>
                </a:solidFill>
                <a:latin typeface="Arial" panose="020B0604020202020204" pitchFamily="34" charset="0"/>
              </a:rPr>
              <a:t>roles</a:t>
            </a:r>
            <a:r>
              <a:rPr lang="en-GB" altLang="en-US" sz="1200" dirty="0">
                <a:latin typeface="Arial" panose="020B0604020202020204" pitchFamily="34" charset="0"/>
              </a:rPr>
              <a:t> of the project’s </a:t>
            </a:r>
            <a:r>
              <a:rPr lang="en-GB" altLang="en-US" sz="1200" dirty="0">
                <a:solidFill>
                  <a:srgbClr val="FF0000"/>
                </a:solidFill>
                <a:latin typeface="Arial" panose="020B0604020202020204" pitchFamily="34" charset="0"/>
              </a:rPr>
              <a:t>team</a:t>
            </a:r>
            <a:r>
              <a:rPr lang="en-GB" altLang="en-US" sz="1200" dirty="0">
                <a:latin typeface="Arial" panose="020B0604020202020204" pitchFamily="34" charset="0"/>
              </a:rPr>
              <a:t> members.</a:t>
            </a:r>
          </a:p>
          <a:p>
            <a:pPr eaLnBrk="1" hangingPunct="1">
              <a:lnSpc>
                <a:spcPct val="90000"/>
              </a:lnSpc>
            </a:pPr>
            <a:endParaRPr lang="en-GB" altLang="en-US" sz="1200" dirty="0">
              <a:latin typeface="Arial" panose="020B0604020202020204" pitchFamily="34" charset="0"/>
            </a:endParaRPr>
          </a:p>
          <a:p>
            <a:pPr eaLnBrk="1" hangingPunct="1"/>
            <a:r>
              <a:rPr lang="en-GB" altLang="en-US" sz="1200" dirty="0">
                <a:latin typeface="Arial" panose="020B0604020202020204" pitchFamily="34" charset="0"/>
              </a:rPr>
              <a:t>Planning &amp; definition allows ensuring people only work on </a:t>
            </a:r>
            <a:r>
              <a:rPr lang="en-GB" altLang="en-US" sz="1200" dirty="0">
                <a:solidFill>
                  <a:srgbClr val="FF0000"/>
                </a:solidFill>
                <a:latin typeface="Arial" panose="020B0604020202020204" pitchFamily="34" charset="0"/>
              </a:rPr>
              <a:t>activities</a:t>
            </a:r>
            <a:r>
              <a:rPr lang="en-GB" altLang="en-US" sz="1200" dirty="0">
                <a:latin typeface="Arial" panose="020B0604020202020204" pitchFamily="34" charset="0"/>
              </a:rPr>
              <a:t> which are </a:t>
            </a:r>
            <a:r>
              <a:rPr lang="en-GB" altLang="en-US" sz="1200" dirty="0">
                <a:solidFill>
                  <a:srgbClr val="FF0000"/>
                </a:solidFill>
                <a:latin typeface="Arial" panose="020B0604020202020204" pitchFamily="34" charset="0"/>
              </a:rPr>
              <a:t>needed</a:t>
            </a:r>
            <a:r>
              <a:rPr lang="en-GB" altLang="en-US" sz="1200" dirty="0">
                <a:latin typeface="Arial" panose="020B0604020202020204" pitchFamily="34" charset="0"/>
              </a:rPr>
              <a:t>, and do them </a:t>
            </a:r>
            <a:r>
              <a:rPr lang="en-GB" altLang="en-US" sz="1200" dirty="0">
                <a:solidFill>
                  <a:srgbClr val="FF0000"/>
                </a:solidFill>
                <a:latin typeface="Arial" panose="020B0604020202020204" pitchFamily="34" charset="0"/>
              </a:rPr>
              <a:t>correctly</a:t>
            </a:r>
            <a:r>
              <a:rPr lang="en-GB" altLang="en-US" sz="1200" dirty="0">
                <a:latin typeface="Arial" panose="020B0604020202020204" pitchFamily="34" charset="0"/>
              </a:rPr>
              <a:t> the first time, </a:t>
            </a:r>
            <a:r>
              <a:rPr lang="en-GB" altLang="en-US" sz="1200" dirty="0">
                <a:solidFill>
                  <a:srgbClr val="FF0000"/>
                </a:solidFill>
                <a:latin typeface="Arial" panose="020B0604020202020204" pitchFamily="34" charset="0"/>
              </a:rPr>
              <a:t>not waste time </a:t>
            </a:r>
            <a:r>
              <a:rPr lang="en-GB" altLang="en-US" sz="1200" dirty="0">
                <a:latin typeface="Arial" panose="020B0604020202020204" pitchFamily="34" charset="0"/>
              </a:rPr>
              <a:t>doing unnecessary activities.</a:t>
            </a:r>
          </a:p>
          <a:p>
            <a:pPr eaLnBrk="1" hangingPunct="1"/>
            <a:r>
              <a:rPr lang="en-GB" altLang="en-US" sz="1200" dirty="0">
                <a:latin typeface="Arial" panose="020B0604020202020204" pitchFamily="34" charset="0"/>
              </a:rPr>
              <a:t>Anticipate </a:t>
            </a:r>
            <a:r>
              <a:rPr lang="en-GB" altLang="en-US" sz="1200" dirty="0">
                <a:solidFill>
                  <a:srgbClr val="FF0000"/>
                </a:solidFill>
                <a:latin typeface="Arial" panose="020B0604020202020204" pitchFamily="34" charset="0"/>
              </a:rPr>
              <a:t>potential</a:t>
            </a:r>
            <a:r>
              <a:rPr lang="en-GB" altLang="en-US" sz="1200" dirty="0">
                <a:latin typeface="Arial" panose="020B0604020202020204" pitchFamily="34" charset="0"/>
              </a:rPr>
              <a:t> </a:t>
            </a:r>
            <a:r>
              <a:rPr lang="en-GB" altLang="en-US" sz="1200" dirty="0">
                <a:solidFill>
                  <a:srgbClr val="FF0000"/>
                </a:solidFill>
                <a:latin typeface="Arial" panose="020B0604020202020204" pitchFamily="34" charset="0"/>
              </a:rPr>
              <a:t>problems</a:t>
            </a:r>
            <a:r>
              <a:rPr lang="en-GB" altLang="en-US" sz="1200" dirty="0">
                <a:latin typeface="Arial" panose="020B0604020202020204" pitchFamily="34" charset="0"/>
              </a:rPr>
              <a:t> and take </a:t>
            </a:r>
            <a:r>
              <a:rPr lang="en-GB" altLang="en-US" sz="1200" dirty="0">
                <a:solidFill>
                  <a:srgbClr val="FF0000"/>
                </a:solidFill>
                <a:latin typeface="Arial" panose="020B0604020202020204" pitchFamily="34" charset="0"/>
              </a:rPr>
              <a:t>preventative</a:t>
            </a:r>
            <a:r>
              <a:rPr lang="en-GB" altLang="en-US" sz="1200" dirty="0">
                <a:latin typeface="Arial" panose="020B0604020202020204" pitchFamily="34" charset="0"/>
              </a:rPr>
              <a:t> action to deal with them before they happen.</a:t>
            </a:r>
          </a:p>
          <a:p>
            <a:pPr eaLnBrk="1" hangingPunct="1"/>
            <a:r>
              <a:rPr lang="en-GB" altLang="en-US" sz="1200" dirty="0">
                <a:latin typeface="Arial" panose="020B0604020202020204" pitchFamily="34" charset="0"/>
              </a:rPr>
              <a:t>Do things in the </a:t>
            </a:r>
            <a:r>
              <a:rPr lang="en-GB" altLang="en-US" sz="1200" dirty="0">
                <a:solidFill>
                  <a:srgbClr val="FF0000"/>
                </a:solidFill>
                <a:latin typeface="Arial" panose="020B0604020202020204" pitchFamily="34" charset="0"/>
              </a:rPr>
              <a:t>right order </a:t>
            </a:r>
            <a:r>
              <a:rPr lang="en-GB" altLang="en-US" sz="1200" dirty="0">
                <a:latin typeface="Arial" panose="020B0604020202020204" pitchFamily="34" charset="0"/>
              </a:rPr>
              <a:t>at the right time, which should prevent things going wrong later.</a:t>
            </a:r>
          </a:p>
          <a:p>
            <a:pPr eaLnBrk="1" hangingPunct="1">
              <a:lnSpc>
                <a:spcPct val="90000"/>
              </a:lnSpc>
            </a:pPr>
            <a:endParaRPr lang="en-GB" altLang="en-US" sz="1200" dirty="0">
              <a:latin typeface="Arial" panose="020B0604020202020204" pitchFamily="34" charset="0"/>
            </a:endParaRPr>
          </a:p>
          <a:p>
            <a:endParaRPr lang="en-US" dirty="0"/>
          </a:p>
          <a:p>
            <a:pPr eaLnBrk="1" hangingPunct="1"/>
            <a:r>
              <a:rPr lang="en-US" altLang="en-US" dirty="0"/>
              <a:t>Project initiation stage</a:t>
            </a:r>
          </a:p>
          <a:p>
            <a:pPr eaLnBrk="1" hangingPunct="1"/>
            <a:r>
              <a:rPr lang="en-US" altLang="en-US" dirty="0"/>
              <a:t>Scope planning, definition</a:t>
            </a:r>
          </a:p>
          <a:p>
            <a:pPr eaLnBrk="1" hangingPunct="1"/>
            <a:r>
              <a:rPr lang="en-US" altLang="en-US" dirty="0"/>
              <a:t>Scope verification</a:t>
            </a:r>
          </a:p>
          <a:p>
            <a:pPr eaLnBrk="1" hangingPunct="1"/>
            <a:r>
              <a:rPr lang="en-US" altLang="en-US" dirty="0"/>
              <a:t>Gather historical information relevant to project</a:t>
            </a:r>
          </a:p>
          <a:p>
            <a:pPr eaLnBrk="1" hangingPunct="1"/>
            <a:r>
              <a:rPr lang="en-US" altLang="en-US" dirty="0"/>
              <a:t>Benefit measurement methods (Cost)</a:t>
            </a:r>
          </a:p>
          <a:p>
            <a:pPr eaLnBrk="1" hangingPunct="1"/>
            <a:r>
              <a:rPr lang="en-US" altLang="en-US" dirty="0"/>
              <a:t>Looking at constraints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951698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latin typeface="Arial" panose="020B0604020202020204" pitchFamily="34" charset="0"/>
              </a:rPr>
              <a:t>Identify product </a:t>
            </a:r>
            <a:r>
              <a:rPr lang="en-GB" altLang="en-US" sz="1200" dirty="0">
                <a:solidFill>
                  <a:srgbClr val="FF0000"/>
                </a:solidFill>
                <a:latin typeface="Arial" panose="020B0604020202020204" pitchFamily="34" charset="0"/>
              </a:rPr>
              <a:t>deliverables</a:t>
            </a:r>
          </a:p>
          <a:p>
            <a:pPr eaLnBrk="1" hangingPunct="1"/>
            <a:r>
              <a:rPr lang="en-GB" altLang="en-US" sz="1200" dirty="0">
                <a:latin typeface="Arial" panose="020B0604020202020204" pitchFamily="34" charset="0"/>
              </a:rPr>
              <a:t>Assign </a:t>
            </a:r>
            <a:r>
              <a:rPr lang="en-GB" altLang="en-US" sz="1200" dirty="0">
                <a:solidFill>
                  <a:srgbClr val="FF0000"/>
                </a:solidFill>
                <a:latin typeface="Arial" panose="020B0604020202020204" pitchFamily="34" charset="0"/>
              </a:rPr>
              <a:t>people to project roles</a:t>
            </a:r>
            <a:r>
              <a:rPr lang="en-GB" altLang="en-US" sz="1200" dirty="0">
                <a:latin typeface="Arial" panose="020B0604020202020204" pitchFamily="34" charset="0"/>
              </a:rPr>
              <a:t>, ensure they are available when needed. </a:t>
            </a:r>
            <a:r>
              <a:rPr lang="en-GB" altLang="en-US" sz="1200" dirty="0">
                <a:solidFill>
                  <a:srgbClr val="FF0000"/>
                </a:solidFill>
                <a:latin typeface="Arial" panose="020B0604020202020204" pitchFamily="34" charset="0"/>
              </a:rPr>
              <a:t>Negotiation</a:t>
            </a:r>
            <a:r>
              <a:rPr lang="en-GB" altLang="en-US" sz="1200" dirty="0">
                <a:latin typeface="Arial" panose="020B0604020202020204" pitchFamily="34" charset="0"/>
              </a:rPr>
              <a:t> may be necessary.</a:t>
            </a:r>
          </a:p>
          <a:p>
            <a:pPr eaLnBrk="1" hangingPunct="1"/>
            <a:r>
              <a:rPr lang="en-GB" altLang="en-US" sz="1200" dirty="0">
                <a:latin typeface="Arial" panose="020B0604020202020204" pitchFamily="34" charset="0"/>
              </a:rPr>
              <a:t>Give and explain all tasks to team members.</a:t>
            </a:r>
          </a:p>
          <a:p>
            <a:pPr eaLnBrk="1" hangingPunct="1"/>
            <a:r>
              <a:rPr lang="en-GB" altLang="en-US" sz="1200" dirty="0">
                <a:latin typeface="Arial" panose="020B0604020202020204" pitchFamily="34" charset="0"/>
              </a:rPr>
              <a:t>Set up </a:t>
            </a:r>
            <a:r>
              <a:rPr lang="en-GB" altLang="en-US" sz="1200" dirty="0">
                <a:solidFill>
                  <a:srgbClr val="FF0000"/>
                </a:solidFill>
                <a:latin typeface="Arial" panose="020B0604020202020204" pitchFamily="34" charset="0"/>
              </a:rPr>
              <a:t>systems</a:t>
            </a:r>
            <a:r>
              <a:rPr lang="en-GB" altLang="en-US" sz="1200" dirty="0">
                <a:latin typeface="Arial" panose="020B0604020202020204" pitchFamily="34" charset="0"/>
              </a:rPr>
              <a:t> and accounts to </a:t>
            </a:r>
            <a:r>
              <a:rPr lang="en-GB" altLang="en-US" sz="1200" dirty="0">
                <a:solidFill>
                  <a:srgbClr val="FF0000"/>
                </a:solidFill>
                <a:latin typeface="Arial" panose="020B0604020202020204" pitchFamily="34" charset="0"/>
              </a:rPr>
              <a:t>track</a:t>
            </a:r>
            <a:r>
              <a:rPr lang="en-GB" altLang="en-US" sz="1200" dirty="0">
                <a:latin typeface="Arial" panose="020B0604020202020204" pitchFamily="34" charset="0"/>
              </a:rPr>
              <a:t> personnel information and financial expenditure. </a:t>
            </a:r>
          </a:p>
          <a:p>
            <a:pPr eaLnBrk="1" hangingPunct="1"/>
            <a:r>
              <a:rPr lang="en-GB" altLang="en-US" sz="1200" dirty="0">
                <a:latin typeface="Arial" panose="020B0604020202020204" pitchFamily="34" charset="0"/>
              </a:rPr>
              <a:t>Announce the project’s </a:t>
            </a:r>
            <a:r>
              <a:rPr lang="en-GB" altLang="en-US" sz="1200" dirty="0">
                <a:solidFill>
                  <a:srgbClr val="FF0000"/>
                </a:solidFill>
                <a:latin typeface="Arial" panose="020B0604020202020204" pitchFamily="34" charset="0"/>
              </a:rPr>
              <a:t>start</a:t>
            </a:r>
            <a:r>
              <a:rPr lang="en-GB" altLang="en-US" sz="1200" dirty="0">
                <a:latin typeface="Arial" panose="020B0604020202020204" pitchFamily="34" charset="0"/>
              </a:rPr>
              <a:t>, what it will produce.  When it will start when it will </a:t>
            </a:r>
            <a:r>
              <a:rPr lang="en-GB" altLang="en-US" sz="1200" dirty="0">
                <a:solidFill>
                  <a:srgbClr val="FF0000"/>
                </a:solidFill>
                <a:latin typeface="Arial" panose="020B0604020202020204" pitchFamily="34" charset="0"/>
              </a:rPr>
              <a:t>finish</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during the Initiation or conceptual phase, project managers are required to develop, e.g. the preliminary </a:t>
            </a:r>
            <a:r>
              <a:rPr lang="en-GB" altLang="en-US" dirty="0">
                <a:solidFill>
                  <a:srgbClr val="FF0000"/>
                </a:solidFill>
              </a:rPr>
              <a:t>scope</a:t>
            </a:r>
            <a:r>
              <a:rPr lang="en-GB" altLang="en-US" dirty="0"/>
              <a:t> definition</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099973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solidFill>
                  <a:srgbClr val="FF0000"/>
                </a:solidFill>
                <a:latin typeface="Arial" panose="020B0604020202020204" pitchFamily="34" charset="0"/>
              </a:rPr>
              <a:t>Doing the tasks </a:t>
            </a:r>
            <a:r>
              <a:rPr lang="en-GB" altLang="en-US" dirty="0">
                <a:latin typeface="Arial" panose="020B0604020202020204" pitchFamily="34" charset="0"/>
              </a:rPr>
              <a:t>as laid out in your </a:t>
            </a:r>
            <a:r>
              <a:rPr lang="en-GB" altLang="en-US" dirty="0">
                <a:solidFill>
                  <a:srgbClr val="FF0000"/>
                </a:solidFill>
                <a:latin typeface="Arial" panose="020B0604020202020204" pitchFamily="34" charset="0"/>
              </a:rPr>
              <a:t>plan</a:t>
            </a:r>
          </a:p>
          <a:p>
            <a:pPr eaLnBrk="1" hangingPunct="1"/>
            <a:r>
              <a:rPr lang="en-GB" altLang="en-US" dirty="0">
                <a:latin typeface="Arial" panose="020B0604020202020204" pitchFamily="34" charset="0"/>
              </a:rPr>
              <a:t>Regularly </a:t>
            </a:r>
            <a:r>
              <a:rPr lang="en-GB" altLang="en-US" dirty="0">
                <a:solidFill>
                  <a:srgbClr val="FF0000"/>
                </a:solidFill>
                <a:latin typeface="Arial" panose="020B0604020202020204" pitchFamily="34" charset="0"/>
              </a:rPr>
              <a:t>comparing</a:t>
            </a:r>
            <a:r>
              <a:rPr lang="en-GB" altLang="en-US" dirty="0">
                <a:latin typeface="Arial" panose="020B0604020202020204" pitchFamily="34" charset="0"/>
              </a:rPr>
              <a:t> the actual </a:t>
            </a:r>
            <a:r>
              <a:rPr lang="en-GB" altLang="en-US" dirty="0">
                <a:solidFill>
                  <a:srgbClr val="FF0000"/>
                </a:solidFill>
                <a:latin typeface="Arial" panose="020B0604020202020204" pitchFamily="34" charset="0"/>
              </a:rPr>
              <a:t>performance</a:t>
            </a:r>
            <a:r>
              <a:rPr lang="en-GB" altLang="en-US" dirty="0">
                <a:latin typeface="Arial" panose="020B0604020202020204" pitchFamily="34" charset="0"/>
              </a:rPr>
              <a:t> with the </a:t>
            </a:r>
            <a:r>
              <a:rPr lang="en-GB" altLang="en-US" dirty="0">
                <a:solidFill>
                  <a:srgbClr val="FF0000"/>
                </a:solidFill>
                <a:latin typeface="Arial" panose="020B0604020202020204" pitchFamily="34" charset="0"/>
              </a:rPr>
              <a:t>plan</a:t>
            </a:r>
            <a:r>
              <a:rPr lang="en-GB" altLang="en-US" dirty="0">
                <a:latin typeface="Arial" panose="020B0604020202020204" pitchFamily="34" charset="0"/>
              </a:rPr>
              <a:t>, knowing and anticipating when things are not going according to schedule</a:t>
            </a:r>
          </a:p>
          <a:p>
            <a:pPr eaLnBrk="1" hangingPunct="1"/>
            <a:r>
              <a:rPr lang="en-GB" altLang="en-US" dirty="0">
                <a:solidFill>
                  <a:srgbClr val="FF0000"/>
                </a:solidFill>
                <a:latin typeface="Arial" panose="020B0604020202020204" pitchFamily="34" charset="0"/>
              </a:rPr>
              <a:t>Fixing</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problems</a:t>
            </a:r>
            <a:r>
              <a:rPr lang="en-GB" altLang="en-US" dirty="0">
                <a:latin typeface="Arial" panose="020B0604020202020204" pitchFamily="34" charset="0"/>
              </a:rPr>
              <a:t> that arise.</a:t>
            </a:r>
          </a:p>
          <a:p>
            <a:pPr eaLnBrk="1" hangingPunct="1"/>
            <a:r>
              <a:rPr lang="en-GB" altLang="en-US" dirty="0">
                <a:latin typeface="Arial" panose="020B0604020202020204" pitchFamily="34" charset="0"/>
              </a:rPr>
              <a:t>Keeping everyone </a:t>
            </a:r>
            <a:r>
              <a:rPr lang="en-GB" altLang="en-US" dirty="0">
                <a:solidFill>
                  <a:srgbClr val="FF0000"/>
                </a:solidFill>
                <a:latin typeface="Arial" panose="020B0604020202020204" pitchFamily="34" charset="0"/>
              </a:rPr>
              <a:t>informed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4269972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Get the </a:t>
            </a:r>
            <a:r>
              <a:rPr lang="en-GB" altLang="en-US" dirty="0">
                <a:solidFill>
                  <a:srgbClr val="FF0000"/>
                </a:solidFill>
                <a:latin typeface="Arial" panose="020B0604020202020204" pitchFamily="34" charset="0"/>
              </a:rPr>
              <a:t>customer’s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approval</a:t>
            </a:r>
            <a:r>
              <a:rPr lang="en-GB" altLang="en-US" dirty="0">
                <a:latin typeface="Arial" panose="020B0604020202020204" pitchFamily="34" charset="0"/>
              </a:rPr>
              <a:t> of final results.</a:t>
            </a:r>
          </a:p>
          <a:p>
            <a:pPr eaLnBrk="1" hangingPunct="1"/>
            <a:r>
              <a:rPr lang="en-GB" altLang="en-US" dirty="0">
                <a:latin typeface="Arial" panose="020B0604020202020204" pitchFamily="34" charset="0"/>
              </a:rPr>
              <a:t>There may be formal project hand over to the client</a:t>
            </a:r>
          </a:p>
          <a:p>
            <a:pPr eaLnBrk="1" hangingPunct="1"/>
            <a:r>
              <a:rPr lang="en-GB" altLang="en-US" dirty="0">
                <a:latin typeface="Arial" panose="020B0604020202020204" pitchFamily="34" charset="0"/>
              </a:rPr>
              <a:t>Complete any paperwork.</a:t>
            </a:r>
          </a:p>
          <a:p>
            <a:pPr eaLnBrk="1" hangingPunct="1"/>
            <a:r>
              <a:rPr lang="en-GB" altLang="en-US" dirty="0">
                <a:latin typeface="Arial" panose="020B0604020202020204" pitchFamily="34" charset="0"/>
              </a:rPr>
              <a:t>Hold a post project evaluation to recognise </a:t>
            </a:r>
            <a:r>
              <a:rPr lang="en-GB" altLang="en-US" dirty="0">
                <a:solidFill>
                  <a:srgbClr val="FF0000"/>
                </a:solidFill>
                <a:latin typeface="Arial" panose="020B0604020202020204" pitchFamily="34" charset="0"/>
              </a:rPr>
              <a:t>achievements</a:t>
            </a:r>
            <a:r>
              <a:rPr lang="en-GB" altLang="en-US" dirty="0">
                <a:latin typeface="Arial" panose="020B0604020202020204" pitchFamily="34" charset="0"/>
              </a:rPr>
              <a:t> and discuss </a:t>
            </a:r>
            <a:r>
              <a:rPr lang="en-GB" altLang="en-US" dirty="0">
                <a:solidFill>
                  <a:srgbClr val="FF0000"/>
                </a:solidFill>
                <a:latin typeface="Arial" panose="020B0604020202020204" pitchFamily="34" charset="0"/>
              </a:rPr>
              <a:t>lessons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learned</a:t>
            </a:r>
          </a:p>
          <a:p>
            <a:pPr eaLnBrk="1" hangingPunct="1"/>
            <a:endParaRPr lang="en-GB" altLang="en-US" dirty="0">
              <a:solidFill>
                <a:srgbClr val="FF0000"/>
              </a:solidFill>
              <a:latin typeface="Arial" panose="020B0604020202020204" pitchFamily="34" charset="0"/>
            </a:endParaRPr>
          </a:p>
          <a:p>
            <a:pPr eaLnBrk="1" hangingPunct="1"/>
            <a:r>
              <a:rPr lang="en-GB" altLang="en-US" dirty="0"/>
              <a:t>monitoring and </a:t>
            </a:r>
            <a:r>
              <a:rPr lang="en-GB" altLang="en-US" b="1" dirty="0"/>
              <a:t>evaluation</a:t>
            </a:r>
            <a:r>
              <a:rPr lang="en-GB" altLang="en-US" dirty="0"/>
              <a:t> of  activities are significantly correlated with project </a:t>
            </a:r>
            <a:r>
              <a:rPr lang="en-GB" altLang="en-US" b="1" dirty="0"/>
              <a:t>success</a:t>
            </a:r>
            <a:r>
              <a:rPr lang="en-GB" altLang="en-US" dirty="0"/>
              <a:t> measures</a:t>
            </a:r>
          </a:p>
          <a:p>
            <a:pPr eaLnBrk="1" hangingPunct="1"/>
            <a:br>
              <a:rPr lang="en-GB" altLang="en-US" dirty="0"/>
            </a:br>
            <a:r>
              <a:rPr lang="en-GB" altLang="en-US" dirty="0"/>
              <a:t>The use of </a:t>
            </a:r>
            <a:r>
              <a:rPr lang="en-GB" altLang="en-US" b="1" dirty="0"/>
              <a:t>check list </a:t>
            </a:r>
            <a:r>
              <a:rPr lang="en-GB" altLang="en-US" dirty="0"/>
              <a:t>also contributes to the success in terms of  completing all relevant paper work with the intended customers to ensure their satisfaction</a:t>
            </a:r>
          </a:p>
          <a:p>
            <a:pPr eaLnBrk="1" hangingPunct="1"/>
            <a:br>
              <a:rPr lang="en-GB" altLang="en-US" dirty="0"/>
            </a:br>
            <a:r>
              <a:rPr lang="en-GB" altLang="en-US" dirty="0"/>
              <a:t>Evaluating </a:t>
            </a:r>
            <a:r>
              <a:rPr lang="en-GB" altLang="en-US" b="1" dirty="0"/>
              <a:t>lessons learned </a:t>
            </a:r>
            <a:r>
              <a:rPr lang="en-GB" altLang="en-US" dirty="0"/>
              <a:t>and milestone analysis showing significant contribution to project success measures </a:t>
            </a:r>
          </a:p>
          <a:p>
            <a:pPr eaLnBrk="1" hangingPunct="1"/>
            <a:br>
              <a:rPr lang="en-GB" altLang="en-US" dirty="0"/>
            </a:br>
            <a:r>
              <a:rPr lang="en-GB" altLang="en-US" dirty="0"/>
              <a:t>The use of lessons learned facilitated the learning and </a:t>
            </a:r>
            <a:r>
              <a:rPr lang="en-GB" altLang="en-US" b="1" dirty="0"/>
              <a:t>knowledge dissemination</a:t>
            </a:r>
          </a:p>
          <a:p>
            <a:pPr eaLnBrk="1" hangingPunct="1"/>
            <a:br>
              <a:rPr lang="en-GB" altLang="en-US" dirty="0"/>
            </a:br>
            <a:r>
              <a:rPr lang="en-GB" altLang="en-US" dirty="0"/>
              <a:t>The records of what went right, what went wrong and the analysis and response to them will benefit future projects.</a:t>
            </a:r>
            <a:endParaRPr lang="en-US" altLang="en-US" dirty="0"/>
          </a:p>
          <a:p>
            <a:pPr eaLnBrk="1" hangingPunct="1"/>
            <a:endParaRPr lang="en-GB" altLang="en-US" dirty="0">
              <a:solidFill>
                <a:srgbClr val="FF0000"/>
              </a:solidFill>
              <a:latin typeface="Arial" panose="020B0604020202020204" pitchFamily="34" charset="0"/>
            </a:endParaRPr>
          </a:p>
          <a:p>
            <a:pPr eaLnBrk="1" hangingPunct="1"/>
            <a:endParaRPr lang="en-GB" altLang="en-US"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1203263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The primary goals of the Inception phase are to achieve stakeholder consensus regarding the objectives for the project and to obtain funding. The major activities of the phase include:</a:t>
            </a:r>
          </a:p>
          <a:p>
            <a:pPr>
              <a:spcBef>
                <a:spcPct val="0"/>
              </a:spcBef>
            </a:pPr>
            <a:endParaRPr lang="en-GB" dirty="0"/>
          </a:p>
          <a:p>
            <a:pPr>
              <a:spcBef>
                <a:spcPct val="0"/>
              </a:spcBef>
            </a:pPr>
            <a:r>
              <a:rPr lang="en-GB" dirty="0"/>
              <a:t>Define project scope. This includes defining, at a high level, what the system will do. Equally important is to define what the system will not do. This establishes the boundaries within which the team will operate. This usually tales the form of a list of high-level features and/or point form use cases.</a:t>
            </a:r>
          </a:p>
          <a:p>
            <a:pPr>
              <a:spcBef>
                <a:spcPct val="0"/>
              </a:spcBef>
            </a:pPr>
            <a:endParaRPr lang="en-GB" dirty="0"/>
          </a:p>
          <a:p>
            <a:pPr>
              <a:spcBef>
                <a:spcPct val="0"/>
              </a:spcBef>
            </a:pPr>
            <a:r>
              <a:rPr lang="en-GB" dirty="0"/>
              <a:t>Estimate cost and schedule. At a high level, the schedule and cost for the project are estimated. General estimates are used for iterations in later phases, more specificity is used for the early iterations in Elaboration. This should not be construed as meaning that the entire project is planned out at this point. As with all planning, those tasks that are to be completed in the near future are detailed more accurately and with greater confidence while tasks further down the line are understood to be estimates with larger margins of error. It has (finally) been recognized by most in the industry that it is not possible to schedule an entire project at its kick-off with any acceptable degree of confidence. The best that can be done is to plan for the near term accurately and the longer term as best as you can.</a:t>
            </a:r>
          </a:p>
          <a:p>
            <a:pPr>
              <a:spcBef>
                <a:spcPct val="0"/>
              </a:spcBef>
            </a:pPr>
            <a:endParaRPr lang="en-GB" dirty="0"/>
          </a:p>
          <a:p>
            <a:pPr>
              <a:spcBef>
                <a:spcPct val="0"/>
              </a:spcBef>
            </a:pPr>
            <a:r>
              <a:rPr lang="en-GB" dirty="0"/>
              <a:t>Define risks. The risks to the project are first defined here. Risk management is important an AUP project. The list of risks is a living compilation that will change over time as risks are identified, mitigated, avoided and/or materialize and dealt with. Risks drive the management of the project, as the highest priority risks drive the scheduling of iterations. Higher priority risks, for example, are addressed in earlier iterations than lower priority risks. </a:t>
            </a:r>
          </a:p>
          <a:p>
            <a:pPr>
              <a:spcBef>
                <a:spcPct val="0"/>
              </a:spcBef>
            </a:pPr>
            <a:endParaRPr lang="en-GB" dirty="0"/>
          </a:p>
          <a:p>
            <a:pPr>
              <a:spcBef>
                <a:spcPct val="0"/>
              </a:spcBef>
            </a:pPr>
            <a:r>
              <a:rPr lang="en-GB" dirty="0"/>
              <a:t>Determine project feasibility.  Your project must make sense from technical, operational, and business perspectives. In other words, you should be able to build it, once it's deployed you should be able to run it, and it should make economic sense to do these things.  If the your project isn't feasible, it should be cancelled. </a:t>
            </a:r>
          </a:p>
          <a:p>
            <a:pPr>
              <a:spcBef>
                <a:spcPct val="0"/>
              </a:spcBef>
            </a:pPr>
            <a:endParaRPr lang="en-GB" dirty="0"/>
          </a:p>
          <a:p>
            <a:pPr>
              <a:spcBef>
                <a:spcPct val="0"/>
              </a:spcBef>
            </a:pPr>
            <a:r>
              <a:rPr lang="en-GB" dirty="0"/>
              <a:t>Prepare the project environment. This includes reserving workspace for the team, requesting the people that will be needed, obtaining hardware and software that are needed immediately, and compiling a list of anticipated hardware and software that will be needed later. In addition you will tailor the AUP to meet your team's exact needs.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3509949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Step quickly through the previous three definition slides and spend a little time defining a project using this diagram and then refer learners back to the definitions.</a:t>
            </a:r>
          </a:p>
          <a:p>
            <a:pPr>
              <a:defRPr/>
            </a:pPr>
            <a:endParaRPr lang="en-GB" dirty="0"/>
          </a:p>
          <a:p>
            <a:pPr>
              <a:defRPr/>
            </a:pPr>
            <a:r>
              <a:rPr lang="en-GB" dirty="0"/>
              <a:t>A project consists of a series of activities which jointly produce a </a:t>
            </a:r>
            <a:r>
              <a:rPr lang="en-GB" b="1" dirty="0"/>
              <a:t>UNIQUE</a:t>
            </a:r>
            <a:r>
              <a:rPr lang="en-GB" dirty="0"/>
              <a:t> product or service for the organisation, client or customer.  It has definite start and end dates and may be divided into one or more phases (the phases here are illustrative).  The phases from the start to the end are known as the lifecycle.  </a:t>
            </a:r>
          </a:p>
          <a:p>
            <a:pPr>
              <a:defRPr/>
            </a:pPr>
            <a:endParaRPr lang="en-GB" dirty="0"/>
          </a:p>
          <a:p>
            <a:pPr>
              <a:defRPr/>
            </a:pPr>
            <a:r>
              <a:rPr lang="en-GB" dirty="0"/>
              <a:t>It is conducted by people (the project team) and may use various other resources (equipment, materials, money!).  It has various interested parties who will be impacted by the project (the stakeholders).  Some stakeholders may work on the project, some may have control over the project, and some may receive or use the end product/service or may in some other way be impacted by the project, product or service produced (for example any competitor companies).</a:t>
            </a:r>
          </a:p>
          <a:p>
            <a:pPr>
              <a:defRPr/>
            </a:pPr>
            <a:endParaRPr lang="en-GB" dirty="0"/>
          </a:p>
          <a:p>
            <a:pPr>
              <a:defRPr/>
            </a:pPr>
            <a:r>
              <a:rPr lang="en-GB" dirty="0"/>
              <a:t>Some projects maybe initiated by receipt of a business case, some by the ‘receipt’ of an idea and building the business case may be a pre-planning stage.  This largely depends on the organisation.</a:t>
            </a:r>
          </a:p>
          <a:p>
            <a:pPr>
              <a:defRPr/>
            </a:pPr>
            <a:endParaRPr lang="en-GB" dirty="0"/>
          </a:p>
          <a:p>
            <a:pPr>
              <a:defRPr/>
            </a:pPr>
            <a:r>
              <a:rPr lang="en-GB" dirty="0"/>
              <a:t>Some projects may be very similar in organisation, activities conducted, and products or services delivered but there must be some aspect which, even if minor, represents a significant difference or else this is not a project but an ‘operation’.  Where projects are similar the lifecycle may be standardised and project management methodologies may superimposed.  (See module …. Project Management Methodologies).</a:t>
            </a:r>
          </a:p>
          <a:p>
            <a:pPr>
              <a:defRPr/>
            </a:pPr>
            <a:endParaRPr lang="en-GB" dirty="0"/>
          </a:p>
          <a:p>
            <a:pPr>
              <a:defRPr/>
            </a:pPr>
            <a:r>
              <a:rPr lang="en-GB" dirty="0"/>
              <a:t>Some methodologies will place ‘gateways’ at the end of phases and a whiteboard example of different projects, phases and gateways may expand on this slide.</a:t>
            </a:r>
          </a:p>
          <a:p>
            <a:pPr>
              <a:defRPr/>
            </a:pPr>
            <a:endParaRPr lang="en-GB" dirty="0"/>
          </a:p>
          <a:p>
            <a:pPr>
              <a:defRPr/>
            </a:pPr>
            <a:r>
              <a:rPr lang="en-GB" dirty="0"/>
              <a:t>The lifecycle represented here is an example of a category of lifecycles known as ‘Cascade’ or ‘Waterfall’ lifecycles, as each phase is dependant on the completion of the previous phase.  This course does not explore in detail lifecycles or methodologies, however the tools and techniques presented are most used (and most useful) in projects which are undertaken using a Cascade lifecycle.</a:t>
            </a:r>
          </a:p>
          <a:p>
            <a:pPr>
              <a:defRPr/>
            </a:pPr>
            <a:endParaRPr lang="en-GB" dirty="0"/>
          </a:p>
          <a:p>
            <a:r>
              <a:rPr lang="en-GB" altLang="en-US" dirty="0"/>
              <a:t>The phases can be </a:t>
            </a:r>
            <a:r>
              <a:rPr lang="en-GB" altLang="en-US" b="1" dirty="0"/>
              <a:t>sequential</a:t>
            </a:r>
            <a:r>
              <a:rPr lang="en-GB" altLang="en-US" dirty="0"/>
              <a:t>, </a:t>
            </a:r>
            <a:r>
              <a:rPr lang="en-GB" altLang="en-US" b="1" dirty="0"/>
              <a:t>overlapping</a:t>
            </a:r>
            <a:r>
              <a:rPr lang="en-GB" altLang="en-US" dirty="0"/>
              <a:t>, or </a:t>
            </a:r>
            <a:r>
              <a:rPr lang="en-GB" altLang="en-US" b="1" dirty="0"/>
              <a:t>spiral</a:t>
            </a:r>
            <a:r>
              <a:rPr lang="en-GB" altLang="en-US" dirty="0"/>
              <a:t>. the sequential and overlapping models are </a:t>
            </a:r>
            <a:r>
              <a:rPr lang="en-GB" altLang="en-US" b="1" dirty="0"/>
              <a:t>common</a:t>
            </a:r>
            <a:r>
              <a:rPr lang="en-GB" altLang="en-US" dirty="0"/>
              <a:t> to most projects, </a:t>
            </a:r>
          </a:p>
          <a:p>
            <a:r>
              <a:rPr lang="en-GB" altLang="en-US" dirty="0"/>
              <a:t>Even though there are many project life cycle models with various phase names and numbers of phases, the most common life cycle is the one with four distinct phases: </a:t>
            </a:r>
            <a:r>
              <a:rPr lang="en-GB" altLang="en-US" b="1" u="sng" dirty="0">
                <a:solidFill>
                  <a:srgbClr val="FF0000"/>
                </a:solidFill>
              </a:rPr>
              <a:t>Project initiation </a:t>
            </a:r>
            <a:r>
              <a:rPr lang="en-GB" altLang="en-US" dirty="0"/>
              <a:t>– where project is defined and teams are identified</a:t>
            </a:r>
            <a:r>
              <a:rPr lang="en-GB" altLang="en-US" b="1" u="sng" dirty="0"/>
              <a:t>, then project planning- </a:t>
            </a:r>
            <a:r>
              <a:rPr lang="en-GB" altLang="en-US" dirty="0"/>
              <a:t>where detailed projects plans are devised and tasks and activities are broken down and listed against schedule, </a:t>
            </a:r>
            <a:r>
              <a:rPr lang="en-GB" altLang="en-US" b="1" u="sng" dirty="0"/>
              <a:t>then project execution </a:t>
            </a:r>
            <a:r>
              <a:rPr lang="en-GB" altLang="en-US" dirty="0"/>
              <a:t>– Is the monitoring of the plans whilst ensuring quality is being maintained within budget and on time and  finally </a:t>
            </a:r>
            <a:r>
              <a:rPr lang="en-GB" altLang="en-US" b="1" u="sng" dirty="0"/>
              <a:t>the project closure </a:t>
            </a:r>
            <a:r>
              <a:rPr lang="en-GB" altLang="en-US" dirty="0"/>
              <a:t>which is when the project is terminated and an overall evaluation is undertaken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220473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simple life-cycle of a project – there are many others out there but this is a reasonable one.</a:t>
            </a:r>
          </a:p>
          <a:p>
            <a:endParaRPr lang="en-GB" altLang="en-US" dirty="0"/>
          </a:p>
          <a:p>
            <a:r>
              <a:rPr lang="en-GB" altLang="en-US" dirty="0"/>
              <a:t>Initiation – the selection of projects – where do projects come from in your organisation, how are they signed off or rejected?</a:t>
            </a:r>
          </a:p>
          <a:p>
            <a:endParaRPr lang="en-GB" altLang="en-US" dirty="0"/>
          </a:p>
          <a:p>
            <a:r>
              <a:rPr lang="en-GB" altLang="en-US" dirty="0"/>
              <a:t>Planning – the creation of the plan – usually by the Project Manager. We’ll explore more of this later</a:t>
            </a:r>
          </a:p>
          <a:p>
            <a:endParaRPr lang="en-GB" altLang="en-US" dirty="0"/>
          </a:p>
          <a:p>
            <a:r>
              <a:rPr lang="en-GB" altLang="en-US" dirty="0"/>
              <a:t>Execute  - the doing </a:t>
            </a:r>
          </a:p>
          <a:p>
            <a:endParaRPr lang="en-GB" altLang="en-US" dirty="0"/>
          </a:p>
          <a:p>
            <a:r>
              <a:rPr lang="en-GB" altLang="en-US" dirty="0"/>
              <a:t>Control – measuring to decide if the project is on-track</a:t>
            </a:r>
          </a:p>
          <a:p>
            <a:endParaRPr lang="en-GB" altLang="en-US" dirty="0"/>
          </a:p>
          <a:p>
            <a:r>
              <a:rPr lang="en-GB" altLang="en-US" dirty="0"/>
              <a:t>Close – lessons learned for next time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1376392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6858850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Times" pitchFamily="2" charset="0"/>
              </a:rPr>
              <a:t>A graphical representation of project life cycle Cost vs time showing maximum cost and staffing is required during the end of planning the as the implementation begins until the close to the completing phase – this can help us to plan our resources properly against the time line.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9630275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Iron Triangle was originally conceived as a f</a:t>
            </a:r>
            <a:r>
              <a:rPr lang="en-GB" altLang="en-US" b="1" dirty="0"/>
              <a:t>ramework</a:t>
            </a:r>
            <a:r>
              <a:rPr lang="en-GB" altLang="en-US" dirty="0"/>
              <a:t> to enable project managers to </a:t>
            </a:r>
            <a:r>
              <a:rPr lang="en-GB" altLang="en-US" b="1" dirty="0"/>
              <a:t>evaluate</a:t>
            </a:r>
            <a:r>
              <a:rPr lang="en-GB" altLang="en-US" dirty="0"/>
              <a:t> and </a:t>
            </a:r>
            <a:r>
              <a:rPr lang="en-GB" altLang="en-US" b="1" dirty="0"/>
              <a:t>balance</a:t>
            </a:r>
            <a:r>
              <a:rPr lang="en-GB" altLang="en-US" dirty="0"/>
              <a:t> the </a:t>
            </a:r>
            <a:r>
              <a:rPr lang="en-GB" altLang="en-US" b="1" dirty="0"/>
              <a:t>competing demands </a:t>
            </a:r>
            <a:r>
              <a:rPr lang="en-GB" altLang="en-US" dirty="0"/>
              <a:t>of </a:t>
            </a:r>
            <a:r>
              <a:rPr lang="en-GB" altLang="en-US" b="1" dirty="0"/>
              <a:t>Cost</a:t>
            </a:r>
            <a:r>
              <a:rPr lang="en-GB" altLang="en-US" dirty="0"/>
              <a:t>, </a:t>
            </a:r>
            <a:r>
              <a:rPr lang="en-GB" altLang="en-US" b="1" dirty="0"/>
              <a:t>Time</a:t>
            </a:r>
            <a:r>
              <a:rPr lang="en-GB" altLang="en-US" dirty="0"/>
              <a:t> and </a:t>
            </a:r>
            <a:r>
              <a:rPr lang="en-GB" altLang="en-US" b="1" dirty="0"/>
              <a:t>Quality</a:t>
            </a:r>
            <a:r>
              <a:rPr lang="en-GB" altLang="en-US" dirty="0"/>
              <a:t> within their projects whilst trying to achieve </a:t>
            </a:r>
            <a:r>
              <a:rPr lang="en-GB" altLang="en-US" b="1" dirty="0"/>
              <a:t>the project scope</a:t>
            </a:r>
            <a:r>
              <a:rPr lang="en-GB" altLang="en-US" dirty="0"/>
              <a:t>.</a:t>
            </a:r>
          </a:p>
          <a:p>
            <a:endParaRPr lang="en-US" dirty="0"/>
          </a:p>
          <a:p>
            <a:r>
              <a:rPr lang="en-GB" sz="1200" b="0" i="0" kern="1200" dirty="0">
                <a:solidFill>
                  <a:schemeClr val="tx1"/>
                </a:solidFill>
                <a:effectLst/>
                <a:latin typeface="+mn-lt"/>
                <a:ea typeface="+mn-ea"/>
                <a:cs typeface="+mn-cs"/>
              </a:rPr>
              <a:t>Good PM apply the balance between the three main interdependent constraints of every project; time, cost and scope.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must be delivered within cost. </a:t>
            </a:r>
          </a:p>
          <a:p>
            <a:r>
              <a:rPr lang="en-GB" sz="1200" b="0" i="0" kern="1200" dirty="0">
                <a:solidFill>
                  <a:schemeClr val="tx1"/>
                </a:solidFill>
                <a:effectLst/>
                <a:latin typeface="+mn-lt"/>
                <a:ea typeface="+mn-ea"/>
                <a:cs typeface="+mn-cs"/>
              </a:rPr>
              <a:t>Projects must be delivered on time.</a:t>
            </a:r>
          </a:p>
          <a:p>
            <a:r>
              <a:rPr lang="en-GB" sz="1200" b="0" i="0" kern="1200" dirty="0">
                <a:solidFill>
                  <a:schemeClr val="tx1"/>
                </a:solidFill>
                <a:effectLst/>
                <a:latin typeface="+mn-lt"/>
                <a:ea typeface="+mn-ea"/>
                <a:cs typeface="+mn-cs"/>
              </a:rPr>
              <a:t>Projects must meet the agreed scope</a:t>
            </a:r>
          </a:p>
          <a:p>
            <a:r>
              <a:rPr lang="en-GB" sz="1200" b="0" i="0" kern="1200" dirty="0">
                <a:solidFill>
                  <a:schemeClr val="tx1"/>
                </a:solidFill>
                <a:effectLst/>
                <a:latin typeface="+mn-lt"/>
                <a:ea typeface="+mn-ea"/>
                <a:cs typeface="+mn-cs"/>
              </a:rPr>
              <a:t>A successful project manager will use the appropriate tools to face the challenges related to the three constraints and execute the project successfully.</a:t>
            </a:r>
          </a:p>
          <a:p>
            <a:endParaRPr lang="en-US" dirty="0"/>
          </a:p>
          <a:p>
            <a:r>
              <a:rPr lang="en-US" b="1" dirty="0"/>
              <a:t>Scope</a:t>
            </a:r>
          </a:p>
          <a:p>
            <a:r>
              <a:rPr lang="en-US" dirty="0"/>
              <a:t>Project scope deals with the specific requirements or tasks necessary to complete the project. Scope is important to manage on any project; if you can’t control the scope of the project, you’re not likely to deliver it on time or under budget!</a:t>
            </a:r>
          </a:p>
          <a:p>
            <a:endParaRPr lang="en-US" dirty="0"/>
          </a:p>
          <a:p>
            <a:r>
              <a:rPr lang="en-US" dirty="0"/>
              <a:t>When managing scope its critical that you prioritize your tasks, enabling you to plan and assign resources effectively. Without creating a sense of order, it’s easy to become overwhelmed, enabling scope creep. </a:t>
            </a:r>
          </a:p>
          <a:p>
            <a:endParaRPr lang="en-US" dirty="0"/>
          </a:p>
          <a:p>
            <a:r>
              <a:rPr lang="en-US" b="1" dirty="0"/>
              <a:t>Cost</a:t>
            </a:r>
          </a:p>
          <a:p>
            <a:r>
              <a:rPr lang="en-US" dirty="0"/>
              <a:t>The financial commitment of the project is dependent on several variables. There are the resources involved, from materials to people, which include labor costs. There are other outside forces that can impact a project, which must be considered in the cost of the work.</a:t>
            </a:r>
          </a:p>
          <a:p>
            <a:endParaRPr lang="en-US" dirty="0"/>
          </a:p>
          <a:p>
            <a:r>
              <a:rPr lang="en-US" dirty="0"/>
              <a:t>There are also the fixed and variable costs inherent in any project, such as the economic cost of teams with varying skills and productivity, which must be calculated. This can seriously come into play with the use of contract workers or outsourcing.</a:t>
            </a:r>
          </a:p>
          <a:p>
            <a:endParaRPr lang="en-US" dirty="0"/>
          </a:p>
          <a:p>
            <a:r>
              <a:rPr lang="en-US" dirty="0"/>
              <a:t>Cost processes include cost estimating to figure out the needed financial commitment for all resources necessary to complete the job. Cost budgeting creates a cost baseline. Cost control works to manage the fluctuation of costs throughout the project.</a:t>
            </a:r>
          </a:p>
          <a:p>
            <a:endParaRPr lang="en-US" dirty="0"/>
          </a:p>
          <a:p>
            <a:r>
              <a:rPr lang="en-US" b="1" dirty="0"/>
              <a:t>Time</a:t>
            </a:r>
          </a:p>
          <a:p>
            <a:r>
              <a:rPr lang="en-US" dirty="0"/>
              <a:t>At its basic, the schedule is the estimated amount of time allotted to complete the project, or producing the deliverable. Usually, this is figured out by first noting all the tasks necessary to move from the start to the finish of the project.</a:t>
            </a:r>
          </a:p>
          <a:p>
            <a:endParaRPr lang="en-US" dirty="0"/>
          </a:p>
          <a:p>
            <a:r>
              <a:rPr lang="en-US" dirty="0"/>
              <a:t>A Gantt chart is one way to visualize the project schedule, with each task a point on that timeline, with task dependencies linked, and durations determined. Having historic data can help make more accurate estimates. </a:t>
            </a:r>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25174067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a:t>
            </a:r>
            <a:r>
              <a:rPr lang="en-GB" altLang="en-US" b="1" dirty="0"/>
              <a:t>iron triangle looks at - The planning, monitoring and control of all aspects of a project and the motivation of all those involved in it to achieve the project objectives on time and to the </a:t>
            </a:r>
            <a:r>
              <a:rPr lang="en-GB" altLang="en-US" b="1" dirty="0" err="1"/>
              <a:t>specied</a:t>
            </a:r>
            <a:r>
              <a:rPr lang="en-GB" altLang="en-US" b="1" dirty="0"/>
              <a:t> cost, quality and performance.</a:t>
            </a:r>
          </a:p>
          <a:p>
            <a:r>
              <a:rPr lang="en-GB" altLang="en-US" dirty="0"/>
              <a:t>When implementing the Iron Triangle into practice it is crucial to ask the project team to rank the three constraints (Morris and </a:t>
            </a:r>
            <a:r>
              <a:rPr lang="en-GB" altLang="en-US" dirty="0" err="1"/>
              <a:t>Sember</a:t>
            </a:r>
            <a:r>
              <a:rPr lang="en-GB" altLang="en-US" dirty="0"/>
              <a:t>, 2008). This is one of the fundamental ideas that cannot be neglected. When </a:t>
            </a:r>
            <a:r>
              <a:rPr lang="en-GB" altLang="en-US" b="1" dirty="0"/>
              <a:t>changes occur </a:t>
            </a:r>
            <a:r>
              <a:rPr lang="en-GB" altLang="en-US" dirty="0"/>
              <a:t>it is important for the </a:t>
            </a:r>
            <a:r>
              <a:rPr lang="en-GB" altLang="en-US" b="1" dirty="0"/>
              <a:t>project manager </a:t>
            </a:r>
            <a:r>
              <a:rPr lang="en-GB" altLang="en-US" dirty="0"/>
              <a:t>to </a:t>
            </a:r>
            <a:r>
              <a:rPr lang="en-GB" altLang="en-US" b="1" dirty="0"/>
              <a:t>assess the impact </a:t>
            </a:r>
            <a:r>
              <a:rPr lang="en-GB" altLang="en-US" dirty="0"/>
              <a:t>of the given event or decision and </a:t>
            </a:r>
            <a:r>
              <a:rPr lang="en-GB" altLang="en-US" b="1" dirty="0"/>
              <a:t>create a range of options</a:t>
            </a:r>
            <a:r>
              <a:rPr lang="en-GB" altLang="en-US" dirty="0"/>
              <a:t>. In addition, it is the project manager’s role to show the impact on the three constraints and thereafter </a:t>
            </a:r>
            <a:r>
              <a:rPr lang="en-GB" altLang="en-US" b="1" dirty="0"/>
              <a:t>create the necessary balance </a:t>
            </a:r>
            <a:r>
              <a:rPr lang="en-GB" altLang="en-US" dirty="0"/>
              <a:t>between them (Morris and </a:t>
            </a:r>
            <a:r>
              <a:rPr lang="en-GB" altLang="en-US" dirty="0" err="1"/>
              <a:t>Sember</a:t>
            </a:r>
            <a:r>
              <a:rPr lang="en-GB" altLang="en-US" dirty="0"/>
              <a:t>, 2008). Besides, the Iron Triangle is an excellent tool for a project manager to discover the priorities and motivation for the various stakeholders and how well the project is understood. This gives the foundation for </a:t>
            </a:r>
            <a:r>
              <a:rPr lang="en-GB" altLang="en-US" b="1" dirty="0"/>
              <a:t>good dialogues but also view on whether stakeholders </a:t>
            </a:r>
            <a:r>
              <a:rPr lang="en-GB" altLang="en-US" dirty="0"/>
              <a:t>are aligned or not (Morris and </a:t>
            </a:r>
            <a:r>
              <a:rPr lang="en-GB" altLang="en-US" dirty="0" err="1"/>
              <a:t>Sember</a:t>
            </a:r>
            <a:r>
              <a:rPr lang="en-GB" altLang="en-US" dirty="0"/>
              <a:t>, 2008). What is </a:t>
            </a:r>
            <a:r>
              <a:rPr lang="en-GB" altLang="en-US" b="1" dirty="0"/>
              <a:t>important is for the team to prioritise the constraints so the project manager knows where to be aware and where to put the focus. </a:t>
            </a:r>
            <a:r>
              <a:rPr lang="en-GB" altLang="en-US" dirty="0"/>
              <a:t>Yet, as many other theoretical concepts, environments are changing rapidly, which therefore require some concepts e.g. </a:t>
            </a:r>
            <a:r>
              <a:rPr lang="en-GB" altLang="en-US" b="1" dirty="0"/>
              <a:t>the Iron Triangle to be re-shaped or adjusted thereto</a:t>
            </a:r>
            <a:r>
              <a:rPr lang="en-GB" altLang="en-US" dirty="0"/>
              <a:t>. Organizations are finding that they can meet all three constraints of the Iron Triangle, yet they still fail overall</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27272982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Stevens (1996) argues that there is a </a:t>
            </a:r>
            <a:r>
              <a:rPr lang="en-GB" altLang="en-US" b="1" dirty="0"/>
              <a:t>hard</a:t>
            </a:r>
            <a:r>
              <a:rPr lang="en-GB" altLang="en-US" dirty="0"/>
              <a:t> and </a:t>
            </a:r>
            <a:r>
              <a:rPr lang="en-GB" altLang="en-US" b="1" dirty="0"/>
              <a:t>soft</a:t>
            </a:r>
            <a:r>
              <a:rPr lang="en-GB" altLang="en-US" dirty="0"/>
              <a:t> </a:t>
            </a:r>
            <a:r>
              <a:rPr lang="en-GB" altLang="en-US" b="1" dirty="0"/>
              <a:t>side</a:t>
            </a:r>
            <a:r>
              <a:rPr lang="en-GB" altLang="en-US" dirty="0"/>
              <a:t> to </a:t>
            </a:r>
            <a:r>
              <a:rPr lang="en-GB" altLang="en-US" b="1" dirty="0"/>
              <a:t>project success </a:t>
            </a:r>
            <a:r>
              <a:rPr lang="en-GB" altLang="en-US" dirty="0"/>
              <a:t>with </a:t>
            </a:r>
            <a:r>
              <a:rPr lang="en-GB" altLang="en-US" b="1" dirty="0"/>
              <a:t>time</a:t>
            </a:r>
            <a:r>
              <a:rPr lang="en-GB" altLang="en-US" dirty="0"/>
              <a:t> and </a:t>
            </a:r>
            <a:r>
              <a:rPr lang="en-GB" altLang="en-US" b="1" dirty="0"/>
              <a:t>cost</a:t>
            </a:r>
            <a:r>
              <a:rPr lang="en-GB" altLang="en-US" dirty="0"/>
              <a:t> being ‘</a:t>
            </a:r>
            <a:r>
              <a:rPr lang="en-GB" altLang="en-US" b="1" dirty="0"/>
              <a:t>hard</a:t>
            </a:r>
            <a:r>
              <a:rPr lang="en-GB" altLang="en-US" dirty="0"/>
              <a:t>’ and </a:t>
            </a:r>
            <a:r>
              <a:rPr lang="en-GB" altLang="en-US" b="1" dirty="0"/>
              <a:t>satisfaction being ‘soft</a:t>
            </a:r>
            <a:r>
              <a:rPr lang="en-GB" altLang="en-US" dirty="0"/>
              <a:t>’. Similarly Jha &amp; </a:t>
            </a:r>
            <a:r>
              <a:rPr lang="en-GB" altLang="en-US" dirty="0" err="1"/>
              <a:t>Iyer</a:t>
            </a:r>
            <a:r>
              <a:rPr lang="en-GB" altLang="en-US" dirty="0"/>
              <a:t> (2007) argue that success criteria can be categorized as either objective or subjective. The objective evaluation criteria are considered to be time, cost and quality </a:t>
            </a:r>
            <a:r>
              <a:rPr lang="en-GB" altLang="en-US" b="1" dirty="0"/>
              <a:t>since they are tangible and </a:t>
            </a:r>
            <a:r>
              <a:rPr lang="en-GB" altLang="en-US" b="1" dirty="0" err="1"/>
              <a:t>measureable</a:t>
            </a:r>
            <a:r>
              <a:rPr lang="en-GB" altLang="en-US" dirty="0"/>
              <a:t>. On the other hand, many newly proposed success criteria such as </a:t>
            </a:r>
            <a:r>
              <a:rPr lang="en-GB" altLang="en-US" b="1" dirty="0"/>
              <a:t>customer satisfaction </a:t>
            </a:r>
            <a:r>
              <a:rPr lang="en-GB" altLang="en-US" dirty="0"/>
              <a:t>or sustainability could be considered </a:t>
            </a:r>
            <a:r>
              <a:rPr lang="en-GB" altLang="en-US" b="1" dirty="0"/>
              <a:t>subjective</a:t>
            </a:r>
            <a:r>
              <a:rPr lang="en-GB" altLang="en-US" dirty="0"/>
              <a:t> and </a:t>
            </a:r>
            <a:r>
              <a:rPr lang="en-GB" altLang="en-US" b="1" dirty="0"/>
              <a:t>intangible</a:t>
            </a:r>
            <a:endParaRPr lang="en-US" alt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12000514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term Direct Objectives is used by </a:t>
            </a:r>
            <a:r>
              <a:rPr lang="en-GB" altLang="en-US" dirty="0" err="1"/>
              <a:t>Meridith</a:t>
            </a:r>
            <a:r>
              <a:rPr lang="en-GB" altLang="en-US" dirty="0"/>
              <a:t> and Mantel, 2009</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16753085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planning actions</a:t>
            </a:r>
          </a:p>
          <a:p>
            <a:pPr eaLnBrk="1" hangingPunct="1"/>
            <a:r>
              <a:rPr lang="en-US" altLang="en-US" dirty="0">
                <a:latin typeface="Arial" panose="020B0604020202020204" pitchFamily="34" charset="0"/>
                <a:cs typeface="Arial" panose="020B0604020202020204" pitchFamily="34" charset="0"/>
              </a:rPr>
              <a:t>Complete a product analysis </a:t>
            </a:r>
          </a:p>
          <a:p>
            <a:pPr eaLnBrk="1" hangingPunct="1"/>
            <a:r>
              <a:rPr lang="en-US" altLang="en-US" dirty="0">
                <a:latin typeface="Arial" panose="020B0604020202020204" pitchFamily="34" charset="0"/>
                <a:cs typeface="Arial" panose="020B0604020202020204" pitchFamily="34" charset="0"/>
              </a:rPr>
              <a:t>Conduct a cost/benefit analysis </a:t>
            </a:r>
          </a:p>
          <a:p>
            <a:pPr eaLnBrk="1" hangingPunct="1"/>
            <a:r>
              <a:rPr lang="en-US" altLang="en-US" dirty="0">
                <a:latin typeface="Arial" panose="020B0604020202020204" pitchFamily="34" charset="0"/>
                <a:cs typeface="Arial" panose="020B0604020202020204" pitchFamily="34" charset="0"/>
              </a:rPr>
              <a:t>Ask for recommendations from experts </a:t>
            </a:r>
          </a:p>
          <a:p>
            <a:pPr eaLnBrk="1" hangingPunct="1"/>
            <a:r>
              <a:rPr lang="en-US" altLang="en-US" dirty="0">
                <a:latin typeface="Arial" panose="020B0604020202020204" pitchFamily="34" charset="0"/>
                <a:cs typeface="Arial" panose="020B0604020202020204" pitchFamily="34" charset="0"/>
              </a:rPr>
              <a:t>Identify alternatives </a:t>
            </a:r>
          </a:p>
          <a:p>
            <a:endParaRPr lang="en-US" dirty="0"/>
          </a:p>
          <a:p>
            <a:r>
              <a:rPr lang="en-GB" altLang="en-US" dirty="0"/>
              <a:t>Scope Management techniques enable project managers and supervisors to </a:t>
            </a:r>
            <a:r>
              <a:rPr lang="en-GB" altLang="en-US" b="1" dirty="0"/>
              <a:t>allocate the right amount of work necessary </a:t>
            </a:r>
            <a:r>
              <a:rPr lang="en-GB" altLang="en-US" dirty="0"/>
              <a:t>to </a:t>
            </a:r>
            <a:r>
              <a:rPr lang="en-GB" altLang="en-US" b="1" dirty="0"/>
              <a:t>successfully</a:t>
            </a:r>
            <a:r>
              <a:rPr lang="en-GB" altLang="en-US" dirty="0"/>
              <a:t> complete a project—concerned primarily with controlling what is and what is not part of the project’s scope</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27</a:t>
            </a:fld>
            <a:endParaRPr lang="en-US"/>
          </a:p>
        </p:txBody>
      </p:sp>
    </p:spTree>
    <p:extLst>
      <p:ext uri="{BB962C8B-B14F-4D97-AF65-F5344CB8AC3E}">
        <p14:creationId xmlns:p14="http://schemas.microsoft.com/office/powerpoint/2010/main" val="6174544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28</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29</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16/07/2020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16/07/2020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16/07/2020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16/07/2020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16/07/2020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16/07/2020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16/07/2020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16/07/2020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16/07/2020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16/07/2020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16/07/2020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16/07/2020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2</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2</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0" indent="0">
              <a:buFontTx/>
              <a:buNone/>
            </a:pPr>
            <a:r>
              <a:rPr lang="en-GB" altLang="en-US" dirty="0">
                <a:latin typeface="Arial" panose="020B0604020202020204" pitchFamily="34" charset="0"/>
                <a:cs typeface="Arial" panose="020B0604020202020204" pitchFamily="34" charset="0"/>
              </a:rPr>
              <a:t>1. Role of a Project Manager</a:t>
            </a:r>
          </a:p>
          <a:p>
            <a:pPr marL="0" indent="0">
              <a:buFontTx/>
              <a:buNone/>
            </a:pPr>
            <a:r>
              <a:rPr lang="en-GB" altLang="en-US" dirty="0">
                <a:latin typeface="Arial" panose="020B0604020202020204" pitchFamily="34" charset="0"/>
                <a:cs typeface="Arial" panose="020B0604020202020204" pitchFamily="34" charset="0"/>
              </a:rPr>
              <a:t>2. Project Management tools :</a:t>
            </a:r>
          </a:p>
          <a:p>
            <a:pPr marL="0" indent="0">
              <a:buFontTx/>
              <a:buNone/>
            </a:pPr>
            <a:r>
              <a:rPr lang="en-GB" altLang="en-US" dirty="0">
                <a:latin typeface="Arial" panose="020B0604020202020204" pitchFamily="34" charset="0"/>
                <a:cs typeface="Arial" panose="020B0604020202020204" pitchFamily="34" charset="0"/>
              </a:rPr>
              <a:t>	Project life Cycle</a:t>
            </a:r>
          </a:p>
          <a:p>
            <a:pPr marL="0" indent="0">
              <a:buFontTx/>
              <a:buNone/>
            </a:pPr>
            <a:r>
              <a:rPr lang="en-GB" altLang="en-US" dirty="0">
                <a:latin typeface="Arial" panose="020B0604020202020204" pitchFamily="34" charset="0"/>
                <a:cs typeface="Arial" panose="020B0604020202020204" pitchFamily="34" charset="0"/>
              </a:rPr>
              <a:t>	Iron Triangle</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Skills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142999"/>
            <a:ext cx="6348245" cy="4669971"/>
          </a:xfrm>
        </p:spPr>
        <p:txBody>
          <a:bodyPr>
            <a:normAutofit fontScale="92500" lnSpcReduction="20000"/>
          </a:bodyPr>
          <a:lstStyle/>
          <a:p>
            <a:r>
              <a:rPr lang="en-GB" altLang="en-US" sz="2000" dirty="0">
                <a:latin typeface="Arial" panose="020B0604020202020204" pitchFamily="34" charset="0"/>
                <a:cs typeface="Arial" panose="020B0604020202020204" pitchFamily="34" charset="0"/>
              </a:rPr>
              <a:t>Project manager’s skills set should include:</a:t>
            </a:r>
            <a:br>
              <a:rPr lang="en-GB" altLang="en-US" sz="2000" dirty="0">
                <a:latin typeface="Arial" panose="020B0604020202020204" pitchFamily="34" charset="0"/>
                <a:cs typeface="Arial" panose="020B0604020202020204" pitchFamily="34" charset="0"/>
              </a:rPr>
            </a:br>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Leadership qualities</a:t>
            </a:r>
          </a:p>
          <a:p>
            <a:r>
              <a:rPr lang="en-GB" altLang="en-US" sz="2000" dirty="0">
                <a:latin typeface="Arial" panose="020B0604020202020204" pitchFamily="34" charset="0"/>
                <a:cs typeface="Arial" panose="020B0604020202020204" pitchFamily="34" charset="0"/>
              </a:rPr>
              <a:t>Communication skills</a:t>
            </a:r>
          </a:p>
          <a:p>
            <a:r>
              <a:rPr lang="en-GB" altLang="en-US" sz="2000" dirty="0">
                <a:latin typeface="Arial" panose="020B0604020202020204" pitchFamily="34" charset="0"/>
                <a:cs typeface="Arial" panose="020B0604020202020204" pitchFamily="34" charset="0"/>
              </a:rPr>
              <a:t>Team building</a:t>
            </a:r>
          </a:p>
          <a:p>
            <a:r>
              <a:rPr lang="en-GB" altLang="en-US" sz="2000" dirty="0">
                <a:latin typeface="Arial" panose="020B0604020202020204" pitchFamily="34" charset="0"/>
                <a:cs typeface="Arial" panose="020B0604020202020204" pitchFamily="34" charset="0"/>
              </a:rPr>
              <a:t>Time management skills</a:t>
            </a:r>
          </a:p>
          <a:p>
            <a:r>
              <a:rPr lang="en-GB" altLang="en-US" sz="2000" dirty="0">
                <a:latin typeface="Arial" panose="020B0604020202020204" pitchFamily="34" charset="0"/>
                <a:cs typeface="Arial" panose="020B0604020202020204" pitchFamily="34" charset="0"/>
              </a:rPr>
              <a:t>Organised</a:t>
            </a:r>
          </a:p>
          <a:p>
            <a:r>
              <a:rPr lang="en-GB" altLang="en-US" sz="2000" dirty="0">
                <a:latin typeface="Arial" panose="020B0604020202020204" pitchFamily="34" charset="0"/>
                <a:cs typeface="Arial" panose="020B0604020202020204" pitchFamily="34" charset="0"/>
              </a:rPr>
              <a:t>Administration skills</a:t>
            </a:r>
          </a:p>
          <a:p>
            <a:r>
              <a:rPr lang="en-GB" altLang="en-US" sz="2000" dirty="0">
                <a:latin typeface="Arial" panose="020B0604020202020204" pitchFamily="34" charset="0"/>
                <a:cs typeface="Arial" panose="020B0604020202020204" pitchFamily="34" charset="0"/>
              </a:rPr>
              <a:t>Conflict resolution</a:t>
            </a:r>
          </a:p>
          <a:p>
            <a:r>
              <a:rPr lang="en-GB" altLang="en-US" sz="2000" dirty="0">
                <a:latin typeface="Arial" panose="020B0604020202020204" pitchFamily="34" charset="0"/>
                <a:cs typeface="Arial" panose="020B0604020202020204" pitchFamily="34" charset="0"/>
              </a:rPr>
              <a:t>Planning</a:t>
            </a:r>
          </a:p>
          <a:p>
            <a:r>
              <a:rPr lang="en-GB" altLang="en-US" sz="2000" dirty="0">
                <a:latin typeface="Arial" panose="020B0604020202020204" pitchFamily="34" charset="0"/>
                <a:cs typeface="Arial" panose="020B0604020202020204" pitchFamily="34" charset="0"/>
              </a:rPr>
              <a:t>Decision making</a:t>
            </a:r>
          </a:p>
          <a:p>
            <a:r>
              <a:rPr lang="en-GB" altLang="en-US" sz="2000" dirty="0">
                <a:latin typeface="Arial" panose="020B0604020202020204" pitchFamily="34" charset="0"/>
                <a:cs typeface="Arial" panose="020B0604020202020204" pitchFamily="34" charset="0"/>
              </a:rPr>
              <a:t>Resource allocation</a:t>
            </a:r>
          </a:p>
          <a:p>
            <a:r>
              <a:rPr lang="en-GB" altLang="en-US" sz="2000" dirty="0">
                <a:latin typeface="Arial" panose="020B0604020202020204" pitchFamily="34" charset="0"/>
                <a:cs typeface="Arial" panose="020B0604020202020204" pitchFamily="34" charset="0"/>
              </a:rPr>
              <a:t>Negotiation</a:t>
            </a:r>
          </a:p>
          <a:p>
            <a:r>
              <a:rPr lang="en-GB" altLang="en-US" sz="2000" dirty="0">
                <a:latin typeface="Arial" panose="020B0604020202020204" pitchFamily="34" charset="0"/>
                <a:cs typeface="Arial" panose="020B0604020202020204" pitchFamily="34" charset="0"/>
              </a:rPr>
              <a:t>Fair &amp; respectful to everyone's opinions</a:t>
            </a:r>
          </a:p>
          <a:p>
            <a:r>
              <a:rPr lang="en-GB" altLang="en-US" sz="2000" dirty="0">
                <a:latin typeface="Arial" panose="020B0604020202020204" pitchFamily="34" charset="0"/>
                <a:cs typeface="Arial" panose="020B0604020202020204" pitchFamily="34" charset="0"/>
              </a:rPr>
              <a:t>Adaptable &amp; Flexible</a:t>
            </a:r>
          </a:p>
          <a:p>
            <a:endParaRPr lang="en-GB" altLang="en-US" dirty="0"/>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14" name="Picture 13">
            <a:extLst>
              <a:ext uri="{FF2B5EF4-FFF2-40B4-BE49-F238E27FC236}">
                <a16:creationId xmlns:a16="http://schemas.microsoft.com/office/drawing/2014/main" id="{143388DA-8278-AF44-8CF5-CB261A41C653}"/>
              </a:ext>
            </a:extLst>
          </p:cNvPr>
          <p:cNvPicPr>
            <a:picLocks noChangeAspect="1"/>
          </p:cNvPicPr>
          <p:nvPr/>
        </p:nvPicPr>
        <p:blipFill>
          <a:blip r:embed="rId3"/>
          <a:stretch>
            <a:fillRect/>
          </a:stretch>
        </p:blipFill>
        <p:spPr>
          <a:xfrm>
            <a:off x="7447929" y="1763486"/>
            <a:ext cx="3392142" cy="3188614"/>
          </a:xfrm>
          <a:prstGeom prst="rect">
            <a:avLst/>
          </a:prstGeom>
        </p:spPr>
      </p:pic>
    </p:spTree>
    <p:extLst>
      <p:ext uri="{BB962C8B-B14F-4D97-AF65-F5344CB8AC3E}">
        <p14:creationId xmlns:p14="http://schemas.microsoft.com/office/powerpoint/2010/main" val="9418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Attributes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404261"/>
            <a:ext cx="6348245" cy="4669971"/>
          </a:xfrm>
        </p:spPr>
        <p:txBody>
          <a:bodyPr>
            <a:normAutofit/>
          </a:bodyPr>
          <a:lstStyle/>
          <a:p>
            <a:pPr marL="0" indent="0">
              <a:lnSpc>
                <a:spcPct val="90000"/>
              </a:lnSpc>
              <a:buNone/>
            </a:pPr>
            <a:r>
              <a:rPr lang="en-GB" altLang="en-US" sz="2000" dirty="0">
                <a:latin typeface="Arial" panose="020B0604020202020204" pitchFamily="34" charset="0"/>
                <a:cs typeface="Arial" panose="020B0604020202020204" pitchFamily="34" charset="0"/>
              </a:rPr>
              <a:t>Excellent time management skills</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‘Can do’ proactive attitude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Adaptable, flexible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Fair – respecting different people’s viewpoints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Committed to the team and the project’s goals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Decisive and realistic</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Excellent communication skills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Leadership</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Assertiveness </a:t>
            </a:r>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2" name="Picture 1">
            <a:extLst>
              <a:ext uri="{FF2B5EF4-FFF2-40B4-BE49-F238E27FC236}">
                <a16:creationId xmlns:a16="http://schemas.microsoft.com/office/drawing/2014/main" id="{D9D710F3-58F0-9146-8E8C-3A8A3C7953B9}"/>
              </a:ext>
            </a:extLst>
          </p:cNvPr>
          <p:cNvPicPr>
            <a:picLocks noChangeAspect="1"/>
          </p:cNvPicPr>
          <p:nvPr/>
        </p:nvPicPr>
        <p:blipFill>
          <a:blip r:embed="rId3"/>
          <a:stretch>
            <a:fillRect/>
          </a:stretch>
        </p:blipFill>
        <p:spPr>
          <a:xfrm>
            <a:off x="7050374" y="2073729"/>
            <a:ext cx="4869627" cy="2725056"/>
          </a:xfrm>
          <a:prstGeom prst="rect">
            <a:avLst/>
          </a:prstGeom>
        </p:spPr>
      </p:pic>
    </p:spTree>
    <p:extLst>
      <p:ext uri="{BB962C8B-B14F-4D97-AF65-F5344CB8AC3E}">
        <p14:creationId xmlns:p14="http://schemas.microsoft.com/office/powerpoint/2010/main" val="3610306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Rectangle 2">
            <a:extLst>
              <a:ext uri="{FF2B5EF4-FFF2-40B4-BE49-F238E27FC236}">
                <a16:creationId xmlns:a16="http://schemas.microsoft.com/office/drawing/2014/main" id="{2FCCC292-22CA-1C47-9FEE-040DC4B981B6}"/>
              </a:ext>
            </a:extLst>
          </p:cNvPr>
          <p:cNvSpPr>
            <a:spLocks noGrp="1" noChangeArrowheads="1"/>
          </p:cNvSpPr>
          <p:nvPr>
            <p:ph type="title"/>
          </p:nvPr>
        </p:nvSpPr>
        <p:spPr>
          <a:xfrm>
            <a:off x="2122714" y="168729"/>
            <a:ext cx="7772400" cy="1143000"/>
          </a:xfrm>
        </p:spPr>
        <p:txBody>
          <a:bodyPr/>
          <a:lstStyle/>
          <a:p>
            <a:pPr eaLnBrk="1" hangingPunct="1"/>
            <a:r>
              <a:rPr lang="en-US" altLang="en-US">
                <a:latin typeface="Arial" panose="020B0604020202020204" pitchFamily="34" charset="0"/>
                <a:cs typeface="Arial" panose="020B0604020202020204" pitchFamily="34" charset="0"/>
              </a:rPr>
              <a:t>A Project Manager…</a:t>
            </a:r>
          </a:p>
        </p:txBody>
      </p:sp>
      <p:pic>
        <p:nvPicPr>
          <p:cNvPr id="7" name="Picture 4">
            <a:extLst>
              <a:ext uri="{FF2B5EF4-FFF2-40B4-BE49-F238E27FC236}">
                <a16:creationId xmlns:a16="http://schemas.microsoft.com/office/drawing/2014/main" id="{BF864A88-E67C-784A-972F-6F5AEBD5F1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6304" y="1160917"/>
            <a:ext cx="302895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4">
            <a:extLst>
              <a:ext uri="{FF2B5EF4-FFF2-40B4-BE49-F238E27FC236}">
                <a16:creationId xmlns:a16="http://schemas.microsoft.com/office/drawing/2014/main" id="{2F5867B7-87E9-2F4B-BB80-D380C317E933}"/>
              </a:ext>
            </a:extLst>
          </p:cNvPr>
          <p:cNvGrpSpPr>
            <a:grpSpLocks/>
          </p:cNvGrpSpPr>
          <p:nvPr/>
        </p:nvGrpSpPr>
        <p:grpSpPr bwMode="auto">
          <a:xfrm>
            <a:off x="8928104" y="2303917"/>
            <a:ext cx="803275" cy="1962150"/>
            <a:chOff x="3140075" y="3325813"/>
            <a:chExt cx="1112838" cy="3060700"/>
          </a:xfrm>
        </p:grpSpPr>
        <p:sp>
          <p:nvSpPr>
            <p:cNvPr id="9" name="Freeform 1487">
              <a:extLst>
                <a:ext uri="{FF2B5EF4-FFF2-40B4-BE49-F238E27FC236}">
                  <a16:creationId xmlns:a16="http://schemas.microsoft.com/office/drawing/2014/main" id="{B349BD8B-D795-C349-9188-4307076FC8B2}"/>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488">
              <a:extLst>
                <a:ext uri="{FF2B5EF4-FFF2-40B4-BE49-F238E27FC236}">
                  <a16:creationId xmlns:a16="http://schemas.microsoft.com/office/drawing/2014/main" id="{F104759B-A35C-864D-9AD8-DC96362E805C}"/>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489">
              <a:extLst>
                <a:ext uri="{FF2B5EF4-FFF2-40B4-BE49-F238E27FC236}">
                  <a16:creationId xmlns:a16="http://schemas.microsoft.com/office/drawing/2014/main" id="{EDDC9B9F-A193-9D46-8B11-50AD54366F0A}"/>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90">
              <a:extLst>
                <a:ext uri="{FF2B5EF4-FFF2-40B4-BE49-F238E27FC236}">
                  <a16:creationId xmlns:a16="http://schemas.microsoft.com/office/drawing/2014/main" id="{983F509D-1FEC-A94C-93AA-B26650F4EB46}"/>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491">
              <a:extLst>
                <a:ext uri="{FF2B5EF4-FFF2-40B4-BE49-F238E27FC236}">
                  <a16:creationId xmlns:a16="http://schemas.microsoft.com/office/drawing/2014/main" id="{A41D875B-BCA2-E94D-9519-4D206D78438E}"/>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1492">
              <a:extLst>
                <a:ext uri="{FF2B5EF4-FFF2-40B4-BE49-F238E27FC236}">
                  <a16:creationId xmlns:a16="http://schemas.microsoft.com/office/drawing/2014/main" id="{771FA82C-4DE0-A24B-B331-4BA85543CB9D}"/>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1493">
              <a:extLst>
                <a:ext uri="{FF2B5EF4-FFF2-40B4-BE49-F238E27FC236}">
                  <a16:creationId xmlns:a16="http://schemas.microsoft.com/office/drawing/2014/main" id="{26FF0C79-C1AA-614A-BBB4-39EF715BCEB0}"/>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 name="Freeform 1494">
              <a:extLst>
                <a:ext uri="{FF2B5EF4-FFF2-40B4-BE49-F238E27FC236}">
                  <a16:creationId xmlns:a16="http://schemas.microsoft.com/office/drawing/2014/main" id="{D6EFE6B0-A624-0C40-8FDD-C607A5FB4C88}"/>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 name="Freeform 1495">
              <a:extLst>
                <a:ext uri="{FF2B5EF4-FFF2-40B4-BE49-F238E27FC236}">
                  <a16:creationId xmlns:a16="http://schemas.microsoft.com/office/drawing/2014/main" id="{5DA285BB-D52C-D140-A03F-F7274D51642B}"/>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8" name="Freeform 1496">
              <a:extLst>
                <a:ext uri="{FF2B5EF4-FFF2-40B4-BE49-F238E27FC236}">
                  <a16:creationId xmlns:a16="http://schemas.microsoft.com/office/drawing/2014/main" id="{67E5905E-F58B-E749-9BE6-B0D6DC64D973}"/>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9" name="Freeform 1497">
              <a:extLst>
                <a:ext uri="{FF2B5EF4-FFF2-40B4-BE49-F238E27FC236}">
                  <a16:creationId xmlns:a16="http://schemas.microsoft.com/office/drawing/2014/main" id="{CBA36476-09DE-E643-B6C3-921A4794B42A}"/>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 name="Freeform 1498">
              <a:extLst>
                <a:ext uri="{FF2B5EF4-FFF2-40B4-BE49-F238E27FC236}">
                  <a16:creationId xmlns:a16="http://schemas.microsoft.com/office/drawing/2014/main" id="{BD1DC027-7A78-ED46-971A-8A3ABCB7ADEF}"/>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 name="Freeform 1536">
              <a:extLst>
                <a:ext uri="{FF2B5EF4-FFF2-40B4-BE49-F238E27FC236}">
                  <a16:creationId xmlns:a16="http://schemas.microsoft.com/office/drawing/2014/main" id="{C6872680-6740-944A-948E-ED77EBB1DDBA}"/>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 name="Freeform 1537">
              <a:extLst>
                <a:ext uri="{FF2B5EF4-FFF2-40B4-BE49-F238E27FC236}">
                  <a16:creationId xmlns:a16="http://schemas.microsoft.com/office/drawing/2014/main" id="{BC30DD6E-D66C-D74B-ACD2-393DED21A8E3}"/>
                </a:ext>
              </a:extLst>
            </p:cNvPr>
            <p:cNvSpPr>
              <a:spLocks/>
            </p:cNvSpPr>
            <p:nvPr/>
          </p:nvSpPr>
          <p:spPr bwMode="auto">
            <a:xfrm>
              <a:off x="4048125" y="4911725"/>
              <a:ext cx="74613" cy="26988"/>
            </a:xfrm>
            <a:custGeom>
              <a:avLst/>
              <a:gdLst>
                <a:gd name="T0" fmla="*/ 2147483646 w 47"/>
                <a:gd name="T1" fmla="*/ 2147483646 h 17"/>
                <a:gd name="T2" fmla="*/ 2147483646 w 47"/>
                <a:gd name="T3" fmla="*/ 2147483646 h 17"/>
                <a:gd name="T4" fmla="*/ 2147483646 w 47"/>
                <a:gd name="T5" fmla="*/ 0 h 17"/>
                <a:gd name="T6" fmla="*/ 2147483646 w 47"/>
                <a:gd name="T7" fmla="*/ 0 h 17"/>
                <a:gd name="T8" fmla="*/ 2147483646 w 47"/>
                <a:gd name="T9" fmla="*/ 2147483646 h 17"/>
                <a:gd name="T10" fmla="*/ 0 w 47"/>
                <a:gd name="T11" fmla="*/ 0 h 17"/>
                <a:gd name="T12" fmla="*/ 0 w 47"/>
                <a:gd name="T13" fmla="*/ 0 h 17"/>
                <a:gd name="T14" fmla="*/ 0 w 47"/>
                <a:gd name="T15" fmla="*/ 2147483646 h 17"/>
                <a:gd name="T16" fmla="*/ 0 w 47"/>
                <a:gd name="T17" fmla="*/ 2147483646 h 17"/>
                <a:gd name="T18" fmla="*/ 2147483646 w 47"/>
                <a:gd name="T19" fmla="*/ 2147483646 h 17"/>
                <a:gd name="T20" fmla="*/ 2147483646 w 47"/>
                <a:gd name="T21" fmla="*/ 2147483646 h 17"/>
                <a:gd name="T22" fmla="*/ 2147483646 w 47"/>
                <a:gd name="T23" fmla="*/ 2147483646 h 17"/>
                <a:gd name="T24" fmla="*/ 2147483646 w 47"/>
                <a:gd name="T25" fmla="*/ 2147483646 h 17"/>
                <a:gd name="T26" fmla="*/ 2147483646 w 47"/>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7"/>
                <a:gd name="T44" fmla="*/ 47 w 4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7">
                  <a:moveTo>
                    <a:pt x="47" y="6"/>
                  </a:moveTo>
                  <a:lnTo>
                    <a:pt x="47" y="6"/>
                  </a:lnTo>
                  <a:lnTo>
                    <a:pt x="35" y="0"/>
                  </a:lnTo>
                  <a:lnTo>
                    <a:pt x="18" y="0"/>
                  </a:lnTo>
                  <a:lnTo>
                    <a:pt x="6" y="6"/>
                  </a:lnTo>
                  <a:lnTo>
                    <a:pt x="0" y="0"/>
                  </a:lnTo>
                  <a:lnTo>
                    <a:pt x="0" y="6"/>
                  </a:lnTo>
                  <a:lnTo>
                    <a:pt x="0" y="12"/>
                  </a:lnTo>
                  <a:lnTo>
                    <a:pt x="18" y="17"/>
                  </a:lnTo>
                  <a:lnTo>
                    <a:pt x="41" y="12"/>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3" name="Freeform 1541">
              <a:extLst>
                <a:ext uri="{FF2B5EF4-FFF2-40B4-BE49-F238E27FC236}">
                  <a16:creationId xmlns:a16="http://schemas.microsoft.com/office/drawing/2014/main" id="{3FF3EAAA-FF48-6142-8F36-E8610FB7FEFF}"/>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4" name="Freeform 1542">
              <a:extLst>
                <a:ext uri="{FF2B5EF4-FFF2-40B4-BE49-F238E27FC236}">
                  <a16:creationId xmlns:a16="http://schemas.microsoft.com/office/drawing/2014/main" id="{9608EAF2-E475-6D4D-9C62-53370363CED8}"/>
                </a:ext>
              </a:extLst>
            </p:cNvPr>
            <p:cNvSpPr>
              <a:spLocks/>
            </p:cNvSpPr>
            <p:nvPr/>
          </p:nvSpPr>
          <p:spPr bwMode="auto">
            <a:xfrm>
              <a:off x="4048125" y="4883150"/>
              <a:ext cx="65088" cy="19050"/>
            </a:xfrm>
            <a:custGeom>
              <a:avLst/>
              <a:gdLst>
                <a:gd name="T0" fmla="*/ 0 w 41"/>
                <a:gd name="T1" fmla="*/ 2147483646 h 12"/>
                <a:gd name="T2" fmla="*/ 0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0 w 41"/>
                <a:gd name="T19" fmla="*/ 2147483646 h 12"/>
                <a:gd name="T20" fmla="*/ 0 w 41"/>
                <a:gd name="T21" fmla="*/ 2147483646 h 12"/>
                <a:gd name="T22" fmla="*/ 0 w 41"/>
                <a:gd name="T23" fmla="*/ 2147483646 h 12"/>
                <a:gd name="T24" fmla="*/ 0 w 41"/>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2"/>
                <a:gd name="T41" fmla="*/ 41 w 41"/>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2">
                  <a:moveTo>
                    <a:pt x="0" y="12"/>
                  </a:moveTo>
                  <a:lnTo>
                    <a:pt x="0" y="12"/>
                  </a:lnTo>
                  <a:lnTo>
                    <a:pt x="12" y="12"/>
                  </a:lnTo>
                  <a:lnTo>
                    <a:pt x="24" y="12"/>
                  </a:lnTo>
                  <a:lnTo>
                    <a:pt x="35" y="12"/>
                  </a:lnTo>
                  <a:lnTo>
                    <a:pt x="41" y="6"/>
                  </a:lnTo>
                  <a:lnTo>
                    <a:pt x="35" y="0"/>
                  </a:lnTo>
                  <a:lnTo>
                    <a:pt x="18" y="0"/>
                  </a:lnTo>
                  <a:lnTo>
                    <a:pt x="0" y="6"/>
                  </a:lnTo>
                  <a:lnTo>
                    <a:pt x="0"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5" name="Freeform 1549">
              <a:extLst>
                <a:ext uri="{FF2B5EF4-FFF2-40B4-BE49-F238E27FC236}">
                  <a16:creationId xmlns:a16="http://schemas.microsoft.com/office/drawing/2014/main" id="{867E565F-2EA2-674E-936E-C1690DFAF425}"/>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 name="Freeform 1553">
              <a:extLst>
                <a:ext uri="{FF2B5EF4-FFF2-40B4-BE49-F238E27FC236}">
                  <a16:creationId xmlns:a16="http://schemas.microsoft.com/office/drawing/2014/main" id="{9A8153DE-79E9-5F48-9422-21EB47320F4F}"/>
                </a:ext>
              </a:extLst>
            </p:cNvPr>
            <p:cNvSpPr>
              <a:spLocks/>
            </p:cNvSpPr>
            <p:nvPr/>
          </p:nvSpPr>
          <p:spPr bwMode="auto">
            <a:xfrm>
              <a:off x="4048125" y="485616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0 h 17"/>
                <a:gd name="T10" fmla="*/ 2147483646 w 41"/>
                <a:gd name="T11" fmla="*/ 2147483646 h 17"/>
                <a:gd name="T12" fmla="*/ 0 w 41"/>
                <a:gd name="T13" fmla="*/ 2147483646 h 17"/>
                <a:gd name="T14" fmla="*/ 0 w 41"/>
                <a:gd name="T15" fmla="*/ 2147483646 h 17"/>
                <a:gd name="T16" fmla="*/ 0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2147483646 w 41"/>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7"/>
                <a:gd name="T44" fmla="*/ 41 w 41"/>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7">
                  <a:moveTo>
                    <a:pt x="41" y="12"/>
                  </a:moveTo>
                  <a:lnTo>
                    <a:pt x="41" y="12"/>
                  </a:lnTo>
                  <a:lnTo>
                    <a:pt x="41" y="6"/>
                  </a:lnTo>
                  <a:lnTo>
                    <a:pt x="35" y="6"/>
                  </a:lnTo>
                  <a:lnTo>
                    <a:pt x="18" y="0"/>
                  </a:lnTo>
                  <a:lnTo>
                    <a:pt x="6" y="6"/>
                  </a:lnTo>
                  <a:lnTo>
                    <a:pt x="0" y="6"/>
                  </a:lnTo>
                  <a:lnTo>
                    <a:pt x="0" y="12"/>
                  </a:lnTo>
                  <a:lnTo>
                    <a:pt x="6" y="17"/>
                  </a:lnTo>
                  <a:lnTo>
                    <a:pt x="18"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7" name="Freeform 1563">
              <a:extLst>
                <a:ext uri="{FF2B5EF4-FFF2-40B4-BE49-F238E27FC236}">
                  <a16:creationId xmlns:a16="http://schemas.microsoft.com/office/drawing/2014/main" id="{6E28DFD2-B232-7D4C-AF82-F60B930C1FB8}"/>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8" name="Freeform 1571">
              <a:extLst>
                <a:ext uri="{FF2B5EF4-FFF2-40B4-BE49-F238E27FC236}">
                  <a16:creationId xmlns:a16="http://schemas.microsoft.com/office/drawing/2014/main" id="{CA1F4ACE-E8DA-4D4A-9920-AE2FEE459267}"/>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9" name="Freeform 1573">
              <a:extLst>
                <a:ext uri="{FF2B5EF4-FFF2-40B4-BE49-F238E27FC236}">
                  <a16:creationId xmlns:a16="http://schemas.microsoft.com/office/drawing/2014/main" id="{4AEAB7A1-B7C7-7B48-B58A-753A784C19FC}"/>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 name="Freeform 1575">
              <a:extLst>
                <a:ext uri="{FF2B5EF4-FFF2-40B4-BE49-F238E27FC236}">
                  <a16:creationId xmlns:a16="http://schemas.microsoft.com/office/drawing/2014/main" id="{98E496DD-E430-FD46-9869-ED054AF87F5D}"/>
                </a:ext>
              </a:extLst>
            </p:cNvPr>
            <p:cNvSpPr>
              <a:spLocks/>
            </p:cNvSpPr>
            <p:nvPr/>
          </p:nvSpPr>
          <p:spPr bwMode="auto">
            <a:xfrm>
              <a:off x="4048125" y="4986338"/>
              <a:ext cx="65088" cy="17463"/>
            </a:xfrm>
            <a:custGeom>
              <a:avLst/>
              <a:gdLst>
                <a:gd name="T0" fmla="*/ 2147483646 w 41"/>
                <a:gd name="T1" fmla="*/ 0 h 11"/>
                <a:gd name="T2" fmla="*/ 2147483646 w 41"/>
                <a:gd name="T3" fmla="*/ 0 h 11"/>
                <a:gd name="T4" fmla="*/ 2147483646 w 41"/>
                <a:gd name="T5" fmla="*/ 2147483646 h 11"/>
                <a:gd name="T6" fmla="*/ 2147483646 w 41"/>
                <a:gd name="T7" fmla="*/ 2147483646 h 11"/>
                <a:gd name="T8" fmla="*/ 2147483646 w 41"/>
                <a:gd name="T9" fmla="*/ 0 h 11"/>
                <a:gd name="T10" fmla="*/ 2147483646 w 41"/>
                <a:gd name="T11" fmla="*/ 0 h 11"/>
                <a:gd name="T12" fmla="*/ 0 w 41"/>
                <a:gd name="T13" fmla="*/ 2147483646 h 11"/>
                <a:gd name="T14" fmla="*/ 0 w 41"/>
                <a:gd name="T15" fmla="*/ 2147483646 h 11"/>
                <a:gd name="T16" fmla="*/ 0 w 41"/>
                <a:gd name="T17" fmla="*/ 2147483646 h 11"/>
                <a:gd name="T18" fmla="*/ 2147483646 w 41"/>
                <a:gd name="T19" fmla="*/ 2147483646 h 11"/>
                <a:gd name="T20" fmla="*/ 2147483646 w 41"/>
                <a:gd name="T21" fmla="*/ 2147483646 h 11"/>
                <a:gd name="T22" fmla="*/ 2147483646 w 41"/>
                <a:gd name="T23" fmla="*/ 2147483646 h 11"/>
                <a:gd name="T24" fmla="*/ 2147483646 w 41"/>
                <a:gd name="T25" fmla="*/ 0 h 11"/>
                <a:gd name="T26" fmla="*/ 2147483646 w 4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1"/>
                <a:gd name="T44" fmla="*/ 41 w 4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1">
                  <a:moveTo>
                    <a:pt x="35" y="0"/>
                  </a:moveTo>
                  <a:lnTo>
                    <a:pt x="35" y="0"/>
                  </a:lnTo>
                  <a:lnTo>
                    <a:pt x="35" y="6"/>
                  </a:lnTo>
                  <a:lnTo>
                    <a:pt x="29" y="6"/>
                  </a:lnTo>
                  <a:lnTo>
                    <a:pt x="18" y="0"/>
                  </a:lnTo>
                  <a:lnTo>
                    <a:pt x="6" y="0"/>
                  </a:lnTo>
                  <a:lnTo>
                    <a:pt x="0" y="6"/>
                  </a:lnTo>
                  <a:lnTo>
                    <a:pt x="0" y="11"/>
                  </a:lnTo>
                  <a:lnTo>
                    <a:pt x="29" y="11"/>
                  </a:lnTo>
                  <a:lnTo>
                    <a:pt x="41" y="11"/>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 name="Freeform 1578">
              <a:extLst>
                <a:ext uri="{FF2B5EF4-FFF2-40B4-BE49-F238E27FC236}">
                  <a16:creationId xmlns:a16="http://schemas.microsoft.com/office/drawing/2014/main" id="{5FE10895-43F2-814B-803A-DC356ADD2524}"/>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2" name="Freeform 1580">
              <a:extLst>
                <a:ext uri="{FF2B5EF4-FFF2-40B4-BE49-F238E27FC236}">
                  <a16:creationId xmlns:a16="http://schemas.microsoft.com/office/drawing/2014/main" id="{251D09C6-F782-274A-AD41-D8F429AB39EA}"/>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3" name="Freeform 1583">
              <a:extLst>
                <a:ext uri="{FF2B5EF4-FFF2-40B4-BE49-F238E27FC236}">
                  <a16:creationId xmlns:a16="http://schemas.microsoft.com/office/drawing/2014/main" id="{CAEAFCD4-0A1E-8C47-B748-6921C0B2104A}"/>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4" name="Freeform 1584">
              <a:extLst>
                <a:ext uri="{FF2B5EF4-FFF2-40B4-BE49-F238E27FC236}">
                  <a16:creationId xmlns:a16="http://schemas.microsoft.com/office/drawing/2014/main" id="{AAC03550-0279-5A4C-81A2-E81C2AD8D96F}"/>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5" name="Freeform 1585">
              <a:extLst>
                <a:ext uri="{FF2B5EF4-FFF2-40B4-BE49-F238E27FC236}">
                  <a16:creationId xmlns:a16="http://schemas.microsoft.com/office/drawing/2014/main" id="{35A0CE90-E4F0-5040-99D2-FCA3B43F974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6" name="Freeform 1586">
              <a:extLst>
                <a:ext uri="{FF2B5EF4-FFF2-40B4-BE49-F238E27FC236}">
                  <a16:creationId xmlns:a16="http://schemas.microsoft.com/office/drawing/2014/main" id="{D37CC8ED-9069-8142-9E80-478019C384B3}"/>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7" name="Freeform 1587">
              <a:extLst>
                <a:ext uri="{FF2B5EF4-FFF2-40B4-BE49-F238E27FC236}">
                  <a16:creationId xmlns:a16="http://schemas.microsoft.com/office/drawing/2014/main" id="{5418E3D2-FBFE-EF45-BCFC-418672C48234}"/>
                </a:ext>
              </a:extLst>
            </p:cNvPr>
            <p:cNvSpPr>
              <a:spLocks/>
            </p:cNvSpPr>
            <p:nvPr/>
          </p:nvSpPr>
          <p:spPr bwMode="auto">
            <a:xfrm>
              <a:off x="3770313" y="4938713"/>
              <a:ext cx="74613" cy="28575"/>
            </a:xfrm>
            <a:custGeom>
              <a:avLst/>
              <a:gdLst>
                <a:gd name="T0" fmla="*/ 2147483646 w 47"/>
                <a:gd name="T1" fmla="*/ 2147483646 h 18"/>
                <a:gd name="T2" fmla="*/ 2147483646 w 47"/>
                <a:gd name="T3" fmla="*/ 2147483646 h 18"/>
                <a:gd name="T4" fmla="*/ 2147483646 w 47"/>
                <a:gd name="T5" fmla="*/ 0 h 18"/>
                <a:gd name="T6" fmla="*/ 2147483646 w 47"/>
                <a:gd name="T7" fmla="*/ 2147483646 h 18"/>
                <a:gd name="T8" fmla="*/ 2147483646 w 47"/>
                <a:gd name="T9" fmla="*/ 2147483646 h 18"/>
                <a:gd name="T10" fmla="*/ 0 w 47"/>
                <a:gd name="T11" fmla="*/ 0 h 18"/>
                <a:gd name="T12" fmla="*/ 0 w 47"/>
                <a:gd name="T13" fmla="*/ 0 h 18"/>
                <a:gd name="T14" fmla="*/ 0 w 47"/>
                <a:gd name="T15" fmla="*/ 2147483646 h 18"/>
                <a:gd name="T16" fmla="*/ 2147483646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8"/>
                <a:gd name="T44" fmla="*/ 47 w 47"/>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8">
                  <a:moveTo>
                    <a:pt x="47" y="6"/>
                  </a:moveTo>
                  <a:lnTo>
                    <a:pt x="47" y="6"/>
                  </a:lnTo>
                  <a:lnTo>
                    <a:pt x="35" y="0"/>
                  </a:lnTo>
                  <a:lnTo>
                    <a:pt x="17" y="6"/>
                  </a:lnTo>
                  <a:lnTo>
                    <a:pt x="6" y="6"/>
                  </a:lnTo>
                  <a:lnTo>
                    <a:pt x="0" y="0"/>
                  </a:lnTo>
                  <a:lnTo>
                    <a:pt x="0" y="12"/>
                  </a:lnTo>
                  <a:lnTo>
                    <a:pt x="6" y="18"/>
                  </a:lnTo>
                  <a:lnTo>
                    <a:pt x="23" y="18"/>
                  </a:lnTo>
                  <a:lnTo>
                    <a:pt x="41" y="18"/>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8" name="Freeform 1588">
              <a:extLst>
                <a:ext uri="{FF2B5EF4-FFF2-40B4-BE49-F238E27FC236}">
                  <a16:creationId xmlns:a16="http://schemas.microsoft.com/office/drawing/2014/main" id="{D4D5ACAB-288E-1646-8920-8080BAA38108}"/>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9" name="Freeform 1589">
              <a:extLst>
                <a:ext uri="{FF2B5EF4-FFF2-40B4-BE49-F238E27FC236}">
                  <a16:creationId xmlns:a16="http://schemas.microsoft.com/office/drawing/2014/main" id="{6899CDC9-627F-8A4F-89E1-6D7ABA7B3D67}"/>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0" name="Freeform 1590">
              <a:extLst>
                <a:ext uri="{FF2B5EF4-FFF2-40B4-BE49-F238E27FC236}">
                  <a16:creationId xmlns:a16="http://schemas.microsoft.com/office/drawing/2014/main" id="{4460E3B8-8B3C-AD4F-9A3E-0F45F7B2A32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 name="Freeform 1591">
              <a:extLst>
                <a:ext uri="{FF2B5EF4-FFF2-40B4-BE49-F238E27FC236}">
                  <a16:creationId xmlns:a16="http://schemas.microsoft.com/office/drawing/2014/main" id="{D4C8C26F-2CCA-DB4D-A7CD-1BB36CC48ABA}"/>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2" name="Freeform 1592">
              <a:extLst>
                <a:ext uri="{FF2B5EF4-FFF2-40B4-BE49-F238E27FC236}">
                  <a16:creationId xmlns:a16="http://schemas.microsoft.com/office/drawing/2014/main" id="{FF1BF878-FFD8-0041-9D1F-A6FC203F081A}"/>
                </a:ext>
              </a:extLst>
            </p:cNvPr>
            <p:cNvSpPr>
              <a:spLocks/>
            </p:cNvSpPr>
            <p:nvPr/>
          </p:nvSpPr>
          <p:spPr bwMode="auto">
            <a:xfrm>
              <a:off x="3770313" y="4911725"/>
              <a:ext cx="65088" cy="26988"/>
            </a:xfrm>
            <a:custGeom>
              <a:avLst/>
              <a:gdLst>
                <a:gd name="T0" fmla="*/ 0 w 41"/>
                <a:gd name="T1" fmla="*/ 2147483646 h 17"/>
                <a:gd name="T2" fmla="*/ 0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2147483646 w 41"/>
                <a:gd name="T17" fmla="*/ 0 h 17"/>
                <a:gd name="T18" fmla="*/ 0 w 41"/>
                <a:gd name="T19" fmla="*/ 2147483646 h 17"/>
                <a:gd name="T20" fmla="*/ 0 w 41"/>
                <a:gd name="T21" fmla="*/ 2147483646 h 17"/>
                <a:gd name="T22" fmla="*/ 0 w 41"/>
                <a:gd name="T23" fmla="*/ 2147483646 h 17"/>
                <a:gd name="T24" fmla="*/ 0 w 41"/>
                <a:gd name="T25" fmla="*/ 214748364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7"/>
                <a:gd name="T41" fmla="*/ 41 w 41"/>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7">
                  <a:moveTo>
                    <a:pt x="0" y="17"/>
                  </a:moveTo>
                  <a:lnTo>
                    <a:pt x="0" y="17"/>
                  </a:lnTo>
                  <a:lnTo>
                    <a:pt x="12" y="12"/>
                  </a:lnTo>
                  <a:lnTo>
                    <a:pt x="23" y="12"/>
                  </a:lnTo>
                  <a:lnTo>
                    <a:pt x="35" y="12"/>
                  </a:lnTo>
                  <a:lnTo>
                    <a:pt x="41" y="6"/>
                  </a:lnTo>
                  <a:lnTo>
                    <a:pt x="35" y="0"/>
                  </a:lnTo>
                  <a:lnTo>
                    <a:pt x="17" y="0"/>
                  </a:lnTo>
                  <a:lnTo>
                    <a:pt x="0" y="6"/>
                  </a:lnTo>
                  <a:lnTo>
                    <a:pt x="0" y="12"/>
                  </a:lnTo>
                  <a:lnTo>
                    <a:pt x="0"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3" name="Freeform 1593">
              <a:extLst>
                <a:ext uri="{FF2B5EF4-FFF2-40B4-BE49-F238E27FC236}">
                  <a16:creationId xmlns:a16="http://schemas.microsoft.com/office/drawing/2014/main" id="{ADE84D6F-280C-C64C-94E6-D36C2F3DC2AF}"/>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4" name="Freeform 1594">
              <a:extLst>
                <a:ext uri="{FF2B5EF4-FFF2-40B4-BE49-F238E27FC236}">
                  <a16:creationId xmlns:a16="http://schemas.microsoft.com/office/drawing/2014/main" id="{2774601C-46A1-A647-8D5B-550890ECF7E4}"/>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5" name="Freeform 1595">
              <a:extLst>
                <a:ext uri="{FF2B5EF4-FFF2-40B4-BE49-F238E27FC236}">
                  <a16:creationId xmlns:a16="http://schemas.microsoft.com/office/drawing/2014/main" id="{530F8FF6-97D0-D94B-9B4D-6A093D2B96D2}"/>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6" name="Freeform 1596">
              <a:extLst>
                <a:ext uri="{FF2B5EF4-FFF2-40B4-BE49-F238E27FC236}">
                  <a16:creationId xmlns:a16="http://schemas.microsoft.com/office/drawing/2014/main" id="{952DAB02-A6B2-9F4B-958A-D99E86E96BB9}"/>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7" name="Freeform 1597">
              <a:extLst>
                <a:ext uri="{FF2B5EF4-FFF2-40B4-BE49-F238E27FC236}">
                  <a16:creationId xmlns:a16="http://schemas.microsoft.com/office/drawing/2014/main" id="{6F4C1A21-57A2-AA49-9A69-11469E06D220}"/>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8" name="Freeform 1598">
              <a:extLst>
                <a:ext uri="{FF2B5EF4-FFF2-40B4-BE49-F238E27FC236}">
                  <a16:creationId xmlns:a16="http://schemas.microsoft.com/office/drawing/2014/main" id="{29B7D07B-0E5F-864C-B1EF-21D1A2194A22}"/>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9" name="Freeform 1599">
              <a:extLst>
                <a:ext uri="{FF2B5EF4-FFF2-40B4-BE49-F238E27FC236}">
                  <a16:creationId xmlns:a16="http://schemas.microsoft.com/office/drawing/2014/main" id="{6E221393-9E0D-B04F-9280-26BD93DDAA07}"/>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0" name="Freeform 1600">
              <a:extLst>
                <a:ext uri="{FF2B5EF4-FFF2-40B4-BE49-F238E27FC236}">
                  <a16:creationId xmlns:a16="http://schemas.microsoft.com/office/drawing/2014/main" id="{4B48D41F-3F0C-7C41-B8A8-67F7F77E0DD9}"/>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 name="Freeform 1601">
              <a:extLst>
                <a:ext uri="{FF2B5EF4-FFF2-40B4-BE49-F238E27FC236}">
                  <a16:creationId xmlns:a16="http://schemas.microsoft.com/office/drawing/2014/main" id="{C8696D05-7E71-214E-B3FC-279A9C434A22}"/>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2" name="Freeform 1602">
              <a:extLst>
                <a:ext uri="{FF2B5EF4-FFF2-40B4-BE49-F238E27FC236}">
                  <a16:creationId xmlns:a16="http://schemas.microsoft.com/office/drawing/2014/main" id="{300C1B93-8FD2-D647-AAB4-9367F78C0437}"/>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3" name="Freeform 1603">
              <a:extLst>
                <a:ext uri="{FF2B5EF4-FFF2-40B4-BE49-F238E27FC236}">
                  <a16:creationId xmlns:a16="http://schemas.microsoft.com/office/drawing/2014/main" id="{50331A15-8098-F44C-B950-707FE334D6E6}"/>
                </a:ext>
              </a:extLst>
            </p:cNvPr>
            <p:cNvSpPr>
              <a:spLocks/>
            </p:cNvSpPr>
            <p:nvPr/>
          </p:nvSpPr>
          <p:spPr bwMode="auto">
            <a:xfrm>
              <a:off x="3770313" y="488315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0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2147483646 w 41"/>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41" y="12"/>
                  </a:moveTo>
                  <a:lnTo>
                    <a:pt x="41" y="12"/>
                  </a:lnTo>
                  <a:lnTo>
                    <a:pt x="41" y="6"/>
                  </a:lnTo>
                  <a:lnTo>
                    <a:pt x="35" y="6"/>
                  </a:lnTo>
                  <a:lnTo>
                    <a:pt x="17" y="0"/>
                  </a:lnTo>
                  <a:lnTo>
                    <a:pt x="6" y="6"/>
                  </a:lnTo>
                  <a:lnTo>
                    <a:pt x="0" y="6"/>
                  </a:lnTo>
                  <a:lnTo>
                    <a:pt x="0" y="12"/>
                  </a:lnTo>
                  <a:lnTo>
                    <a:pt x="6" y="18"/>
                  </a:lnTo>
                  <a:lnTo>
                    <a:pt x="17"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4" name="Freeform 1604">
              <a:extLst>
                <a:ext uri="{FF2B5EF4-FFF2-40B4-BE49-F238E27FC236}">
                  <a16:creationId xmlns:a16="http://schemas.microsoft.com/office/drawing/2014/main" id="{0ADE870B-0FCD-8548-805F-BA87AF54844D}"/>
                </a:ext>
              </a:extLst>
            </p:cNvPr>
            <p:cNvSpPr>
              <a:spLocks/>
            </p:cNvSpPr>
            <p:nvPr/>
          </p:nvSpPr>
          <p:spPr bwMode="auto">
            <a:xfrm>
              <a:off x="3871913" y="4948238"/>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0 h 12"/>
                <a:gd name="T8" fmla="*/ 2147483646 w 41"/>
                <a:gd name="T9" fmla="*/ 0 h 12"/>
                <a:gd name="T10" fmla="*/ 2147483646 w 41"/>
                <a:gd name="T11" fmla="*/ 0 h 12"/>
                <a:gd name="T12" fmla="*/ 0 w 41"/>
                <a:gd name="T13" fmla="*/ 2147483646 h 12"/>
                <a:gd name="T14" fmla="*/ 0 w 41"/>
                <a:gd name="T15" fmla="*/ 2147483646 h 12"/>
                <a:gd name="T16" fmla="*/ 0 w 41"/>
                <a:gd name="T17" fmla="*/ 2147483646 h 12"/>
                <a:gd name="T18" fmla="*/ 2147483646 w 41"/>
                <a:gd name="T19" fmla="*/ 2147483646 h 12"/>
                <a:gd name="T20" fmla="*/ 2147483646 w 41"/>
                <a:gd name="T21" fmla="*/ 2147483646 h 12"/>
                <a:gd name="T22" fmla="*/ 2147483646 w 41"/>
                <a:gd name="T23" fmla="*/ 2147483646 h 12"/>
                <a:gd name="T24" fmla="*/ 2147483646 w 41"/>
                <a:gd name="T25" fmla="*/ 2147483646 h 12"/>
                <a:gd name="T26" fmla="*/ 2147483646 w 41"/>
                <a:gd name="T27" fmla="*/ 2147483646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2"/>
                <a:gd name="T44" fmla="*/ 41 w 41"/>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2">
                  <a:moveTo>
                    <a:pt x="41" y="12"/>
                  </a:moveTo>
                  <a:lnTo>
                    <a:pt x="41" y="12"/>
                  </a:lnTo>
                  <a:lnTo>
                    <a:pt x="35" y="6"/>
                  </a:lnTo>
                  <a:lnTo>
                    <a:pt x="35" y="0"/>
                  </a:lnTo>
                  <a:lnTo>
                    <a:pt x="18" y="0"/>
                  </a:lnTo>
                  <a:lnTo>
                    <a:pt x="6" y="0"/>
                  </a:lnTo>
                  <a:lnTo>
                    <a:pt x="0" y="6"/>
                  </a:lnTo>
                  <a:lnTo>
                    <a:pt x="0" y="12"/>
                  </a:lnTo>
                  <a:lnTo>
                    <a:pt x="6" y="12"/>
                  </a:lnTo>
                  <a:lnTo>
                    <a:pt x="18" y="12"/>
                  </a:lnTo>
                  <a:lnTo>
                    <a:pt x="29" y="6"/>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5" name="Freeform 1605">
              <a:extLst>
                <a:ext uri="{FF2B5EF4-FFF2-40B4-BE49-F238E27FC236}">
                  <a16:creationId xmlns:a16="http://schemas.microsoft.com/office/drawing/2014/main" id="{EF139542-C0C5-7144-BCEC-7568AF97EE23}"/>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6" name="Freeform 1607">
              <a:extLst>
                <a:ext uri="{FF2B5EF4-FFF2-40B4-BE49-F238E27FC236}">
                  <a16:creationId xmlns:a16="http://schemas.microsoft.com/office/drawing/2014/main" id="{DB89D74E-B6FC-D443-9087-605FDE815457}"/>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7" name="Freeform 1608">
              <a:extLst>
                <a:ext uri="{FF2B5EF4-FFF2-40B4-BE49-F238E27FC236}">
                  <a16:creationId xmlns:a16="http://schemas.microsoft.com/office/drawing/2014/main" id="{BC4CD17D-FA98-D043-ADD6-EF0AB18E4AE8}"/>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8" name="Freeform 1609">
              <a:extLst>
                <a:ext uri="{FF2B5EF4-FFF2-40B4-BE49-F238E27FC236}">
                  <a16:creationId xmlns:a16="http://schemas.microsoft.com/office/drawing/2014/main" id="{98A13663-FCBE-3A4E-9778-08158BED9444}"/>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9" name="Freeform 1610">
              <a:extLst>
                <a:ext uri="{FF2B5EF4-FFF2-40B4-BE49-F238E27FC236}">
                  <a16:creationId xmlns:a16="http://schemas.microsoft.com/office/drawing/2014/main" id="{1457FC9B-008E-9640-9D9E-6079D97552D6}"/>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0" name="Freeform 1611">
              <a:extLst>
                <a:ext uri="{FF2B5EF4-FFF2-40B4-BE49-F238E27FC236}">
                  <a16:creationId xmlns:a16="http://schemas.microsoft.com/office/drawing/2014/main" id="{6494572B-63F6-F142-914F-72BC270DCE3E}"/>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1" name="Freeform 1612">
              <a:extLst>
                <a:ext uri="{FF2B5EF4-FFF2-40B4-BE49-F238E27FC236}">
                  <a16:creationId xmlns:a16="http://schemas.microsoft.com/office/drawing/2014/main" id="{474B7002-8F76-3C48-858B-97CFE8815B5A}"/>
                </a:ext>
              </a:extLst>
            </p:cNvPr>
            <p:cNvSpPr>
              <a:spLocks/>
            </p:cNvSpPr>
            <p:nvPr/>
          </p:nvSpPr>
          <p:spPr bwMode="auto">
            <a:xfrm>
              <a:off x="3854450" y="4827588"/>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2" name="Freeform 1613">
              <a:extLst>
                <a:ext uri="{FF2B5EF4-FFF2-40B4-BE49-F238E27FC236}">
                  <a16:creationId xmlns:a16="http://schemas.microsoft.com/office/drawing/2014/main" id="{BA42800B-6A5E-F841-9A0A-8269568CCB59}"/>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3" name="Freeform 1614">
              <a:extLst>
                <a:ext uri="{FF2B5EF4-FFF2-40B4-BE49-F238E27FC236}">
                  <a16:creationId xmlns:a16="http://schemas.microsoft.com/office/drawing/2014/main" id="{E9C13C36-67FD-3248-B572-E56C14E778C8}"/>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4" name="Freeform 1615">
              <a:extLst>
                <a:ext uri="{FF2B5EF4-FFF2-40B4-BE49-F238E27FC236}">
                  <a16:creationId xmlns:a16="http://schemas.microsoft.com/office/drawing/2014/main" id="{5A2F7A2B-2756-EC44-9A6A-182E6006CF26}"/>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5" name="Freeform 1616">
              <a:extLst>
                <a:ext uri="{FF2B5EF4-FFF2-40B4-BE49-F238E27FC236}">
                  <a16:creationId xmlns:a16="http://schemas.microsoft.com/office/drawing/2014/main" id="{0F88E33C-DAB7-A048-955C-FAE499F7FD2A}"/>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6" name="Freeform 1617">
              <a:extLst>
                <a:ext uri="{FF2B5EF4-FFF2-40B4-BE49-F238E27FC236}">
                  <a16:creationId xmlns:a16="http://schemas.microsoft.com/office/drawing/2014/main" id="{2324F49B-A14F-D84E-9EA5-A90F5306314D}"/>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 name="Freeform 1618">
              <a:extLst>
                <a:ext uri="{FF2B5EF4-FFF2-40B4-BE49-F238E27FC236}">
                  <a16:creationId xmlns:a16="http://schemas.microsoft.com/office/drawing/2014/main" id="{9C25A578-A024-5446-8E7F-A72E7045A8E1}"/>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8" name="Freeform 1619">
              <a:extLst>
                <a:ext uri="{FF2B5EF4-FFF2-40B4-BE49-F238E27FC236}">
                  <a16:creationId xmlns:a16="http://schemas.microsoft.com/office/drawing/2014/main" id="{854AE304-26A3-8B45-9B20-6C761504494D}"/>
                </a:ext>
              </a:extLst>
            </p:cNvPr>
            <p:cNvSpPr>
              <a:spLocks/>
            </p:cNvSpPr>
            <p:nvPr/>
          </p:nvSpPr>
          <p:spPr bwMode="auto">
            <a:xfrm>
              <a:off x="3779838" y="4976813"/>
              <a:ext cx="55563" cy="26988"/>
            </a:xfrm>
            <a:custGeom>
              <a:avLst/>
              <a:gdLst>
                <a:gd name="T0" fmla="*/ 2147483646 w 35"/>
                <a:gd name="T1" fmla="*/ 2147483646 h 17"/>
                <a:gd name="T2" fmla="*/ 2147483646 w 35"/>
                <a:gd name="T3" fmla="*/ 2147483646 h 17"/>
                <a:gd name="T4" fmla="*/ 2147483646 w 35"/>
                <a:gd name="T5" fmla="*/ 2147483646 h 17"/>
                <a:gd name="T6" fmla="*/ 2147483646 w 35"/>
                <a:gd name="T7" fmla="*/ 0 h 17"/>
                <a:gd name="T8" fmla="*/ 2147483646 w 35"/>
                <a:gd name="T9" fmla="*/ 0 h 17"/>
                <a:gd name="T10" fmla="*/ 2147483646 w 35"/>
                <a:gd name="T11" fmla="*/ 2147483646 h 17"/>
                <a:gd name="T12" fmla="*/ 2147483646 w 35"/>
                <a:gd name="T13" fmla="*/ 2147483646 h 17"/>
                <a:gd name="T14" fmla="*/ 0 w 35"/>
                <a:gd name="T15" fmla="*/ 2147483646 h 17"/>
                <a:gd name="T16" fmla="*/ 2147483646 w 35"/>
                <a:gd name="T17" fmla="*/ 2147483646 h 17"/>
                <a:gd name="T18" fmla="*/ 2147483646 w 35"/>
                <a:gd name="T19" fmla="*/ 2147483646 h 17"/>
                <a:gd name="T20" fmla="*/ 2147483646 w 35"/>
                <a:gd name="T21" fmla="*/ 2147483646 h 17"/>
                <a:gd name="T22" fmla="*/ 2147483646 w 35"/>
                <a:gd name="T23" fmla="*/ 2147483646 h 17"/>
                <a:gd name="T24" fmla="*/ 2147483646 w 35"/>
                <a:gd name="T25" fmla="*/ 2147483646 h 17"/>
                <a:gd name="T26" fmla="*/ 2147483646 w 35"/>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7"/>
                <a:gd name="T44" fmla="*/ 35 w 35"/>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7">
                  <a:moveTo>
                    <a:pt x="35" y="17"/>
                  </a:moveTo>
                  <a:lnTo>
                    <a:pt x="35" y="17"/>
                  </a:lnTo>
                  <a:lnTo>
                    <a:pt x="35" y="6"/>
                  </a:lnTo>
                  <a:lnTo>
                    <a:pt x="29" y="0"/>
                  </a:lnTo>
                  <a:lnTo>
                    <a:pt x="17" y="6"/>
                  </a:lnTo>
                  <a:lnTo>
                    <a:pt x="6" y="6"/>
                  </a:lnTo>
                  <a:lnTo>
                    <a:pt x="0" y="12"/>
                  </a:lnTo>
                  <a:lnTo>
                    <a:pt x="6" y="17"/>
                  </a:lnTo>
                  <a:lnTo>
                    <a:pt x="17" y="12"/>
                  </a:lnTo>
                  <a:lnTo>
                    <a:pt x="35"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9" name="Freeform 1620">
              <a:extLst>
                <a:ext uri="{FF2B5EF4-FFF2-40B4-BE49-F238E27FC236}">
                  <a16:creationId xmlns:a16="http://schemas.microsoft.com/office/drawing/2014/main" id="{22981651-E0F8-144C-8F38-7FD56D7225F2}"/>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0" name="Freeform 1621">
              <a:extLst>
                <a:ext uri="{FF2B5EF4-FFF2-40B4-BE49-F238E27FC236}">
                  <a16:creationId xmlns:a16="http://schemas.microsoft.com/office/drawing/2014/main" id="{FF9268D8-397B-9147-BC2E-969E264C52F0}"/>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1" name="Freeform 1622">
              <a:extLst>
                <a:ext uri="{FF2B5EF4-FFF2-40B4-BE49-F238E27FC236}">
                  <a16:creationId xmlns:a16="http://schemas.microsoft.com/office/drawing/2014/main" id="{48FE9333-3F73-054F-A225-3CA612FCB242}"/>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 name="Freeform 1623">
              <a:extLst>
                <a:ext uri="{FF2B5EF4-FFF2-40B4-BE49-F238E27FC236}">
                  <a16:creationId xmlns:a16="http://schemas.microsoft.com/office/drawing/2014/main" id="{99EC9C19-C675-5841-9620-383F33CC7314}"/>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3" name="Freeform 1624">
              <a:extLst>
                <a:ext uri="{FF2B5EF4-FFF2-40B4-BE49-F238E27FC236}">
                  <a16:creationId xmlns:a16="http://schemas.microsoft.com/office/drawing/2014/main" id="{41637E53-F520-6146-8E4D-F6C0349DD489}"/>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4" name="Freeform 1625">
              <a:extLst>
                <a:ext uri="{FF2B5EF4-FFF2-40B4-BE49-F238E27FC236}">
                  <a16:creationId xmlns:a16="http://schemas.microsoft.com/office/drawing/2014/main" id="{E419E257-1637-724F-AC69-E1D4826635CD}"/>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 name="Freeform 1626">
              <a:extLst>
                <a:ext uri="{FF2B5EF4-FFF2-40B4-BE49-F238E27FC236}">
                  <a16:creationId xmlns:a16="http://schemas.microsoft.com/office/drawing/2014/main" id="{C5DD8FE2-640A-D249-8C6C-D93DDE15E8AB}"/>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6" name="Freeform 1627">
              <a:extLst>
                <a:ext uri="{FF2B5EF4-FFF2-40B4-BE49-F238E27FC236}">
                  <a16:creationId xmlns:a16="http://schemas.microsoft.com/office/drawing/2014/main" id="{F22DA260-D8FB-1F4A-B1D1-42B4480B8F8B}"/>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7" name="Freeform 1628">
              <a:extLst>
                <a:ext uri="{FF2B5EF4-FFF2-40B4-BE49-F238E27FC236}">
                  <a16:creationId xmlns:a16="http://schemas.microsoft.com/office/drawing/2014/main" id="{3348BF90-9C0A-3149-89DC-95B147B0C7D8}"/>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8" name="Freeform 1629">
              <a:extLst>
                <a:ext uri="{FF2B5EF4-FFF2-40B4-BE49-F238E27FC236}">
                  <a16:creationId xmlns:a16="http://schemas.microsoft.com/office/drawing/2014/main" id="{D0474388-B699-6542-8D72-AF6753409FF5}"/>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9" name="Freeform 1630">
              <a:extLst>
                <a:ext uri="{FF2B5EF4-FFF2-40B4-BE49-F238E27FC236}">
                  <a16:creationId xmlns:a16="http://schemas.microsoft.com/office/drawing/2014/main" id="{94D5DE07-1AC1-1444-BD77-E66BDC4A8938}"/>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 name="Freeform 1631">
              <a:extLst>
                <a:ext uri="{FF2B5EF4-FFF2-40B4-BE49-F238E27FC236}">
                  <a16:creationId xmlns:a16="http://schemas.microsoft.com/office/drawing/2014/main" id="{F830CAFC-E391-1348-94D6-2973901696CC}"/>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1" name="Freeform 1632">
              <a:extLst>
                <a:ext uri="{FF2B5EF4-FFF2-40B4-BE49-F238E27FC236}">
                  <a16:creationId xmlns:a16="http://schemas.microsoft.com/office/drawing/2014/main" id="{F0088888-B6E2-9E46-9B4D-231074751388}"/>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2" name="Freeform 1633">
              <a:extLst>
                <a:ext uri="{FF2B5EF4-FFF2-40B4-BE49-F238E27FC236}">
                  <a16:creationId xmlns:a16="http://schemas.microsoft.com/office/drawing/2014/main" id="{9A6410D8-5942-6D4D-B519-AA1CA7348BF1}"/>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3" name="Freeform 1767">
              <a:extLst>
                <a:ext uri="{FF2B5EF4-FFF2-40B4-BE49-F238E27FC236}">
                  <a16:creationId xmlns:a16="http://schemas.microsoft.com/office/drawing/2014/main" id="{723F2DB2-0896-CE40-B745-F61632D381E0}"/>
                </a:ext>
              </a:extLst>
            </p:cNvPr>
            <p:cNvSpPr>
              <a:spLocks/>
            </p:cNvSpPr>
            <p:nvPr/>
          </p:nvSpPr>
          <p:spPr bwMode="auto">
            <a:xfrm>
              <a:off x="3844925" y="4475163"/>
              <a:ext cx="361950" cy="463550"/>
            </a:xfrm>
            <a:custGeom>
              <a:avLst/>
              <a:gdLst>
                <a:gd name="T0" fmla="*/ 2147483646 w 228"/>
                <a:gd name="T1" fmla="*/ 2147483646 h 292"/>
                <a:gd name="T2" fmla="*/ 2147483646 w 228"/>
                <a:gd name="T3" fmla="*/ 2147483646 h 292"/>
                <a:gd name="T4" fmla="*/ 2147483646 w 228"/>
                <a:gd name="T5" fmla="*/ 2147483646 h 292"/>
                <a:gd name="T6" fmla="*/ 2147483646 w 228"/>
                <a:gd name="T7" fmla="*/ 2147483646 h 292"/>
                <a:gd name="T8" fmla="*/ 2147483646 w 228"/>
                <a:gd name="T9" fmla="*/ 2147483646 h 292"/>
                <a:gd name="T10" fmla="*/ 2147483646 w 228"/>
                <a:gd name="T11" fmla="*/ 0 h 292"/>
                <a:gd name="T12" fmla="*/ 2147483646 w 228"/>
                <a:gd name="T13" fmla="*/ 0 h 292"/>
                <a:gd name="T14" fmla="*/ 2147483646 w 228"/>
                <a:gd name="T15" fmla="*/ 0 h 292"/>
                <a:gd name="T16" fmla="*/ 2147483646 w 228"/>
                <a:gd name="T17" fmla="*/ 0 h 292"/>
                <a:gd name="T18" fmla="*/ 2147483646 w 228"/>
                <a:gd name="T19" fmla="*/ 2147483646 h 292"/>
                <a:gd name="T20" fmla="*/ 0 w 228"/>
                <a:gd name="T21" fmla="*/ 2147483646 h 292"/>
                <a:gd name="T22" fmla="*/ 0 w 228"/>
                <a:gd name="T23" fmla="*/ 2147483646 h 292"/>
                <a:gd name="T24" fmla="*/ 0 w 228"/>
                <a:gd name="T25" fmla="*/ 2147483646 h 292"/>
                <a:gd name="T26" fmla="*/ 2147483646 w 228"/>
                <a:gd name="T27" fmla="*/ 2147483646 h 292"/>
                <a:gd name="T28" fmla="*/ 2147483646 w 228"/>
                <a:gd name="T29" fmla="*/ 2147483646 h 292"/>
                <a:gd name="T30" fmla="*/ 2147483646 w 228"/>
                <a:gd name="T31" fmla="*/ 2147483646 h 292"/>
                <a:gd name="T32" fmla="*/ 2147483646 w 228"/>
                <a:gd name="T33" fmla="*/ 2147483646 h 292"/>
                <a:gd name="T34" fmla="*/ 2147483646 w 228"/>
                <a:gd name="T35" fmla="*/ 2147483646 h 292"/>
                <a:gd name="T36" fmla="*/ 2147483646 w 228"/>
                <a:gd name="T37" fmla="*/ 2147483646 h 292"/>
                <a:gd name="T38" fmla="*/ 2147483646 w 228"/>
                <a:gd name="T39" fmla="*/ 2147483646 h 292"/>
                <a:gd name="T40" fmla="*/ 2147483646 w 228"/>
                <a:gd name="T41" fmla="*/ 2147483646 h 292"/>
                <a:gd name="T42" fmla="*/ 2147483646 w 228"/>
                <a:gd name="T43" fmla="*/ 2147483646 h 292"/>
                <a:gd name="T44" fmla="*/ 2147483646 w 228"/>
                <a:gd name="T45" fmla="*/ 2147483646 h 292"/>
                <a:gd name="T46" fmla="*/ 2147483646 w 228"/>
                <a:gd name="T47" fmla="*/ 2147483646 h 292"/>
                <a:gd name="T48" fmla="*/ 2147483646 w 228"/>
                <a:gd name="T49" fmla="*/ 2147483646 h 292"/>
                <a:gd name="T50" fmla="*/ 2147483646 w 228"/>
                <a:gd name="T51" fmla="*/ 2147483646 h 292"/>
                <a:gd name="T52" fmla="*/ 2147483646 w 228"/>
                <a:gd name="T53" fmla="*/ 2147483646 h 292"/>
                <a:gd name="T54" fmla="*/ 2147483646 w 228"/>
                <a:gd name="T55" fmla="*/ 2147483646 h 292"/>
                <a:gd name="T56" fmla="*/ 2147483646 w 228"/>
                <a:gd name="T57" fmla="*/ 2147483646 h 292"/>
                <a:gd name="T58" fmla="*/ 2147483646 w 228"/>
                <a:gd name="T59" fmla="*/ 2147483646 h 292"/>
                <a:gd name="T60" fmla="*/ 2147483646 w 228"/>
                <a:gd name="T61" fmla="*/ 2147483646 h 292"/>
                <a:gd name="T62" fmla="*/ 2147483646 w 228"/>
                <a:gd name="T63" fmla="*/ 2147483646 h 292"/>
                <a:gd name="T64" fmla="*/ 2147483646 w 228"/>
                <a:gd name="T65" fmla="*/ 2147483646 h 292"/>
                <a:gd name="T66" fmla="*/ 2147483646 w 228"/>
                <a:gd name="T67" fmla="*/ 2147483646 h 292"/>
                <a:gd name="T68" fmla="*/ 2147483646 w 228"/>
                <a:gd name="T69" fmla="*/ 2147483646 h 292"/>
                <a:gd name="T70" fmla="*/ 2147483646 w 228"/>
                <a:gd name="T71" fmla="*/ 2147483646 h 292"/>
                <a:gd name="T72" fmla="*/ 2147483646 w 228"/>
                <a:gd name="T73" fmla="*/ 2147483646 h 292"/>
                <a:gd name="T74" fmla="*/ 2147483646 w 228"/>
                <a:gd name="T75" fmla="*/ 2147483646 h 292"/>
                <a:gd name="T76" fmla="*/ 2147483646 w 228"/>
                <a:gd name="T77" fmla="*/ 2147483646 h 292"/>
                <a:gd name="T78" fmla="*/ 2147483646 w 228"/>
                <a:gd name="T79" fmla="*/ 2147483646 h 29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8"/>
                <a:gd name="T121" fmla="*/ 0 h 292"/>
                <a:gd name="T122" fmla="*/ 228 w 228"/>
                <a:gd name="T123" fmla="*/ 292 h 29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8" h="292">
                  <a:moveTo>
                    <a:pt x="111" y="29"/>
                  </a:moveTo>
                  <a:lnTo>
                    <a:pt x="111" y="29"/>
                  </a:lnTo>
                  <a:lnTo>
                    <a:pt x="93" y="29"/>
                  </a:lnTo>
                  <a:lnTo>
                    <a:pt x="81" y="18"/>
                  </a:lnTo>
                  <a:lnTo>
                    <a:pt x="70" y="12"/>
                  </a:lnTo>
                  <a:lnTo>
                    <a:pt x="58" y="0"/>
                  </a:lnTo>
                  <a:lnTo>
                    <a:pt x="41" y="0"/>
                  </a:lnTo>
                  <a:lnTo>
                    <a:pt x="23" y="0"/>
                  </a:lnTo>
                  <a:lnTo>
                    <a:pt x="6" y="18"/>
                  </a:lnTo>
                  <a:lnTo>
                    <a:pt x="0" y="35"/>
                  </a:lnTo>
                  <a:lnTo>
                    <a:pt x="0" y="65"/>
                  </a:lnTo>
                  <a:lnTo>
                    <a:pt x="6" y="94"/>
                  </a:lnTo>
                  <a:lnTo>
                    <a:pt x="29" y="158"/>
                  </a:lnTo>
                  <a:lnTo>
                    <a:pt x="52" y="222"/>
                  </a:lnTo>
                  <a:lnTo>
                    <a:pt x="76" y="292"/>
                  </a:lnTo>
                  <a:lnTo>
                    <a:pt x="87" y="292"/>
                  </a:lnTo>
                  <a:lnTo>
                    <a:pt x="99" y="287"/>
                  </a:lnTo>
                  <a:lnTo>
                    <a:pt x="117" y="275"/>
                  </a:lnTo>
                  <a:lnTo>
                    <a:pt x="140" y="275"/>
                  </a:lnTo>
                  <a:lnTo>
                    <a:pt x="157" y="275"/>
                  </a:lnTo>
                  <a:lnTo>
                    <a:pt x="181" y="269"/>
                  </a:lnTo>
                  <a:lnTo>
                    <a:pt x="198" y="269"/>
                  </a:lnTo>
                  <a:lnTo>
                    <a:pt x="210" y="257"/>
                  </a:lnTo>
                  <a:lnTo>
                    <a:pt x="216" y="246"/>
                  </a:lnTo>
                  <a:lnTo>
                    <a:pt x="228" y="217"/>
                  </a:lnTo>
                  <a:lnTo>
                    <a:pt x="228" y="187"/>
                  </a:lnTo>
                  <a:lnTo>
                    <a:pt x="222" y="158"/>
                  </a:lnTo>
                  <a:lnTo>
                    <a:pt x="204" y="135"/>
                  </a:lnTo>
                  <a:lnTo>
                    <a:pt x="181" y="111"/>
                  </a:lnTo>
                  <a:lnTo>
                    <a:pt x="157" y="88"/>
                  </a:lnTo>
                  <a:lnTo>
                    <a:pt x="152" y="70"/>
                  </a:lnTo>
                  <a:lnTo>
                    <a:pt x="152" y="59"/>
                  </a:lnTo>
                  <a:lnTo>
                    <a:pt x="111" y="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4" name="Freeform 1768">
              <a:extLst>
                <a:ext uri="{FF2B5EF4-FFF2-40B4-BE49-F238E27FC236}">
                  <a16:creationId xmlns:a16="http://schemas.microsoft.com/office/drawing/2014/main" id="{F82A11CF-62F2-494A-ABF6-001FB7AA5C2C}"/>
                </a:ext>
              </a:extLst>
            </p:cNvPr>
            <p:cNvSpPr>
              <a:spLocks noEditPoints="1"/>
            </p:cNvSpPr>
            <p:nvPr/>
          </p:nvSpPr>
          <p:spPr bwMode="auto">
            <a:xfrm>
              <a:off x="3140075" y="3325813"/>
              <a:ext cx="1112838" cy="3060700"/>
            </a:xfrm>
            <a:custGeom>
              <a:avLst/>
              <a:gdLst>
                <a:gd name="T0" fmla="*/ 2147483646 w 701"/>
                <a:gd name="T1" fmla="*/ 2147483646 h 1928"/>
                <a:gd name="T2" fmla="*/ 2147483646 w 701"/>
                <a:gd name="T3" fmla="*/ 2147483646 h 1928"/>
                <a:gd name="T4" fmla="*/ 2147483646 w 701"/>
                <a:gd name="T5" fmla="*/ 2147483646 h 1928"/>
                <a:gd name="T6" fmla="*/ 2147483646 w 701"/>
                <a:gd name="T7" fmla="*/ 2147483646 h 1928"/>
                <a:gd name="T8" fmla="*/ 2147483646 w 701"/>
                <a:gd name="T9" fmla="*/ 2147483646 h 1928"/>
                <a:gd name="T10" fmla="*/ 2147483646 w 701"/>
                <a:gd name="T11" fmla="*/ 2147483646 h 1928"/>
                <a:gd name="T12" fmla="*/ 2147483646 w 701"/>
                <a:gd name="T13" fmla="*/ 2147483646 h 1928"/>
                <a:gd name="T14" fmla="*/ 2147483646 w 701"/>
                <a:gd name="T15" fmla="*/ 2147483646 h 1928"/>
                <a:gd name="T16" fmla="*/ 2147483646 w 701"/>
                <a:gd name="T17" fmla="*/ 2147483646 h 1928"/>
                <a:gd name="T18" fmla="*/ 2147483646 w 701"/>
                <a:gd name="T19" fmla="*/ 2147483646 h 1928"/>
                <a:gd name="T20" fmla="*/ 2147483646 w 701"/>
                <a:gd name="T21" fmla="*/ 2147483646 h 1928"/>
                <a:gd name="T22" fmla="*/ 2147483646 w 701"/>
                <a:gd name="T23" fmla="*/ 2147483646 h 1928"/>
                <a:gd name="T24" fmla="*/ 2147483646 w 701"/>
                <a:gd name="T25" fmla="*/ 2147483646 h 1928"/>
                <a:gd name="T26" fmla="*/ 2147483646 w 701"/>
                <a:gd name="T27" fmla="*/ 2147483646 h 1928"/>
                <a:gd name="T28" fmla="*/ 2147483646 w 701"/>
                <a:gd name="T29" fmla="*/ 2147483646 h 1928"/>
                <a:gd name="T30" fmla="*/ 2147483646 w 701"/>
                <a:gd name="T31" fmla="*/ 2147483646 h 1928"/>
                <a:gd name="T32" fmla="*/ 2147483646 w 701"/>
                <a:gd name="T33" fmla="*/ 2147483646 h 1928"/>
                <a:gd name="T34" fmla="*/ 2147483646 w 701"/>
                <a:gd name="T35" fmla="*/ 2147483646 h 1928"/>
                <a:gd name="T36" fmla="*/ 2147483646 w 701"/>
                <a:gd name="T37" fmla="*/ 2147483646 h 1928"/>
                <a:gd name="T38" fmla="*/ 2147483646 w 701"/>
                <a:gd name="T39" fmla="*/ 2147483646 h 1928"/>
                <a:gd name="T40" fmla="*/ 2147483646 w 701"/>
                <a:gd name="T41" fmla="*/ 2147483646 h 1928"/>
                <a:gd name="T42" fmla="*/ 2147483646 w 701"/>
                <a:gd name="T43" fmla="*/ 2147483646 h 1928"/>
                <a:gd name="T44" fmla="*/ 2147483646 w 701"/>
                <a:gd name="T45" fmla="*/ 2147483646 h 1928"/>
                <a:gd name="T46" fmla="*/ 2147483646 w 701"/>
                <a:gd name="T47" fmla="*/ 2147483646 h 1928"/>
                <a:gd name="T48" fmla="*/ 2147483646 w 701"/>
                <a:gd name="T49" fmla="*/ 2147483646 h 1928"/>
                <a:gd name="T50" fmla="*/ 2147483646 w 701"/>
                <a:gd name="T51" fmla="*/ 2147483646 h 1928"/>
                <a:gd name="T52" fmla="*/ 2147483646 w 701"/>
                <a:gd name="T53" fmla="*/ 2147483646 h 1928"/>
                <a:gd name="T54" fmla="*/ 2147483646 w 701"/>
                <a:gd name="T55" fmla="*/ 2147483646 h 1928"/>
                <a:gd name="T56" fmla="*/ 2147483646 w 701"/>
                <a:gd name="T57" fmla="*/ 2147483646 h 1928"/>
                <a:gd name="T58" fmla="*/ 2147483646 w 701"/>
                <a:gd name="T59" fmla="*/ 2147483646 h 1928"/>
                <a:gd name="T60" fmla="*/ 2147483646 w 701"/>
                <a:gd name="T61" fmla="*/ 2147483646 h 1928"/>
                <a:gd name="T62" fmla="*/ 2147483646 w 701"/>
                <a:gd name="T63" fmla="*/ 2147483646 h 1928"/>
                <a:gd name="T64" fmla="*/ 2147483646 w 701"/>
                <a:gd name="T65" fmla="*/ 2147483646 h 1928"/>
                <a:gd name="T66" fmla="*/ 2147483646 w 701"/>
                <a:gd name="T67" fmla="*/ 2147483646 h 1928"/>
                <a:gd name="T68" fmla="*/ 2147483646 w 701"/>
                <a:gd name="T69" fmla="*/ 2147483646 h 1928"/>
                <a:gd name="T70" fmla="*/ 2147483646 w 701"/>
                <a:gd name="T71" fmla="*/ 2147483646 h 1928"/>
                <a:gd name="T72" fmla="*/ 2147483646 w 701"/>
                <a:gd name="T73" fmla="*/ 2147483646 h 1928"/>
                <a:gd name="T74" fmla="*/ 2147483646 w 701"/>
                <a:gd name="T75" fmla="*/ 2147483646 h 1928"/>
                <a:gd name="T76" fmla="*/ 2147483646 w 701"/>
                <a:gd name="T77" fmla="*/ 2147483646 h 1928"/>
                <a:gd name="T78" fmla="*/ 2147483646 w 701"/>
                <a:gd name="T79" fmla="*/ 0 h 1928"/>
                <a:gd name="T80" fmla="*/ 2147483646 w 701"/>
                <a:gd name="T81" fmla="*/ 2147483646 h 1928"/>
                <a:gd name="T82" fmla="*/ 2147483646 w 701"/>
                <a:gd name="T83" fmla="*/ 2147483646 h 1928"/>
                <a:gd name="T84" fmla="*/ 2147483646 w 701"/>
                <a:gd name="T85" fmla="*/ 2147483646 h 1928"/>
                <a:gd name="T86" fmla="*/ 2147483646 w 701"/>
                <a:gd name="T87" fmla="*/ 2147483646 h 1928"/>
                <a:gd name="T88" fmla="*/ 2147483646 w 701"/>
                <a:gd name="T89" fmla="*/ 2147483646 h 1928"/>
                <a:gd name="T90" fmla="*/ 2147483646 w 701"/>
                <a:gd name="T91" fmla="*/ 2147483646 h 1928"/>
                <a:gd name="T92" fmla="*/ 2147483646 w 701"/>
                <a:gd name="T93" fmla="*/ 2147483646 h 1928"/>
                <a:gd name="T94" fmla="*/ 2147483646 w 701"/>
                <a:gd name="T95" fmla="*/ 2147483646 h 1928"/>
                <a:gd name="T96" fmla="*/ 2147483646 w 701"/>
                <a:gd name="T97" fmla="*/ 2147483646 h 1928"/>
                <a:gd name="T98" fmla="*/ 2147483646 w 701"/>
                <a:gd name="T99" fmla="*/ 2147483646 h 1928"/>
                <a:gd name="T100" fmla="*/ 2147483646 w 701"/>
                <a:gd name="T101" fmla="*/ 2147483646 h 1928"/>
                <a:gd name="T102" fmla="*/ 2147483646 w 701"/>
                <a:gd name="T103" fmla="*/ 2147483646 h 1928"/>
                <a:gd name="T104" fmla="*/ 2147483646 w 701"/>
                <a:gd name="T105" fmla="*/ 2147483646 h 1928"/>
                <a:gd name="T106" fmla="*/ 2147483646 w 701"/>
                <a:gd name="T107" fmla="*/ 2147483646 h 1928"/>
                <a:gd name="T108" fmla="*/ 2147483646 w 701"/>
                <a:gd name="T109" fmla="*/ 2147483646 h 1928"/>
                <a:gd name="T110" fmla="*/ 2147483646 w 701"/>
                <a:gd name="T111" fmla="*/ 2147483646 h 1928"/>
                <a:gd name="T112" fmla="*/ 2147483646 w 701"/>
                <a:gd name="T113" fmla="*/ 2147483646 h 1928"/>
                <a:gd name="T114" fmla="*/ 2147483646 w 701"/>
                <a:gd name="T115" fmla="*/ 2147483646 h 1928"/>
                <a:gd name="T116" fmla="*/ 2147483646 w 701"/>
                <a:gd name="T117" fmla="*/ 2147483646 h 1928"/>
                <a:gd name="T118" fmla="*/ 2147483646 w 701"/>
                <a:gd name="T119" fmla="*/ 2147483646 h 192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01"/>
                <a:gd name="T181" fmla="*/ 0 h 1928"/>
                <a:gd name="T182" fmla="*/ 701 w 701"/>
                <a:gd name="T183" fmla="*/ 1928 h 192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01" h="1928">
                  <a:moveTo>
                    <a:pt x="6" y="596"/>
                  </a:moveTo>
                  <a:lnTo>
                    <a:pt x="6" y="596"/>
                  </a:lnTo>
                  <a:lnTo>
                    <a:pt x="11" y="613"/>
                  </a:lnTo>
                  <a:lnTo>
                    <a:pt x="35" y="683"/>
                  </a:lnTo>
                  <a:lnTo>
                    <a:pt x="41" y="701"/>
                  </a:lnTo>
                  <a:lnTo>
                    <a:pt x="52" y="718"/>
                  </a:lnTo>
                  <a:lnTo>
                    <a:pt x="64" y="730"/>
                  </a:lnTo>
                  <a:lnTo>
                    <a:pt x="70" y="730"/>
                  </a:lnTo>
                  <a:lnTo>
                    <a:pt x="64" y="736"/>
                  </a:lnTo>
                  <a:lnTo>
                    <a:pt x="70" y="742"/>
                  </a:lnTo>
                  <a:lnTo>
                    <a:pt x="76" y="742"/>
                  </a:lnTo>
                  <a:lnTo>
                    <a:pt x="111" y="794"/>
                  </a:lnTo>
                  <a:lnTo>
                    <a:pt x="117" y="806"/>
                  </a:lnTo>
                  <a:lnTo>
                    <a:pt x="128" y="812"/>
                  </a:lnTo>
                  <a:lnTo>
                    <a:pt x="140" y="818"/>
                  </a:lnTo>
                  <a:lnTo>
                    <a:pt x="152" y="818"/>
                  </a:lnTo>
                  <a:lnTo>
                    <a:pt x="163" y="829"/>
                  </a:lnTo>
                  <a:lnTo>
                    <a:pt x="181" y="841"/>
                  </a:lnTo>
                  <a:lnTo>
                    <a:pt x="198" y="853"/>
                  </a:lnTo>
                  <a:lnTo>
                    <a:pt x="210" y="865"/>
                  </a:lnTo>
                  <a:lnTo>
                    <a:pt x="210" y="882"/>
                  </a:lnTo>
                  <a:lnTo>
                    <a:pt x="204" y="923"/>
                  </a:lnTo>
                  <a:lnTo>
                    <a:pt x="204" y="970"/>
                  </a:lnTo>
                  <a:lnTo>
                    <a:pt x="210" y="1052"/>
                  </a:lnTo>
                  <a:lnTo>
                    <a:pt x="210" y="1209"/>
                  </a:lnTo>
                  <a:lnTo>
                    <a:pt x="210" y="1233"/>
                  </a:lnTo>
                  <a:lnTo>
                    <a:pt x="204" y="1262"/>
                  </a:lnTo>
                  <a:lnTo>
                    <a:pt x="204" y="1320"/>
                  </a:lnTo>
                  <a:lnTo>
                    <a:pt x="204" y="1373"/>
                  </a:lnTo>
                  <a:lnTo>
                    <a:pt x="210" y="1373"/>
                  </a:lnTo>
                  <a:lnTo>
                    <a:pt x="204" y="1426"/>
                  </a:lnTo>
                  <a:lnTo>
                    <a:pt x="210" y="1472"/>
                  </a:lnTo>
                  <a:lnTo>
                    <a:pt x="216" y="1525"/>
                  </a:lnTo>
                  <a:lnTo>
                    <a:pt x="228" y="1601"/>
                  </a:lnTo>
                  <a:lnTo>
                    <a:pt x="233" y="1677"/>
                  </a:lnTo>
                  <a:lnTo>
                    <a:pt x="239" y="1759"/>
                  </a:lnTo>
                  <a:lnTo>
                    <a:pt x="228" y="1835"/>
                  </a:lnTo>
                  <a:lnTo>
                    <a:pt x="210" y="1893"/>
                  </a:lnTo>
                  <a:lnTo>
                    <a:pt x="216" y="1905"/>
                  </a:lnTo>
                  <a:lnTo>
                    <a:pt x="216" y="1916"/>
                  </a:lnTo>
                  <a:lnTo>
                    <a:pt x="233" y="1928"/>
                  </a:lnTo>
                  <a:lnTo>
                    <a:pt x="251" y="1928"/>
                  </a:lnTo>
                  <a:lnTo>
                    <a:pt x="257" y="1928"/>
                  </a:lnTo>
                  <a:lnTo>
                    <a:pt x="286" y="1928"/>
                  </a:lnTo>
                  <a:lnTo>
                    <a:pt x="298" y="1916"/>
                  </a:lnTo>
                  <a:lnTo>
                    <a:pt x="303" y="1905"/>
                  </a:lnTo>
                  <a:lnTo>
                    <a:pt x="303" y="1899"/>
                  </a:lnTo>
                  <a:lnTo>
                    <a:pt x="303" y="1800"/>
                  </a:lnTo>
                  <a:lnTo>
                    <a:pt x="309" y="1800"/>
                  </a:lnTo>
                  <a:lnTo>
                    <a:pt x="303" y="1770"/>
                  </a:lnTo>
                  <a:lnTo>
                    <a:pt x="303" y="1759"/>
                  </a:lnTo>
                  <a:lnTo>
                    <a:pt x="292" y="1753"/>
                  </a:lnTo>
                  <a:lnTo>
                    <a:pt x="292" y="1724"/>
                  </a:lnTo>
                  <a:lnTo>
                    <a:pt x="292" y="1694"/>
                  </a:lnTo>
                  <a:lnTo>
                    <a:pt x="298" y="1630"/>
                  </a:lnTo>
                  <a:lnTo>
                    <a:pt x="321" y="1525"/>
                  </a:lnTo>
                  <a:lnTo>
                    <a:pt x="321" y="1484"/>
                  </a:lnTo>
                  <a:lnTo>
                    <a:pt x="321" y="1437"/>
                  </a:lnTo>
                  <a:lnTo>
                    <a:pt x="315" y="1379"/>
                  </a:lnTo>
                  <a:lnTo>
                    <a:pt x="397" y="1373"/>
                  </a:lnTo>
                  <a:lnTo>
                    <a:pt x="438" y="1367"/>
                  </a:lnTo>
                  <a:lnTo>
                    <a:pt x="438" y="1391"/>
                  </a:lnTo>
                  <a:lnTo>
                    <a:pt x="432" y="1431"/>
                  </a:lnTo>
                  <a:lnTo>
                    <a:pt x="432" y="1484"/>
                  </a:lnTo>
                  <a:lnTo>
                    <a:pt x="438" y="1531"/>
                  </a:lnTo>
                  <a:lnTo>
                    <a:pt x="450" y="1572"/>
                  </a:lnTo>
                  <a:lnTo>
                    <a:pt x="455" y="1613"/>
                  </a:lnTo>
                  <a:lnTo>
                    <a:pt x="461" y="1659"/>
                  </a:lnTo>
                  <a:lnTo>
                    <a:pt x="461" y="1718"/>
                  </a:lnTo>
                  <a:lnTo>
                    <a:pt x="455" y="1724"/>
                  </a:lnTo>
                  <a:lnTo>
                    <a:pt x="438" y="1747"/>
                  </a:lnTo>
                  <a:lnTo>
                    <a:pt x="438" y="1765"/>
                  </a:lnTo>
                  <a:lnTo>
                    <a:pt x="438" y="1776"/>
                  </a:lnTo>
                  <a:lnTo>
                    <a:pt x="450" y="1794"/>
                  </a:lnTo>
                  <a:lnTo>
                    <a:pt x="455" y="1805"/>
                  </a:lnTo>
                  <a:lnTo>
                    <a:pt x="455" y="1864"/>
                  </a:lnTo>
                  <a:lnTo>
                    <a:pt x="479" y="1864"/>
                  </a:lnTo>
                  <a:lnTo>
                    <a:pt x="479" y="1846"/>
                  </a:lnTo>
                  <a:lnTo>
                    <a:pt x="485" y="1858"/>
                  </a:lnTo>
                  <a:lnTo>
                    <a:pt x="485" y="1887"/>
                  </a:lnTo>
                  <a:lnTo>
                    <a:pt x="496" y="1899"/>
                  </a:lnTo>
                  <a:lnTo>
                    <a:pt x="508" y="1905"/>
                  </a:lnTo>
                  <a:lnTo>
                    <a:pt x="537" y="1911"/>
                  </a:lnTo>
                  <a:lnTo>
                    <a:pt x="566" y="1911"/>
                  </a:lnTo>
                  <a:lnTo>
                    <a:pt x="584" y="1911"/>
                  </a:lnTo>
                  <a:lnTo>
                    <a:pt x="590" y="1905"/>
                  </a:lnTo>
                  <a:lnTo>
                    <a:pt x="590" y="1893"/>
                  </a:lnTo>
                  <a:lnTo>
                    <a:pt x="584" y="1881"/>
                  </a:lnTo>
                  <a:lnTo>
                    <a:pt x="578" y="1864"/>
                  </a:lnTo>
                  <a:lnTo>
                    <a:pt x="566" y="1852"/>
                  </a:lnTo>
                  <a:lnTo>
                    <a:pt x="549" y="1823"/>
                  </a:lnTo>
                  <a:lnTo>
                    <a:pt x="531" y="1770"/>
                  </a:lnTo>
                  <a:lnTo>
                    <a:pt x="520" y="1729"/>
                  </a:lnTo>
                  <a:lnTo>
                    <a:pt x="520" y="1677"/>
                  </a:lnTo>
                  <a:lnTo>
                    <a:pt x="537" y="1572"/>
                  </a:lnTo>
                  <a:lnTo>
                    <a:pt x="543" y="1502"/>
                  </a:lnTo>
                  <a:lnTo>
                    <a:pt x="543" y="1431"/>
                  </a:lnTo>
                  <a:lnTo>
                    <a:pt x="543" y="1355"/>
                  </a:lnTo>
                  <a:lnTo>
                    <a:pt x="566" y="1355"/>
                  </a:lnTo>
                  <a:lnTo>
                    <a:pt x="578" y="1350"/>
                  </a:lnTo>
                  <a:lnTo>
                    <a:pt x="584" y="1350"/>
                  </a:lnTo>
                  <a:lnTo>
                    <a:pt x="578" y="1344"/>
                  </a:lnTo>
                  <a:lnTo>
                    <a:pt x="578" y="1326"/>
                  </a:lnTo>
                  <a:lnTo>
                    <a:pt x="572" y="1285"/>
                  </a:lnTo>
                  <a:lnTo>
                    <a:pt x="572" y="1163"/>
                  </a:lnTo>
                  <a:lnTo>
                    <a:pt x="572" y="993"/>
                  </a:lnTo>
                  <a:lnTo>
                    <a:pt x="537" y="999"/>
                  </a:lnTo>
                  <a:lnTo>
                    <a:pt x="467" y="765"/>
                  </a:lnTo>
                  <a:lnTo>
                    <a:pt x="467" y="753"/>
                  </a:lnTo>
                  <a:lnTo>
                    <a:pt x="485" y="748"/>
                  </a:lnTo>
                  <a:lnTo>
                    <a:pt x="555" y="987"/>
                  </a:lnTo>
                  <a:lnTo>
                    <a:pt x="572" y="987"/>
                  </a:lnTo>
                  <a:lnTo>
                    <a:pt x="601" y="981"/>
                  </a:lnTo>
                  <a:lnTo>
                    <a:pt x="631" y="976"/>
                  </a:lnTo>
                  <a:lnTo>
                    <a:pt x="631" y="981"/>
                  </a:lnTo>
                  <a:lnTo>
                    <a:pt x="631" y="987"/>
                  </a:lnTo>
                  <a:lnTo>
                    <a:pt x="625" y="987"/>
                  </a:lnTo>
                  <a:lnTo>
                    <a:pt x="590" y="993"/>
                  </a:lnTo>
                  <a:lnTo>
                    <a:pt x="590" y="999"/>
                  </a:lnTo>
                  <a:lnTo>
                    <a:pt x="619" y="1005"/>
                  </a:lnTo>
                  <a:lnTo>
                    <a:pt x="660" y="1005"/>
                  </a:lnTo>
                  <a:lnTo>
                    <a:pt x="666" y="999"/>
                  </a:lnTo>
                  <a:lnTo>
                    <a:pt x="672" y="993"/>
                  </a:lnTo>
                  <a:lnTo>
                    <a:pt x="677" y="976"/>
                  </a:lnTo>
                  <a:lnTo>
                    <a:pt x="677" y="970"/>
                  </a:lnTo>
                  <a:lnTo>
                    <a:pt x="701" y="964"/>
                  </a:lnTo>
                  <a:lnTo>
                    <a:pt x="677" y="841"/>
                  </a:lnTo>
                  <a:lnTo>
                    <a:pt x="672" y="818"/>
                  </a:lnTo>
                  <a:lnTo>
                    <a:pt x="672" y="800"/>
                  </a:lnTo>
                  <a:lnTo>
                    <a:pt x="672" y="789"/>
                  </a:lnTo>
                  <a:lnTo>
                    <a:pt x="660" y="742"/>
                  </a:lnTo>
                  <a:lnTo>
                    <a:pt x="660" y="730"/>
                  </a:lnTo>
                  <a:lnTo>
                    <a:pt x="654" y="713"/>
                  </a:lnTo>
                  <a:lnTo>
                    <a:pt x="654" y="695"/>
                  </a:lnTo>
                  <a:lnTo>
                    <a:pt x="648" y="660"/>
                  </a:lnTo>
                  <a:lnTo>
                    <a:pt x="636" y="631"/>
                  </a:lnTo>
                  <a:lnTo>
                    <a:pt x="625" y="596"/>
                  </a:lnTo>
                  <a:lnTo>
                    <a:pt x="619" y="561"/>
                  </a:lnTo>
                  <a:lnTo>
                    <a:pt x="613" y="537"/>
                  </a:lnTo>
                  <a:lnTo>
                    <a:pt x="613" y="502"/>
                  </a:lnTo>
                  <a:lnTo>
                    <a:pt x="613" y="490"/>
                  </a:lnTo>
                  <a:lnTo>
                    <a:pt x="607" y="455"/>
                  </a:lnTo>
                  <a:lnTo>
                    <a:pt x="601" y="415"/>
                  </a:lnTo>
                  <a:lnTo>
                    <a:pt x="590" y="362"/>
                  </a:lnTo>
                  <a:lnTo>
                    <a:pt x="584" y="350"/>
                  </a:lnTo>
                  <a:lnTo>
                    <a:pt x="572" y="344"/>
                  </a:lnTo>
                  <a:lnTo>
                    <a:pt x="566" y="344"/>
                  </a:lnTo>
                  <a:lnTo>
                    <a:pt x="561" y="344"/>
                  </a:lnTo>
                  <a:lnTo>
                    <a:pt x="555" y="333"/>
                  </a:lnTo>
                  <a:lnTo>
                    <a:pt x="549" y="321"/>
                  </a:lnTo>
                  <a:lnTo>
                    <a:pt x="543" y="315"/>
                  </a:lnTo>
                  <a:lnTo>
                    <a:pt x="537" y="309"/>
                  </a:lnTo>
                  <a:lnTo>
                    <a:pt x="531" y="292"/>
                  </a:lnTo>
                  <a:lnTo>
                    <a:pt x="525" y="274"/>
                  </a:lnTo>
                  <a:lnTo>
                    <a:pt x="520" y="251"/>
                  </a:lnTo>
                  <a:lnTo>
                    <a:pt x="514" y="251"/>
                  </a:lnTo>
                  <a:lnTo>
                    <a:pt x="514" y="239"/>
                  </a:lnTo>
                  <a:lnTo>
                    <a:pt x="502" y="175"/>
                  </a:lnTo>
                  <a:lnTo>
                    <a:pt x="490" y="105"/>
                  </a:lnTo>
                  <a:lnTo>
                    <a:pt x="473" y="58"/>
                  </a:lnTo>
                  <a:lnTo>
                    <a:pt x="450" y="29"/>
                  </a:lnTo>
                  <a:lnTo>
                    <a:pt x="426" y="11"/>
                  </a:lnTo>
                  <a:lnTo>
                    <a:pt x="409" y="0"/>
                  </a:lnTo>
                  <a:lnTo>
                    <a:pt x="391" y="0"/>
                  </a:lnTo>
                  <a:lnTo>
                    <a:pt x="374" y="5"/>
                  </a:lnTo>
                  <a:lnTo>
                    <a:pt x="362" y="5"/>
                  </a:lnTo>
                  <a:lnTo>
                    <a:pt x="344" y="5"/>
                  </a:lnTo>
                  <a:lnTo>
                    <a:pt x="327" y="23"/>
                  </a:lnTo>
                  <a:lnTo>
                    <a:pt x="315" y="40"/>
                  </a:lnTo>
                  <a:lnTo>
                    <a:pt x="309" y="46"/>
                  </a:lnTo>
                  <a:lnTo>
                    <a:pt x="286" y="99"/>
                  </a:lnTo>
                  <a:lnTo>
                    <a:pt x="274" y="146"/>
                  </a:lnTo>
                  <a:lnTo>
                    <a:pt x="268" y="187"/>
                  </a:lnTo>
                  <a:lnTo>
                    <a:pt x="268" y="228"/>
                  </a:lnTo>
                  <a:lnTo>
                    <a:pt x="263" y="263"/>
                  </a:lnTo>
                  <a:lnTo>
                    <a:pt x="257" y="286"/>
                  </a:lnTo>
                  <a:lnTo>
                    <a:pt x="251" y="292"/>
                  </a:lnTo>
                  <a:lnTo>
                    <a:pt x="175" y="309"/>
                  </a:lnTo>
                  <a:lnTo>
                    <a:pt x="169" y="315"/>
                  </a:lnTo>
                  <a:lnTo>
                    <a:pt x="157" y="327"/>
                  </a:lnTo>
                  <a:lnTo>
                    <a:pt x="140" y="350"/>
                  </a:lnTo>
                  <a:lnTo>
                    <a:pt x="128" y="379"/>
                  </a:lnTo>
                  <a:lnTo>
                    <a:pt x="105" y="432"/>
                  </a:lnTo>
                  <a:lnTo>
                    <a:pt x="76" y="467"/>
                  </a:lnTo>
                  <a:lnTo>
                    <a:pt x="58" y="490"/>
                  </a:lnTo>
                  <a:lnTo>
                    <a:pt x="35" y="520"/>
                  </a:lnTo>
                  <a:lnTo>
                    <a:pt x="29" y="531"/>
                  </a:lnTo>
                  <a:lnTo>
                    <a:pt x="6" y="572"/>
                  </a:lnTo>
                  <a:lnTo>
                    <a:pt x="0" y="584"/>
                  </a:lnTo>
                  <a:lnTo>
                    <a:pt x="6" y="596"/>
                  </a:lnTo>
                  <a:close/>
                  <a:moveTo>
                    <a:pt x="525" y="543"/>
                  </a:moveTo>
                  <a:lnTo>
                    <a:pt x="531" y="537"/>
                  </a:lnTo>
                  <a:lnTo>
                    <a:pt x="537" y="526"/>
                  </a:lnTo>
                  <a:lnTo>
                    <a:pt x="543" y="549"/>
                  </a:lnTo>
                  <a:lnTo>
                    <a:pt x="543" y="566"/>
                  </a:lnTo>
                  <a:lnTo>
                    <a:pt x="543" y="578"/>
                  </a:lnTo>
                  <a:lnTo>
                    <a:pt x="555" y="642"/>
                  </a:lnTo>
                  <a:lnTo>
                    <a:pt x="561" y="683"/>
                  </a:lnTo>
                  <a:lnTo>
                    <a:pt x="572" y="707"/>
                  </a:lnTo>
                  <a:lnTo>
                    <a:pt x="578" y="724"/>
                  </a:lnTo>
                  <a:lnTo>
                    <a:pt x="584" y="736"/>
                  </a:lnTo>
                  <a:lnTo>
                    <a:pt x="584" y="742"/>
                  </a:lnTo>
                  <a:lnTo>
                    <a:pt x="531" y="742"/>
                  </a:lnTo>
                  <a:lnTo>
                    <a:pt x="525" y="724"/>
                  </a:lnTo>
                  <a:lnTo>
                    <a:pt x="520" y="678"/>
                  </a:lnTo>
                  <a:lnTo>
                    <a:pt x="514" y="619"/>
                  </a:lnTo>
                  <a:lnTo>
                    <a:pt x="520" y="578"/>
                  </a:lnTo>
                  <a:lnTo>
                    <a:pt x="525" y="543"/>
                  </a:lnTo>
                  <a:close/>
                  <a:moveTo>
                    <a:pt x="81" y="590"/>
                  </a:moveTo>
                  <a:lnTo>
                    <a:pt x="81" y="590"/>
                  </a:lnTo>
                  <a:lnTo>
                    <a:pt x="122" y="549"/>
                  </a:lnTo>
                  <a:lnTo>
                    <a:pt x="157" y="514"/>
                  </a:lnTo>
                  <a:lnTo>
                    <a:pt x="181" y="467"/>
                  </a:lnTo>
                  <a:lnTo>
                    <a:pt x="192" y="461"/>
                  </a:lnTo>
                  <a:lnTo>
                    <a:pt x="204" y="467"/>
                  </a:lnTo>
                  <a:lnTo>
                    <a:pt x="216" y="479"/>
                  </a:lnTo>
                  <a:lnTo>
                    <a:pt x="228" y="496"/>
                  </a:lnTo>
                  <a:lnTo>
                    <a:pt x="233" y="520"/>
                  </a:lnTo>
                  <a:lnTo>
                    <a:pt x="245" y="578"/>
                  </a:lnTo>
                  <a:lnTo>
                    <a:pt x="251" y="625"/>
                  </a:lnTo>
                  <a:lnTo>
                    <a:pt x="245" y="666"/>
                  </a:lnTo>
                  <a:lnTo>
                    <a:pt x="239" y="707"/>
                  </a:lnTo>
                  <a:lnTo>
                    <a:pt x="233" y="736"/>
                  </a:lnTo>
                  <a:lnTo>
                    <a:pt x="228" y="742"/>
                  </a:lnTo>
                  <a:lnTo>
                    <a:pt x="222" y="771"/>
                  </a:lnTo>
                  <a:lnTo>
                    <a:pt x="216" y="777"/>
                  </a:lnTo>
                  <a:lnTo>
                    <a:pt x="198" y="783"/>
                  </a:lnTo>
                  <a:lnTo>
                    <a:pt x="163" y="777"/>
                  </a:lnTo>
                  <a:lnTo>
                    <a:pt x="169" y="771"/>
                  </a:lnTo>
                  <a:lnTo>
                    <a:pt x="128" y="713"/>
                  </a:lnTo>
                  <a:lnTo>
                    <a:pt x="128" y="701"/>
                  </a:lnTo>
                  <a:lnTo>
                    <a:pt x="122" y="678"/>
                  </a:lnTo>
                  <a:lnTo>
                    <a:pt x="111" y="654"/>
                  </a:lnTo>
                  <a:lnTo>
                    <a:pt x="81" y="590"/>
                  </a:lnTo>
                  <a:close/>
                </a:path>
              </a:pathLst>
            </a:custGeom>
            <a:solidFill>
              <a:srgbClr val="26225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5" name="Freeform 1769">
              <a:extLst>
                <a:ext uri="{FF2B5EF4-FFF2-40B4-BE49-F238E27FC236}">
                  <a16:creationId xmlns:a16="http://schemas.microsoft.com/office/drawing/2014/main" id="{0C1ACE4E-8493-FE45-AE55-DE1FE538C0E0}"/>
                </a:ext>
              </a:extLst>
            </p:cNvPr>
            <p:cNvSpPr>
              <a:spLocks/>
            </p:cNvSpPr>
            <p:nvPr/>
          </p:nvSpPr>
          <p:spPr bwMode="auto">
            <a:xfrm>
              <a:off x="3770313" y="3806825"/>
              <a:ext cx="157163" cy="306388"/>
            </a:xfrm>
            <a:custGeom>
              <a:avLst/>
              <a:gdLst>
                <a:gd name="T0" fmla="*/ 2147483646 w 99"/>
                <a:gd name="T1" fmla="*/ 0 h 193"/>
                <a:gd name="T2" fmla="*/ 2147483646 w 99"/>
                <a:gd name="T3" fmla="*/ 0 h 193"/>
                <a:gd name="T4" fmla="*/ 2147483646 w 99"/>
                <a:gd name="T5" fmla="*/ 2147483646 h 193"/>
                <a:gd name="T6" fmla="*/ 2147483646 w 99"/>
                <a:gd name="T7" fmla="*/ 2147483646 h 193"/>
                <a:gd name="T8" fmla="*/ 2147483646 w 99"/>
                <a:gd name="T9" fmla="*/ 2147483646 h 193"/>
                <a:gd name="T10" fmla="*/ 2147483646 w 99"/>
                <a:gd name="T11" fmla="*/ 2147483646 h 193"/>
                <a:gd name="T12" fmla="*/ 2147483646 w 99"/>
                <a:gd name="T13" fmla="*/ 2147483646 h 193"/>
                <a:gd name="T14" fmla="*/ 0 w 99"/>
                <a:gd name="T15" fmla="*/ 2147483646 h 193"/>
                <a:gd name="T16" fmla="*/ 0 w 99"/>
                <a:gd name="T17" fmla="*/ 2147483646 h 193"/>
                <a:gd name="T18" fmla="*/ 0 w 99"/>
                <a:gd name="T19" fmla="*/ 2147483646 h 193"/>
                <a:gd name="T20" fmla="*/ 0 w 99"/>
                <a:gd name="T21" fmla="*/ 2147483646 h 193"/>
                <a:gd name="T22" fmla="*/ 2147483646 w 99"/>
                <a:gd name="T23" fmla="*/ 2147483646 h 193"/>
                <a:gd name="T24" fmla="*/ 2147483646 w 99"/>
                <a:gd name="T25" fmla="*/ 2147483646 h 193"/>
                <a:gd name="T26" fmla="*/ 2147483646 w 99"/>
                <a:gd name="T27" fmla="*/ 2147483646 h 193"/>
                <a:gd name="T28" fmla="*/ 2147483646 w 99"/>
                <a:gd name="T29" fmla="*/ 2147483646 h 193"/>
                <a:gd name="T30" fmla="*/ 2147483646 w 99"/>
                <a:gd name="T31" fmla="*/ 2147483646 h 193"/>
                <a:gd name="T32" fmla="*/ 2147483646 w 99"/>
                <a:gd name="T33" fmla="*/ 2147483646 h 193"/>
                <a:gd name="T34" fmla="*/ 2147483646 w 99"/>
                <a:gd name="T35" fmla="*/ 2147483646 h 193"/>
                <a:gd name="T36" fmla="*/ 2147483646 w 99"/>
                <a:gd name="T37" fmla="*/ 2147483646 h 193"/>
                <a:gd name="T38" fmla="*/ 2147483646 w 99"/>
                <a:gd name="T39" fmla="*/ 2147483646 h 193"/>
                <a:gd name="T40" fmla="*/ 2147483646 w 99"/>
                <a:gd name="T41" fmla="*/ 2147483646 h 193"/>
                <a:gd name="T42" fmla="*/ 2147483646 w 99"/>
                <a:gd name="T43" fmla="*/ 2147483646 h 193"/>
                <a:gd name="T44" fmla="*/ 2147483646 w 99"/>
                <a:gd name="T45" fmla="*/ 2147483646 h 193"/>
                <a:gd name="T46" fmla="*/ 2147483646 w 99"/>
                <a:gd name="T47" fmla="*/ 2147483646 h 193"/>
                <a:gd name="T48" fmla="*/ 2147483646 w 99"/>
                <a:gd name="T49" fmla="*/ 2147483646 h 193"/>
                <a:gd name="T50" fmla="*/ 2147483646 w 99"/>
                <a:gd name="T51" fmla="*/ 2147483646 h 193"/>
                <a:gd name="T52" fmla="*/ 2147483646 w 99"/>
                <a:gd name="T53" fmla="*/ 2147483646 h 193"/>
                <a:gd name="T54" fmla="*/ 2147483646 w 99"/>
                <a:gd name="T55" fmla="*/ 2147483646 h 193"/>
                <a:gd name="T56" fmla="*/ 2147483646 w 99"/>
                <a:gd name="T57" fmla="*/ 0 h 193"/>
                <a:gd name="T58" fmla="*/ 2147483646 w 99"/>
                <a:gd name="T59" fmla="*/ 0 h 1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9"/>
                <a:gd name="T91" fmla="*/ 0 h 193"/>
                <a:gd name="T92" fmla="*/ 99 w 99"/>
                <a:gd name="T93" fmla="*/ 193 h 1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9" h="193">
                  <a:moveTo>
                    <a:pt x="58" y="0"/>
                  </a:moveTo>
                  <a:lnTo>
                    <a:pt x="58" y="0"/>
                  </a:lnTo>
                  <a:lnTo>
                    <a:pt x="47" y="12"/>
                  </a:lnTo>
                  <a:lnTo>
                    <a:pt x="35" y="30"/>
                  </a:lnTo>
                  <a:lnTo>
                    <a:pt x="12" y="88"/>
                  </a:lnTo>
                  <a:lnTo>
                    <a:pt x="6" y="112"/>
                  </a:lnTo>
                  <a:lnTo>
                    <a:pt x="0" y="141"/>
                  </a:lnTo>
                  <a:lnTo>
                    <a:pt x="0" y="193"/>
                  </a:lnTo>
                  <a:lnTo>
                    <a:pt x="0" y="182"/>
                  </a:lnTo>
                  <a:lnTo>
                    <a:pt x="12" y="170"/>
                  </a:lnTo>
                  <a:lnTo>
                    <a:pt x="17" y="158"/>
                  </a:lnTo>
                  <a:lnTo>
                    <a:pt x="23" y="141"/>
                  </a:lnTo>
                  <a:lnTo>
                    <a:pt x="23" y="117"/>
                  </a:lnTo>
                  <a:lnTo>
                    <a:pt x="29" y="88"/>
                  </a:lnTo>
                  <a:lnTo>
                    <a:pt x="41" y="71"/>
                  </a:lnTo>
                  <a:lnTo>
                    <a:pt x="58" y="65"/>
                  </a:lnTo>
                  <a:lnTo>
                    <a:pt x="76" y="65"/>
                  </a:lnTo>
                  <a:lnTo>
                    <a:pt x="99" y="71"/>
                  </a:lnTo>
                  <a:lnTo>
                    <a:pt x="76" y="47"/>
                  </a:lnTo>
                  <a:lnTo>
                    <a:pt x="70" y="36"/>
                  </a:lnTo>
                  <a:lnTo>
                    <a:pt x="64" y="18"/>
                  </a:lnTo>
                  <a:lnTo>
                    <a:pt x="5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6" name="Freeform 1770">
              <a:extLst>
                <a:ext uri="{FF2B5EF4-FFF2-40B4-BE49-F238E27FC236}">
                  <a16:creationId xmlns:a16="http://schemas.microsoft.com/office/drawing/2014/main" id="{50F30570-5C4D-1944-A250-A2B79AA8A276}"/>
                </a:ext>
              </a:extLst>
            </p:cNvPr>
            <p:cNvSpPr>
              <a:spLocks/>
            </p:cNvSpPr>
            <p:nvPr/>
          </p:nvSpPr>
          <p:spPr bwMode="auto">
            <a:xfrm>
              <a:off x="3584575" y="3825875"/>
              <a:ext cx="185738" cy="287338"/>
            </a:xfrm>
            <a:custGeom>
              <a:avLst/>
              <a:gdLst>
                <a:gd name="T0" fmla="*/ 2147483646 w 117"/>
                <a:gd name="T1" fmla="*/ 0 h 181"/>
                <a:gd name="T2" fmla="*/ 2147483646 w 117"/>
                <a:gd name="T3" fmla="*/ 0 h 181"/>
                <a:gd name="T4" fmla="*/ 2147483646 w 117"/>
                <a:gd name="T5" fmla="*/ 0 h 181"/>
                <a:gd name="T6" fmla="*/ 2147483646 w 117"/>
                <a:gd name="T7" fmla="*/ 2147483646 h 181"/>
                <a:gd name="T8" fmla="*/ 2147483646 w 117"/>
                <a:gd name="T9" fmla="*/ 2147483646 h 181"/>
                <a:gd name="T10" fmla="*/ 2147483646 w 117"/>
                <a:gd name="T11" fmla="*/ 2147483646 h 181"/>
                <a:gd name="T12" fmla="*/ 2147483646 w 117"/>
                <a:gd name="T13" fmla="*/ 2147483646 h 181"/>
                <a:gd name="T14" fmla="*/ 2147483646 w 117"/>
                <a:gd name="T15" fmla="*/ 2147483646 h 181"/>
                <a:gd name="T16" fmla="*/ 2147483646 w 117"/>
                <a:gd name="T17" fmla="*/ 2147483646 h 181"/>
                <a:gd name="T18" fmla="*/ 2147483646 w 117"/>
                <a:gd name="T19" fmla="*/ 2147483646 h 181"/>
                <a:gd name="T20" fmla="*/ 2147483646 w 117"/>
                <a:gd name="T21" fmla="*/ 2147483646 h 181"/>
                <a:gd name="T22" fmla="*/ 2147483646 w 117"/>
                <a:gd name="T23" fmla="*/ 2147483646 h 181"/>
                <a:gd name="T24" fmla="*/ 2147483646 w 117"/>
                <a:gd name="T25" fmla="*/ 2147483646 h 181"/>
                <a:gd name="T26" fmla="*/ 2147483646 w 117"/>
                <a:gd name="T27" fmla="*/ 2147483646 h 181"/>
                <a:gd name="T28" fmla="*/ 2147483646 w 117"/>
                <a:gd name="T29" fmla="*/ 2147483646 h 181"/>
                <a:gd name="T30" fmla="*/ 2147483646 w 117"/>
                <a:gd name="T31" fmla="*/ 2147483646 h 181"/>
                <a:gd name="T32" fmla="*/ 2147483646 w 117"/>
                <a:gd name="T33" fmla="*/ 2147483646 h 181"/>
                <a:gd name="T34" fmla="*/ 2147483646 w 117"/>
                <a:gd name="T35" fmla="*/ 2147483646 h 181"/>
                <a:gd name="T36" fmla="*/ 2147483646 w 117"/>
                <a:gd name="T37" fmla="*/ 2147483646 h 181"/>
                <a:gd name="T38" fmla="*/ 2147483646 w 117"/>
                <a:gd name="T39" fmla="*/ 2147483646 h 181"/>
                <a:gd name="T40" fmla="*/ 2147483646 w 117"/>
                <a:gd name="T41" fmla="*/ 2147483646 h 181"/>
                <a:gd name="T42" fmla="*/ 0 w 117"/>
                <a:gd name="T43" fmla="*/ 2147483646 h 181"/>
                <a:gd name="T44" fmla="*/ 0 w 117"/>
                <a:gd name="T45" fmla="*/ 2147483646 h 181"/>
                <a:gd name="T46" fmla="*/ 2147483646 w 117"/>
                <a:gd name="T47" fmla="*/ 2147483646 h 181"/>
                <a:gd name="T48" fmla="*/ 2147483646 w 117"/>
                <a:gd name="T49" fmla="*/ 2147483646 h 181"/>
                <a:gd name="T50" fmla="*/ 2147483646 w 117"/>
                <a:gd name="T51" fmla="*/ 2147483646 h 181"/>
                <a:gd name="T52" fmla="*/ 2147483646 w 117"/>
                <a:gd name="T53" fmla="*/ 2147483646 h 181"/>
                <a:gd name="T54" fmla="*/ 2147483646 w 117"/>
                <a:gd name="T55" fmla="*/ 2147483646 h 181"/>
                <a:gd name="T56" fmla="*/ 2147483646 w 117"/>
                <a:gd name="T57" fmla="*/ 0 h 181"/>
                <a:gd name="T58" fmla="*/ 2147483646 w 117"/>
                <a:gd name="T59" fmla="*/ 0 h 181"/>
                <a:gd name="T60" fmla="*/ 2147483646 w 117"/>
                <a:gd name="T61" fmla="*/ 0 h 18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17"/>
                <a:gd name="T94" fmla="*/ 0 h 181"/>
                <a:gd name="T95" fmla="*/ 117 w 117"/>
                <a:gd name="T96" fmla="*/ 181 h 18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17" h="181">
                  <a:moveTo>
                    <a:pt x="35" y="0"/>
                  </a:moveTo>
                  <a:lnTo>
                    <a:pt x="35" y="0"/>
                  </a:lnTo>
                  <a:lnTo>
                    <a:pt x="47" y="0"/>
                  </a:lnTo>
                  <a:lnTo>
                    <a:pt x="53" y="6"/>
                  </a:lnTo>
                  <a:lnTo>
                    <a:pt x="70" y="29"/>
                  </a:lnTo>
                  <a:lnTo>
                    <a:pt x="94" y="70"/>
                  </a:lnTo>
                  <a:lnTo>
                    <a:pt x="111" y="123"/>
                  </a:lnTo>
                  <a:lnTo>
                    <a:pt x="117" y="152"/>
                  </a:lnTo>
                  <a:lnTo>
                    <a:pt x="117" y="181"/>
                  </a:lnTo>
                  <a:lnTo>
                    <a:pt x="105" y="152"/>
                  </a:lnTo>
                  <a:lnTo>
                    <a:pt x="88" y="117"/>
                  </a:lnTo>
                  <a:lnTo>
                    <a:pt x="76" y="94"/>
                  </a:lnTo>
                  <a:lnTo>
                    <a:pt x="70" y="70"/>
                  </a:lnTo>
                  <a:lnTo>
                    <a:pt x="53" y="47"/>
                  </a:lnTo>
                  <a:lnTo>
                    <a:pt x="41" y="41"/>
                  </a:lnTo>
                  <a:lnTo>
                    <a:pt x="35" y="41"/>
                  </a:lnTo>
                  <a:lnTo>
                    <a:pt x="18" y="47"/>
                  </a:lnTo>
                  <a:lnTo>
                    <a:pt x="0" y="59"/>
                  </a:lnTo>
                  <a:lnTo>
                    <a:pt x="6" y="41"/>
                  </a:lnTo>
                  <a:lnTo>
                    <a:pt x="18" y="29"/>
                  </a:lnTo>
                  <a:lnTo>
                    <a:pt x="29" y="24"/>
                  </a:lnTo>
                  <a:lnTo>
                    <a:pt x="29" y="6"/>
                  </a:lnTo>
                  <a:lnTo>
                    <a:pt x="29" y="0"/>
                  </a:lnTo>
                  <a:lnTo>
                    <a:pt x="3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aphicFrame>
        <p:nvGraphicFramePr>
          <p:cNvPr id="88" name="Content Placeholder 2">
            <a:extLst>
              <a:ext uri="{FF2B5EF4-FFF2-40B4-BE49-F238E27FC236}">
                <a16:creationId xmlns:a16="http://schemas.microsoft.com/office/drawing/2014/main" id="{522BF958-409E-3B4C-8635-C5D2DDFED238}"/>
              </a:ext>
            </a:extLst>
          </p:cNvPr>
          <p:cNvGraphicFramePr>
            <a:graphicFrameLocks noGrp="1"/>
          </p:cNvGraphicFramePr>
          <p:nvPr>
            <p:ph idx="1"/>
            <p:extLst>
              <p:ext uri="{D42A27DB-BD31-4B8C-83A1-F6EECF244321}">
                <p14:modId xmlns:p14="http://schemas.microsoft.com/office/powerpoint/2010/main" val="580521845"/>
              </p:ext>
            </p:extLst>
          </p:nvPr>
        </p:nvGraphicFramePr>
        <p:xfrm>
          <a:off x="1375658" y="839185"/>
          <a:ext cx="5733629" cy="4997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15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1861458" y="-80962"/>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The Project Manager’s role</a:t>
            </a:r>
          </a:p>
        </p:txBody>
      </p:sp>
      <p:sp>
        <p:nvSpPr>
          <p:cNvPr id="7" name="TextBox 65">
            <a:extLst>
              <a:ext uri="{FF2B5EF4-FFF2-40B4-BE49-F238E27FC236}">
                <a16:creationId xmlns:a16="http://schemas.microsoft.com/office/drawing/2014/main" id="{76AE8382-5A18-6F42-AF64-B0AD4122107B}"/>
              </a:ext>
            </a:extLst>
          </p:cNvPr>
          <p:cNvSpPr txBox="1">
            <a:spLocks noChangeArrowheads="1"/>
          </p:cNvSpPr>
          <p:nvPr/>
        </p:nvSpPr>
        <p:spPr bwMode="auto">
          <a:xfrm>
            <a:off x="447109" y="3431871"/>
            <a:ext cx="411015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Recognizing/rewarding exceptional work</a:t>
            </a:r>
          </a:p>
        </p:txBody>
      </p:sp>
      <p:sp>
        <p:nvSpPr>
          <p:cNvPr id="8" name="TextBox 66">
            <a:extLst>
              <a:ext uri="{FF2B5EF4-FFF2-40B4-BE49-F238E27FC236}">
                <a16:creationId xmlns:a16="http://schemas.microsoft.com/office/drawing/2014/main" id="{C2645873-FB1A-BC41-B524-C4046BADB551}"/>
              </a:ext>
            </a:extLst>
          </p:cNvPr>
          <p:cNvSpPr txBox="1">
            <a:spLocks noChangeArrowheads="1"/>
          </p:cNvSpPr>
          <p:nvPr/>
        </p:nvSpPr>
        <p:spPr bwMode="auto">
          <a:xfrm>
            <a:off x="7247164" y="3441621"/>
            <a:ext cx="327969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Keeping key stakeholders informed</a:t>
            </a:r>
          </a:p>
        </p:txBody>
      </p:sp>
      <p:sp>
        <p:nvSpPr>
          <p:cNvPr id="9" name="TextBox 67">
            <a:extLst>
              <a:ext uri="{FF2B5EF4-FFF2-40B4-BE49-F238E27FC236}">
                <a16:creationId xmlns:a16="http://schemas.microsoft.com/office/drawing/2014/main" id="{C15152A4-4C6F-9644-B207-3F1F346F5CC5}"/>
              </a:ext>
            </a:extLst>
          </p:cNvPr>
          <p:cNvSpPr txBox="1">
            <a:spLocks noChangeArrowheads="1"/>
          </p:cNvSpPr>
          <p:nvPr/>
        </p:nvSpPr>
        <p:spPr bwMode="auto">
          <a:xfrm>
            <a:off x="2824843" y="5048746"/>
            <a:ext cx="23207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Developing teams</a:t>
            </a:r>
          </a:p>
        </p:txBody>
      </p:sp>
      <p:sp>
        <p:nvSpPr>
          <p:cNvPr id="10" name="TextBox 68">
            <a:extLst>
              <a:ext uri="{FF2B5EF4-FFF2-40B4-BE49-F238E27FC236}">
                <a16:creationId xmlns:a16="http://schemas.microsoft.com/office/drawing/2014/main" id="{02AAAA75-209D-634B-B2A5-267649C62C0A}"/>
              </a:ext>
            </a:extLst>
          </p:cNvPr>
          <p:cNvSpPr txBox="1">
            <a:spLocks noChangeArrowheads="1"/>
          </p:cNvSpPr>
          <p:nvPr/>
        </p:nvSpPr>
        <p:spPr bwMode="auto">
          <a:xfrm>
            <a:off x="6733266" y="5032417"/>
            <a:ext cx="329247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Protecting intellectual property</a:t>
            </a:r>
          </a:p>
        </p:txBody>
      </p:sp>
      <p:sp>
        <p:nvSpPr>
          <p:cNvPr id="11" name="TextBox 15">
            <a:extLst>
              <a:ext uri="{FF2B5EF4-FFF2-40B4-BE49-F238E27FC236}">
                <a16:creationId xmlns:a16="http://schemas.microsoft.com/office/drawing/2014/main" id="{3B9DA0DD-AE33-9549-A018-7C3B9EA4C15A}"/>
              </a:ext>
            </a:extLst>
          </p:cNvPr>
          <p:cNvSpPr txBox="1">
            <a:spLocks noChangeArrowheads="1"/>
          </p:cNvSpPr>
          <p:nvPr/>
        </p:nvSpPr>
        <p:spPr bwMode="auto">
          <a:xfrm>
            <a:off x="4474031" y="2145992"/>
            <a:ext cx="29316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Ensuring a paradigm shift from planning to implementation</a:t>
            </a:r>
          </a:p>
        </p:txBody>
      </p:sp>
      <p:grpSp>
        <p:nvGrpSpPr>
          <p:cNvPr id="12" name="Group 16">
            <a:extLst>
              <a:ext uri="{FF2B5EF4-FFF2-40B4-BE49-F238E27FC236}">
                <a16:creationId xmlns:a16="http://schemas.microsoft.com/office/drawing/2014/main" id="{0B0FACA8-4F11-2A4B-AE2B-962293498471}"/>
              </a:ext>
            </a:extLst>
          </p:cNvPr>
          <p:cNvGrpSpPr>
            <a:grpSpLocks/>
          </p:cNvGrpSpPr>
          <p:nvPr/>
        </p:nvGrpSpPr>
        <p:grpSpPr bwMode="auto">
          <a:xfrm>
            <a:off x="4474484" y="2561917"/>
            <a:ext cx="2825750" cy="2678113"/>
            <a:chOff x="2098382" y="1613862"/>
            <a:chExt cx="4705643" cy="4457260"/>
          </a:xfrm>
        </p:grpSpPr>
        <p:sp>
          <p:nvSpPr>
            <p:cNvPr id="13" name="Regular Pentagon 12">
              <a:extLst>
                <a:ext uri="{FF2B5EF4-FFF2-40B4-BE49-F238E27FC236}">
                  <a16:creationId xmlns:a16="http://schemas.microsoft.com/office/drawing/2014/main" id="{D2035DD7-1AF5-7A41-8EAA-D5EB3172BF24}"/>
                </a:ext>
              </a:extLst>
            </p:cNvPr>
            <p:cNvSpPr/>
            <p:nvPr/>
          </p:nvSpPr>
          <p:spPr bwMode="auto">
            <a:xfrm>
              <a:off x="2098382" y="1613862"/>
              <a:ext cx="4680969" cy="4457260"/>
            </a:xfrm>
            <a:prstGeom prst="pentagon">
              <a:avLst/>
            </a:prstGeom>
            <a:gradFill flip="none" rotWithShape="1">
              <a:gsLst>
                <a:gs pos="0">
                  <a:schemeClr val="tx2">
                    <a:lumMod val="60000"/>
                    <a:lumOff val="40000"/>
                  </a:schemeClr>
                </a:gs>
                <a:gs pos="86000">
                  <a:schemeClr val="bg1">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sz="1800">
                <a:solidFill>
                  <a:srgbClr val="FFFFFF"/>
                </a:solidFill>
                <a:latin typeface="Calibri" pitchFamily="34" charset="0"/>
                <a:ea typeface="ＭＳ Ｐゴシック" pitchFamily="-105" charset="-128"/>
                <a:cs typeface="Calibri" pitchFamily="34" charset="0"/>
              </a:endParaRPr>
            </a:p>
          </p:txBody>
        </p:sp>
        <p:grpSp>
          <p:nvGrpSpPr>
            <p:cNvPr id="14" name="Group 31">
              <a:extLst>
                <a:ext uri="{FF2B5EF4-FFF2-40B4-BE49-F238E27FC236}">
                  <a16:creationId xmlns:a16="http://schemas.microsoft.com/office/drawing/2014/main" id="{28C139FA-9332-DA4E-A0E7-BA9F41526D01}"/>
                </a:ext>
              </a:extLst>
            </p:cNvPr>
            <p:cNvGrpSpPr>
              <a:grpSpLocks/>
            </p:cNvGrpSpPr>
            <p:nvPr/>
          </p:nvGrpSpPr>
          <p:grpSpPr bwMode="auto">
            <a:xfrm>
              <a:off x="2122488" y="1614487"/>
              <a:ext cx="4681537" cy="4456113"/>
              <a:chOff x="1953982" y="512862"/>
              <a:chExt cx="5739795" cy="5466469"/>
            </a:xfrm>
          </p:grpSpPr>
          <p:cxnSp>
            <p:nvCxnSpPr>
              <p:cNvPr id="15" name="Straight Connector 14">
                <a:extLst>
                  <a:ext uri="{FF2B5EF4-FFF2-40B4-BE49-F238E27FC236}">
                    <a16:creationId xmlns:a16="http://schemas.microsoft.com/office/drawing/2014/main" id="{C17BC73F-079B-6F4C-BF49-BCEB053639BD}"/>
                  </a:ext>
                </a:extLst>
              </p:cNvPr>
              <p:cNvCxnSpPr/>
              <p:nvPr/>
            </p:nvCxnSpPr>
            <p:spPr>
              <a:xfrm>
                <a:off x="4822066" y="512094"/>
                <a:ext cx="12965" cy="3001335"/>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09A4FC4-EF88-8343-9D5F-A259C6B8E75A}"/>
                  </a:ext>
                </a:extLst>
              </p:cNvPr>
              <p:cNvCxnSpPr/>
              <p:nvPr/>
            </p:nvCxnSpPr>
            <p:spPr>
              <a:xfrm>
                <a:off x="1953596" y="2599416"/>
                <a:ext cx="2881435"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061D093-6A54-DF41-89BB-ED0E566749B9}"/>
                  </a:ext>
                </a:extLst>
              </p:cNvPr>
              <p:cNvCxnSpPr/>
              <p:nvPr/>
            </p:nvCxnSpPr>
            <p:spPr>
              <a:xfrm flipV="1">
                <a:off x="4822066" y="2599416"/>
                <a:ext cx="2871711"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25E8874-3219-EA4C-9469-A94B87C7CC19}"/>
                  </a:ext>
                </a:extLst>
              </p:cNvPr>
              <p:cNvCxnSpPr/>
              <p:nvPr/>
            </p:nvCxnSpPr>
            <p:spPr>
              <a:xfrm flipH="1">
                <a:off x="3049125" y="3513429"/>
                <a:ext cx="1772942"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2BE6930-3707-1A41-A32D-F879AF6F2A9B}"/>
                  </a:ext>
                </a:extLst>
              </p:cNvPr>
              <p:cNvCxnSpPr/>
              <p:nvPr/>
            </p:nvCxnSpPr>
            <p:spPr>
              <a:xfrm>
                <a:off x="4835031" y="3513429"/>
                <a:ext cx="1763217"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grpSp>
      </p:grpSp>
      <p:sp>
        <p:nvSpPr>
          <p:cNvPr id="20" name="TextBox 19">
            <a:extLst>
              <a:ext uri="{FF2B5EF4-FFF2-40B4-BE49-F238E27FC236}">
                <a16:creationId xmlns:a16="http://schemas.microsoft.com/office/drawing/2014/main" id="{A82C3449-E535-3C46-9474-C154BBC83A93}"/>
              </a:ext>
            </a:extLst>
          </p:cNvPr>
          <p:cNvSpPr txBox="1">
            <a:spLocks noChangeArrowheads="1"/>
          </p:cNvSpPr>
          <p:nvPr/>
        </p:nvSpPr>
        <p:spPr bwMode="auto">
          <a:xfrm>
            <a:off x="267493" y="1002992"/>
            <a:ext cx="116360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000" dirty="0">
                <a:latin typeface="Calibri" panose="020F0502020204030204" pitchFamily="34" charset="0"/>
                <a:cs typeface="Calibri" panose="020F0502020204030204" pitchFamily="34" charset="0"/>
              </a:rPr>
              <a:t>Once the project management plan has been formulated, the Final Planning done, it must be executed by the project manager. There are at least five major roles that the project manager plays during this phase</a:t>
            </a:r>
            <a:endParaRPr lang="en-US" altLang="en-US"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162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3" name="Picture 2">
            <a:extLst>
              <a:ext uri="{FF2B5EF4-FFF2-40B4-BE49-F238E27FC236}">
                <a16:creationId xmlns:a16="http://schemas.microsoft.com/office/drawing/2014/main" id="{CE6E103D-21F5-124B-9659-B8CCB602D720}"/>
              </a:ext>
            </a:extLst>
          </p:cNvPr>
          <p:cNvPicPr>
            <a:picLocks noChangeAspect="1"/>
          </p:cNvPicPr>
          <p:nvPr/>
        </p:nvPicPr>
        <p:blipFill>
          <a:blip r:embed="rId3"/>
          <a:stretch>
            <a:fillRect/>
          </a:stretch>
        </p:blipFill>
        <p:spPr>
          <a:xfrm>
            <a:off x="719708" y="0"/>
            <a:ext cx="10481472" cy="3265224"/>
          </a:xfrm>
          <a:prstGeom prst="rect">
            <a:avLst/>
          </a:prstGeom>
        </p:spPr>
      </p:pic>
      <p:sp>
        <p:nvSpPr>
          <p:cNvPr id="5" name="Rectangle 4">
            <a:extLst>
              <a:ext uri="{FF2B5EF4-FFF2-40B4-BE49-F238E27FC236}">
                <a16:creationId xmlns:a16="http://schemas.microsoft.com/office/drawing/2014/main" id="{2325F37A-6232-6649-AC5E-08759AD703D3}"/>
              </a:ext>
            </a:extLst>
          </p:cNvPr>
          <p:cNvSpPr/>
          <p:nvPr/>
        </p:nvSpPr>
        <p:spPr>
          <a:xfrm>
            <a:off x="1657533" y="3766825"/>
            <a:ext cx="9144000" cy="1600438"/>
          </a:xfrm>
          <a:prstGeom prst="rect">
            <a:avLst/>
          </a:prstGeom>
        </p:spPr>
        <p:txBody>
          <a:bodyPr wrap="square">
            <a:spAutoFit/>
          </a:bodyPr>
          <a:lstStyle/>
          <a:p>
            <a:r>
              <a:rPr lang="en-US" sz="1700" b="1" dirty="0">
                <a:latin typeface="+mj-lt"/>
              </a:rPr>
              <a:t>Responsible – Who is completing the task.</a:t>
            </a:r>
          </a:p>
          <a:p>
            <a:endParaRPr lang="en-US" sz="1000" b="1" dirty="0">
              <a:latin typeface="+mj-lt"/>
            </a:endParaRPr>
          </a:p>
          <a:p>
            <a:r>
              <a:rPr lang="en-US" sz="1700" b="1" dirty="0">
                <a:latin typeface="+mj-lt"/>
              </a:rPr>
              <a:t>Accountable – Who is making decisions and taking actions on the task(s).</a:t>
            </a:r>
          </a:p>
          <a:p>
            <a:endParaRPr lang="en-US" sz="1000" b="1" dirty="0">
              <a:latin typeface="+mj-lt"/>
            </a:endParaRPr>
          </a:p>
          <a:p>
            <a:r>
              <a:rPr lang="en-US" sz="1700" b="1" dirty="0">
                <a:latin typeface="+mj-lt"/>
              </a:rPr>
              <a:t>Consulted – Who will be communicated with regarding decisions and tasks.</a:t>
            </a:r>
          </a:p>
          <a:p>
            <a:endParaRPr lang="en-US" sz="1000" b="1" dirty="0">
              <a:latin typeface="+mj-lt"/>
            </a:endParaRPr>
          </a:p>
          <a:p>
            <a:r>
              <a:rPr lang="en-US" sz="1700" b="1" dirty="0">
                <a:latin typeface="+mj-lt"/>
              </a:rPr>
              <a:t>Informed – Who will be updated on decisions and actions during the project.</a:t>
            </a:r>
          </a:p>
        </p:txBody>
      </p:sp>
    </p:spTree>
    <p:extLst>
      <p:ext uri="{BB962C8B-B14F-4D97-AF65-F5344CB8AC3E}">
        <p14:creationId xmlns:p14="http://schemas.microsoft.com/office/powerpoint/2010/main" val="3289068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7D88-D62F-B44D-B1B7-B455CA3DAF5D}"/>
              </a:ext>
            </a:extLst>
          </p:cNvPr>
          <p:cNvSpPr>
            <a:spLocks noGrp="1"/>
          </p:cNvSpPr>
          <p:nvPr>
            <p:ph type="title"/>
          </p:nvPr>
        </p:nvSpPr>
        <p:spPr/>
        <p:txBody>
          <a:bodyPr/>
          <a:lstStyle/>
          <a:p>
            <a:r>
              <a:rPr lang="en-US" dirty="0"/>
              <a:t>Define the Why &amp; What</a:t>
            </a:r>
          </a:p>
        </p:txBody>
      </p:sp>
      <p:sp>
        <p:nvSpPr>
          <p:cNvPr id="3" name="Content Placeholder 2">
            <a:extLst>
              <a:ext uri="{FF2B5EF4-FFF2-40B4-BE49-F238E27FC236}">
                <a16:creationId xmlns:a16="http://schemas.microsoft.com/office/drawing/2014/main" id="{F359CD20-6809-3443-8CB6-05582B3CBD36}"/>
              </a:ext>
            </a:extLst>
          </p:cNvPr>
          <p:cNvSpPr>
            <a:spLocks noGrp="1"/>
          </p:cNvSpPr>
          <p:nvPr>
            <p:ph idx="1"/>
          </p:nvPr>
        </p:nvSpPr>
        <p:spPr/>
        <p:txBody>
          <a:bodyPr>
            <a:normAutofit fontScale="92500" lnSpcReduction="10000"/>
          </a:bodyPr>
          <a:lstStyle/>
          <a:p>
            <a:pPr marL="0" indent="0">
              <a:buNone/>
            </a:pPr>
            <a:r>
              <a:rPr lang="en-US" b="1" dirty="0"/>
              <a:t>Why:</a:t>
            </a:r>
          </a:p>
          <a:p>
            <a:pPr marL="0" indent="0">
              <a:buNone/>
            </a:pPr>
            <a:r>
              <a:rPr lang="en-US" dirty="0"/>
              <a:t>Simple clear concise statements:</a:t>
            </a:r>
          </a:p>
          <a:p>
            <a:r>
              <a:rPr lang="en-US" dirty="0"/>
              <a:t>To increase revenue by 10%</a:t>
            </a:r>
          </a:p>
          <a:p>
            <a:r>
              <a:rPr lang="en-US" dirty="0"/>
              <a:t>To provide office space to expand business in line with forecasts</a:t>
            </a:r>
          </a:p>
          <a:p>
            <a:pPr marL="0" indent="0">
              <a:buNone/>
            </a:pPr>
            <a:endParaRPr lang="en-US" dirty="0"/>
          </a:p>
          <a:p>
            <a:pPr marL="0" indent="0">
              <a:buNone/>
            </a:pPr>
            <a:r>
              <a:rPr lang="en-US" b="1" dirty="0"/>
              <a:t>What:</a:t>
            </a:r>
          </a:p>
          <a:p>
            <a:pPr marL="0" indent="0">
              <a:buNone/>
            </a:pPr>
            <a:r>
              <a:rPr lang="en-US" dirty="0"/>
              <a:t>Only when we know the WHY will we understand WHAT the outcome or deliverable of a project will be, </a:t>
            </a:r>
            <a:r>
              <a:rPr lang="en-US" dirty="0" err="1"/>
              <a:t>ie</a:t>
            </a:r>
            <a:r>
              <a:rPr lang="en-US" dirty="0"/>
              <a:t> delivering whatever will allow the business to expand, for example, new or larger offices.</a:t>
            </a:r>
          </a:p>
        </p:txBody>
      </p:sp>
      <p:sp>
        <p:nvSpPr>
          <p:cNvPr id="4" name="Slide Number Placeholder 3">
            <a:extLst>
              <a:ext uri="{FF2B5EF4-FFF2-40B4-BE49-F238E27FC236}">
                <a16:creationId xmlns:a16="http://schemas.microsoft.com/office/drawing/2014/main" id="{271FB8E3-1B20-0448-9FE6-35574345CE8D}"/>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2417813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2EA16-7DB2-6A4B-96D9-BCE369D902CF}"/>
              </a:ext>
            </a:extLst>
          </p:cNvPr>
          <p:cNvSpPr>
            <a:spLocks noGrp="1"/>
          </p:cNvSpPr>
          <p:nvPr>
            <p:ph type="title"/>
          </p:nvPr>
        </p:nvSpPr>
        <p:spPr/>
        <p:txBody>
          <a:bodyPr/>
          <a:lstStyle/>
          <a:p>
            <a:r>
              <a:rPr lang="en-US" dirty="0"/>
              <a:t>Project Definition</a:t>
            </a:r>
          </a:p>
        </p:txBody>
      </p:sp>
      <p:sp>
        <p:nvSpPr>
          <p:cNvPr id="3" name="Content Placeholder 2">
            <a:extLst>
              <a:ext uri="{FF2B5EF4-FFF2-40B4-BE49-F238E27FC236}">
                <a16:creationId xmlns:a16="http://schemas.microsoft.com/office/drawing/2014/main" id="{ACAA0ED6-FB0C-3847-8C88-78E15CFBC85A}"/>
              </a:ext>
            </a:extLst>
          </p:cNvPr>
          <p:cNvSpPr>
            <a:spLocks noGrp="1"/>
          </p:cNvSpPr>
          <p:nvPr>
            <p:ph idx="1"/>
          </p:nvPr>
        </p:nvSpPr>
        <p:spPr>
          <a:xfrm>
            <a:off x="609600" y="979714"/>
            <a:ext cx="10972800" cy="4537519"/>
          </a:xfrm>
        </p:spPr>
        <p:txBody>
          <a:bodyPr>
            <a:normAutofit fontScale="92500" lnSpcReduction="20000"/>
          </a:bodyPr>
          <a:lstStyle/>
          <a:p>
            <a:pPr marL="0" indent="0">
              <a:buNone/>
            </a:pPr>
            <a:r>
              <a:rPr lang="en-US" dirty="0"/>
              <a:t>Commonly referred as scope. </a:t>
            </a:r>
            <a:br>
              <a:rPr lang="en-US" dirty="0"/>
            </a:br>
            <a:r>
              <a:rPr lang="en-US" dirty="0"/>
              <a:t> </a:t>
            </a:r>
          </a:p>
          <a:p>
            <a:r>
              <a:rPr lang="en-US" b="1" dirty="0"/>
              <a:t>Why</a:t>
            </a:r>
            <a:r>
              <a:rPr lang="en-US" dirty="0"/>
              <a:t> do you want to do the project</a:t>
            </a:r>
          </a:p>
          <a:p>
            <a:r>
              <a:rPr lang="en-US" b="1" dirty="0"/>
              <a:t>What</a:t>
            </a:r>
            <a:r>
              <a:rPr lang="en-US" dirty="0"/>
              <a:t> will you have at the end [that you don’t have now]</a:t>
            </a:r>
            <a:br>
              <a:rPr lang="en-US" dirty="0"/>
            </a:br>
            <a:endParaRPr lang="en-US" dirty="0"/>
          </a:p>
          <a:p>
            <a:pPr marL="0" indent="0">
              <a:buNone/>
            </a:pPr>
            <a:r>
              <a:rPr lang="en-US" dirty="0"/>
              <a:t>Other considerations</a:t>
            </a:r>
          </a:p>
          <a:p>
            <a:r>
              <a:rPr lang="en-US" dirty="0"/>
              <a:t>Will/should you deliver anything else</a:t>
            </a:r>
          </a:p>
          <a:p>
            <a:r>
              <a:rPr lang="en-US" dirty="0"/>
              <a:t>Exclusions</a:t>
            </a:r>
          </a:p>
          <a:p>
            <a:r>
              <a:rPr lang="en-US" dirty="0"/>
              <a:t>Boundary changes/overlaps</a:t>
            </a:r>
          </a:p>
          <a:p>
            <a:r>
              <a:rPr lang="en-US" dirty="0"/>
              <a:t>Assumptions</a:t>
            </a:r>
          </a:p>
          <a:p>
            <a:r>
              <a:rPr lang="en-US" dirty="0"/>
              <a:t>Problems/constraints</a:t>
            </a:r>
          </a:p>
          <a:p>
            <a:pPr marL="0" indent="0">
              <a:buNone/>
            </a:pPr>
            <a:endParaRPr lang="en-US" dirty="0"/>
          </a:p>
        </p:txBody>
      </p:sp>
      <p:sp>
        <p:nvSpPr>
          <p:cNvPr id="4" name="Slide Number Placeholder 3">
            <a:extLst>
              <a:ext uri="{FF2B5EF4-FFF2-40B4-BE49-F238E27FC236}">
                <a16:creationId xmlns:a16="http://schemas.microsoft.com/office/drawing/2014/main" id="{F100099E-A585-9747-8602-4709B6FFF00B}"/>
              </a:ext>
            </a:extLst>
          </p:cNvPr>
          <p:cNvSpPr>
            <a:spLocks noGrp="1"/>
          </p:cNvSpPr>
          <p:nvPr>
            <p:ph type="sldNum" sz="quarter" idx="12"/>
          </p:nvPr>
        </p:nvSpPr>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1572643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0D57E-0D15-144A-BB1E-15A540635165}"/>
              </a:ext>
            </a:extLst>
          </p:cNvPr>
          <p:cNvSpPr>
            <a:spLocks noGrp="1"/>
          </p:cNvSpPr>
          <p:nvPr>
            <p:ph type="title"/>
          </p:nvPr>
        </p:nvSpPr>
        <p:spPr/>
        <p:txBody>
          <a:bodyPr/>
          <a:lstStyle/>
          <a:p>
            <a:r>
              <a:rPr lang="en-US" dirty="0"/>
              <a:t>Project Lifecycle</a:t>
            </a:r>
          </a:p>
        </p:txBody>
      </p:sp>
      <p:sp>
        <p:nvSpPr>
          <p:cNvPr id="3" name="Content Placeholder 2">
            <a:extLst>
              <a:ext uri="{FF2B5EF4-FFF2-40B4-BE49-F238E27FC236}">
                <a16:creationId xmlns:a16="http://schemas.microsoft.com/office/drawing/2014/main" id="{0BF98D09-505E-0C48-AEF8-42BE4AEA90F3}"/>
              </a:ext>
            </a:extLst>
          </p:cNvPr>
          <p:cNvSpPr>
            <a:spLocks noGrp="1"/>
          </p:cNvSpPr>
          <p:nvPr>
            <p:ph idx="1"/>
          </p:nvPr>
        </p:nvSpPr>
        <p:spPr/>
        <p:txBody>
          <a:bodyPr/>
          <a:lstStyle/>
          <a:p>
            <a:pPr marL="0" indent="0"/>
            <a:r>
              <a:rPr lang="en-GB" altLang="en-US" dirty="0">
                <a:solidFill>
                  <a:prstClr val="black"/>
                </a:solidFill>
                <a:latin typeface="Arial" panose="020B0604020202020204" pitchFamily="34" charset="0"/>
                <a:cs typeface="Arial" panose="020B0604020202020204" pitchFamily="34" charset="0"/>
              </a:rPr>
              <a:t>Conception Phase   </a:t>
            </a:r>
            <a:r>
              <a:rPr lang="en-GB" altLang="en-US" sz="2400" dirty="0">
                <a:solidFill>
                  <a:prstClr val="black"/>
                </a:solidFill>
                <a:latin typeface="Arial" panose="020B0604020202020204" pitchFamily="34" charset="0"/>
                <a:cs typeface="Arial" panose="020B0604020202020204" pitchFamily="34" charset="0"/>
              </a:rPr>
              <a:t>(The Idea)</a:t>
            </a:r>
          </a:p>
          <a:p>
            <a:pPr marL="0" indent="0"/>
            <a:endParaRPr lang="en-GB" altLang="en-US" sz="700" dirty="0">
              <a:solidFill>
                <a:prstClr val="black"/>
              </a:solidFill>
              <a:latin typeface="Arial" panose="020B0604020202020204" pitchFamily="34" charset="0"/>
              <a:cs typeface="Arial" panose="020B0604020202020204" pitchFamily="34" charset="0"/>
            </a:endParaRPr>
          </a:p>
          <a:p>
            <a:pPr marL="0" indent="0"/>
            <a:r>
              <a:rPr lang="en-GB" altLang="en-US" dirty="0">
                <a:solidFill>
                  <a:prstClr val="black"/>
                </a:solidFill>
                <a:latin typeface="Arial" panose="020B0604020202020204" pitchFamily="34" charset="0"/>
                <a:cs typeface="Arial" panose="020B0604020202020204" pitchFamily="34" charset="0"/>
              </a:rPr>
              <a:t>Definition Phase   </a:t>
            </a:r>
            <a:r>
              <a:rPr lang="en-GB" altLang="en-US" sz="2400" dirty="0">
                <a:solidFill>
                  <a:prstClr val="black"/>
                </a:solidFill>
                <a:latin typeface="Arial" panose="020B0604020202020204" pitchFamily="34" charset="0"/>
                <a:cs typeface="Arial" panose="020B0604020202020204" pitchFamily="34" charset="0"/>
              </a:rPr>
              <a:t>(The Plan)</a:t>
            </a:r>
          </a:p>
          <a:p>
            <a:pPr marL="0" indent="0"/>
            <a:endParaRPr lang="en-GB" altLang="en-US" sz="700" dirty="0">
              <a:solidFill>
                <a:prstClr val="black"/>
              </a:solidFill>
              <a:latin typeface="Arial" panose="020B0604020202020204" pitchFamily="34" charset="0"/>
              <a:cs typeface="Arial" panose="020B0604020202020204" pitchFamily="34" charset="0"/>
            </a:endParaRPr>
          </a:p>
          <a:p>
            <a:pPr marL="0" indent="0"/>
            <a:r>
              <a:rPr lang="en-GB" altLang="en-US" dirty="0">
                <a:solidFill>
                  <a:prstClr val="black"/>
                </a:solidFill>
                <a:latin typeface="Arial" panose="020B0604020202020204" pitchFamily="34" charset="0"/>
                <a:cs typeface="Arial" panose="020B0604020202020204" pitchFamily="34" charset="0"/>
              </a:rPr>
              <a:t>Initiation Phase   </a:t>
            </a:r>
            <a:r>
              <a:rPr lang="en-GB" altLang="en-US" sz="2400" dirty="0">
                <a:solidFill>
                  <a:prstClr val="black"/>
                </a:solidFill>
                <a:latin typeface="Arial" panose="020B0604020202020204" pitchFamily="34" charset="0"/>
                <a:cs typeface="Arial" panose="020B0604020202020204" pitchFamily="34" charset="0"/>
              </a:rPr>
              <a:t>(The Team)</a:t>
            </a:r>
          </a:p>
          <a:p>
            <a:pPr marL="0" indent="0"/>
            <a:r>
              <a:rPr lang="en-GB" altLang="en-US" sz="700" dirty="0">
                <a:solidFill>
                  <a:prstClr val="black"/>
                </a:solidFill>
                <a:latin typeface="Arial" panose="020B0604020202020204" pitchFamily="34" charset="0"/>
                <a:cs typeface="Arial" panose="020B0604020202020204" pitchFamily="34" charset="0"/>
              </a:rPr>
              <a:t> </a:t>
            </a:r>
          </a:p>
          <a:p>
            <a:pPr marL="0" indent="0"/>
            <a:r>
              <a:rPr lang="en-GB" altLang="en-US" dirty="0">
                <a:solidFill>
                  <a:prstClr val="black"/>
                </a:solidFill>
                <a:latin typeface="Arial" panose="020B0604020202020204" pitchFamily="34" charset="0"/>
                <a:cs typeface="Arial" panose="020B0604020202020204" pitchFamily="34" charset="0"/>
              </a:rPr>
              <a:t>Implementation Phase   </a:t>
            </a:r>
            <a:r>
              <a:rPr lang="en-GB" altLang="en-US" sz="2400" dirty="0">
                <a:solidFill>
                  <a:prstClr val="black"/>
                </a:solidFill>
                <a:latin typeface="Arial" panose="020B0604020202020204" pitchFamily="34" charset="0"/>
                <a:cs typeface="Arial" panose="020B0604020202020204" pitchFamily="34" charset="0"/>
              </a:rPr>
              <a:t>(The Work)</a:t>
            </a:r>
          </a:p>
          <a:p>
            <a:pPr marL="0" indent="0"/>
            <a:endParaRPr lang="en-GB" altLang="en-US" sz="700" dirty="0">
              <a:solidFill>
                <a:prstClr val="black"/>
              </a:solidFill>
              <a:latin typeface="Arial" panose="020B0604020202020204" pitchFamily="34" charset="0"/>
              <a:cs typeface="Arial" panose="020B0604020202020204" pitchFamily="34" charset="0"/>
            </a:endParaRPr>
          </a:p>
          <a:p>
            <a:pPr marL="0" indent="0"/>
            <a:r>
              <a:rPr lang="en-GB" altLang="en-US" dirty="0">
                <a:solidFill>
                  <a:prstClr val="black"/>
                </a:solidFill>
                <a:latin typeface="Arial" panose="020B0604020202020204" pitchFamily="34" charset="0"/>
                <a:cs typeface="Arial" panose="020B0604020202020204" pitchFamily="34" charset="0"/>
              </a:rPr>
              <a:t>Evaluation Phase   </a:t>
            </a:r>
            <a:r>
              <a:rPr lang="en-GB" altLang="en-US" sz="2400" dirty="0">
                <a:solidFill>
                  <a:prstClr val="black"/>
                </a:solidFill>
                <a:latin typeface="Arial" panose="020B0604020202020204" pitchFamily="34" charset="0"/>
                <a:cs typeface="Arial" panose="020B0604020202020204" pitchFamily="34" charset="0"/>
              </a:rPr>
              <a:t>(The Wrap-up)</a:t>
            </a:r>
          </a:p>
          <a:p>
            <a:pPr marL="0" indent="0"/>
            <a:endParaRPr lang="en-GB" altLang="en-US" sz="2400" dirty="0">
              <a:solidFill>
                <a:prstClr val="black"/>
              </a:solidFill>
            </a:endParaRPr>
          </a:p>
          <a:p>
            <a:endParaRPr lang="en-US" dirty="0"/>
          </a:p>
        </p:txBody>
      </p:sp>
      <p:sp>
        <p:nvSpPr>
          <p:cNvPr id="4" name="Slide Number Placeholder 3">
            <a:extLst>
              <a:ext uri="{FF2B5EF4-FFF2-40B4-BE49-F238E27FC236}">
                <a16:creationId xmlns:a16="http://schemas.microsoft.com/office/drawing/2014/main" id="{A6517C9F-6FFB-BC45-9F39-D29CB6F62E4C}"/>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5" name="Picture 1">
            <a:extLst>
              <a:ext uri="{FF2B5EF4-FFF2-40B4-BE49-F238E27FC236}">
                <a16:creationId xmlns:a16="http://schemas.microsoft.com/office/drawing/2014/main" id="{93FCB4C3-D8CC-8149-B088-5154ECBEEA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67731" y="1750698"/>
            <a:ext cx="3314669" cy="361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4502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474D-A36F-5349-B18F-BF0C27ACF626}"/>
              </a:ext>
            </a:extLst>
          </p:cNvPr>
          <p:cNvSpPr>
            <a:spLocks noGrp="1"/>
          </p:cNvSpPr>
          <p:nvPr>
            <p:ph type="title"/>
          </p:nvPr>
        </p:nvSpPr>
        <p:spPr/>
        <p:txBody>
          <a:bodyPr/>
          <a:lstStyle/>
          <a:p>
            <a:r>
              <a:rPr lang="en-US" dirty="0"/>
              <a:t>Project Cycle</a:t>
            </a:r>
          </a:p>
        </p:txBody>
      </p:sp>
      <p:sp>
        <p:nvSpPr>
          <p:cNvPr id="4" name="Slide Number Placeholder 3">
            <a:extLst>
              <a:ext uri="{FF2B5EF4-FFF2-40B4-BE49-F238E27FC236}">
                <a16:creationId xmlns:a16="http://schemas.microsoft.com/office/drawing/2014/main" id="{5E88C011-81A2-5C40-9D09-52C545A87216}"/>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6" name="Picture 5">
            <a:extLst>
              <a:ext uri="{FF2B5EF4-FFF2-40B4-BE49-F238E27FC236}">
                <a16:creationId xmlns:a16="http://schemas.microsoft.com/office/drawing/2014/main" id="{E8BFD232-4001-DA4B-A40C-D41B35CEE508}"/>
              </a:ext>
            </a:extLst>
          </p:cNvPr>
          <p:cNvPicPr>
            <a:picLocks noChangeAspect="1"/>
          </p:cNvPicPr>
          <p:nvPr/>
        </p:nvPicPr>
        <p:blipFill>
          <a:blip r:embed="rId3"/>
          <a:stretch>
            <a:fillRect/>
          </a:stretch>
        </p:blipFill>
        <p:spPr>
          <a:xfrm>
            <a:off x="3915228" y="1174746"/>
            <a:ext cx="4361543" cy="4361543"/>
          </a:xfrm>
          <a:prstGeom prst="rect">
            <a:avLst/>
          </a:prstGeom>
        </p:spPr>
      </p:pic>
    </p:spTree>
    <p:extLst>
      <p:ext uri="{BB962C8B-B14F-4D97-AF65-F5344CB8AC3E}">
        <p14:creationId xmlns:p14="http://schemas.microsoft.com/office/powerpoint/2010/main" val="3883148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FB58-1D1A-114A-B21F-0F7B9A683AD8}"/>
              </a:ext>
            </a:extLst>
          </p:cNvPr>
          <p:cNvSpPr>
            <a:spLocks noGrp="1"/>
          </p:cNvSpPr>
          <p:nvPr>
            <p:ph type="title"/>
          </p:nvPr>
        </p:nvSpPr>
        <p:spPr/>
        <p:txBody>
          <a:bodyPr/>
          <a:lstStyle/>
          <a:p>
            <a:r>
              <a:rPr lang="en-US" dirty="0"/>
              <a:t>Definition Phase – the plan</a:t>
            </a:r>
          </a:p>
        </p:txBody>
      </p:sp>
      <p:sp>
        <p:nvSpPr>
          <p:cNvPr id="3" name="Content Placeholder 2">
            <a:extLst>
              <a:ext uri="{FF2B5EF4-FFF2-40B4-BE49-F238E27FC236}">
                <a16:creationId xmlns:a16="http://schemas.microsoft.com/office/drawing/2014/main" id="{021049C1-2958-594A-AFA7-C2E839988C29}"/>
              </a:ext>
            </a:extLst>
          </p:cNvPr>
          <p:cNvSpPr>
            <a:spLocks noGrp="1"/>
          </p:cNvSpPr>
          <p:nvPr>
            <p:ph idx="1"/>
          </p:nvPr>
        </p:nvSpPr>
        <p:spPr/>
        <p:txBody>
          <a:bodyPr>
            <a:normAutofit fontScale="92500" lnSpcReduction="20000"/>
          </a:bodyPr>
          <a:lstStyle/>
          <a:p>
            <a:pPr marL="0" indent="0">
              <a:lnSpc>
                <a:spcPct val="90000"/>
              </a:lnSpc>
              <a:buNone/>
            </a:pPr>
            <a:r>
              <a:rPr lang="en-GB" altLang="en-US" dirty="0">
                <a:latin typeface="Arial" panose="020B0604020202020204" pitchFamily="34" charset="0"/>
                <a:cs typeface="Arial" panose="020B0604020202020204" pitchFamily="34" charset="0"/>
              </a:rPr>
              <a:t>Review the reasons for the project</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Describing detail what results are to be produced</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Create a list of all the work to be performed</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Produce a detailed project schedule</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Calculate budgets</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Describe how risk is to be managed</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Identify any assumptions about the project</a:t>
            </a:r>
          </a:p>
          <a:p>
            <a:pPr marL="0" indent="0">
              <a:lnSpc>
                <a:spcPct val="90000"/>
              </a:lnSpc>
              <a:buNone/>
            </a:pPr>
            <a:endParaRPr lang="en-GB" altLang="en-US" sz="900"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Identify and define the roles of the project’s team members.</a:t>
            </a:r>
          </a:p>
        </p:txBody>
      </p:sp>
      <p:sp>
        <p:nvSpPr>
          <p:cNvPr id="4" name="Slide Number Placeholder 3">
            <a:extLst>
              <a:ext uri="{FF2B5EF4-FFF2-40B4-BE49-F238E27FC236}">
                <a16:creationId xmlns:a16="http://schemas.microsoft.com/office/drawing/2014/main" id="{E4254079-94F0-ED4E-B2BB-9904F1BC1FFA}"/>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9078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513B-8ECE-CB45-B4A2-4D1F790B13EB}"/>
              </a:ext>
            </a:extLst>
          </p:cNvPr>
          <p:cNvSpPr>
            <a:spLocks noGrp="1"/>
          </p:cNvSpPr>
          <p:nvPr>
            <p:ph type="title"/>
          </p:nvPr>
        </p:nvSpPr>
        <p:spPr/>
        <p:txBody>
          <a:bodyPr/>
          <a:lstStyle/>
          <a:p>
            <a:r>
              <a:rPr lang="en-US" dirty="0"/>
              <a:t>Initiation Phase – start up</a:t>
            </a:r>
          </a:p>
        </p:txBody>
      </p:sp>
      <p:sp>
        <p:nvSpPr>
          <p:cNvPr id="3" name="Content Placeholder 2">
            <a:extLst>
              <a:ext uri="{FF2B5EF4-FFF2-40B4-BE49-F238E27FC236}">
                <a16:creationId xmlns:a16="http://schemas.microsoft.com/office/drawing/2014/main" id="{ABEBFAF7-B5CB-4D40-B9E3-4EA53219E446}"/>
              </a:ext>
            </a:extLst>
          </p:cNvPr>
          <p:cNvSpPr>
            <a:spLocks noGrp="1"/>
          </p:cNvSpPr>
          <p:nvPr>
            <p:ph idx="1"/>
          </p:nvPr>
        </p:nvSpPr>
        <p:spPr/>
        <p:txBody>
          <a:bodyPr>
            <a:normAutofit fontScale="92500" lnSpcReduction="10000"/>
          </a:bodyPr>
          <a:lstStyle/>
          <a:p>
            <a:pPr marL="0" indent="0">
              <a:buNone/>
            </a:pPr>
            <a:r>
              <a:rPr lang="en-GB" altLang="en-US" dirty="0">
                <a:latin typeface="Arial" panose="020B0604020202020204" pitchFamily="34" charset="0"/>
                <a:cs typeface="Arial" panose="020B0604020202020204" pitchFamily="34" charset="0"/>
              </a:rPr>
              <a:t>Assign people to project roles, ensure they are available when needed</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Negotiation may be necessary</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Give and explain all tasks to team members</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Set up systems and accounts to track personnel information and financial expenditure</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Announce the project’s start, what it will produce</a:t>
            </a:r>
          </a:p>
          <a:p>
            <a:pPr marL="0" indent="0">
              <a:buNone/>
            </a:pPr>
            <a:endParaRPr lang="en-GB" altLang="en-US" sz="9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When it will start when it will finish</a:t>
            </a:r>
          </a:p>
          <a:p>
            <a:endParaRPr lang="en-US" dirty="0"/>
          </a:p>
        </p:txBody>
      </p:sp>
      <p:sp>
        <p:nvSpPr>
          <p:cNvPr id="4" name="Slide Number Placeholder 3">
            <a:extLst>
              <a:ext uri="{FF2B5EF4-FFF2-40B4-BE49-F238E27FC236}">
                <a16:creationId xmlns:a16="http://schemas.microsoft.com/office/drawing/2014/main" id="{DC2BC268-D080-C94F-894E-2011FCF37086}"/>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465913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269E-4194-E346-ADD0-76D740D174B2}"/>
              </a:ext>
            </a:extLst>
          </p:cNvPr>
          <p:cNvSpPr>
            <a:spLocks noGrp="1"/>
          </p:cNvSpPr>
          <p:nvPr>
            <p:ph type="title"/>
          </p:nvPr>
        </p:nvSpPr>
        <p:spPr/>
        <p:txBody>
          <a:bodyPr/>
          <a:lstStyle/>
          <a:p>
            <a:r>
              <a:rPr lang="en-US" dirty="0"/>
              <a:t>Implementation Phase – the ‘do’</a:t>
            </a:r>
          </a:p>
        </p:txBody>
      </p:sp>
      <p:sp>
        <p:nvSpPr>
          <p:cNvPr id="3" name="Content Placeholder 2">
            <a:extLst>
              <a:ext uri="{FF2B5EF4-FFF2-40B4-BE49-F238E27FC236}">
                <a16:creationId xmlns:a16="http://schemas.microsoft.com/office/drawing/2014/main" id="{FE2CCA39-176D-BD42-AC75-8BA6238FB2F5}"/>
              </a:ext>
            </a:extLst>
          </p:cNvPr>
          <p:cNvSpPr>
            <a:spLocks noGrp="1"/>
          </p:cNvSpPr>
          <p:nvPr>
            <p:ph idx="1"/>
          </p:nvPr>
        </p:nvSpPr>
        <p:spPr/>
        <p:txBody>
          <a:bodyPr/>
          <a:lstStyle/>
          <a:p>
            <a:pPr marL="0" indent="0">
              <a:buNone/>
            </a:pPr>
            <a:r>
              <a:rPr lang="en-GB" altLang="en-US" dirty="0">
                <a:latin typeface="Arial" panose="020B0604020202020204" pitchFamily="34" charset="0"/>
                <a:cs typeface="Arial" panose="020B0604020202020204" pitchFamily="34" charset="0"/>
              </a:rPr>
              <a:t>Doing the tasks as laid out in your plan</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Regularly comparing the actual performance with the plan, knowing and anticipating when things are not going according to schedule</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Fixing problems that arise</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Keeping everyone informed.</a:t>
            </a:r>
          </a:p>
        </p:txBody>
      </p:sp>
      <p:sp>
        <p:nvSpPr>
          <p:cNvPr id="4" name="Slide Number Placeholder 3">
            <a:extLst>
              <a:ext uri="{FF2B5EF4-FFF2-40B4-BE49-F238E27FC236}">
                <a16:creationId xmlns:a16="http://schemas.microsoft.com/office/drawing/2014/main" id="{A30EC146-562A-C649-BACF-510B126B92AF}"/>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933133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4669A-2921-1144-AD65-5FAA2A7896F9}"/>
              </a:ext>
            </a:extLst>
          </p:cNvPr>
          <p:cNvSpPr>
            <a:spLocks noGrp="1"/>
          </p:cNvSpPr>
          <p:nvPr>
            <p:ph type="title"/>
          </p:nvPr>
        </p:nvSpPr>
        <p:spPr/>
        <p:txBody>
          <a:bodyPr/>
          <a:lstStyle/>
          <a:p>
            <a:r>
              <a:rPr lang="en-US" dirty="0"/>
              <a:t>Evaluation Phase – the wrap up or review</a:t>
            </a:r>
          </a:p>
        </p:txBody>
      </p:sp>
      <p:sp>
        <p:nvSpPr>
          <p:cNvPr id="3" name="Content Placeholder 2">
            <a:extLst>
              <a:ext uri="{FF2B5EF4-FFF2-40B4-BE49-F238E27FC236}">
                <a16:creationId xmlns:a16="http://schemas.microsoft.com/office/drawing/2014/main" id="{487567CE-4876-F744-A560-649D8688F66F}"/>
              </a:ext>
            </a:extLst>
          </p:cNvPr>
          <p:cNvSpPr>
            <a:spLocks noGrp="1"/>
          </p:cNvSpPr>
          <p:nvPr>
            <p:ph idx="1"/>
          </p:nvPr>
        </p:nvSpPr>
        <p:spPr/>
        <p:txBody>
          <a:bodyPr/>
          <a:lstStyle/>
          <a:p>
            <a:pPr marL="0" indent="0">
              <a:buNone/>
            </a:pPr>
            <a:r>
              <a:rPr lang="en-GB" altLang="en-US" dirty="0">
                <a:latin typeface="Arial" panose="020B0604020202020204" pitchFamily="34" charset="0"/>
                <a:cs typeface="Arial" panose="020B0604020202020204" pitchFamily="34" charset="0"/>
              </a:rPr>
              <a:t>Get the customer’s approval of final results</a:t>
            </a:r>
          </a:p>
          <a:p>
            <a:pPr marL="0" indent="0">
              <a:buNone/>
            </a:pPr>
            <a:endParaRPr lang="en-GB" altLang="en-US" sz="7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There may be formal project hand over to the client</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Complete any paperwork</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Hold a post project evaluation to recognise achievements and discuss lessons learned</a:t>
            </a:r>
          </a:p>
          <a:p>
            <a:pPr marL="0" indent="0">
              <a:buNone/>
            </a:pPr>
            <a:endParaRPr lang="en-GB" altLang="en-US" dirty="0">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103B3F00-195B-6D4A-83B5-BC06296F49F6}"/>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3654083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F12B0-E035-A24E-981B-9DCD3BE48A5F}"/>
              </a:ext>
            </a:extLst>
          </p:cNvPr>
          <p:cNvSpPr>
            <a:spLocks noGrp="1"/>
          </p:cNvSpPr>
          <p:nvPr>
            <p:ph type="title"/>
          </p:nvPr>
        </p:nvSpPr>
        <p:spPr/>
        <p:txBody>
          <a:bodyPr/>
          <a:lstStyle/>
          <a:p>
            <a:r>
              <a:rPr lang="en-GB" dirty="0"/>
              <a:t>Inception Phase: Stakeholders</a:t>
            </a:r>
            <a:endParaRPr lang="en-US" dirty="0"/>
          </a:p>
        </p:txBody>
      </p:sp>
      <p:sp>
        <p:nvSpPr>
          <p:cNvPr id="4" name="Slide Number Placeholder 3">
            <a:extLst>
              <a:ext uri="{FF2B5EF4-FFF2-40B4-BE49-F238E27FC236}">
                <a16:creationId xmlns:a16="http://schemas.microsoft.com/office/drawing/2014/main" id="{736B5ACF-A819-334B-9FC9-F180C5F0FCFE}"/>
              </a:ext>
            </a:extLst>
          </p:cNvPr>
          <p:cNvSpPr>
            <a:spLocks noGrp="1"/>
          </p:cNvSpPr>
          <p:nvPr>
            <p:ph type="sldNum" sz="quarter" idx="12"/>
          </p:nvPr>
        </p:nvSpPr>
        <p:spPr/>
        <p:txBody>
          <a:bodyPr/>
          <a:lstStyle/>
          <a:p>
            <a:fld id="{3D165440-4880-415F-9146-4793BDD623F8}" type="slidenum">
              <a:rPr lang="en-GB" smtClean="0"/>
              <a:t>16</a:t>
            </a:fld>
            <a:endParaRPr lang="en-GB"/>
          </a:p>
        </p:txBody>
      </p:sp>
      <p:graphicFrame>
        <p:nvGraphicFramePr>
          <p:cNvPr id="5" name="Content Placeholder 3">
            <a:extLst>
              <a:ext uri="{FF2B5EF4-FFF2-40B4-BE49-F238E27FC236}">
                <a16:creationId xmlns:a16="http://schemas.microsoft.com/office/drawing/2014/main" id="{41568817-90CF-FF48-B447-485274487B2E}"/>
              </a:ext>
            </a:extLst>
          </p:cNvPr>
          <p:cNvGraphicFramePr>
            <a:graphicFrameLocks noGrp="1"/>
          </p:cNvGraphicFramePr>
          <p:nvPr>
            <p:ph idx="1"/>
            <p:extLst>
              <p:ext uri="{D42A27DB-BD31-4B8C-83A1-F6EECF244321}">
                <p14:modId xmlns:p14="http://schemas.microsoft.com/office/powerpoint/2010/main" val="2140160499"/>
              </p:ext>
            </p:extLst>
          </p:nvPr>
        </p:nvGraphicFramePr>
        <p:xfrm>
          <a:off x="2506436" y="117474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927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A07A89F-57C9-D14B-AB64-BC68A4809678}"/>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5" name="Picture 4">
            <a:extLst>
              <a:ext uri="{FF2B5EF4-FFF2-40B4-BE49-F238E27FC236}">
                <a16:creationId xmlns:a16="http://schemas.microsoft.com/office/drawing/2014/main" id="{A28F7C3F-A4F6-4D40-B707-E8A7FB17E75D}"/>
              </a:ext>
            </a:extLst>
          </p:cNvPr>
          <p:cNvPicPr>
            <a:picLocks noChangeAspect="1"/>
          </p:cNvPicPr>
          <p:nvPr/>
        </p:nvPicPr>
        <p:blipFill>
          <a:blip r:embed="rId3"/>
          <a:stretch>
            <a:fillRect/>
          </a:stretch>
        </p:blipFill>
        <p:spPr>
          <a:xfrm>
            <a:off x="2200728" y="214993"/>
            <a:ext cx="7808686" cy="5277673"/>
          </a:xfrm>
          <a:prstGeom prst="rect">
            <a:avLst/>
          </a:prstGeom>
        </p:spPr>
      </p:pic>
    </p:spTree>
    <p:extLst>
      <p:ext uri="{BB962C8B-B14F-4D97-AF65-F5344CB8AC3E}">
        <p14:creationId xmlns:p14="http://schemas.microsoft.com/office/powerpoint/2010/main" val="1226263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B96C-EC7A-AA48-AB39-468C50E3ED7D}"/>
              </a:ext>
            </a:extLst>
          </p:cNvPr>
          <p:cNvSpPr>
            <a:spLocks noGrp="1"/>
          </p:cNvSpPr>
          <p:nvPr>
            <p:ph type="title"/>
          </p:nvPr>
        </p:nvSpPr>
        <p:spPr/>
        <p:txBody>
          <a:bodyPr/>
          <a:lstStyle/>
          <a:p>
            <a:r>
              <a:rPr lang="en-US" dirty="0"/>
              <a:t>Roles – who does what</a:t>
            </a:r>
          </a:p>
        </p:txBody>
      </p:sp>
      <p:sp>
        <p:nvSpPr>
          <p:cNvPr id="3" name="Content Placeholder 2">
            <a:extLst>
              <a:ext uri="{FF2B5EF4-FFF2-40B4-BE49-F238E27FC236}">
                <a16:creationId xmlns:a16="http://schemas.microsoft.com/office/drawing/2014/main" id="{2F2D402E-6CC3-9E4C-8A79-CB74F2936E0D}"/>
              </a:ext>
            </a:extLst>
          </p:cNvPr>
          <p:cNvSpPr>
            <a:spLocks noGrp="1"/>
          </p:cNvSpPr>
          <p:nvPr>
            <p:ph idx="1"/>
          </p:nvPr>
        </p:nvSpPr>
        <p:spPr>
          <a:xfrm>
            <a:off x="212271" y="1436914"/>
            <a:ext cx="11979729" cy="4080319"/>
          </a:xfrm>
        </p:spPr>
        <p:txBody>
          <a:bodyPr>
            <a:normAutofit fontScale="92500" lnSpcReduction="10000"/>
          </a:bodyPr>
          <a:lstStyle/>
          <a:p>
            <a:pPr marL="0" indent="0">
              <a:lnSpc>
                <a:spcPct val="80000"/>
              </a:lnSpc>
              <a:buNone/>
            </a:pPr>
            <a:r>
              <a:rPr lang="en-GB" altLang="en-US" dirty="0">
                <a:latin typeface="Arial" panose="020B0604020202020204" pitchFamily="34" charset="0"/>
                <a:cs typeface="Arial" panose="020B0604020202020204" pitchFamily="34" charset="0"/>
              </a:rPr>
              <a:t>One of the benefits of project management techniques is the opportunity to clarify roles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80000"/>
              </a:lnSpc>
              <a:buNone/>
            </a:pPr>
            <a:endParaRPr lang="en-GB" altLang="en-US" sz="800" dirty="0">
              <a:latin typeface="Arial" panose="020B0604020202020204" pitchFamily="34" charset="0"/>
              <a:cs typeface="Arial" panose="020B0604020202020204" pitchFamily="34" charset="0"/>
            </a:endParaRPr>
          </a:p>
          <a:p>
            <a:pPr>
              <a:lnSpc>
                <a:spcPct val="80000"/>
              </a:lnSpc>
            </a:pPr>
            <a:r>
              <a:rPr lang="en-GB" altLang="en-US" b="1" dirty="0">
                <a:latin typeface="Arial" panose="020B0604020202020204" pitchFamily="34" charset="0"/>
                <a:cs typeface="Arial" panose="020B0604020202020204" pitchFamily="34" charset="0"/>
              </a:rPr>
              <a:t>Project sponsor</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The person who’s paying for it</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Project champion:</a:t>
            </a:r>
            <a:r>
              <a:rPr lang="en-GB" altLang="en-US" dirty="0">
                <a:latin typeface="Arial" panose="020B0604020202020204" pitchFamily="34" charset="0"/>
                <a:cs typeface="Arial" panose="020B0604020202020204" pitchFamily="34" charset="0"/>
              </a:rPr>
              <a:t> Person who wants to see it happen</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Project manager</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WILL</a:t>
            </a:r>
            <a:r>
              <a:rPr lang="en-GB" altLang="en-US" dirty="0">
                <a:latin typeface="Arial" panose="020B0604020202020204" pitchFamily="34" charset="0"/>
                <a:cs typeface="Arial" panose="020B0604020202020204" pitchFamily="34" charset="0"/>
              </a:rPr>
              <a:t> ensure it happens</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Project team:</a:t>
            </a:r>
            <a:r>
              <a:rPr lang="en-GB" altLang="en-US" dirty="0">
                <a:latin typeface="Arial" panose="020B0604020202020204" pitchFamily="34" charset="0"/>
                <a:cs typeface="Arial" panose="020B0604020202020204" pitchFamily="34" charset="0"/>
              </a:rPr>
              <a:t>  make the project happen</a:t>
            </a:r>
          </a:p>
          <a:p>
            <a:pPr>
              <a:lnSpc>
                <a:spcPct val="80000"/>
              </a:lnSpc>
            </a:pP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Stakeholders</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those affected by it, with interest in it not necessarily part of it</a:t>
            </a:r>
          </a:p>
          <a:p>
            <a:pPr>
              <a:lnSpc>
                <a:spcPct val="80000"/>
              </a:lnSpc>
            </a:pPr>
            <a:endParaRPr lang="en-GB" altLang="en-US" sz="900" dirty="0">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1F7283EF-57EE-DE42-B3BA-FB040F856006}"/>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3953585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A8B8-0E4F-FD47-B503-7EECF05CEA0A}"/>
              </a:ext>
            </a:extLst>
          </p:cNvPr>
          <p:cNvSpPr>
            <a:spLocks noGrp="1"/>
          </p:cNvSpPr>
          <p:nvPr>
            <p:ph type="title"/>
          </p:nvPr>
        </p:nvSpPr>
        <p:spPr>
          <a:xfrm>
            <a:off x="621452" y="570589"/>
            <a:ext cx="10972800" cy="1143000"/>
          </a:xfrm>
        </p:spPr>
        <p:txBody>
          <a:bodyPr/>
          <a:lstStyle/>
          <a:p>
            <a:r>
              <a:rPr lang="en-GB" altLang="en-US" dirty="0">
                <a:latin typeface="Arial" panose="020B0604020202020204" pitchFamily="34" charset="0"/>
                <a:cs typeface="Arial" panose="020B0604020202020204" pitchFamily="34" charset="0"/>
              </a:rPr>
              <a:t>Putting it simply - Project Management over a project life cycle is:</a:t>
            </a:r>
            <a:endParaRPr lang="en-US" dirty="0"/>
          </a:p>
        </p:txBody>
      </p:sp>
      <p:sp>
        <p:nvSpPr>
          <p:cNvPr id="4" name="Slide Number Placeholder 3">
            <a:extLst>
              <a:ext uri="{FF2B5EF4-FFF2-40B4-BE49-F238E27FC236}">
                <a16:creationId xmlns:a16="http://schemas.microsoft.com/office/drawing/2014/main" id="{4BFA11B2-AA7C-154E-A08B-8680E5FBF717}"/>
              </a:ext>
            </a:extLst>
          </p:cNvPr>
          <p:cNvSpPr>
            <a:spLocks noGrp="1"/>
          </p:cNvSpPr>
          <p:nvPr>
            <p:ph type="sldNum" sz="quarter" idx="12"/>
          </p:nvPr>
        </p:nvSpPr>
        <p:spPr/>
        <p:txBody>
          <a:bodyPr/>
          <a:lstStyle/>
          <a:p>
            <a:fld id="{3D165440-4880-415F-9146-4793BDD623F8}" type="slidenum">
              <a:rPr lang="en-GB" smtClean="0"/>
              <a:t>19</a:t>
            </a:fld>
            <a:endParaRPr lang="en-GB"/>
          </a:p>
        </p:txBody>
      </p:sp>
      <p:grpSp>
        <p:nvGrpSpPr>
          <p:cNvPr id="5" name="Group 4">
            <a:extLst>
              <a:ext uri="{FF2B5EF4-FFF2-40B4-BE49-F238E27FC236}">
                <a16:creationId xmlns:a16="http://schemas.microsoft.com/office/drawing/2014/main" id="{CE3D7E0A-6A91-2B47-BF14-EEB9D5EDFB79}"/>
              </a:ext>
            </a:extLst>
          </p:cNvPr>
          <p:cNvGrpSpPr>
            <a:grpSpLocks/>
          </p:cNvGrpSpPr>
          <p:nvPr/>
        </p:nvGrpSpPr>
        <p:grpSpPr bwMode="auto">
          <a:xfrm>
            <a:off x="1422035" y="2650962"/>
            <a:ext cx="9371634" cy="1512824"/>
            <a:chOff x="283" y="1526"/>
            <a:chExt cx="5330" cy="846"/>
          </a:xfrm>
        </p:grpSpPr>
        <p:sp>
          <p:nvSpPr>
            <p:cNvPr id="6" name="AutoShape 5">
              <a:extLst>
                <a:ext uri="{FF2B5EF4-FFF2-40B4-BE49-F238E27FC236}">
                  <a16:creationId xmlns:a16="http://schemas.microsoft.com/office/drawing/2014/main" id="{A41A9197-FBE8-FB4B-98F6-0485A760F840}"/>
                </a:ext>
              </a:extLst>
            </p:cNvPr>
            <p:cNvSpPr>
              <a:spLocks noChangeArrowheads="1"/>
            </p:cNvSpPr>
            <p:nvPr/>
          </p:nvSpPr>
          <p:spPr bwMode="auto">
            <a:xfrm>
              <a:off x="4608" y="1526"/>
              <a:ext cx="1005" cy="846"/>
            </a:xfrm>
            <a:prstGeom prst="rightArrow">
              <a:avLst>
                <a:gd name="adj1" fmla="val 50000"/>
                <a:gd name="adj2" fmla="val 29699"/>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7" name="AutoShape 6">
              <a:extLst>
                <a:ext uri="{FF2B5EF4-FFF2-40B4-BE49-F238E27FC236}">
                  <a16:creationId xmlns:a16="http://schemas.microsoft.com/office/drawing/2014/main" id="{711F0FBE-0457-BD42-863A-E9E45266C348}"/>
                </a:ext>
              </a:extLst>
            </p:cNvPr>
            <p:cNvSpPr>
              <a:spLocks noChangeArrowheads="1"/>
            </p:cNvSpPr>
            <p:nvPr/>
          </p:nvSpPr>
          <p:spPr bwMode="auto">
            <a:xfrm>
              <a:off x="283" y="1526"/>
              <a:ext cx="1005" cy="846"/>
            </a:xfrm>
            <a:prstGeom prst="rightArrow">
              <a:avLst>
                <a:gd name="adj1" fmla="val 50000"/>
                <a:gd name="adj2" fmla="val 29699"/>
              </a:avLst>
            </a:prstGeom>
            <a:solidFill>
              <a:srgbClr val="FF99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8" name="AutoShape 7">
              <a:extLst>
                <a:ext uri="{FF2B5EF4-FFF2-40B4-BE49-F238E27FC236}">
                  <a16:creationId xmlns:a16="http://schemas.microsoft.com/office/drawing/2014/main" id="{846E8107-C3EB-3543-92DC-4C5519D1CF7F}"/>
                </a:ext>
              </a:extLst>
            </p:cNvPr>
            <p:cNvSpPr>
              <a:spLocks noChangeArrowheads="1"/>
            </p:cNvSpPr>
            <p:nvPr/>
          </p:nvSpPr>
          <p:spPr bwMode="auto">
            <a:xfrm>
              <a:off x="1364" y="1526"/>
              <a:ext cx="1005" cy="846"/>
            </a:xfrm>
            <a:prstGeom prst="rightArrow">
              <a:avLst>
                <a:gd name="adj1" fmla="val 50000"/>
                <a:gd name="adj2" fmla="val 29699"/>
              </a:avLst>
            </a:prstGeom>
            <a:solidFill>
              <a:srgbClr val="FFCC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9" name="AutoShape 8">
              <a:extLst>
                <a:ext uri="{FF2B5EF4-FFF2-40B4-BE49-F238E27FC236}">
                  <a16:creationId xmlns:a16="http://schemas.microsoft.com/office/drawing/2014/main" id="{0D6D8C67-2F31-9B4E-BFA3-B6DDBEFFFD48}"/>
                </a:ext>
              </a:extLst>
            </p:cNvPr>
            <p:cNvSpPr>
              <a:spLocks noChangeArrowheads="1"/>
            </p:cNvSpPr>
            <p:nvPr/>
          </p:nvSpPr>
          <p:spPr bwMode="auto">
            <a:xfrm>
              <a:off x="2445" y="1526"/>
              <a:ext cx="1005" cy="846"/>
            </a:xfrm>
            <a:prstGeom prst="rightArrow">
              <a:avLst>
                <a:gd name="adj1" fmla="val 50000"/>
                <a:gd name="adj2" fmla="val 29699"/>
              </a:avLst>
            </a:prstGeom>
            <a:solidFill>
              <a:srgbClr val="FFFF99"/>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10" name="AutoShape 9">
              <a:extLst>
                <a:ext uri="{FF2B5EF4-FFF2-40B4-BE49-F238E27FC236}">
                  <a16:creationId xmlns:a16="http://schemas.microsoft.com/office/drawing/2014/main" id="{68A88BDB-AB28-7B45-B8CD-447E5560DBB0}"/>
                </a:ext>
              </a:extLst>
            </p:cNvPr>
            <p:cNvSpPr>
              <a:spLocks noChangeArrowheads="1"/>
            </p:cNvSpPr>
            <p:nvPr/>
          </p:nvSpPr>
          <p:spPr bwMode="auto">
            <a:xfrm>
              <a:off x="3526" y="1526"/>
              <a:ext cx="1005" cy="846"/>
            </a:xfrm>
            <a:prstGeom prst="rightArrow">
              <a:avLst>
                <a:gd name="adj1" fmla="val 50000"/>
                <a:gd name="adj2" fmla="val 29699"/>
              </a:avLst>
            </a:prstGeom>
            <a:solidFill>
              <a:srgbClr val="CCFFCC"/>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Control</a:t>
              </a:r>
            </a:p>
          </p:txBody>
        </p:sp>
      </p:grpSp>
    </p:spTree>
    <p:extLst>
      <p:ext uri="{BB962C8B-B14F-4D97-AF65-F5344CB8AC3E}">
        <p14:creationId xmlns:p14="http://schemas.microsoft.com/office/powerpoint/2010/main" val="195871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Process Groups</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676206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4387-E05E-2548-9909-0D77D3DA97B6}"/>
              </a:ext>
            </a:extLst>
          </p:cNvPr>
          <p:cNvSpPr>
            <a:spLocks noGrp="1"/>
          </p:cNvSpPr>
          <p:nvPr>
            <p:ph type="title"/>
          </p:nvPr>
        </p:nvSpPr>
        <p:spPr/>
        <p:txBody>
          <a:bodyPr/>
          <a:lstStyle/>
          <a:p>
            <a:pPr eaLnBrk="0" hangingPunct="0"/>
            <a:r>
              <a:rPr lang="en-GB" b="1" dirty="0">
                <a:latin typeface="Arial" charset="0"/>
                <a:cs typeface="Arial" charset="0"/>
              </a:rPr>
              <a:t>A typical project life cycle</a:t>
            </a:r>
            <a:r>
              <a:rPr lang="en-GB" dirty="0">
                <a:latin typeface="Arial" charset="0"/>
                <a:cs typeface="Arial" charset="0"/>
              </a:rPr>
              <a:t> </a:t>
            </a:r>
          </a:p>
        </p:txBody>
      </p:sp>
      <p:sp>
        <p:nvSpPr>
          <p:cNvPr id="4" name="Slide Number Placeholder 3">
            <a:extLst>
              <a:ext uri="{FF2B5EF4-FFF2-40B4-BE49-F238E27FC236}">
                <a16:creationId xmlns:a16="http://schemas.microsoft.com/office/drawing/2014/main" id="{6B7F683D-363D-F549-9CB3-60039EEA9A1E}"/>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Freeform 2">
            <a:extLst>
              <a:ext uri="{FF2B5EF4-FFF2-40B4-BE49-F238E27FC236}">
                <a16:creationId xmlns:a16="http://schemas.microsoft.com/office/drawing/2014/main" id="{FDADF909-2A0B-F340-9223-487EE1162BA7}"/>
              </a:ext>
            </a:extLst>
          </p:cNvPr>
          <p:cNvSpPr>
            <a:spLocks/>
          </p:cNvSpPr>
          <p:nvPr/>
        </p:nvSpPr>
        <p:spPr bwMode="auto">
          <a:xfrm>
            <a:off x="3514500" y="3312204"/>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p>
        </p:txBody>
      </p:sp>
      <p:sp>
        <p:nvSpPr>
          <p:cNvPr id="6" name="Line 3">
            <a:extLst>
              <a:ext uri="{FF2B5EF4-FFF2-40B4-BE49-F238E27FC236}">
                <a16:creationId xmlns:a16="http://schemas.microsoft.com/office/drawing/2014/main" id="{34B02B2C-B6E8-4641-9BED-BC1AC04681AE}"/>
              </a:ext>
            </a:extLst>
          </p:cNvPr>
          <p:cNvSpPr>
            <a:spLocks noChangeShapeType="1"/>
          </p:cNvSpPr>
          <p:nvPr/>
        </p:nvSpPr>
        <p:spPr bwMode="auto">
          <a:xfrm>
            <a:off x="2339975" y="5805488"/>
            <a:ext cx="3703638" cy="0"/>
          </a:xfrm>
          <a:prstGeom prst="line">
            <a:avLst/>
          </a:prstGeom>
          <a:noFill/>
          <a:ln w="76200">
            <a:solidFill>
              <a:srgbClr val="000000"/>
            </a:solidFill>
            <a:round/>
            <a:headEnd/>
            <a:tailEnd type="triangle" w="med" len="med"/>
          </a:ln>
        </p:spPr>
        <p:txBody>
          <a:bodyPr/>
          <a:lstStyle/>
          <a:p>
            <a:endParaRPr lang="en-GB"/>
          </a:p>
        </p:txBody>
      </p:sp>
      <p:sp>
        <p:nvSpPr>
          <p:cNvPr id="7" name="Text Box 4">
            <a:extLst>
              <a:ext uri="{FF2B5EF4-FFF2-40B4-BE49-F238E27FC236}">
                <a16:creationId xmlns:a16="http://schemas.microsoft.com/office/drawing/2014/main" id="{AC6105A0-396B-B244-93D3-369932C9CF93}"/>
              </a:ext>
            </a:extLst>
          </p:cNvPr>
          <p:cNvSpPr txBox="1">
            <a:spLocks noChangeArrowheads="1"/>
          </p:cNvSpPr>
          <p:nvPr/>
        </p:nvSpPr>
        <p:spPr bwMode="auto">
          <a:xfrm>
            <a:off x="3708400" y="5661025"/>
            <a:ext cx="838200" cy="304800"/>
          </a:xfrm>
          <a:prstGeom prst="rect">
            <a:avLst/>
          </a:prstGeom>
          <a:solidFill>
            <a:srgbClr val="FFFFFF"/>
          </a:solidFill>
          <a:ln w="9525">
            <a:noFill/>
            <a:miter lim="800000"/>
            <a:headEnd/>
            <a:tailEnd/>
          </a:ln>
        </p:spPr>
        <p:txBody>
          <a:bodyPr/>
          <a:lstStyle/>
          <a:p>
            <a:pPr eaLnBrk="0" hangingPunct="0"/>
            <a:r>
              <a:rPr lang="en-GB" sz="1800" b="1">
                <a:latin typeface="Arial" charset="0"/>
                <a:ea typeface="Times New Roman" pitchFamily="18" charset="0"/>
                <a:cs typeface="Arial" charset="0"/>
              </a:rPr>
              <a:t>Time</a:t>
            </a:r>
            <a:endParaRPr lang="en-GB" sz="1400">
              <a:latin typeface="Arial" charset="0"/>
              <a:ea typeface="Times New Roman" pitchFamily="18" charset="0"/>
              <a:cs typeface="Arial" charset="0"/>
            </a:endParaRPr>
          </a:p>
        </p:txBody>
      </p:sp>
      <p:sp>
        <p:nvSpPr>
          <p:cNvPr id="8" name="Line 10">
            <a:extLst>
              <a:ext uri="{FF2B5EF4-FFF2-40B4-BE49-F238E27FC236}">
                <a16:creationId xmlns:a16="http://schemas.microsoft.com/office/drawing/2014/main" id="{A583EB01-0801-CC44-95D0-4FC7EC984FA7}"/>
              </a:ext>
            </a:extLst>
          </p:cNvPr>
          <p:cNvSpPr>
            <a:spLocks noChangeShapeType="1"/>
          </p:cNvSpPr>
          <p:nvPr/>
        </p:nvSpPr>
        <p:spPr bwMode="auto">
          <a:xfrm>
            <a:off x="4090762" y="2088241"/>
            <a:ext cx="0" cy="2592388"/>
          </a:xfrm>
          <a:prstGeom prst="line">
            <a:avLst/>
          </a:prstGeom>
          <a:noFill/>
          <a:ln w="9525">
            <a:solidFill>
              <a:srgbClr val="000000"/>
            </a:solidFill>
            <a:prstDash val="dash"/>
            <a:round/>
            <a:headEnd/>
            <a:tailEnd/>
          </a:ln>
        </p:spPr>
        <p:txBody>
          <a:bodyPr/>
          <a:lstStyle/>
          <a:p>
            <a:endParaRPr lang="en-GB"/>
          </a:p>
        </p:txBody>
      </p:sp>
      <p:sp>
        <p:nvSpPr>
          <p:cNvPr id="9" name="Line 11">
            <a:extLst>
              <a:ext uri="{FF2B5EF4-FFF2-40B4-BE49-F238E27FC236}">
                <a16:creationId xmlns:a16="http://schemas.microsoft.com/office/drawing/2014/main" id="{3E11FD64-6802-8849-8DEA-B2D5A86A5414}"/>
              </a:ext>
            </a:extLst>
          </p:cNvPr>
          <p:cNvSpPr>
            <a:spLocks noChangeShapeType="1"/>
          </p:cNvSpPr>
          <p:nvPr/>
        </p:nvSpPr>
        <p:spPr bwMode="auto">
          <a:xfrm>
            <a:off x="5602062" y="2088241"/>
            <a:ext cx="0" cy="2590800"/>
          </a:xfrm>
          <a:prstGeom prst="line">
            <a:avLst/>
          </a:prstGeom>
          <a:noFill/>
          <a:ln w="9525">
            <a:solidFill>
              <a:srgbClr val="000000"/>
            </a:solidFill>
            <a:prstDash val="dash"/>
            <a:round/>
            <a:headEnd/>
            <a:tailEnd/>
          </a:ln>
        </p:spPr>
        <p:txBody>
          <a:bodyPr/>
          <a:lstStyle/>
          <a:p>
            <a:endParaRPr lang="en-GB"/>
          </a:p>
        </p:txBody>
      </p:sp>
      <p:sp>
        <p:nvSpPr>
          <p:cNvPr id="10" name="Line 12">
            <a:extLst>
              <a:ext uri="{FF2B5EF4-FFF2-40B4-BE49-F238E27FC236}">
                <a16:creationId xmlns:a16="http://schemas.microsoft.com/office/drawing/2014/main" id="{2BEAF08F-3B3C-244D-8611-00B2BB5DCEA1}"/>
              </a:ext>
            </a:extLst>
          </p:cNvPr>
          <p:cNvSpPr>
            <a:spLocks noChangeShapeType="1"/>
          </p:cNvSpPr>
          <p:nvPr/>
        </p:nvSpPr>
        <p:spPr bwMode="auto">
          <a:xfrm flipH="1">
            <a:off x="7330850" y="2088241"/>
            <a:ext cx="0" cy="2592388"/>
          </a:xfrm>
          <a:prstGeom prst="line">
            <a:avLst/>
          </a:prstGeom>
          <a:noFill/>
          <a:ln w="9525">
            <a:solidFill>
              <a:srgbClr val="000000"/>
            </a:solidFill>
            <a:prstDash val="dash"/>
            <a:round/>
            <a:headEnd/>
            <a:tailEnd/>
          </a:ln>
        </p:spPr>
        <p:txBody>
          <a:bodyPr/>
          <a:lstStyle/>
          <a:p>
            <a:endParaRPr lang="en-GB"/>
          </a:p>
        </p:txBody>
      </p:sp>
      <p:sp>
        <p:nvSpPr>
          <p:cNvPr id="13" name="Rectangle 16">
            <a:extLst>
              <a:ext uri="{FF2B5EF4-FFF2-40B4-BE49-F238E27FC236}">
                <a16:creationId xmlns:a16="http://schemas.microsoft.com/office/drawing/2014/main" id="{08B5AD8F-A6CD-F74C-B4BF-3CCF67090524}"/>
              </a:ext>
            </a:extLst>
          </p:cNvPr>
          <p:cNvSpPr>
            <a:spLocks noChangeArrowheads="1"/>
          </p:cNvSpPr>
          <p:nvPr/>
        </p:nvSpPr>
        <p:spPr bwMode="auto">
          <a:xfrm>
            <a:off x="3227162" y="4663166"/>
            <a:ext cx="6840538" cy="493713"/>
          </a:xfrm>
          <a:prstGeom prst="rect">
            <a:avLst/>
          </a:prstGeom>
          <a:noFill/>
          <a:ln w="9525">
            <a:noFill/>
            <a:miter lim="800000"/>
            <a:headEnd/>
            <a:tailEnd/>
          </a:ln>
        </p:spPr>
        <p:txBody>
          <a:bodyPr anchor="ctr">
            <a:spAutoFit/>
          </a:bodyPr>
          <a:lstStyle/>
          <a:p>
            <a:pPr eaLnBrk="0" hangingPunct="0"/>
            <a:endParaRPr lang="en-GB" sz="1200">
              <a:latin typeface="Arial" charset="0"/>
              <a:cs typeface="Arial" charset="0"/>
            </a:endParaRPr>
          </a:p>
          <a:p>
            <a:pPr eaLnBrk="0" hangingPunct="0"/>
            <a:r>
              <a:rPr lang="en-GB" sz="1400" b="1">
                <a:latin typeface="Arial" charset="0"/>
                <a:cs typeface="Arial" charset="0"/>
              </a:rPr>
              <a:t>Start</a:t>
            </a:r>
            <a:r>
              <a:rPr lang="en-GB" sz="1400">
                <a:latin typeface="Arial" charset="0"/>
                <a:cs typeface="Arial" charset="0"/>
              </a:rPr>
              <a:t>				</a:t>
            </a:r>
            <a:r>
              <a:rPr lang="en-GB" sz="1400" b="1">
                <a:latin typeface="Arial" charset="0"/>
                <a:cs typeface="Arial" charset="0"/>
              </a:rPr>
              <a:t>	 Finish</a:t>
            </a:r>
            <a:r>
              <a:rPr lang="en-GB" sz="1100">
                <a:latin typeface="Arial" charset="0"/>
                <a:cs typeface="Arial" charset="0"/>
              </a:rPr>
              <a:t> </a:t>
            </a:r>
            <a:endParaRPr lang="en-GB" sz="1800">
              <a:latin typeface="Arial" charset="0"/>
              <a:cs typeface="Arial" charset="0"/>
            </a:endParaRPr>
          </a:p>
        </p:txBody>
      </p:sp>
      <p:sp>
        <p:nvSpPr>
          <p:cNvPr id="14" name="Line 17">
            <a:extLst>
              <a:ext uri="{FF2B5EF4-FFF2-40B4-BE49-F238E27FC236}">
                <a16:creationId xmlns:a16="http://schemas.microsoft.com/office/drawing/2014/main" id="{5C59946C-3371-2C44-A639-9A33696E1EB9}"/>
              </a:ext>
            </a:extLst>
          </p:cNvPr>
          <p:cNvSpPr>
            <a:spLocks noChangeShapeType="1"/>
          </p:cNvSpPr>
          <p:nvPr/>
        </p:nvSpPr>
        <p:spPr bwMode="auto">
          <a:xfrm>
            <a:off x="3082700" y="4680629"/>
            <a:ext cx="5688012" cy="0"/>
          </a:xfrm>
          <a:prstGeom prst="line">
            <a:avLst/>
          </a:prstGeom>
          <a:noFill/>
          <a:ln w="9525">
            <a:solidFill>
              <a:schemeClr val="tx1"/>
            </a:solidFill>
            <a:round/>
            <a:headEnd/>
            <a:tailEnd/>
          </a:ln>
        </p:spPr>
        <p:txBody>
          <a:bodyPr/>
          <a:lstStyle/>
          <a:p>
            <a:endParaRPr lang="en-GB"/>
          </a:p>
        </p:txBody>
      </p:sp>
      <p:sp>
        <p:nvSpPr>
          <p:cNvPr id="15" name="Line 18">
            <a:extLst>
              <a:ext uri="{FF2B5EF4-FFF2-40B4-BE49-F238E27FC236}">
                <a16:creationId xmlns:a16="http://schemas.microsoft.com/office/drawing/2014/main" id="{9DE3234C-02A4-9F4B-AA85-4FCAAB0DEA68}"/>
              </a:ext>
            </a:extLst>
          </p:cNvPr>
          <p:cNvSpPr>
            <a:spLocks noChangeShapeType="1"/>
          </p:cNvSpPr>
          <p:nvPr/>
        </p:nvSpPr>
        <p:spPr bwMode="auto">
          <a:xfrm>
            <a:off x="3082700" y="2088241"/>
            <a:ext cx="0" cy="2592388"/>
          </a:xfrm>
          <a:prstGeom prst="line">
            <a:avLst/>
          </a:prstGeom>
          <a:noFill/>
          <a:ln w="9525">
            <a:solidFill>
              <a:schemeClr val="tx1"/>
            </a:solidFill>
            <a:round/>
            <a:headEnd/>
            <a:tailEnd/>
          </a:ln>
        </p:spPr>
        <p:txBody>
          <a:bodyPr/>
          <a:lstStyle/>
          <a:p>
            <a:endParaRPr lang="en-GB"/>
          </a:p>
        </p:txBody>
      </p:sp>
      <p:sp>
        <p:nvSpPr>
          <p:cNvPr id="16" name="Line 19">
            <a:extLst>
              <a:ext uri="{FF2B5EF4-FFF2-40B4-BE49-F238E27FC236}">
                <a16:creationId xmlns:a16="http://schemas.microsoft.com/office/drawing/2014/main" id="{8E1BB6FF-5B10-4B4E-9157-1A89624F3E26}"/>
              </a:ext>
            </a:extLst>
          </p:cNvPr>
          <p:cNvSpPr>
            <a:spLocks noChangeShapeType="1"/>
          </p:cNvSpPr>
          <p:nvPr/>
        </p:nvSpPr>
        <p:spPr bwMode="auto">
          <a:xfrm>
            <a:off x="8770712" y="2088241"/>
            <a:ext cx="0" cy="2592388"/>
          </a:xfrm>
          <a:prstGeom prst="line">
            <a:avLst/>
          </a:prstGeom>
          <a:noFill/>
          <a:ln w="9525">
            <a:solidFill>
              <a:schemeClr val="tx1"/>
            </a:solidFill>
            <a:round/>
            <a:headEnd/>
            <a:tailEnd/>
          </a:ln>
        </p:spPr>
        <p:txBody>
          <a:bodyPr/>
          <a:lstStyle/>
          <a:p>
            <a:endParaRPr lang="en-GB"/>
          </a:p>
        </p:txBody>
      </p:sp>
      <p:sp>
        <p:nvSpPr>
          <p:cNvPr id="17" name="Line 20">
            <a:extLst>
              <a:ext uri="{FF2B5EF4-FFF2-40B4-BE49-F238E27FC236}">
                <a16:creationId xmlns:a16="http://schemas.microsoft.com/office/drawing/2014/main" id="{A5A9EF9A-F26B-5443-84CD-C63B93A42A03}"/>
              </a:ext>
            </a:extLst>
          </p:cNvPr>
          <p:cNvSpPr>
            <a:spLocks noChangeShapeType="1"/>
          </p:cNvSpPr>
          <p:nvPr/>
        </p:nvSpPr>
        <p:spPr bwMode="auto">
          <a:xfrm>
            <a:off x="3082700" y="2088241"/>
            <a:ext cx="5688012" cy="0"/>
          </a:xfrm>
          <a:prstGeom prst="line">
            <a:avLst/>
          </a:prstGeom>
          <a:noFill/>
          <a:ln w="9525">
            <a:solidFill>
              <a:schemeClr val="tx1"/>
            </a:solidFill>
            <a:round/>
            <a:headEnd/>
            <a:tailEnd/>
          </a:ln>
        </p:spPr>
        <p:txBody>
          <a:bodyPr/>
          <a:lstStyle/>
          <a:p>
            <a:endParaRPr lang="en-GB"/>
          </a:p>
        </p:txBody>
      </p:sp>
      <p:sp>
        <p:nvSpPr>
          <p:cNvPr id="19" name="Text Box 22">
            <a:extLst>
              <a:ext uri="{FF2B5EF4-FFF2-40B4-BE49-F238E27FC236}">
                <a16:creationId xmlns:a16="http://schemas.microsoft.com/office/drawing/2014/main" id="{31B0A844-8751-8548-8C40-D6213E0FFC35}"/>
              </a:ext>
            </a:extLst>
          </p:cNvPr>
          <p:cNvSpPr txBox="1">
            <a:spLocks noChangeArrowheads="1"/>
          </p:cNvSpPr>
          <p:nvPr/>
        </p:nvSpPr>
        <p:spPr bwMode="auto">
          <a:xfrm>
            <a:off x="1930175" y="2375579"/>
            <a:ext cx="1079500" cy="1190625"/>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Cost and staffing level</a:t>
            </a:r>
          </a:p>
        </p:txBody>
      </p:sp>
      <p:sp>
        <p:nvSpPr>
          <p:cNvPr id="20" name="Text Box 23">
            <a:extLst>
              <a:ext uri="{FF2B5EF4-FFF2-40B4-BE49-F238E27FC236}">
                <a16:creationId xmlns:a16="http://schemas.microsoft.com/office/drawing/2014/main" id="{8E614F2D-5BDF-F84F-B885-0CF5FC9284B8}"/>
              </a:ext>
            </a:extLst>
          </p:cNvPr>
          <p:cNvSpPr txBox="1">
            <a:spLocks noChangeArrowheads="1"/>
          </p:cNvSpPr>
          <p:nvPr/>
        </p:nvSpPr>
        <p:spPr bwMode="auto">
          <a:xfrm>
            <a:off x="3154137" y="2304141"/>
            <a:ext cx="1008063"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Project start up</a:t>
            </a:r>
            <a:endParaRPr lang="en-GB" sz="1600">
              <a:latin typeface="Arial" charset="0"/>
              <a:cs typeface="Arial" charset="0"/>
            </a:endParaRPr>
          </a:p>
        </p:txBody>
      </p:sp>
      <p:sp>
        <p:nvSpPr>
          <p:cNvPr id="21" name="Text Box 24">
            <a:extLst>
              <a:ext uri="{FF2B5EF4-FFF2-40B4-BE49-F238E27FC236}">
                <a16:creationId xmlns:a16="http://schemas.microsoft.com/office/drawing/2014/main" id="{BA8D0EE2-4D55-0A45-9E8D-A58F8FF77850}"/>
              </a:ext>
            </a:extLst>
          </p:cNvPr>
          <p:cNvSpPr txBox="1">
            <a:spLocks noChangeArrowheads="1"/>
          </p:cNvSpPr>
          <p:nvPr/>
        </p:nvSpPr>
        <p:spPr bwMode="auto">
          <a:xfrm>
            <a:off x="416220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Planning and organisation</a:t>
            </a:r>
          </a:p>
        </p:txBody>
      </p:sp>
      <p:sp>
        <p:nvSpPr>
          <p:cNvPr id="22" name="Text Box 25">
            <a:extLst>
              <a:ext uri="{FF2B5EF4-FFF2-40B4-BE49-F238E27FC236}">
                <a16:creationId xmlns:a16="http://schemas.microsoft.com/office/drawing/2014/main" id="{4717105B-6001-404D-B9D0-EC10CCD4D549}"/>
              </a:ext>
            </a:extLst>
          </p:cNvPr>
          <p:cNvSpPr txBox="1">
            <a:spLocks noChangeArrowheads="1"/>
          </p:cNvSpPr>
          <p:nvPr/>
        </p:nvSpPr>
        <p:spPr bwMode="auto">
          <a:xfrm>
            <a:off x="5602062" y="2304141"/>
            <a:ext cx="1800225"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Implementation with monitoring</a:t>
            </a:r>
          </a:p>
        </p:txBody>
      </p:sp>
      <p:sp>
        <p:nvSpPr>
          <p:cNvPr id="23" name="Text Box 26">
            <a:extLst>
              <a:ext uri="{FF2B5EF4-FFF2-40B4-BE49-F238E27FC236}">
                <a16:creationId xmlns:a16="http://schemas.microsoft.com/office/drawing/2014/main" id="{E6F55240-E9B4-C544-A197-A318AD108604}"/>
              </a:ext>
            </a:extLst>
          </p:cNvPr>
          <p:cNvSpPr txBox="1">
            <a:spLocks noChangeArrowheads="1"/>
          </p:cNvSpPr>
          <p:nvPr/>
        </p:nvSpPr>
        <p:spPr bwMode="auto">
          <a:xfrm>
            <a:off x="7330850" y="2304141"/>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Completion and evaluation</a:t>
            </a:r>
            <a:endParaRPr lang="en-GB" sz="1800">
              <a:latin typeface="Arial" charset="0"/>
              <a:cs typeface="Arial" charset="0"/>
            </a:endParaRPr>
          </a:p>
        </p:txBody>
      </p:sp>
    </p:spTree>
    <p:extLst>
      <p:ext uri="{BB962C8B-B14F-4D97-AF65-F5344CB8AC3E}">
        <p14:creationId xmlns:p14="http://schemas.microsoft.com/office/powerpoint/2010/main" val="3126250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99A1-E1C9-E643-8819-1CE1D3FD60E5}"/>
              </a:ext>
            </a:extLst>
          </p:cNvPr>
          <p:cNvSpPr>
            <a:spLocks noGrp="1"/>
          </p:cNvSpPr>
          <p:nvPr>
            <p:ph type="title"/>
          </p:nvPr>
        </p:nvSpPr>
        <p:spPr/>
        <p:txBody>
          <a:bodyPr/>
          <a:lstStyle/>
          <a:p>
            <a:r>
              <a:rPr lang="en-US" dirty="0"/>
              <a:t>The Iron Triangle</a:t>
            </a:r>
          </a:p>
        </p:txBody>
      </p:sp>
      <p:sp>
        <p:nvSpPr>
          <p:cNvPr id="4" name="Slide Number Placeholder 3">
            <a:extLst>
              <a:ext uri="{FF2B5EF4-FFF2-40B4-BE49-F238E27FC236}">
                <a16:creationId xmlns:a16="http://schemas.microsoft.com/office/drawing/2014/main" id="{6B893E91-C4F1-DC46-A1E3-521623040AEC}"/>
              </a:ext>
            </a:extLst>
          </p:cNvPr>
          <p:cNvSpPr>
            <a:spLocks noGrp="1"/>
          </p:cNvSpPr>
          <p:nvPr>
            <p:ph type="sldNum" sz="quarter" idx="12"/>
          </p:nvPr>
        </p:nvSpPr>
        <p:spPr/>
        <p:txBody>
          <a:bodyPr/>
          <a:lstStyle/>
          <a:p>
            <a:fld id="{3D165440-4880-415F-9146-4793BDD623F8}" type="slidenum">
              <a:rPr lang="en-GB" smtClean="0"/>
              <a:t>22</a:t>
            </a:fld>
            <a:endParaRPr lang="en-GB"/>
          </a:p>
        </p:txBody>
      </p:sp>
      <p:pic>
        <p:nvPicPr>
          <p:cNvPr id="5" name="Picture 4">
            <a:extLst>
              <a:ext uri="{FF2B5EF4-FFF2-40B4-BE49-F238E27FC236}">
                <a16:creationId xmlns:a16="http://schemas.microsoft.com/office/drawing/2014/main" id="{693971D2-9D9A-1F4A-B845-45AA7AB5041C}"/>
              </a:ext>
            </a:extLst>
          </p:cNvPr>
          <p:cNvPicPr>
            <a:picLocks noChangeAspect="1"/>
          </p:cNvPicPr>
          <p:nvPr/>
        </p:nvPicPr>
        <p:blipFill>
          <a:blip r:embed="rId3"/>
          <a:stretch>
            <a:fillRect/>
          </a:stretch>
        </p:blipFill>
        <p:spPr>
          <a:xfrm>
            <a:off x="3839784" y="1174746"/>
            <a:ext cx="4640594" cy="4197354"/>
          </a:xfrm>
          <a:prstGeom prst="rect">
            <a:avLst/>
          </a:prstGeom>
        </p:spPr>
      </p:pic>
    </p:spTree>
    <p:extLst>
      <p:ext uri="{BB962C8B-B14F-4D97-AF65-F5344CB8AC3E}">
        <p14:creationId xmlns:p14="http://schemas.microsoft.com/office/powerpoint/2010/main" val="2850228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8145-F874-1F48-919E-69FA598DAB46}"/>
              </a:ext>
            </a:extLst>
          </p:cNvPr>
          <p:cNvSpPr>
            <a:spLocks noGrp="1"/>
          </p:cNvSpPr>
          <p:nvPr>
            <p:ph type="title"/>
          </p:nvPr>
        </p:nvSpPr>
        <p:spPr/>
        <p:txBody>
          <a:bodyPr/>
          <a:lstStyle/>
          <a:p>
            <a:r>
              <a:rPr lang="en-US" dirty="0"/>
              <a:t>Project Objectives Triangle</a:t>
            </a:r>
          </a:p>
        </p:txBody>
      </p:sp>
      <p:sp>
        <p:nvSpPr>
          <p:cNvPr id="4" name="Slide Number Placeholder 3">
            <a:extLst>
              <a:ext uri="{FF2B5EF4-FFF2-40B4-BE49-F238E27FC236}">
                <a16:creationId xmlns:a16="http://schemas.microsoft.com/office/drawing/2014/main" id="{5B1BC33B-DE6F-6747-908A-57B9C34AEAAC}"/>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4">
            <a:extLst>
              <a:ext uri="{FF2B5EF4-FFF2-40B4-BE49-F238E27FC236}">
                <a16:creationId xmlns:a16="http://schemas.microsoft.com/office/drawing/2014/main" id="{12FEAB02-FBCD-5049-B1D7-590FAF427F88}"/>
              </a:ext>
            </a:extLst>
          </p:cNvPr>
          <p:cNvPicPr>
            <a:picLocks noChangeAspect="1"/>
          </p:cNvPicPr>
          <p:nvPr/>
        </p:nvPicPr>
        <p:blipFill>
          <a:blip r:embed="rId3"/>
          <a:stretch>
            <a:fillRect/>
          </a:stretch>
        </p:blipFill>
        <p:spPr>
          <a:xfrm>
            <a:off x="557855" y="2078417"/>
            <a:ext cx="2108577" cy="1907179"/>
          </a:xfrm>
          <a:prstGeom prst="rect">
            <a:avLst/>
          </a:prstGeom>
        </p:spPr>
      </p:pic>
      <p:sp>
        <p:nvSpPr>
          <p:cNvPr id="9" name="TextBox 8">
            <a:extLst>
              <a:ext uri="{FF2B5EF4-FFF2-40B4-BE49-F238E27FC236}">
                <a16:creationId xmlns:a16="http://schemas.microsoft.com/office/drawing/2014/main" id="{CC608C29-86F0-3E47-84B0-34C3D69FC55D}"/>
              </a:ext>
            </a:extLst>
          </p:cNvPr>
          <p:cNvSpPr txBox="1">
            <a:spLocks noChangeArrowheads="1"/>
          </p:cNvSpPr>
          <p:nvPr/>
        </p:nvSpPr>
        <p:spPr bwMode="auto">
          <a:xfrm>
            <a:off x="3824703" y="1825234"/>
            <a:ext cx="45259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time is short, the resources (cost) must increase or scope must decrease, or both</a:t>
            </a:r>
          </a:p>
        </p:txBody>
      </p:sp>
      <p:sp>
        <p:nvSpPr>
          <p:cNvPr id="10" name="TextBox 9">
            <a:extLst>
              <a:ext uri="{FF2B5EF4-FFF2-40B4-BE49-F238E27FC236}">
                <a16:creationId xmlns:a16="http://schemas.microsoft.com/office/drawing/2014/main" id="{8AB08B9C-641D-0D45-A7D1-483C74EFFAFE}"/>
              </a:ext>
            </a:extLst>
          </p:cNvPr>
          <p:cNvSpPr txBox="1">
            <a:spLocks noChangeArrowheads="1"/>
          </p:cNvSpPr>
          <p:nvPr/>
        </p:nvSpPr>
        <p:spPr bwMode="auto">
          <a:xfrm>
            <a:off x="3824702" y="3002254"/>
            <a:ext cx="45450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funds/costs short, then time can be extended or scope must decrease, or both</a:t>
            </a:r>
          </a:p>
        </p:txBody>
      </p:sp>
      <p:sp>
        <p:nvSpPr>
          <p:cNvPr id="11" name="TextBox 10">
            <a:extLst>
              <a:ext uri="{FF2B5EF4-FFF2-40B4-BE49-F238E27FC236}">
                <a16:creationId xmlns:a16="http://schemas.microsoft.com/office/drawing/2014/main" id="{BB3E1399-A85A-F248-8291-9A5FC1AA7F81}"/>
              </a:ext>
            </a:extLst>
          </p:cNvPr>
          <p:cNvSpPr txBox="1">
            <a:spLocks noChangeArrowheads="1"/>
          </p:cNvSpPr>
          <p:nvPr/>
        </p:nvSpPr>
        <p:spPr bwMode="auto">
          <a:xfrm>
            <a:off x="3824702" y="4112596"/>
            <a:ext cx="46132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scope is large, the cost will be greater or the time must be extended, or both</a:t>
            </a:r>
          </a:p>
        </p:txBody>
      </p:sp>
      <p:sp>
        <p:nvSpPr>
          <p:cNvPr id="12" name="Rectangle 11">
            <a:extLst>
              <a:ext uri="{FF2B5EF4-FFF2-40B4-BE49-F238E27FC236}">
                <a16:creationId xmlns:a16="http://schemas.microsoft.com/office/drawing/2014/main" id="{442A94C2-F598-A64A-ABF9-2DD108E6DBE0}"/>
              </a:ext>
            </a:extLst>
          </p:cNvPr>
          <p:cNvSpPr/>
          <p:nvPr/>
        </p:nvSpPr>
        <p:spPr>
          <a:xfrm>
            <a:off x="8919222" y="1890322"/>
            <a:ext cx="285750" cy="325437"/>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3" name="Rectangle 12">
            <a:extLst>
              <a:ext uri="{FF2B5EF4-FFF2-40B4-BE49-F238E27FC236}">
                <a16:creationId xmlns:a16="http://schemas.microsoft.com/office/drawing/2014/main" id="{3E7DAA21-E9A5-4744-9B40-E4164B8BF549}"/>
              </a:ext>
            </a:extLst>
          </p:cNvPr>
          <p:cNvSpPr/>
          <p:nvPr/>
        </p:nvSpPr>
        <p:spPr>
          <a:xfrm>
            <a:off x="9617271" y="1661722"/>
            <a:ext cx="285750" cy="554037"/>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4" name="Rectangle 13">
            <a:extLst>
              <a:ext uri="{FF2B5EF4-FFF2-40B4-BE49-F238E27FC236}">
                <a16:creationId xmlns:a16="http://schemas.microsoft.com/office/drawing/2014/main" id="{66EB360E-5A70-8F4B-AF46-98F443956CDE}"/>
              </a:ext>
            </a:extLst>
          </p:cNvPr>
          <p:cNvSpPr/>
          <p:nvPr/>
        </p:nvSpPr>
        <p:spPr>
          <a:xfrm>
            <a:off x="10312361" y="1890322"/>
            <a:ext cx="285750" cy="32543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5" name="TextBox 14">
            <a:extLst>
              <a:ext uri="{FF2B5EF4-FFF2-40B4-BE49-F238E27FC236}">
                <a16:creationId xmlns:a16="http://schemas.microsoft.com/office/drawing/2014/main" id="{BAB31603-BEBA-F742-A952-A5107418EE9B}"/>
              </a:ext>
            </a:extLst>
          </p:cNvPr>
          <p:cNvSpPr txBox="1">
            <a:spLocks noChangeArrowheads="1"/>
          </p:cNvSpPr>
          <p:nvPr/>
        </p:nvSpPr>
        <p:spPr bwMode="auto">
          <a:xfrm>
            <a:off x="8776346"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Time</a:t>
            </a:r>
          </a:p>
        </p:txBody>
      </p:sp>
      <p:sp>
        <p:nvSpPr>
          <p:cNvPr id="16" name="TextBox 15">
            <a:extLst>
              <a:ext uri="{FF2B5EF4-FFF2-40B4-BE49-F238E27FC236}">
                <a16:creationId xmlns:a16="http://schemas.microsoft.com/office/drawing/2014/main" id="{386D9DFA-BF68-BA49-9578-6EF5ABD40881}"/>
              </a:ext>
            </a:extLst>
          </p:cNvPr>
          <p:cNvSpPr txBox="1">
            <a:spLocks noChangeArrowheads="1"/>
          </p:cNvSpPr>
          <p:nvPr/>
        </p:nvSpPr>
        <p:spPr bwMode="auto">
          <a:xfrm>
            <a:off x="9531545"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17" name="TextBox 16">
            <a:extLst>
              <a:ext uri="{FF2B5EF4-FFF2-40B4-BE49-F238E27FC236}">
                <a16:creationId xmlns:a16="http://schemas.microsoft.com/office/drawing/2014/main" id="{17852B58-A416-8345-96C8-0287D2BAD1A1}"/>
              </a:ext>
            </a:extLst>
          </p:cNvPr>
          <p:cNvSpPr txBox="1">
            <a:spLocks noChangeArrowheads="1"/>
          </p:cNvSpPr>
          <p:nvPr/>
        </p:nvSpPr>
        <p:spPr bwMode="auto">
          <a:xfrm>
            <a:off x="10209172"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18" name="Rectangle 17">
            <a:extLst>
              <a:ext uri="{FF2B5EF4-FFF2-40B4-BE49-F238E27FC236}">
                <a16:creationId xmlns:a16="http://schemas.microsoft.com/office/drawing/2014/main" id="{04641192-9400-A14B-A900-22852069C9E0}"/>
              </a:ext>
            </a:extLst>
          </p:cNvPr>
          <p:cNvSpPr/>
          <p:nvPr/>
        </p:nvSpPr>
        <p:spPr>
          <a:xfrm>
            <a:off x="8919222" y="3099092"/>
            <a:ext cx="285750" cy="277812"/>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9" name="TextBox 18">
            <a:extLst>
              <a:ext uri="{FF2B5EF4-FFF2-40B4-BE49-F238E27FC236}">
                <a16:creationId xmlns:a16="http://schemas.microsoft.com/office/drawing/2014/main" id="{E44EF126-8A90-D740-9F45-02623AF6CB3D}"/>
              </a:ext>
            </a:extLst>
          </p:cNvPr>
          <p:cNvSpPr txBox="1">
            <a:spLocks noChangeArrowheads="1"/>
          </p:cNvSpPr>
          <p:nvPr/>
        </p:nvSpPr>
        <p:spPr bwMode="auto">
          <a:xfrm>
            <a:off x="8777934" y="337690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Cost</a:t>
            </a:r>
          </a:p>
        </p:txBody>
      </p:sp>
      <p:sp>
        <p:nvSpPr>
          <p:cNvPr id="20" name="Rectangle 19">
            <a:extLst>
              <a:ext uri="{FF2B5EF4-FFF2-40B4-BE49-F238E27FC236}">
                <a16:creationId xmlns:a16="http://schemas.microsoft.com/office/drawing/2014/main" id="{8034AD98-66CC-5248-9B1A-48F7103B6670}"/>
              </a:ext>
            </a:extLst>
          </p:cNvPr>
          <p:cNvSpPr/>
          <p:nvPr/>
        </p:nvSpPr>
        <p:spPr>
          <a:xfrm>
            <a:off x="9645846" y="2933992"/>
            <a:ext cx="285750" cy="449262"/>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1" name="TextBox 20">
            <a:extLst>
              <a:ext uri="{FF2B5EF4-FFF2-40B4-BE49-F238E27FC236}">
                <a16:creationId xmlns:a16="http://schemas.microsoft.com/office/drawing/2014/main" id="{79BCDDA3-D46B-5C43-AE75-95F24B64AC09}"/>
              </a:ext>
            </a:extLst>
          </p:cNvPr>
          <p:cNvSpPr txBox="1">
            <a:spLocks noChangeArrowheads="1"/>
          </p:cNvSpPr>
          <p:nvPr/>
        </p:nvSpPr>
        <p:spPr bwMode="auto">
          <a:xfrm>
            <a:off x="9539483" y="338166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
        <p:nvSpPr>
          <p:cNvPr id="22" name="Rectangle 21">
            <a:extLst>
              <a:ext uri="{FF2B5EF4-FFF2-40B4-BE49-F238E27FC236}">
                <a16:creationId xmlns:a16="http://schemas.microsoft.com/office/drawing/2014/main" id="{4DAD0482-0064-2440-A99E-423F8ABF2EEA}"/>
              </a:ext>
            </a:extLst>
          </p:cNvPr>
          <p:cNvSpPr/>
          <p:nvPr/>
        </p:nvSpPr>
        <p:spPr>
          <a:xfrm>
            <a:off x="10312361" y="3048292"/>
            <a:ext cx="285750" cy="32702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3" name="TextBox 22">
            <a:extLst>
              <a:ext uri="{FF2B5EF4-FFF2-40B4-BE49-F238E27FC236}">
                <a16:creationId xmlns:a16="http://schemas.microsoft.com/office/drawing/2014/main" id="{AD5D162F-6EBC-3C49-B4F8-9C91FBDDB84C}"/>
              </a:ext>
            </a:extLst>
          </p:cNvPr>
          <p:cNvSpPr txBox="1">
            <a:spLocks noChangeArrowheads="1"/>
          </p:cNvSpPr>
          <p:nvPr/>
        </p:nvSpPr>
        <p:spPr bwMode="auto">
          <a:xfrm>
            <a:off x="10209172" y="337531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4" name="Rectangle 23">
            <a:extLst>
              <a:ext uri="{FF2B5EF4-FFF2-40B4-BE49-F238E27FC236}">
                <a16:creationId xmlns:a16="http://schemas.microsoft.com/office/drawing/2014/main" id="{49F1AF6C-87EA-8746-8137-75789A3ED06C}"/>
              </a:ext>
            </a:extLst>
          </p:cNvPr>
          <p:cNvSpPr/>
          <p:nvPr/>
        </p:nvSpPr>
        <p:spPr>
          <a:xfrm>
            <a:off x="8927160" y="3977659"/>
            <a:ext cx="285750" cy="5715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5" name="TextBox 24">
            <a:extLst>
              <a:ext uri="{FF2B5EF4-FFF2-40B4-BE49-F238E27FC236}">
                <a16:creationId xmlns:a16="http://schemas.microsoft.com/office/drawing/2014/main" id="{72A720CE-41AC-664D-AC4C-C74F4FAD01B6}"/>
              </a:ext>
            </a:extLst>
          </p:cNvPr>
          <p:cNvSpPr txBox="1">
            <a:spLocks noChangeArrowheads="1"/>
          </p:cNvSpPr>
          <p:nvPr/>
        </p:nvSpPr>
        <p:spPr bwMode="auto">
          <a:xfrm>
            <a:off x="8825559"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6" name="Rectangle 25">
            <a:extLst>
              <a:ext uri="{FF2B5EF4-FFF2-40B4-BE49-F238E27FC236}">
                <a16:creationId xmlns:a16="http://schemas.microsoft.com/office/drawing/2014/main" id="{47EFC7CD-DE6F-854A-BA0C-632ECDAF0C36}"/>
              </a:ext>
            </a:extLst>
          </p:cNvPr>
          <p:cNvSpPr/>
          <p:nvPr/>
        </p:nvSpPr>
        <p:spPr>
          <a:xfrm>
            <a:off x="9617271" y="3985596"/>
            <a:ext cx="285750" cy="5540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7" name="TextBox 26">
            <a:extLst>
              <a:ext uri="{FF2B5EF4-FFF2-40B4-BE49-F238E27FC236}">
                <a16:creationId xmlns:a16="http://schemas.microsoft.com/office/drawing/2014/main" id="{74CE9B3B-D22B-1649-81FD-4A5751F0EE6B}"/>
              </a:ext>
            </a:extLst>
          </p:cNvPr>
          <p:cNvSpPr txBox="1">
            <a:spLocks noChangeArrowheads="1"/>
          </p:cNvSpPr>
          <p:nvPr/>
        </p:nvSpPr>
        <p:spPr bwMode="auto">
          <a:xfrm>
            <a:off x="953154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28" name="Rectangle 27">
            <a:extLst>
              <a:ext uri="{FF2B5EF4-FFF2-40B4-BE49-F238E27FC236}">
                <a16:creationId xmlns:a16="http://schemas.microsoft.com/office/drawing/2014/main" id="{9D8C1BA0-DACE-E54E-B9D3-542B5D341699}"/>
              </a:ext>
            </a:extLst>
          </p:cNvPr>
          <p:cNvSpPr/>
          <p:nvPr/>
        </p:nvSpPr>
        <p:spPr>
          <a:xfrm>
            <a:off x="10274261" y="3977659"/>
            <a:ext cx="285750" cy="561975"/>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9" name="TextBox 28">
            <a:extLst>
              <a:ext uri="{FF2B5EF4-FFF2-40B4-BE49-F238E27FC236}">
                <a16:creationId xmlns:a16="http://schemas.microsoft.com/office/drawing/2014/main" id="{6DCDC246-E281-8040-9AE0-7C2AC1DE637D}"/>
              </a:ext>
            </a:extLst>
          </p:cNvPr>
          <p:cNvSpPr txBox="1">
            <a:spLocks noChangeArrowheads="1"/>
          </p:cNvSpPr>
          <p:nvPr/>
        </p:nvSpPr>
        <p:spPr bwMode="auto">
          <a:xfrm>
            <a:off x="1016948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Tree>
    <p:extLst>
      <p:ext uri="{BB962C8B-B14F-4D97-AF65-F5344CB8AC3E}">
        <p14:creationId xmlns:p14="http://schemas.microsoft.com/office/powerpoint/2010/main" val="1061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1000"/>
                                        <p:tgtEl>
                                          <p:spTgt spid="9"/>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500"/>
                            </p:stCondLst>
                            <p:childTnLst>
                              <p:par>
                                <p:cTn id="13" presetID="22" presetClass="entr" presetSubtype="4"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down)">
                                      <p:cBhvr>
                                        <p:cTn id="15" dur="500"/>
                                        <p:tgtEl>
                                          <p:spTgt spid="13"/>
                                        </p:tgtEl>
                                      </p:cBhvr>
                                    </p:animEffect>
                                  </p:childTnLst>
                                </p:cTn>
                              </p:par>
                            </p:childTnLst>
                          </p:cTn>
                        </p:par>
                        <p:par>
                          <p:cTn id="16" fill="hold">
                            <p:stCondLst>
                              <p:cond delay="2000"/>
                            </p:stCondLst>
                            <p:childTnLst>
                              <p:par>
                                <p:cTn id="17" presetID="22" presetClass="entr" presetSubtype="4"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500"/>
                                        <p:tgtEl>
                                          <p:spTgt spid="14"/>
                                        </p:tgtEl>
                                      </p:cBhvr>
                                    </p:animEffect>
                                  </p:childTnLst>
                                </p:cTn>
                              </p:par>
                            </p:childTnLst>
                          </p:cTn>
                        </p:par>
                        <p:par>
                          <p:cTn id="20" fill="hold">
                            <p:stCondLst>
                              <p:cond delay="25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par>
                          <p:cTn id="24" fill="hold">
                            <p:stCondLst>
                              <p:cond delay="3000"/>
                            </p:stCondLst>
                            <p:childTnLst>
                              <p:par>
                                <p:cTn id="25" presetID="10" presetClass="entr" presetSubtype="0" fill="hold" grpId="0"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3500"/>
                            </p:stCondLst>
                            <p:childTnLst>
                              <p:par>
                                <p:cTn id="29" presetID="10" presetClass="entr" presetSubtype="0" fill="hold" grpId="0"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22" presetClass="entr" presetSubtype="1" fill="hold" grpId="0" nodeType="withEffect">
                                  <p:stCondLst>
                                    <p:cond delay="500"/>
                                  </p:stCondLst>
                                  <p:childTnLst>
                                    <p:set>
                                      <p:cBhvr>
                                        <p:cTn id="33" dur="1" fill="hold">
                                          <p:stCondLst>
                                            <p:cond delay="0"/>
                                          </p:stCondLst>
                                        </p:cTn>
                                        <p:tgtEl>
                                          <p:spTgt spid="10"/>
                                        </p:tgtEl>
                                        <p:attrNameLst>
                                          <p:attrName>style.visibility</p:attrName>
                                        </p:attrNameLst>
                                      </p:cBhvr>
                                      <p:to>
                                        <p:strVal val="visible"/>
                                      </p:to>
                                    </p:set>
                                    <p:animEffect transition="in" filter="wipe(up)">
                                      <p:cBhvr>
                                        <p:cTn id="34" dur="1000"/>
                                        <p:tgtEl>
                                          <p:spTgt spid="10"/>
                                        </p:tgtEl>
                                      </p:cBhvr>
                                    </p:animEffect>
                                  </p:childTnLst>
                                </p:cTn>
                              </p:par>
                            </p:childTnLst>
                          </p:cTn>
                        </p:par>
                        <p:par>
                          <p:cTn id="35" fill="hold">
                            <p:stCondLst>
                              <p:cond delay="5000"/>
                            </p:stCondLst>
                            <p:childTnLst>
                              <p:par>
                                <p:cTn id="36" presetID="22" presetClass="entr" presetSubtype="4" fill="hold" grpId="0" nodeType="after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wipe(down)">
                                      <p:cBhvr>
                                        <p:cTn id="38" dur="500"/>
                                        <p:tgtEl>
                                          <p:spTgt spid="18"/>
                                        </p:tgtEl>
                                      </p:cBhvr>
                                    </p:animEffect>
                                  </p:childTnLst>
                                </p:cTn>
                              </p:par>
                            </p:childTnLst>
                          </p:cTn>
                        </p:par>
                        <p:par>
                          <p:cTn id="39" fill="hold">
                            <p:stCondLst>
                              <p:cond delay="5500"/>
                            </p:stCondLst>
                            <p:childTnLst>
                              <p:par>
                                <p:cTn id="40" presetID="22" presetClass="entr" presetSubtype="4" fill="hold" grpId="0" nodeType="after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wipe(down)">
                                      <p:cBhvr>
                                        <p:cTn id="42" dur="500"/>
                                        <p:tgtEl>
                                          <p:spTgt spid="20"/>
                                        </p:tgtEl>
                                      </p:cBhvr>
                                    </p:animEffect>
                                  </p:childTnLst>
                                </p:cTn>
                              </p:par>
                            </p:childTnLst>
                          </p:cTn>
                        </p:par>
                        <p:par>
                          <p:cTn id="43" fill="hold">
                            <p:stCondLst>
                              <p:cond delay="6000"/>
                            </p:stCondLst>
                            <p:childTnLst>
                              <p:par>
                                <p:cTn id="44" presetID="22" presetClass="entr" presetSubtype="4" fill="hold" grpId="0" nodeType="after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wipe(down)">
                                      <p:cBhvr>
                                        <p:cTn id="46" dur="500"/>
                                        <p:tgtEl>
                                          <p:spTgt spid="22"/>
                                        </p:tgtEl>
                                      </p:cBhvr>
                                    </p:animEffect>
                                  </p:childTnLst>
                                </p:cTn>
                              </p:par>
                            </p:childTnLst>
                          </p:cTn>
                        </p:par>
                        <p:par>
                          <p:cTn id="47" fill="hold">
                            <p:stCondLst>
                              <p:cond delay="6500"/>
                            </p:stCondLst>
                            <p:childTnLst>
                              <p:par>
                                <p:cTn id="48" presetID="10" presetClass="entr" presetSubtype="0" fill="hold" grpId="0"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childTnLst>
                          </p:cTn>
                        </p:par>
                        <p:par>
                          <p:cTn id="51" fill="hold">
                            <p:stCondLst>
                              <p:cond delay="7000"/>
                            </p:stCondLst>
                            <p:childTnLst>
                              <p:par>
                                <p:cTn id="52" presetID="10" presetClass="entr" presetSubtype="0" fill="hold" grpId="0" nodeType="after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fade">
                                      <p:cBhvr>
                                        <p:cTn id="54" dur="500"/>
                                        <p:tgtEl>
                                          <p:spTgt spid="21"/>
                                        </p:tgtEl>
                                      </p:cBhvr>
                                    </p:animEffect>
                                  </p:childTnLst>
                                </p:cTn>
                              </p:par>
                            </p:childTnLst>
                          </p:cTn>
                        </p:par>
                        <p:par>
                          <p:cTn id="55" fill="hold">
                            <p:stCondLst>
                              <p:cond delay="7500"/>
                            </p:stCondLst>
                            <p:childTnLst>
                              <p:par>
                                <p:cTn id="56" presetID="10" presetClass="entr" presetSubtype="0" fill="hold" grpId="0"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fade">
                                      <p:cBhvr>
                                        <p:cTn id="58" dur="500"/>
                                        <p:tgtEl>
                                          <p:spTgt spid="23"/>
                                        </p:tgtEl>
                                      </p:cBhvr>
                                    </p:animEffect>
                                  </p:childTnLst>
                                </p:cTn>
                              </p:par>
                              <p:par>
                                <p:cTn id="59" presetID="22" presetClass="entr" presetSubtype="1" fill="hold" grpId="0" nodeType="withEffect">
                                  <p:stCondLst>
                                    <p:cond delay="500"/>
                                  </p:stCondLst>
                                  <p:childTnLst>
                                    <p:set>
                                      <p:cBhvr>
                                        <p:cTn id="60" dur="1" fill="hold">
                                          <p:stCondLst>
                                            <p:cond delay="0"/>
                                          </p:stCondLst>
                                        </p:cTn>
                                        <p:tgtEl>
                                          <p:spTgt spid="11"/>
                                        </p:tgtEl>
                                        <p:attrNameLst>
                                          <p:attrName>style.visibility</p:attrName>
                                        </p:attrNameLst>
                                      </p:cBhvr>
                                      <p:to>
                                        <p:strVal val="visible"/>
                                      </p:to>
                                    </p:set>
                                    <p:animEffect transition="in" filter="wipe(up)">
                                      <p:cBhvr>
                                        <p:cTn id="61" dur="1000"/>
                                        <p:tgtEl>
                                          <p:spTgt spid="11"/>
                                        </p:tgtEl>
                                      </p:cBhvr>
                                    </p:animEffect>
                                  </p:childTnLst>
                                </p:cTn>
                              </p:par>
                            </p:childTnLst>
                          </p:cTn>
                        </p:par>
                        <p:par>
                          <p:cTn id="62" fill="hold">
                            <p:stCondLst>
                              <p:cond delay="9000"/>
                            </p:stCondLst>
                            <p:childTnLst>
                              <p:par>
                                <p:cTn id="63" presetID="22" presetClass="entr" presetSubtype="4" fill="hold" grpId="0" nodeType="afterEffect">
                                  <p:stCondLst>
                                    <p:cond delay="0"/>
                                  </p:stCondLst>
                                  <p:childTnLst>
                                    <p:set>
                                      <p:cBhvr>
                                        <p:cTn id="64" dur="1" fill="hold">
                                          <p:stCondLst>
                                            <p:cond delay="0"/>
                                          </p:stCondLst>
                                        </p:cTn>
                                        <p:tgtEl>
                                          <p:spTgt spid="24"/>
                                        </p:tgtEl>
                                        <p:attrNameLst>
                                          <p:attrName>style.visibility</p:attrName>
                                        </p:attrNameLst>
                                      </p:cBhvr>
                                      <p:to>
                                        <p:strVal val="visible"/>
                                      </p:to>
                                    </p:set>
                                    <p:animEffect transition="in" filter="wipe(down)">
                                      <p:cBhvr>
                                        <p:cTn id="65" dur="500"/>
                                        <p:tgtEl>
                                          <p:spTgt spid="24"/>
                                        </p:tgtEl>
                                      </p:cBhvr>
                                    </p:animEffect>
                                  </p:childTnLst>
                                </p:cTn>
                              </p:par>
                            </p:childTnLst>
                          </p:cTn>
                        </p:par>
                        <p:par>
                          <p:cTn id="66" fill="hold">
                            <p:stCondLst>
                              <p:cond delay="9500"/>
                            </p:stCondLst>
                            <p:childTnLst>
                              <p:par>
                                <p:cTn id="67" presetID="22" presetClass="entr" presetSubtype="4" fill="hold" grpId="0" nodeType="afterEffect">
                                  <p:stCondLst>
                                    <p:cond delay="0"/>
                                  </p:stCondLst>
                                  <p:childTnLst>
                                    <p:set>
                                      <p:cBhvr>
                                        <p:cTn id="68" dur="1" fill="hold">
                                          <p:stCondLst>
                                            <p:cond delay="0"/>
                                          </p:stCondLst>
                                        </p:cTn>
                                        <p:tgtEl>
                                          <p:spTgt spid="26"/>
                                        </p:tgtEl>
                                        <p:attrNameLst>
                                          <p:attrName>style.visibility</p:attrName>
                                        </p:attrNameLst>
                                      </p:cBhvr>
                                      <p:to>
                                        <p:strVal val="visible"/>
                                      </p:to>
                                    </p:set>
                                    <p:animEffect transition="in" filter="wipe(down)">
                                      <p:cBhvr>
                                        <p:cTn id="69" dur="500"/>
                                        <p:tgtEl>
                                          <p:spTgt spid="26"/>
                                        </p:tgtEl>
                                      </p:cBhvr>
                                    </p:animEffect>
                                  </p:childTnLst>
                                </p:cTn>
                              </p:par>
                            </p:childTnLst>
                          </p:cTn>
                        </p:par>
                        <p:par>
                          <p:cTn id="70" fill="hold">
                            <p:stCondLst>
                              <p:cond delay="10000"/>
                            </p:stCondLst>
                            <p:childTnLst>
                              <p:par>
                                <p:cTn id="71" presetID="22" presetClass="entr" presetSubtype="4" fill="hold" grpId="0" nodeType="after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down)">
                                      <p:cBhvr>
                                        <p:cTn id="73" dur="500"/>
                                        <p:tgtEl>
                                          <p:spTgt spid="28"/>
                                        </p:tgtEl>
                                      </p:cBhvr>
                                    </p:animEffect>
                                  </p:childTnLst>
                                </p:cTn>
                              </p:par>
                            </p:childTnLst>
                          </p:cTn>
                        </p:par>
                        <p:par>
                          <p:cTn id="74" fill="hold">
                            <p:stCondLst>
                              <p:cond delay="10500"/>
                            </p:stCondLst>
                            <p:childTnLst>
                              <p:par>
                                <p:cTn id="75" presetID="10" presetClass="entr" presetSubtype="0" fill="hold" grpId="0" nodeType="after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childTnLst>
                          </p:cTn>
                        </p:par>
                        <p:par>
                          <p:cTn id="78" fill="hold">
                            <p:stCondLst>
                              <p:cond delay="11000"/>
                            </p:stCondLst>
                            <p:childTnLst>
                              <p:par>
                                <p:cTn id="79" presetID="10" presetClass="entr" presetSubtype="0" fill="hold" grpId="0" nodeType="afterEffect">
                                  <p:stCondLst>
                                    <p:cond delay="0"/>
                                  </p:stCondLst>
                                  <p:childTnLst>
                                    <p:set>
                                      <p:cBhvr>
                                        <p:cTn id="80" dur="1" fill="hold">
                                          <p:stCondLst>
                                            <p:cond delay="0"/>
                                          </p:stCondLst>
                                        </p:cTn>
                                        <p:tgtEl>
                                          <p:spTgt spid="27"/>
                                        </p:tgtEl>
                                        <p:attrNameLst>
                                          <p:attrName>style.visibility</p:attrName>
                                        </p:attrNameLst>
                                      </p:cBhvr>
                                      <p:to>
                                        <p:strVal val="visible"/>
                                      </p:to>
                                    </p:set>
                                    <p:animEffect transition="in" filter="fade">
                                      <p:cBhvr>
                                        <p:cTn id="81" dur="500"/>
                                        <p:tgtEl>
                                          <p:spTgt spid="27"/>
                                        </p:tgtEl>
                                      </p:cBhvr>
                                    </p:animEffect>
                                  </p:childTnLst>
                                </p:cTn>
                              </p:par>
                            </p:childTnLst>
                          </p:cTn>
                        </p:par>
                        <p:par>
                          <p:cTn id="82" fill="hold">
                            <p:stCondLst>
                              <p:cond delay="11500"/>
                            </p:stCondLst>
                            <p:childTnLst>
                              <p:par>
                                <p:cTn id="83" presetID="10" presetClass="entr" presetSubtype="0" fill="hold" grpId="0" nodeType="afterEffect">
                                  <p:stCondLst>
                                    <p:cond delay="0"/>
                                  </p:stCondLst>
                                  <p:childTnLst>
                                    <p:set>
                                      <p:cBhvr>
                                        <p:cTn id="84" dur="1" fill="hold">
                                          <p:stCondLst>
                                            <p:cond delay="0"/>
                                          </p:stCondLst>
                                        </p:cTn>
                                        <p:tgtEl>
                                          <p:spTgt spid="29"/>
                                        </p:tgtEl>
                                        <p:attrNameLst>
                                          <p:attrName>style.visibility</p:attrName>
                                        </p:attrNameLst>
                                      </p:cBhvr>
                                      <p:to>
                                        <p:strVal val="visible"/>
                                      </p:to>
                                    </p:set>
                                    <p:animEffect transition="in" filter="fade">
                                      <p:cBhvr>
                                        <p:cTn id="8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animBg="1"/>
      <p:bldP spid="13" grpId="0" animBg="1"/>
      <p:bldP spid="14" grpId="0" animBg="1"/>
      <p:bldP spid="15" grpId="0"/>
      <p:bldP spid="16" grpId="0"/>
      <p:bldP spid="17" grpId="0"/>
      <p:bldP spid="18" grpId="0" animBg="1"/>
      <p:bldP spid="19" grpId="0"/>
      <p:bldP spid="20" grpId="0" animBg="1"/>
      <p:bldP spid="21" grpId="0"/>
      <p:bldP spid="22" grpId="0" animBg="1"/>
      <p:bldP spid="23" grpId="0"/>
      <p:bldP spid="24" grpId="0" animBg="1"/>
      <p:bldP spid="25" grpId="0"/>
      <p:bldP spid="26" grpId="0" animBg="1"/>
      <p:bldP spid="27" grpId="0"/>
      <p:bldP spid="28" grpId="0" animBg="1"/>
      <p:bldP spid="2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3716F-EE54-114D-91BA-54E42481F417}"/>
              </a:ext>
            </a:extLst>
          </p:cNvPr>
          <p:cNvSpPr>
            <a:spLocks noGrp="1"/>
          </p:cNvSpPr>
          <p:nvPr>
            <p:ph type="title"/>
          </p:nvPr>
        </p:nvSpPr>
        <p:spPr/>
        <p:txBody>
          <a:bodyPr/>
          <a:lstStyle/>
          <a:p>
            <a:r>
              <a:rPr lang="en-US" dirty="0"/>
              <a:t>The Balancing Act</a:t>
            </a:r>
          </a:p>
        </p:txBody>
      </p:sp>
      <p:sp>
        <p:nvSpPr>
          <p:cNvPr id="3" name="Content Placeholder 2">
            <a:extLst>
              <a:ext uri="{FF2B5EF4-FFF2-40B4-BE49-F238E27FC236}">
                <a16:creationId xmlns:a16="http://schemas.microsoft.com/office/drawing/2014/main" id="{BBADCDBA-771D-DC4E-8AFA-881969CD2B64}"/>
              </a:ext>
            </a:extLst>
          </p:cNvPr>
          <p:cNvSpPr>
            <a:spLocks noGrp="1"/>
          </p:cNvSpPr>
          <p:nvPr>
            <p:ph idx="1"/>
          </p:nvPr>
        </p:nvSpPr>
        <p:spPr>
          <a:xfrm>
            <a:off x="364672" y="996043"/>
            <a:ext cx="7538357" cy="4474027"/>
          </a:xfrm>
        </p:spPr>
        <p:txBody>
          <a:bodyPr>
            <a:normAutofit fontScale="92500"/>
          </a:bodyPr>
          <a:lstStyle/>
          <a:p>
            <a:pPr marL="0" indent="0">
              <a:lnSpc>
                <a:spcPct val="90000"/>
              </a:lnSpc>
              <a:buFontTx/>
              <a:buNone/>
            </a:pPr>
            <a:r>
              <a:rPr lang="en-GB" altLang="en-US" dirty="0">
                <a:latin typeface="Arial" panose="020B0604020202020204" pitchFamily="34" charset="0"/>
                <a:cs typeface="Arial" panose="020B0604020202020204" pitchFamily="34" charset="0"/>
              </a:rPr>
              <a:t>A project comprises: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Scope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Time</a:t>
            </a:r>
            <a:r>
              <a:rPr lang="en-GB" altLang="en-US" dirty="0">
                <a:latin typeface="Arial" panose="020B0604020202020204" pitchFamily="34" charset="0"/>
                <a:cs typeface="Arial" panose="020B0604020202020204" pitchFamily="34" charset="0"/>
              </a:rPr>
              <a:t> (Is time critical? What are the deadlines?)</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Cost</a:t>
            </a:r>
            <a:r>
              <a:rPr lang="en-GB" altLang="en-US" dirty="0">
                <a:latin typeface="Arial" panose="020B0604020202020204" pitchFamily="34" charset="0"/>
                <a:cs typeface="Arial" panose="020B0604020202020204" pitchFamily="34" charset="0"/>
              </a:rPr>
              <a:t> (What is the budget? Is there any tolerance)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Quality</a:t>
            </a:r>
            <a:r>
              <a:rPr lang="en-GB" altLang="en-US" dirty="0">
                <a:latin typeface="Arial" panose="020B0604020202020204" pitchFamily="34" charset="0"/>
                <a:cs typeface="Arial" panose="020B0604020202020204" pitchFamily="34" charset="0"/>
              </a:rPr>
              <a:t> (how well does the solution fit the acceptance criteria?)</a:t>
            </a:r>
          </a:p>
          <a:p>
            <a:pPr marL="0" indent="0">
              <a:lnSpc>
                <a:spcPct val="90000"/>
              </a:lnSpc>
              <a:buFontTx/>
              <a:buNone/>
            </a:pP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i="1" dirty="0">
                <a:latin typeface="Arial" panose="020B0604020202020204" pitchFamily="34" charset="0"/>
                <a:cs typeface="Arial" panose="020B0604020202020204" pitchFamily="34" charset="0"/>
              </a:rPr>
              <a:t>When decisions have to be made what is their order of priority?</a:t>
            </a:r>
            <a:r>
              <a:rPr lang="en-GB" altLang="en-US" dirty="0">
                <a:latin typeface="Arial" panose="020B0604020202020204" pitchFamily="34" charset="0"/>
                <a:cs typeface="Arial" panose="020B0604020202020204" pitchFamily="34" charset="0"/>
              </a:rPr>
              <a:t> </a:t>
            </a:r>
          </a:p>
          <a:p>
            <a:endParaRPr lang="en-US" dirty="0"/>
          </a:p>
        </p:txBody>
      </p:sp>
      <p:sp>
        <p:nvSpPr>
          <p:cNvPr id="4" name="Slide Number Placeholder 3">
            <a:extLst>
              <a:ext uri="{FF2B5EF4-FFF2-40B4-BE49-F238E27FC236}">
                <a16:creationId xmlns:a16="http://schemas.microsoft.com/office/drawing/2014/main" id="{6ABECE6F-0EA0-8D41-B52E-03C7F7F3FEF9}"/>
              </a:ext>
            </a:extLst>
          </p:cNvPr>
          <p:cNvSpPr>
            <a:spLocks noGrp="1"/>
          </p:cNvSpPr>
          <p:nvPr>
            <p:ph type="sldNum" sz="quarter" idx="12"/>
          </p:nvPr>
        </p:nvSpPr>
        <p:spPr/>
        <p:txBody>
          <a:bodyPr/>
          <a:lstStyle/>
          <a:p>
            <a:fld id="{3D165440-4880-415F-9146-4793BDD623F8}" type="slidenum">
              <a:rPr lang="en-GB" smtClean="0"/>
              <a:t>24</a:t>
            </a:fld>
            <a:endParaRPr lang="en-GB"/>
          </a:p>
        </p:txBody>
      </p:sp>
      <p:pic>
        <p:nvPicPr>
          <p:cNvPr id="13" name="Picture 12">
            <a:extLst>
              <a:ext uri="{FF2B5EF4-FFF2-40B4-BE49-F238E27FC236}">
                <a16:creationId xmlns:a16="http://schemas.microsoft.com/office/drawing/2014/main" id="{995E2A47-471C-3C40-8740-7322783664C1}"/>
              </a:ext>
            </a:extLst>
          </p:cNvPr>
          <p:cNvPicPr>
            <a:picLocks noChangeAspect="1"/>
          </p:cNvPicPr>
          <p:nvPr/>
        </p:nvPicPr>
        <p:blipFill>
          <a:blip r:embed="rId3"/>
          <a:stretch>
            <a:fillRect/>
          </a:stretch>
        </p:blipFill>
        <p:spPr>
          <a:xfrm>
            <a:off x="7960533" y="1779815"/>
            <a:ext cx="4184854" cy="2596244"/>
          </a:xfrm>
          <a:prstGeom prst="rect">
            <a:avLst/>
          </a:prstGeom>
        </p:spPr>
      </p:pic>
    </p:spTree>
    <p:extLst>
      <p:ext uri="{BB962C8B-B14F-4D97-AF65-F5344CB8AC3E}">
        <p14:creationId xmlns:p14="http://schemas.microsoft.com/office/powerpoint/2010/main" val="1807058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EAE8-F9FD-D646-B1A0-5DF24C6C087E}"/>
              </a:ext>
            </a:extLst>
          </p:cNvPr>
          <p:cNvSpPr>
            <a:spLocks noGrp="1"/>
          </p:cNvSpPr>
          <p:nvPr>
            <p:ph type="title"/>
          </p:nvPr>
        </p:nvSpPr>
        <p:spPr/>
        <p:txBody>
          <a:bodyPr/>
          <a:lstStyle/>
          <a:p>
            <a:r>
              <a:rPr lang="en-US" dirty="0"/>
              <a:t>Project ‘Direct’ Objectives</a:t>
            </a:r>
          </a:p>
        </p:txBody>
      </p:sp>
      <p:sp>
        <p:nvSpPr>
          <p:cNvPr id="4" name="Slide Number Placeholder 3">
            <a:extLst>
              <a:ext uri="{FF2B5EF4-FFF2-40B4-BE49-F238E27FC236}">
                <a16:creationId xmlns:a16="http://schemas.microsoft.com/office/drawing/2014/main" id="{8A8AC349-559F-2E46-B321-F18D8BB5C806}"/>
              </a:ext>
            </a:extLst>
          </p:cNvPr>
          <p:cNvSpPr>
            <a:spLocks noGrp="1"/>
          </p:cNvSpPr>
          <p:nvPr>
            <p:ph type="sldNum" sz="quarter" idx="12"/>
          </p:nvPr>
        </p:nvSpPr>
        <p:spPr/>
        <p:txBody>
          <a:bodyPr/>
          <a:lstStyle/>
          <a:p>
            <a:fld id="{3D165440-4880-415F-9146-4793BDD623F8}" type="slidenum">
              <a:rPr lang="en-GB" smtClean="0"/>
              <a:t>25</a:t>
            </a:fld>
            <a:endParaRPr lang="en-GB"/>
          </a:p>
        </p:txBody>
      </p:sp>
      <p:grpSp>
        <p:nvGrpSpPr>
          <p:cNvPr id="5" name="Group 3">
            <a:extLst>
              <a:ext uri="{FF2B5EF4-FFF2-40B4-BE49-F238E27FC236}">
                <a16:creationId xmlns:a16="http://schemas.microsoft.com/office/drawing/2014/main" id="{80973B66-A102-B84C-8647-5C666DEA7D9D}"/>
              </a:ext>
            </a:extLst>
          </p:cNvPr>
          <p:cNvGrpSpPr>
            <a:grpSpLocks/>
          </p:cNvGrpSpPr>
          <p:nvPr/>
        </p:nvGrpSpPr>
        <p:grpSpPr bwMode="auto">
          <a:xfrm>
            <a:off x="489857" y="1191992"/>
            <a:ext cx="6955971" cy="4376056"/>
            <a:chOff x="3571873" y="3929063"/>
            <a:chExt cx="4735275" cy="2714197"/>
          </a:xfrm>
        </p:grpSpPr>
        <p:sp>
          <p:nvSpPr>
            <p:cNvPr id="6" name="Isosceles Triangle 4">
              <a:extLst>
                <a:ext uri="{FF2B5EF4-FFF2-40B4-BE49-F238E27FC236}">
                  <a16:creationId xmlns:a16="http://schemas.microsoft.com/office/drawing/2014/main" id="{56146E2C-FB8A-204E-98FB-02C9217EB8C1}"/>
                </a:ext>
              </a:extLst>
            </p:cNvPr>
            <p:cNvSpPr/>
            <p:nvPr/>
          </p:nvSpPr>
          <p:spPr>
            <a:xfrm>
              <a:off x="4286656" y="4571899"/>
              <a:ext cx="1857916" cy="15012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black"/>
                </a:solidFill>
              </a:endParaRPr>
            </a:p>
          </p:txBody>
        </p:sp>
        <p:sp>
          <p:nvSpPr>
            <p:cNvPr id="7" name="TextBox 10">
              <a:extLst>
                <a:ext uri="{FF2B5EF4-FFF2-40B4-BE49-F238E27FC236}">
                  <a16:creationId xmlns:a16="http://schemas.microsoft.com/office/drawing/2014/main" id="{F032033B-81F3-3A48-A627-78129C4037F6}"/>
                </a:ext>
              </a:extLst>
            </p:cNvPr>
            <p:cNvSpPr txBox="1">
              <a:spLocks noChangeArrowheads="1"/>
            </p:cNvSpPr>
            <p:nvPr/>
          </p:nvSpPr>
          <p:spPr bwMode="auto">
            <a:xfrm>
              <a:off x="4857748" y="4214813"/>
              <a:ext cx="540636"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C0213F7B-B881-8C45-93EF-38664D39CF93}"/>
                </a:ext>
              </a:extLst>
            </p:cNvPr>
            <p:cNvSpPr txBox="1">
              <a:spLocks noChangeArrowheads="1"/>
            </p:cNvSpPr>
            <p:nvPr/>
          </p:nvSpPr>
          <p:spPr bwMode="auto">
            <a:xfrm>
              <a:off x="3571873" y="5929313"/>
              <a:ext cx="565143"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A9AAA6AD-D559-2D4F-BA20-C9247D41AEB8}"/>
                </a:ext>
              </a:extLst>
            </p:cNvPr>
            <p:cNvSpPr txBox="1">
              <a:spLocks noChangeArrowheads="1"/>
            </p:cNvSpPr>
            <p:nvPr/>
          </p:nvSpPr>
          <p:spPr bwMode="auto">
            <a:xfrm>
              <a:off x="6143623" y="5929313"/>
              <a:ext cx="740481"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Left Brace 9">
              <a:extLst>
                <a:ext uri="{FF2B5EF4-FFF2-40B4-BE49-F238E27FC236}">
                  <a16:creationId xmlns:a16="http://schemas.microsoft.com/office/drawing/2014/main" id="{D8B60A4F-9404-8943-A723-3B7F6DF5DA0B}"/>
                </a:ext>
              </a:extLst>
            </p:cNvPr>
            <p:cNvSpPr/>
            <p:nvPr/>
          </p:nvSpPr>
          <p:spPr>
            <a:xfrm>
              <a:off x="5429788" y="3929063"/>
              <a:ext cx="154935" cy="91475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1" name="TextBox 14">
              <a:extLst>
                <a:ext uri="{FF2B5EF4-FFF2-40B4-BE49-F238E27FC236}">
                  <a16:creationId xmlns:a16="http://schemas.microsoft.com/office/drawing/2014/main" id="{B6C165C0-5177-0E42-AF86-FD12F9AFC2B9}"/>
                </a:ext>
              </a:extLst>
            </p:cNvPr>
            <p:cNvSpPr txBox="1">
              <a:spLocks noChangeArrowheads="1"/>
            </p:cNvSpPr>
            <p:nvPr/>
          </p:nvSpPr>
          <p:spPr bwMode="auto">
            <a:xfrm>
              <a:off x="5506741" y="4031058"/>
              <a:ext cx="1529347" cy="72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Money</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Effort</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Resource usage</a:t>
              </a:r>
              <a:endParaRPr lang="en-US" altLang="en-US" sz="1800">
                <a:solidFill>
                  <a:srgbClr val="000000"/>
                </a:solidFill>
                <a:latin typeface="Arial" panose="020B0604020202020204" pitchFamily="34" charset="0"/>
                <a:cs typeface="Arial" panose="020B0604020202020204" pitchFamily="34" charset="0"/>
              </a:endParaRPr>
            </a:p>
          </p:txBody>
        </p:sp>
        <p:sp>
          <p:nvSpPr>
            <p:cNvPr id="12" name="Left Brace 11">
              <a:extLst>
                <a:ext uri="{FF2B5EF4-FFF2-40B4-BE49-F238E27FC236}">
                  <a16:creationId xmlns:a16="http://schemas.microsoft.com/office/drawing/2014/main" id="{68C75636-4FB5-4848-BAEE-B245C4C6D500}"/>
                </a:ext>
              </a:extLst>
            </p:cNvPr>
            <p:cNvSpPr/>
            <p:nvPr/>
          </p:nvSpPr>
          <p:spPr>
            <a:xfrm>
              <a:off x="7001270" y="5571866"/>
              <a:ext cx="154934" cy="1071394"/>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3" name="TextBox 16">
              <a:extLst>
                <a:ext uri="{FF2B5EF4-FFF2-40B4-BE49-F238E27FC236}">
                  <a16:creationId xmlns:a16="http://schemas.microsoft.com/office/drawing/2014/main" id="{F6C94AA1-BA81-9A47-ACE4-966FA77D69F3}"/>
                </a:ext>
              </a:extLst>
            </p:cNvPr>
            <p:cNvSpPr txBox="1">
              <a:spLocks noChangeArrowheads="1"/>
            </p:cNvSpPr>
            <p:nvPr/>
          </p:nvSpPr>
          <p:spPr bwMode="auto">
            <a:xfrm>
              <a:off x="7072311" y="5643054"/>
              <a:ext cx="1234837" cy="947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Grade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Performance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Scope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Functionality</a:t>
              </a:r>
              <a:endParaRPr lang="en-US" altLang="en-US" sz="1800">
                <a:solidFill>
                  <a:srgbClr val="000000"/>
                </a:solidFill>
                <a:latin typeface="Arial" panose="020B0604020202020204" pitchFamily="34" charset="0"/>
                <a:cs typeface="Arial" panose="020B0604020202020204" pitchFamily="34" charset="0"/>
              </a:endParaRPr>
            </a:p>
          </p:txBody>
        </p:sp>
      </p:grpSp>
      <p:sp>
        <p:nvSpPr>
          <p:cNvPr id="14" name="Content Placeholder 2">
            <a:extLst>
              <a:ext uri="{FF2B5EF4-FFF2-40B4-BE49-F238E27FC236}">
                <a16:creationId xmlns:a16="http://schemas.microsoft.com/office/drawing/2014/main" id="{9907C32D-5007-6540-A4B1-CBD25E90D68D}"/>
              </a:ext>
            </a:extLst>
          </p:cNvPr>
          <p:cNvSpPr>
            <a:spLocks noGrp="1"/>
          </p:cNvSpPr>
          <p:nvPr>
            <p:ph idx="1"/>
          </p:nvPr>
        </p:nvSpPr>
        <p:spPr>
          <a:xfrm>
            <a:off x="7638730" y="1694770"/>
            <a:ext cx="4346441" cy="3009183"/>
          </a:xfrm>
        </p:spPr>
        <p:txBody>
          <a:bodyPr>
            <a:noAutofit/>
          </a:bodyPr>
          <a:lstStyle/>
          <a:p>
            <a:pPr marL="0" indent="0">
              <a:buFontTx/>
              <a:buNone/>
              <a:defRPr/>
            </a:pPr>
            <a:r>
              <a:rPr lang="en-GB" sz="1800" dirty="0">
                <a:latin typeface="Arial" panose="020B0604020202020204" pitchFamily="34" charset="0"/>
                <a:cs typeface="Arial" panose="020B0604020202020204" pitchFamily="34" charset="0"/>
              </a:rPr>
              <a:t>A set of general or common objectives, to meet:</a:t>
            </a: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b="1" dirty="0">
                <a:latin typeface="Arial" panose="020B0604020202020204" pitchFamily="34" charset="0"/>
                <a:cs typeface="Arial" panose="020B0604020202020204" pitchFamily="34" charset="0"/>
              </a:rPr>
              <a:t>Time, Cost, Quality</a:t>
            </a:r>
            <a:endParaRPr lang="en-US" sz="1800" b="1" dirty="0">
              <a:latin typeface="Arial" panose="020B0604020202020204" pitchFamily="34" charset="0"/>
              <a:cs typeface="Arial" panose="020B0604020202020204" pitchFamily="34" charset="0"/>
            </a:endParaRP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dirty="0">
                <a:latin typeface="Arial" panose="020B0604020202020204" pitchFamily="34" charset="0"/>
                <a:cs typeface="Arial" panose="020B0604020202020204" pitchFamily="34" charset="0"/>
              </a:rPr>
              <a:t>As also known as.. </a:t>
            </a:r>
          </a:p>
          <a:p>
            <a:pPr marL="342900" lvl="1" indent="0">
              <a:buFontTx/>
              <a:buNone/>
              <a:defRPr/>
            </a:pPr>
            <a:r>
              <a:rPr lang="en-GB" sz="1800" dirty="0">
                <a:latin typeface="Arial" panose="020B0604020202020204" pitchFamily="34" charset="0"/>
                <a:cs typeface="Arial" panose="020B0604020202020204" pitchFamily="34" charset="0"/>
              </a:rPr>
              <a:t>Project Constraints</a:t>
            </a:r>
          </a:p>
          <a:p>
            <a:pPr marL="342900" lvl="1" indent="0">
              <a:buFontTx/>
              <a:buNone/>
              <a:defRPr/>
            </a:pPr>
            <a:r>
              <a:rPr lang="en-GB" sz="1800" dirty="0">
                <a:latin typeface="Arial" panose="020B0604020202020204" pitchFamily="34" charset="0"/>
                <a:cs typeface="Arial" panose="020B0604020202020204" pitchFamily="34" charset="0"/>
              </a:rPr>
              <a:t>The ‘Project Triangle’</a:t>
            </a:r>
          </a:p>
          <a:p>
            <a:pPr marL="0" indent="0">
              <a:buFontTx/>
              <a:buNone/>
              <a:defRP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125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0" end="0"/>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2" end="2"/>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4" end="4"/>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1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5" end="5"/>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1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6" end="6"/>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C201-B75C-1A4A-9D56-876F39E7B74F}"/>
              </a:ext>
            </a:extLst>
          </p:cNvPr>
          <p:cNvSpPr>
            <a:spLocks noGrp="1"/>
          </p:cNvSpPr>
          <p:nvPr>
            <p:ph type="title"/>
          </p:nvPr>
        </p:nvSpPr>
        <p:spPr/>
        <p:txBody>
          <a:bodyPr/>
          <a:lstStyle/>
          <a:p>
            <a:r>
              <a:rPr lang="en-US" dirty="0"/>
              <a:t>Maintaining Equilibrium</a:t>
            </a:r>
          </a:p>
        </p:txBody>
      </p:sp>
      <p:sp>
        <p:nvSpPr>
          <p:cNvPr id="4" name="Slide Number Placeholder 3">
            <a:extLst>
              <a:ext uri="{FF2B5EF4-FFF2-40B4-BE49-F238E27FC236}">
                <a16:creationId xmlns:a16="http://schemas.microsoft.com/office/drawing/2014/main" id="{F2004F14-1FF1-2A40-9E18-F5FE572FEA23}"/>
              </a:ext>
            </a:extLst>
          </p:cNvPr>
          <p:cNvSpPr>
            <a:spLocks noGrp="1"/>
          </p:cNvSpPr>
          <p:nvPr>
            <p:ph type="sldNum" sz="quarter" idx="12"/>
          </p:nvPr>
        </p:nvSpPr>
        <p:spPr/>
        <p:txBody>
          <a:bodyPr/>
          <a:lstStyle/>
          <a:p>
            <a:fld id="{3D165440-4880-415F-9146-4793BDD623F8}" type="slidenum">
              <a:rPr lang="en-GB" smtClean="0"/>
              <a:t>26</a:t>
            </a:fld>
            <a:endParaRPr lang="en-GB"/>
          </a:p>
        </p:txBody>
      </p:sp>
      <p:grpSp>
        <p:nvGrpSpPr>
          <p:cNvPr id="5" name="Group 3">
            <a:extLst>
              <a:ext uri="{FF2B5EF4-FFF2-40B4-BE49-F238E27FC236}">
                <a16:creationId xmlns:a16="http://schemas.microsoft.com/office/drawing/2014/main" id="{1B2BD4D8-C1AB-9542-85C1-B905846D73B5}"/>
              </a:ext>
            </a:extLst>
          </p:cNvPr>
          <p:cNvGrpSpPr>
            <a:grpSpLocks/>
          </p:cNvGrpSpPr>
          <p:nvPr/>
        </p:nvGrpSpPr>
        <p:grpSpPr bwMode="auto">
          <a:xfrm>
            <a:off x="2025879" y="2182817"/>
            <a:ext cx="7199765" cy="3466872"/>
            <a:chOff x="1142976" y="3145982"/>
            <a:chExt cx="7286676" cy="2871902"/>
          </a:xfrm>
        </p:grpSpPr>
        <p:sp>
          <p:nvSpPr>
            <p:cNvPr id="6" name="Isosceles Triangle 4">
              <a:extLst>
                <a:ext uri="{FF2B5EF4-FFF2-40B4-BE49-F238E27FC236}">
                  <a16:creationId xmlns:a16="http://schemas.microsoft.com/office/drawing/2014/main" id="{AC2B3200-1501-674C-BFD1-3C95BB9DF751}"/>
                </a:ext>
              </a:extLst>
            </p:cNvPr>
            <p:cNvSpPr/>
            <p:nvPr/>
          </p:nvSpPr>
          <p:spPr>
            <a:xfrm>
              <a:off x="1142976" y="3500419"/>
              <a:ext cx="4785827" cy="2072981"/>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TextBox 10">
              <a:extLst>
                <a:ext uri="{FF2B5EF4-FFF2-40B4-BE49-F238E27FC236}">
                  <a16:creationId xmlns:a16="http://schemas.microsoft.com/office/drawing/2014/main" id="{638FAAED-8CA9-C641-837F-EC7D7F9B2CC0}"/>
                </a:ext>
              </a:extLst>
            </p:cNvPr>
            <p:cNvSpPr txBox="1">
              <a:spLocks noChangeArrowheads="1"/>
            </p:cNvSpPr>
            <p:nvPr/>
          </p:nvSpPr>
          <p:spPr bwMode="auto">
            <a:xfrm>
              <a:off x="4422155" y="3145982"/>
              <a:ext cx="845714"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79619C7A-B917-2D40-8A23-97C248A8EDA8}"/>
                </a:ext>
              </a:extLst>
            </p:cNvPr>
            <p:cNvSpPr txBox="1">
              <a:spLocks noChangeArrowheads="1"/>
            </p:cNvSpPr>
            <p:nvPr/>
          </p:nvSpPr>
          <p:spPr bwMode="auto">
            <a:xfrm>
              <a:off x="1142976" y="5572140"/>
              <a:ext cx="884051"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4EE04B91-7DC4-2140-86E6-21815E9EF400}"/>
                </a:ext>
              </a:extLst>
            </p:cNvPr>
            <p:cNvSpPr txBox="1">
              <a:spLocks noChangeArrowheads="1"/>
            </p:cNvSpPr>
            <p:nvPr/>
          </p:nvSpPr>
          <p:spPr bwMode="auto">
            <a:xfrm>
              <a:off x="5000628" y="5572140"/>
              <a:ext cx="1158332"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Isosceles Triangle 8">
              <a:extLst>
                <a:ext uri="{FF2B5EF4-FFF2-40B4-BE49-F238E27FC236}">
                  <a16:creationId xmlns:a16="http://schemas.microsoft.com/office/drawing/2014/main" id="{74891113-7268-0B4A-A2CD-CEF1C320C88C}"/>
                </a:ext>
              </a:extLst>
            </p:cNvPr>
            <p:cNvSpPr/>
            <p:nvPr/>
          </p:nvSpPr>
          <p:spPr>
            <a:xfrm>
              <a:off x="7429719" y="3429532"/>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Isosceles Triangle 9">
              <a:extLst>
                <a:ext uri="{FF2B5EF4-FFF2-40B4-BE49-F238E27FC236}">
                  <a16:creationId xmlns:a16="http://schemas.microsoft.com/office/drawing/2014/main" id="{19B90450-CB80-5441-8147-CA1922380D2F}"/>
                </a:ext>
              </a:extLst>
            </p:cNvPr>
            <p:cNvSpPr/>
            <p:nvPr/>
          </p:nvSpPr>
          <p:spPr>
            <a:xfrm>
              <a:off x="7429719" y="4573311"/>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cxnSp>
          <p:nvCxnSpPr>
            <p:cNvPr id="12" name="Straight Arrow Connector 11">
              <a:extLst>
                <a:ext uri="{FF2B5EF4-FFF2-40B4-BE49-F238E27FC236}">
                  <a16:creationId xmlns:a16="http://schemas.microsoft.com/office/drawing/2014/main" id="{1A92AC9A-38C6-A943-99C9-C8A4436800FC}"/>
                </a:ext>
              </a:extLst>
            </p:cNvPr>
            <p:cNvCxnSpPr/>
            <p:nvPr/>
          </p:nvCxnSpPr>
          <p:spPr>
            <a:xfrm rot="5400000" flipH="1" flipV="1">
              <a:off x="6287443" y="3786844"/>
              <a:ext cx="42724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E58154F-A6A5-1F4F-BF35-D5CF3938CE72}"/>
                </a:ext>
              </a:extLst>
            </p:cNvPr>
            <p:cNvCxnSpPr/>
            <p:nvPr/>
          </p:nvCxnSpPr>
          <p:spPr>
            <a:xfrm rot="10800000">
              <a:off x="5714967" y="5073356"/>
              <a:ext cx="429707"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0">
              <a:extLst>
                <a:ext uri="{FF2B5EF4-FFF2-40B4-BE49-F238E27FC236}">
                  <a16:creationId xmlns:a16="http://schemas.microsoft.com/office/drawing/2014/main" id="{E121F470-3100-2645-800A-8F4CCE2A90C8}"/>
                </a:ext>
              </a:extLst>
            </p:cNvPr>
            <p:cNvSpPr txBox="1">
              <a:spLocks noChangeArrowheads="1"/>
            </p:cNvSpPr>
            <p:nvPr/>
          </p:nvSpPr>
          <p:spPr bwMode="auto">
            <a:xfrm>
              <a:off x="5572132" y="3929066"/>
              <a:ext cx="2108527" cy="39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a:solidFill>
                    <a:srgbClr val="000000"/>
                  </a:solidFill>
                  <a:latin typeface="Arial" panose="020B0604020202020204" pitchFamily="34" charset="0"/>
                </a:rPr>
                <a:t>Increase Cost  = </a:t>
              </a:r>
              <a:endParaRPr lang="en-US" altLang="en-US" sz="1500">
                <a:solidFill>
                  <a:srgbClr val="000000"/>
                </a:solidFill>
                <a:latin typeface="Arial" panose="020B0604020202020204" pitchFamily="34" charset="0"/>
              </a:endParaRPr>
            </a:p>
          </p:txBody>
        </p:sp>
        <p:sp>
          <p:nvSpPr>
            <p:cNvPr id="15" name="TextBox 10">
              <a:extLst>
                <a:ext uri="{FF2B5EF4-FFF2-40B4-BE49-F238E27FC236}">
                  <a16:creationId xmlns:a16="http://schemas.microsoft.com/office/drawing/2014/main" id="{EBD8937E-4FF1-6945-BA2D-74FEC335B7DF}"/>
                </a:ext>
              </a:extLst>
            </p:cNvPr>
            <p:cNvSpPr txBox="1">
              <a:spLocks noChangeArrowheads="1"/>
            </p:cNvSpPr>
            <p:nvPr/>
          </p:nvSpPr>
          <p:spPr bwMode="auto">
            <a:xfrm>
              <a:off x="6143636" y="4714884"/>
              <a:ext cx="1643074" cy="668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dirty="0">
                  <a:solidFill>
                    <a:srgbClr val="000000"/>
                  </a:solidFill>
                  <a:latin typeface="Arial" panose="020B0604020202020204" pitchFamily="34" charset="0"/>
                  <a:cs typeface="Arial" panose="020B0604020202020204" pitchFamily="34" charset="0"/>
                </a:rPr>
                <a:t>Decrease Quality    = </a:t>
              </a:r>
              <a:endParaRPr lang="en-US" altLang="en-US" sz="1500" dirty="0">
                <a:solidFill>
                  <a:srgbClr val="000000"/>
                </a:solidFill>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4940B1F5-490C-5540-8ECD-1EA9BA18977D}"/>
              </a:ext>
            </a:extLst>
          </p:cNvPr>
          <p:cNvSpPr/>
          <p:nvPr/>
        </p:nvSpPr>
        <p:spPr>
          <a:xfrm>
            <a:off x="697120" y="1045157"/>
            <a:ext cx="10885279" cy="830997"/>
          </a:xfrm>
          <a:prstGeom prst="rect">
            <a:avLst/>
          </a:prstGeom>
        </p:spPr>
        <p:txBody>
          <a:bodyPr wrap="square">
            <a:spAutoFit/>
          </a:bodyPr>
          <a:lstStyle/>
          <a:p>
            <a:r>
              <a:rPr lang="en-GB" altLang="en-US" sz="2400" dirty="0">
                <a:latin typeface="Arial" panose="020B0604020202020204" pitchFamily="34" charset="0"/>
                <a:cs typeface="Arial" panose="020B0604020202020204" pitchFamily="34" charset="0"/>
              </a:rPr>
              <a:t>If the project takes longer than expected, but must still be delivered on time, options are usually limited …</a:t>
            </a:r>
          </a:p>
        </p:txBody>
      </p:sp>
    </p:spTree>
    <p:extLst>
      <p:ext uri="{BB962C8B-B14F-4D97-AF65-F5344CB8AC3E}">
        <p14:creationId xmlns:p14="http://schemas.microsoft.com/office/powerpoint/2010/main" val="12945355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D4739-C322-D043-BD94-7BF2ED236A0B}"/>
              </a:ext>
            </a:extLst>
          </p:cNvPr>
          <p:cNvSpPr>
            <a:spLocks noGrp="1"/>
          </p:cNvSpPr>
          <p:nvPr>
            <p:ph type="title"/>
          </p:nvPr>
        </p:nvSpPr>
        <p:spPr/>
        <p:txBody>
          <a:bodyPr/>
          <a:lstStyle/>
          <a:p>
            <a:r>
              <a:rPr lang="en-US" dirty="0"/>
              <a:t>Key Tips</a:t>
            </a:r>
          </a:p>
        </p:txBody>
      </p:sp>
      <p:sp>
        <p:nvSpPr>
          <p:cNvPr id="3" name="Content Placeholder 2">
            <a:extLst>
              <a:ext uri="{FF2B5EF4-FFF2-40B4-BE49-F238E27FC236}">
                <a16:creationId xmlns:a16="http://schemas.microsoft.com/office/drawing/2014/main" id="{17685460-8430-614B-9CDA-067878B5D1D2}"/>
              </a:ext>
            </a:extLst>
          </p:cNvPr>
          <p:cNvSpPr>
            <a:spLocks noGrp="1"/>
          </p:cNvSpPr>
          <p:nvPr>
            <p:ph idx="1"/>
          </p:nvPr>
        </p:nvSpPr>
        <p:spPr>
          <a:xfrm>
            <a:off x="609600" y="1600201"/>
            <a:ext cx="11391900" cy="3917032"/>
          </a:xfrm>
        </p:spPr>
        <p:txBody>
          <a:bodyPr>
            <a:normAutofit fontScale="85000" lnSpcReduction="20000"/>
          </a:bodyPr>
          <a:lstStyle/>
          <a:p>
            <a:r>
              <a:rPr lang="en-US" dirty="0"/>
              <a:t>Start by understanding </a:t>
            </a:r>
            <a:r>
              <a:rPr lang="en-US" b="1" i="1" dirty="0"/>
              <a:t>why</a:t>
            </a:r>
            <a:r>
              <a:rPr lang="en-US" dirty="0"/>
              <a:t> the project is being done</a:t>
            </a:r>
          </a:p>
          <a:p>
            <a:r>
              <a:rPr lang="en-US" dirty="0"/>
              <a:t>Define the </a:t>
            </a:r>
            <a:r>
              <a:rPr lang="en-US" b="1" i="1" dirty="0"/>
              <a:t>what</a:t>
            </a:r>
          </a:p>
          <a:p>
            <a:r>
              <a:rPr lang="en-US" dirty="0"/>
              <a:t>Know the </a:t>
            </a:r>
            <a:r>
              <a:rPr lang="en-US" b="1" dirty="0"/>
              <a:t>scope</a:t>
            </a:r>
            <a:endParaRPr lang="en-US" dirty="0"/>
          </a:p>
          <a:p>
            <a:r>
              <a:rPr lang="en-US" dirty="0"/>
              <a:t>Good projects start with the end result in mind</a:t>
            </a:r>
          </a:p>
          <a:p>
            <a:r>
              <a:rPr lang="en-US" dirty="0"/>
              <a:t>Project Definition is </a:t>
            </a:r>
            <a:r>
              <a:rPr lang="en-US" b="1" dirty="0"/>
              <a:t>specific, precise, complete, concise, unambiguous</a:t>
            </a:r>
          </a:p>
          <a:p>
            <a:r>
              <a:rPr lang="en-US" dirty="0"/>
              <a:t>Identify risks/issues – allocate resolving actions against members</a:t>
            </a:r>
          </a:p>
          <a:p>
            <a:r>
              <a:rPr lang="en-US" dirty="0"/>
              <a:t>Do not let uncontrolled changes happen</a:t>
            </a:r>
          </a:p>
          <a:p>
            <a:r>
              <a:rPr lang="en-US" dirty="0"/>
              <a:t>Ensure clients know how project progresses on regular basis</a:t>
            </a:r>
          </a:p>
          <a:p>
            <a:r>
              <a:rPr lang="en-US" dirty="0"/>
              <a:t>Communicate regularly/manage expectations</a:t>
            </a:r>
          </a:p>
          <a:p>
            <a:r>
              <a:rPr lang="en-US" dirty="0"/>
              <a:t>Maintain Iron Triangle equilibrium</a:t>
            </a:r>
          </a:p>
          <a:p>
            <a:endParaRPr lang="en-US" dirty="0"/>
          </a:p>
        </p:txBody>
      </p:sp>
      <p:sp>
        <p:nvSpPr>
          <p:cNvPr id="4" name="Slide Number Placeholder 3">
            <a:extLst>
              <a:ext uri="{FF2B5EF4-FFF2-40B4-BE49-F238E27FC236}">
                <a16:creationId xmlns:a16="http://schemas.microsoft.com/office/drawing/2014/main" id="{50202DCD-87D8-EA4B-8C9F-2DC910EED505}"/>
              </a:ext>
            </a:extLst>
          </p:cNvPr>
          <p:cNvSpPr>
            <a:spLocks noGrp="1"/>
          </p:cNvSpPr>
          <p:nvPr>
            <p:ph type="sldNum" sz="quarter" idx="12"/>
          </p:nvPr>
        </p:nvSpPr>
        <p:spPr/>
        <p:txBody>
          <a:bodyPr/>
          <a:lstStyle/>
          <a:p>
            <a:fld id="{3D165440-4880-415F-9146-4793BDD623F8}" type="slidenum">
              <a:rPr lang="en-GB" smtClean="0"/>
              <a:t>27</a:t>
            </a:fld>
            <a:endParaRPr lang="en-GB"/>
          </a:p>
        </p:txBody>
      </p:sp>
    </p:spTree>
    <p:extLst>
      <p:ext uri="{BB962C8B-B14F-4D97-AF65-F5344CB8AC3E}">
        <p14:creationId xmlns:p14="http://schemas.microsoft.com/office/powerpoint/2010/main" val="2288599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28</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29</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29</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a:latin typeface="Arial" panose="020B0604020202020204" pitchFamily="34" charset="0"/>
                <a:cs typeface="Arial" panose="020B0604020202020204" pitchFamily="34" charset="0"/>
              </a:rPr>
              <a:t>What is the scope of your project</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Identify sponsor, champion, manager, team &amp; stakeholders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Apply the Project life cycle overview to the project you have selected</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How will the iron triangle look like for your </a:t>
            </a:r>
            <a:r>
              <a:rPr lang="en-GB" altLang="en-US">
                <a:latin typeface="Arial" panose="020B0604020202020204" pitchFamily="34" charset="0"/>
                <a:cs typeface="Arial" panose="020B0604020202020204" pitchFamily="34" charset="0"/>
              </a:rPr>
              <a:t>chosen project</a:t>
            </a:r>
            <a:br>
              <a:rPr lang="en-GB" altLang="en-US">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How will you ensure equilibrium is maintained</a:t>
            </a:r>
          </a:p>
        </p:txBody>
      </p:sp>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17265</TotalTime>
  <Words>5923</Words>
  <Application>Microsoft Macintosh PowerPoint</Application>
  <PresentationFormat>Widescreen</PresentationFormat>
  <Paragraphs>562</Paragraphs>
  <Slides>29</Slides>
  <Notes>26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ＭＳ Ｐゴシック</vt:lpstr>
      <vt:lpstr>ＭＳ Ｐゴシック</vt:lpstr>
      <vt:lpstr>Aharoni</vt:lpstr>
      <vt:lpstr>Arial</vt:lpstr>
      <vt:lpstr>Calibri</vt:lpstr>
      <vt:lpstr>Gill Sans MT</vt:lpstr>
      <vt:lpstr>Myriad Pro</vt:lpstr>
      <vt:lpstr>Times</vt:lpstr>
      <vt:lpstr>Times New Roman</vt:lpstr>
      <vt:lpstr>20140311PresentationUWTSDTemplate</vt:lpstr>
      <vt:lpstr>BA Management Skills for the Workplace BMSK5004</vt:lpstr>
      <vt:lpstr>Session 2</vt:lpstr>
      <vt:lpstr>Project Manager’s Skills</vt:lpstr>
      <vt:lpstr>Project Manager’s Attributes</vt:lpstr>
      <vt:lpstr>A Project Manager…</vt:lpstr>
      <vt:lpstr>The Project Manager’s role</vt:lpstr>
      <vt:lpstr>PowerPoint Presentation</vt:lpstr>
      <vt:lpstr>Define the Why &amp; What</vt:lpstr>
      <vt:lpstr>Project Definition</vt:lpstr>
      <vt:lpstr>Project Lifecycle</vt:lpstr>
      <vt:lpstr>Project Cycle</vt:lpstr>
      <vt:lpstr>Definition Phase – the plan</vt:lpstr>
      <vt:lpstr>Initiation Phase – start up</vt:lpstr>
      <vt:lpstr>Implementation Phase – the ‘do’</vt:lpstr>
      <vt:lpstr>Evaluation Phase – the wrap up or review</vt:lpstr>
      <vt:lpstr>Inception Phase: Stakeholders</vt:lpstr>
      <vt:lpstr>PowerPoint Presentation</vt:lpstr>
      <vt:lpstr>Roles – who does what</vt:lpstr>
      <vt:lpstr>Putting it simply - Project Management over a project life cycle is:</vt:lpstr>
      <vt:lpstr>Project Management Process Groups</vt:lpstr>
      <vt:lpstr>A typical project life cycle </vt:lpstr>
      <vt:lpstr>The Iron Triangle</vt:lpstr>
      <vt:lpstr>Project Objectives Triangle</vt:lpstr>
      <vt:lpstr>The Balancing Act</vt:lpstr>
      <vt:lpstr>Project ‘Direct’ Objectives</vt:lpstr>
      <vt:lpstr>Maintaining Equilibrium</vt:lpstr>
      <vt:lpstr>Key Tips</vt:lpstr>
      <vt:lpstr>Managing Projects in the Organisation</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95</cp:revision>
  <dcterms:created xsi:type="dcterms:W3CDTF">2020-06-08T16:11:31Z</dcterms:created>
  <dcterms:modified xsi:type="dcterms:W3CDTF">2020-07-16T09:59:26Z</dcterms:modified>
</cp:coreProperties>
</file>