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9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5143500" type="screen16x9"/>
  <p:notesSz cx="51435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D7DE34C8-E348-4314-A43B-1D746651AC30}">
  <a:tblStyle styleId="{D7DE34C8-E348-4314-A43B-1D746651AC30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874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857400" y="685800"/>
            <a:ext cx="342915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514350" y="4343400"/>
            <a:ext cx="41148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8;p1:notes"/>
          <p:cNvSpPr txBox="1">
            <a:spLocks noGrp="1"/>
          </p:cNvSpPr>
          <p:nvPr>
            <p:ph type="body" idx="1"/>
          </p:nvPr>
        </p:nvSpPr>
        <p:spPr>
          <a:xfrm>
            <a:off x="514350" y="4343400"/>
            <a:ext cx="41148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" name="Google Shape;9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857400" y="685800"/>
            <a:ext cx="342915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0" y="0"/>
            <a:ext cx="3000000" cy="3000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5" name="Google Shape;15;p2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" name="Google Shape;16;p2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2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0" y="0"/>
            <a:ext cx="3000000" cy="3000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79" name="Google Shape;79;p3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0" name="Google Shape;80;p3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3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0" y="0"/>
            <a:ext cx="3000000" cy="3000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14" name="Google Shape;114;p4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5" name="Google Shape;115;p4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4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0" y="0"/>
            <a:ext cx="3000000" cy="3000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48" name="Google Shape;148;p5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9" name="Google Shape;149;p5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5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0" y="0"/>
            <a:ext cx="3000000" cy="3000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84" name="Google Shape;184;p6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5" name="Google Shape;185;p6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6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0" y="0"/>
            <a:ext cx="3000000" cy="3000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16" name="Google Shape;216;p7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7" name="Google Shape;217;p7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7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0" y="0"/>
            <a:ext cx="3000000" cy="3000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49" name="Google Shape;249;p8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0" name="Google Shape;250;p8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8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0" y="0"/>
            <a:ext cx="3000000" cy="3000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99" name="Google Shape;299;p9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0" name="Google Shape;300;p9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9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0" y="0"/>
            <a:ext cx="3000000" cy="3000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324" name="Google Shape;324;p10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5" name="Google Shape;325;p10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10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" name="Google Shape;369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0" y="0"/>
            <a:ext cx="3000000" cy="3000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370" name="Google Shape;370;p11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1" name="Google Shape;371;p11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11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0" y="0"/>
            <a:ext cx="3000000" cy="3000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447" name="Google Shape;447;p12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48" name="Google Shape;448;p12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12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5" name="Google Shape;485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0" y="0"/>
            <a:ext cx="3000000" cy="3000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486" name="Google Shape;486;p13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87" name="Google Shape;487;p13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13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" name="Google Shape;518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0" y="0"/>
            <a:ext cx="3000000" cy="3000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519" name="Google Shape;519;p14:notes"/>
          <p:cNvSpPr txBox="1">
            <a:spLocks noGrp="1"/>
          </p:cNvSpPr>
          <p:nvPr>
            <p:ph type="body" idx="1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0" name="Google Shape;520;p14:notes"/>
          <p:cNvSpPr txBox="1">
            <a:spLocks noGrp="1"/>
          </p:cNvSpPr>
          <p:nvPr>
            <p:ph type="sldNum" idx="12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14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EFAULT">
  <p:cSld name="DEFAULT">
    <p:bg>
      <p:bgPr>
        <a:solidFill>
          <a:schemeClr val="lt1"/>
        </a:solidFill>
        <a:effectLst/>
      </p:bgPr>
    </p:bg>
    <p:spTree>
      <p:nvGrpSpPr>
        <p:cNvPr id="1" name="Shape 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3"/>
          <p:cNvSpPr txBox="1"/>
          <p:nvPr/>
        </p:nvSpPr>
        <p:spPr>
          <a:xfrm>
            <a:off x="996176" y="1999321"/>
            <a:ext cx="6305316" cy="17543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Name: Ashthaben Bababriya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Student Id: 2507706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Module Name: Research Methods and Professional Development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Module Code: (ACFA7004_LON)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2" name="Google Shape;12;p3" descr="A close up of a sign&#10;&#10;AI-generated content may be incorrect.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245112" y="399933"/>
            <a:ext cx="3950135" cy="13545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1B2A"/>
        </a:solidFill>
        <a:effectLst/>
      </p:bgPr>
    </p:bg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4"/>
          <p:cNvSpPr/>
          <p:nvPr/>
        </p:nvSpPr>
        <p:spPr>
          <a:xfrm>
            <a:off x="0" y="0"/>
            <a:ext cx="548640" cy="5143500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" name="Google Shape;19;p4"/>
          <p:cNvSpPr/>
          <p:nvPr/>
        </p:nvSpPr>
        <p:spPr>
          <a:xfrm>
            <a:off x="548640" y="0"/>
            <a:ext cx="228600" cy="5143500"/>
          </a:xfrm>
          <a:prstGeom prst="rect">
            <a:avLst/>
          </a:prstGeom>
          <a:solidFill>
            <a:srgbClr val="0099CC"/>
          </a:solidFill>
          <a:ln w="12700" cap="flat" cmpd="sng">
            <a:solidFill>
              <a:srgbClr val="0099C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" name="Google Shape;20;p4"/>
          <p:cNvSpPr/>
          <p:nvPr/>
        </p:nvSpPr>
        <p:spPr>
          <a:xfrm>
            <a:off x="1188720" y="27432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" name="Google Shape;21;p4"/>
          <p:cNvSpPr/>
          <p:nvPr/>
        </p:nvSpPr>
        <p:spPr>
          <a:xfrm>
            <a:off x="2194560" y="27432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Google Shape;22;p4"/>
          <p:cNvSpPr/>
          <p:nvPr/>
        </p:nvSpPr>
        <p:spPr>
          <a:xfrm>
            <a:off x="3200400" y="27432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" name="Google Shape;23;p4"/>
          <p:cNvSpPr/>
          <p:nvPr/>
        </p:nvSpPr>
        <p:spPr>
          <a:xfrm>
            <a:off x="4206240" y="27432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" name="Google Shape;24;p4"/>
          <p:cNvSpPr/>
          <p:nvPr/>
        </p:nvSpPr>
        <p:spPr>
          <a:xfrm>
            <a:off x="5212080" y="27432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" name="Google Shape;25;p4"/>
          <p:cNvSpPr/>
          <p:nvPr/>
        </p:nvSpPr>
        <p:spPr>
          <a:xfrm>
            <a:off x="6217920" y="27432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" name="Google Shape;26;p4"/>
          <p:cNvSpPr/>
          <p:nvPr/>
        </p:nvSpPr>
        <p:spPr>
          <a:xfrm>
            <a:off x="7223760" y="27432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" name="Google Shape;27;p4"/>
          <p:cNvSpPr/>
          <p:nvPr/>
        </p:nvSpPr>
        <p:spPr>
          <a:xfrm>
            <a:off x="8229600" y="27432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" name="Google Shape;28;p4"/>
          <p:cNvSpPr/>
          <p:nvPr/>
        </p:nvSpPr>
        <p:spPr>
          <a:xfrm>
            <a:off x="1188720" y="109728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" name="Google Shape;29;p4"/>
          <p:cNvSpPr/>
          <p:nvPr/>
        </p:nvSpPr>
        <p:spPr>
          <a:xfrm>
            <a:off x="2194560" y="109728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" name="Google Shape;30;p4"/>
          <p:cNvSpPr/>
          <p:nvPr/>
        </p:nvSpPr>
        <p:spPr>
          <a:xfrm>
            <a:off x="3200400" y="109728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" name="Google Shape;31;p4"/>
          <p:cNvSpPr/>
          <p:nvPr/>
        </p:nvSpPr>
        <p:spPr>
          <a:xfrm>
            <a:off x="4206240" y="109728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" name="Google Shape;32;p4"/>
          <p:cNvSpPr/>
          <p:nvPr/>
        </p:nvSpPr>
        <p:spPr>
          <a:xfrm>
            <a:off x="5212080" y="109728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" name="Google Shape;33;p4"/>
          <p:cNvSpPr/>
          <p:nvPr/>
        </p:nvSpPr>
        <p:spPr>
          <a:xfrm>
            <a:off x="6217920" y="109728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" name="Google Shape;34;p4"/>
          <p:cNvSpPr/>
          <p:nvPr/>
        </p:nvSpPr>
        <p:spPr>
          <a:xfrm>
            <a:off x="7223760" y="109728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" name="Google Shape;35;p4"/>
          <p:cNvSpPr/>
          <p:nvPr/>
        </p:nvSpPr>
        <p:spPr>
          <a:xfrm>
            <a:off x="8229600" y="109728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" name="Google Shape;36;p4"/>
          <p:cNvSpPr/>
          <p:nvPr/>
        </p:nvSpPr>
        <p:spPr>
          <a:xfrm>
            <a:off x="1188720" y="192024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" name="Google Shape;37;p4"/>
          <p:cNvSpPr/>
          <p:nvPr/>
        </p:nvSpPr>
        <p:spPr>
          <a:xfrm>
            <a:off x="2194560" y="192024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" name="Google Shape;38;p4"/>
          <p:cNvSpPr/>
          <p:nvPr/>
        </p:nvSpPr>
        <p:spPr>
          <a:xfrm>
            <a:off x="3200400" y="192024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" name="Google Shape;39;p4"/>
          <p:cNvSpPr/>
          <p:nvPr/>
        </p:nvSpPr>
        <p:spPr>
          <a:xfrm>
            <a:off x="4206240" y="192024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" name="Google Shape;40;p4"/>
          <p:cNvSpPr/>
          <p:nvPr/>
        </p:nvSpPr>
        <p:spPr>
          <a:xfrm>
            <a:off x="5212080" y="192024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" name="Google Shape;41;p4"/>
          <p:cNvSpPr/>
          <p:nvPr/>
        </p:nvSpPr>
        <p:spPr>
          <a:xfrm>
            <a:off x="6217920" y="192024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" name="Google Shape;42;p4"/>
          <p:cNvSpPr/>
          <p:nvPr/>
        </p:nvSpPr>
        <p:spPr>
          <a:xfrm>
            <a:off x="7223760" y="192024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" name="Google Shape;43;p4"/>
          <p:cNvSpPr/>
          <p:nvPr/>
        </p:nvSpPr>
        <p:spPr>
          <a:xfrm>
            <a:off x="8229600" y="192024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" name="Google Shape;44;p4"/>
          <p:cNvSpPr/>
          <p:nvPr/>
        </p:nvSpPr>
        <p:spPr>
          <a:xfrm>
            <a:off x="1188720" y="274320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" name="Google Shape;45;p4"/>
          <p:cNvSpPr/>
          <p:nvPr/>
        </p:nvSpPr>
        <p:spPr>
          <a:xfrm>
            <a:off x="2194560" y="274320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" name="Google Shape;46;p4"/>
          <p:cNvSpPr/>
          <p:nvPr/>
        </p:nvSpPr>
        <p:spPr>
          <a:xfrm>
            <a:off x="3200400" y="274320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" name="Google Shape;47;p4"/>
          <p:cNvSpPr/>
          <p:nvPr/>
        </p:nvSpPr>
        <p:spPr>
          <a:xfrm>
            <a:off x="4206240" y="274320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" name="Google Shape;48;p4"/>
          <p:cNvSpPr/>
          <p:nvPr/>
        </p:nvSpPr>
        <p:spPr>
          <a:xfrm>
            <a:off x="5212080" y="274320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" name="Google Shape;49;p4"/>
          <p:cNvSpPr/>
          <p:nvPr/>
        </p:nvSpPr>
        <p:spPr>
          <a:xfrm>
            <a:off x="6217920" y="274320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" name="Google Shape;50;p4"/>
          <p:cNvSpPr/>
          <p:nvPr/>
        </p:nvSpPr>
        <p:spPr>
          <a:xfrm>
            <a:off x="7223760" y="274320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" name="Google Shape;51;p4"/>
          <p:cNvSpPr/>
          <p:nvPr/>
        </p:nvSpPr>
        <p:spPr>
          <a:xfrm>
            <a:off x="8229600" y="274320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" name="Google Shape;52;p4"/>
          <p:cNvSpPr/>
          <p:nvPr/>
        </p:nvSpPr>
        <p:spPr>
          <a:xfrm>
            <a:off x="1188720" y="356616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" name="Google Shape;53;p4"/>
          <p:cNvSpPr/>
          <p:nvPr/>
        </p:nvSpPr>
        <p:spPr>
          <a:xfrm>
            <a:off x="2194560" y="356616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" name="Google Shape;54;p4"/>
          <p:cNvSpPr/>
          <p:nvPr/>
        </p:nvSpPr>
        <p:spPr>
          <a:xfrm>
            <a:off x="3200400" y="356616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5" name="Google Shape;55;p4"/>
          <p:cNvSpPr/>
          <p:nvPr/>
        </p:nvSpPr>
        <p:spPr>
          <a:xfrm>
            <a:off x="4206240" y="356616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6" name="Google Shape;56;p4"/>
          <p:cNvSpPr/>
          <p:nvPr/>
        </p:nvSpPr>
        <p:spPr>
          <a:xfrm>
            <a:off x="5212080" y="356616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7" name="Google Shape;57;p4"/>
          <p:cNvSpPr/>
          <p:nvPr/>
        </p:nvSpPr>
        <p:spPr>
          <a:xfrm>
            <a:off x="6217920" y="356616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8" name="Google Shape;58;p4"/>
          <p:cNvSpPr/>
          <p:nvPr/>
        </p:nvSpPr>
        <p:spPr>
          <a:xfrm>
            <a:off x="7223760" y="356616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9" name="Google Shape;59;p4"/>
          <p:cNvSpPr/>
          <p:nvPr/>
        </p:nvSpPr>
        <p:spPr>
          <a:xfrm>
            <a:off x="8229600" y="356616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0" name="Google Shape;60;p4"/>
          <p:cNvSpPr/>
          <p:nvPr/>
        </p:nvSpPr>
        <p:spPr>
          <a:xfrm>
            <a:off x="1188720" y="438912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" name="Google Shape;61;p4"/>
          <p:cNvSpPr/>
          <p:nvPr/>
        </p:nvSpPr>
        <p:spPr>
          <a:xfrm>
            <a:off x="2194560" y="438912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" name="Google Shape;62;p4"/>
          <p:cNvSpPr/>
          <p:nvPr/>
        </p:nvSpPr>
        <p:spPr>
          <a:xfrm>
            <a:off x="3200400" y="438912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3" name="Google Shape;63;p4"/>
          <p:cNvSpPr/>
          <p:nvPr/>
        </p:nvSpPr>
        <p:spPr>
          <a:xfrm>
            <a:off x="4206240" y="438912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4" name="Google Shape;64;p4"/>
          <p:cNvSpPr/>
          <p:nvPr/>
        </p:nvSpPr>
        <p:spPr>
          <a:xfrm>
            <a:off x="5212080" y="438912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5" name="Google Shape;65;p4"/>
          <p:cNvSpPr/>
          <p:nvPr/>
        </p:nvSpPr>
        <p:spPr>
          <a:xfrm>
            <a:off x="6217920" y="438912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6" name="Google Shape;66;p4"/>
          <p:cNvSpPr/>
          <p:nvPr/>
        </p:nvSpPr>
        <p:spPr>
          <a:xfrm>
            <a:off x="7223760" y="438912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" name="Google Shape;67;p4"/>
          <p:cNvSpPr/>
          <p:nvPr/>
        </p:nvSpPr>
        <p:spPr>
          <a:xfrm>
            <a:off x="8229600" y="4389120"/>
            <a:ext cx="54864" cy="54864"/>
          </a:xfrm>
          <a:prstGeom prst="ellipse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" name="Google Shape;68;p4"/>
          <p:cNvSpPr/>
          <p:nvPr/>
        </p:nvSpPr>
        <p:spPr>
          <a:xfrm>
            <a:off x="914400" y="731520"/>
            <a:ext cx="795528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Font typeface="Calibri"/>
              <a:buNone/>
            </a:pPr>
            <a:r>
              <a:rPr lang="en-US" sz="32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Explainable Artificial Intelligence</a:t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9" name="Google Shape;69;p4"/>
          <p:cNvSpPr/>
          <p:nvPr/>
        </p:nvSpPr>
        <p:spPr>
          <a:xfrm>
            <a:off x="914400" y="1353312"/>
            <a:ext cx="7955280" cy="594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2FF"/>
              </a:buClr>
              <a:buSzPts val="3200"/>
              <a:buFont typeface="Calibri"/>
              <a:buNone/>
            </a:pPr>
            <a:r>
              <a:rPr lang="en-US" sz="3200" b="1">
                <a:solidFill>
                  <a:srgbClr val="00C2FF"/>
                </a:solidFill>
                <a:latin typeface="Calibri"/>
                <a:ea typeface="Calibri"/>
                <a:cs typeface="Calibri"/>
                <a:sym typeface="Calibri"/>
              </a:rPr>
              <a:t>for Network Intrusion Detection</a:t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0" name="Google Shape;70;p4"/>
          <p:cNvSpPr/>
          <p:nvPr/>
        </p:nvSpPr>
        <p:spPr>
          <a:xfrm>
            <a:off x="914400" y="1965960"/>
            <a:ext cx="795528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700"/>
              <a:buFont typeface="Calibri"/>
              <a:buNone/>
            </a:pPr>
            <a:r>
              <a:rPr lang="en-US" sz="1700" i="1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Bridging the Accuracy–Interpretability Gap</a:t>
            </a:r>
            <a:endParaRPr sz="17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1" name="Google Shape;71;p4"/>
          <p:cNvSpPr/>
          <p:nvPr/>
        </p:nvSpPr>
        <p:spPr>
          <a:xfrm>
            <a:off x="914400" y="2450592"/>
            <a:ext cx="3200400" cy="36576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2" name="Google Shape;72;p4"/>
          <p:cNvSpPr/>
          <p:nvPr/>
        </p:nvSpPr>
        <p:spPr>
          <a:xfrm>
            <a:off x="914400" y="2606040"/>
            <a:ext cx="7955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1200"/>
              <a:buFont typeface="Calibri"/>
              <a:buNone/>
            </a:pPr>
            <a:r>
              <a:rPr lang="en-US" sz="1200" b="1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Module: </a:t>
            </a:r>
            <a:r>
              <a:rPr lang="en-US" sz="120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Research Methods &amp; Professional Development (ACFA7004)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3" name="Google Shape;73;p4"/>
          <p:cNvSpPr/>
          <p:nvPr/>
        </p:nvSpPr>
        <p:spPr>
          <a:xfrm>
            <a:off x="914400" y="2907792"/>
            <a:ext cx="7955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1200"/>
              <a:buFont typeface="Calibri"/>
              <a:buNone/>
            </a:pPr>
            <a:r>
              <a:rPr lang="en-US" sz="1200" b="1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Programme: </a:t>
            </a:r>
            <a:r>
              <a:rPr lang="en-US" sz="120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MSc Computing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4" name="Google Shape;74;p4"/>
          <p:cNvSpPr/>
          <p:nvPr/>
        </p:nvSpPr>
        <p:spPr>
          <a:xfrm>
            <a:off x="914400" y="3424540"/>
            <a:ext cx="7955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1200"/>
              <a:buFont typeface="Calibri"/>
              <a:buNone/>
            </a:pPr>
            <a:r>
              <a:rPr lang="en-US" sz="1200" b="1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Submission: </a:t>
            </a:r>
            <a:r>
              <a:rPr lang="en-US" sz="120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20 APRIL 2026  |  Presentation: Week of 10 November 2025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200"/>
              <a:buFont typeface="Calibri"/>
              <a:buNone/>
            </a:pP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5" name="Google Shape;75;p4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132320" y="3474720"/>
            <a:ext cx="1463040" cy="1463040"/>
          </a:xfrm>
          <a:prstGeom prst="rect">
            <a:avLst/>
          </a:prstGeom>
          <a:noFill/>
          <a:ln>
            <a:noFill/>
          </a:ln>
        </p:spPr>
      </p:pic>
      <p:sp>
        <p:nvSpPr>
          <p:cNvPr id="76" name="Google Shape;76;p4"/>
          <p:cNvSpPr/>
          <p:nvPr/>
        </p:nvSpPr>
        <p:spPr>
          <a:xfrm>
            <a:off x="914400" y="4846320"/>
            <a:ext cx="7955280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800"/>
              <a:buFont typeface="Calibri"/>
              <a:buNone/>
            </a:pPr>
            <a:r>
              <a:rPr lang="en-US" sz="800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ACFA7004 — Assessment Presentation  |  XAI-NIDS Research Proposal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1B2A"/>
        </a:solidFill>
        <a:effectLst/>
      </p:bgPr>
    </p:bg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5"/>
          <p:cNvSpPr/>
          <p:nvPr/>
        </p:nvSpPr>
        <p:spPr>
          <a:xfrm>
            <a:off x="201168" y="164592"/>
            <a:ext cx="8741664" cy="5669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Calibri"/>
              <a:buNone/>
            </a:pPr>
            <a:r>
              <a:rPr lang="en-US" sz="28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Research Context &amp; Background</a:t>
            </a:r>
            <a:endParaRPr sz="2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3" name="Google Shape;83;p5"/>
          <p:cNvSpPr/>
          <p:nvPr/>
        </p:nvSpPr>
        <p:spPr>
          <a:xfrm>
            <a:off x="201168" y="749808"/>
            <a:ext cx="8741664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1300"/>
              <a:buFont typeface="Calibri"/>
              <a:buNone/>
            </a:pPr>
            <a:r>
              <a:rPr lang="en-US" sz="1300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The cyber-threat landscape and the AI-powered defence imperative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4" name="Google Shape;84;p5"/>
          <p:cNvSpPr/>
          <p:nvPr/>
        </p:nvSpPr>
        <p:spPr>
          <a:xfrm>
            <a:off x="0" y="164592"/>
            <a:ext cx="109728" cy="877824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5" name="Google Shape;85;p5"/>
          <p:cNvSpPr/>
          <p:nvPr/>
        </p:nvSpPr>
        <p:spPr>
          <a:xfrm>
            <a:off x="8229600" y="4846320"/>
            <a:ext cx="822960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900"/>
              <a:buFont typeface="Calibri"/>
              <a:buNone/>
            </a:pPr>
            <a:r>
              <a:rPr lang="en-US" sz="900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2 / 14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6" name="Google Shape;86;p5"/>
          <p:cNvSpPr/>
          <p:nvPr/>
        </p:nvSpPr>
        <p:spPr>
          <a:xfrm>
            <a:off x="228600" y="1097280"/>
            <a:ext cx="2834640" cy="1463040"/>
          </a:xfrm>
          <a:prstGeom prst="rect">
            <a:avLst/>
          </a:prstGeom>
          <a:solidFill>
            <a:srgbClr val="162032"/>
          </a:solidFill>
          <a:ln>
            <a:noFill/>
          </a:ln>
          <a:effectLst>
            <a:outerShdw blurRad="101600" dist="38100" dir="8100000" algn="b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7" name="Google Shape;87;p5"/>
          <p:cNvSpPr/>
          <p:nvPr/>
        </p:nvSpPr>
        <p:spPr>
          <a:xfrm>
            <a:off x="228600" y="1097280"/>
            <a:ext cx="2834640" cy="91440"/>
          </a:xfrm>
          <a:prstGeom prst="rect">
            <a:avLst/>
          </a:prstGeom>
          <a:solidFill>
            <a:srgbClr val="FF6B35"/>
          </a:solidFill>
          <a:ln w="12700" cap="flat" cmpd="sng">
            <a:solidFill>
              <a:srgbClr val="FF6B3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8" name="Google Shape;88;p5"/>
          <p:cNvSpPr/>
          <p:nvPr/>
        </p:nvSpPr>
        <p:spPr>
          <a:xfrm>
            <a:off x="228600" y="1188720"/>
            <a:ext cx="283464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6B35"/>
              </a:buClr>
              <a:buSzPts val="3600"/>
              <a:buFont typeface="Calibri"/>
              <a:buNone/>
            </a:pPr>
            <a:r>
              <a:rPr lang="en-US" sz="3600" b="1">
                <a:solidFill>
                  <a:srgbClr val="FF6B35"/>
                </a:solidFill>
                <a:latin typeface="Calibri"/>
                <a:ea typeface="Calibri"/>
                <a:cs typeface="Calibri"/>
                <a:sym typeface="Calibri"/>
              </a:rPr>
              <a:t>$4.45M</a:t>
            </a:r>
            <a:endParaRPr sz="3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9" name="Google Shape;89;p5"/>
          <p:cNvSpPr/>
          <p:nvPr/>
        </p:nvSpPr>
        <p:spPr>
          <a:xfrm>
            <a:off x="320040" y="1901952"/>
            <a:ext cx="2651760" cy="594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000"/>
              <a:buFont typeface="Calibri"/>
              <a:buNone/>
            </a:pPr>
            <a:r>
              <a:rPr lang="en-US" sz="100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Average cost of a data breach (IBM, 2023) [1]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0" name="Google Shape;90;p5"/>
          <p:cNvSpPr/>
          <p:nvPr/>
        </p:nvSpPr>
        <p:spPr>
          <a:xfrm>
            <a:off x="3218688" y="1097280"/>
            <a:ext cx="2834640" cy="1463040"/>
          </a:xfrm>
          <a:prstGeom prst="rect">
            <a:avLst/>
          </a:prstGeom>
          <a:solidFill>
            <a:srgbClr val="162032"/>
          </a:solidFill>
          <a:ln>
            <a:noFill/>
          </a:ln>
          <a:effectLst>
            <a:outerShdw blurRad="101600" dist="38100" dir="8100000" algn="b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1" name="Google Shape;91;p5"/>
          <p:cNvSpPr/>
          <p:nvPr/>
        </p:nvSpPr>
        <p:spPr>
          <a:xfrm>
            <a:off x="3218688" y="1097280"/>
            <a:ext cx="2834640" cy="91440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2" name="Google Shape;92;p5"/>
          <p:cNvSpPr/>
          <p:nvPr/>
        </p:nvSpPr>
        <p:spPr>
          <a:xfrm>
            <a:off x="3218688" y="1188720"/>
            <a:ext cx="283464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C2FF"/>
              </a:buClr>
              <a:buSzPts val="3600"/>
              <a:buFont typeface="Calibri"/>
              <a:buNone/>
            </a:pPr>
            <a:r>
              <a:rPr lang="en-US" sz="3600" b="1">
                <a:solidFill>
                  <a:srgbClr val="00C2FF"/>
                </a:solidFill>
                <a:latin typeface="Calibri"/>
                <a:ea typeface="Calibri"/>
                <a:cs typeface="Calibri"/>
                <a:sym typeface="Calibri"/>
              </a:rPr>
              <a:t>15%</a:t>
            </a:r>
            <a:endParaRPr sz="3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3" name="Google Shape;93;p5"/>
          <p:cNvSpPr/>
          <p:nvPr/>
        </p:nvSpPr>
        <p:spPr>
          <a:xfrm>
            <a:off x="3310128" y="1901952"/>
            <a:ext cx="2651760" cy="594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000"/>
              <a:buFont typeface="Calibri"/>
              <a:buNone/>
            </a:pPr>
            <a:r>
              <a:rPr lang="en-US" sz="100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Cost increase over the last 3 years [1]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4" name="Google Shape;94;p5"/>
          <p:cNvSpPr/>
          <p:nvPr/>
        </p:nvSpPr>
        <p:spPr>
          <a:xfrm>
            <a:off x="6208776" y="1097280"/>
            <a:ext cx="2834640" cy="1463040"/>
          </a:xfrm>
          <a:prstGeom prst="rect">
            <a:avLst/>
          </a:prstGeom>
          <a:solidFill>
            <a:srgbClr val="162032"/>
          </a:solidFill>
          <a:ln>
            <a:noFill/>
          </a:ln>
          <a:effectLst>
            <a:outerShdw blurRad="101600" dist="38100" dir="8100000" algn="b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5" name="Google Shape;95;p5"/>
          <p:cNvSpPr/>
          <p:nvPr/>
        </p:nvSpPr>
        <p:spPr>
          <a:xfrm>
            <a:off x="6208776" y="1097280"/>
            <a:ext cx="2834640" cy="91440"/>
          </a:xfrm>
          <a:prstGeom prst="rect">
            <a:avLst/>
          </a:prstGeom>
          <a:solidFill>
            <a:srgbClr val="00D4A0"/>
          </a:solidFill>
          <a:ln w="12700" cap="flat" cmpd="sng">
            <a:solidFill>
              <a:srgbClr val="00D4A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6" name="Google Shape;96;p5"/>
          <p:cNvSpPr/>
          <p:nvPr/>
        </p:nvSpPr>
        <p:spPr>
          <a:xfrm>
            <a:off x="6208776" y="1188720"/>
            <a:ext cx="283464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D4A0"/>
              </a:buClr>
              <a:buSzPts val="3600"/>
              <a:buFont typeface="Calibri"/>
              <a:buNone/>
            </a:pPr>
            <a:r>
              <a:rPr lang="en-US" sz="3600" b="1">
                <a:solidFill>
                  <a:srgbClr val="00D4A0"/>
                </a:solidFill>
                <a:latin typeface="Calibri"/>
                <a:ea typeface="Calibri"/>
                <a:cs typeface="Calibri"/>
                <a:sym typeface="Calibri"/>
              </a:rPr>
              <a:t>74%</a:t>
            </a:r>
            <a:endParaRPr sz="3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" name="Google Shape;97;p5"/>
          <p:cNvSpPr/>
          <p:nvPr/>
        </p:nvSpPr>
        <p:spPr>
          <a:xfrm>
            <a:off x="6300216" y="1901952"/>
            <a:ext cx="2651760" cy="594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000"/>
              <a:buFont typeface="Calibri"/>
              <a:buNone/>
            </a:pPr>
            <a:r>
              <a:rPr lang="en-US" sz="100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SOC analysts would not trust AI alerts without explanations [24]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8" name="Google Shape;98;p5"/>
          <p:cNvSpPr/>
          <p:nvPr/>
        </p:nvSpPr>
        <p:spPr>
          <a:xfrm>
            <a:off x="201168" y="2788920"/>
            <a:ext cx="128016" cy="128016"/>
          </a:xfrm>
          <a:prstGeom prst="ellipse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" name="Google Shape;99;p5"/>
          <p:cNvSpPr/>
          <p:nvPr/>
        </p:nvSpPr>
        <p:spPr>
          <a:xfrm>
            <a:off x="384048" y="2724912"/>
            <a:ext cx="4114800" cy="384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150"/>
              <a:buFont typeface="Calibri"/>
              <a:buNone/>
            </a:pPr>
            <a:r>
              <a:rPr lang="en-US" sz="11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100B+ connected devices create massive attack surfaces for adversaries</a:t>
            </a:r>
            <a:endParaRPr sz="1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" name="Google Shape;100;p5"/>
          <p:cNvSpPr/>
          <p:nvPr/>
        </p:nvSpPr>
        <p:spPr>
          <a:xfrm>
            <a:off x="201168" y="3291840"/>
            <a:ext cx="128016" cy="128016"/>
          </a:xfrm>
          <a:prstGeom prst="ellipse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1" name="Google Shape;101;p5"/>
          <p:cNvSpPr/>
          <p:nvPr/>
        </p:nvSpPr>
        <p:spPr>
          <a:xfrm>
            <a:off x="384048" y="3227832"/>
            <a:ext cx="4114800" cy="384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150"/>
              <a:buFont typeface="Calibri"/>
              <a:buNone/>
            </a:pPr>
            <a:r>
              <a:rPr lang="en-US" sz="11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Signature-based NIDS cannot detect zero-days, APTs, or polymorphic malware [2]</a:t>
            </a:r>
            <a:endParaRPr sz="1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2" name="Google Shape;102;p5"/>
          <p:cNvSpPr/>
          <p:nvPr/>
        </p:nvSpPr>
        <p:spPr>
          <a:xfrm>
            <a:off x="201168" y="3794760"/>
            <a:ext cx="128016" cy="128016"/>
          </a:xfrm>
          <a:prstGeom prst="ellipse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Google Shape;103;p5"/>
          <p:cNvSpPr/>
          <p:nvPr/>
        </p:nvSpPr>
        <p:spPr>
          <a:xfrm>
            <a:off x="384048" y="3730752"/>
            <a:ext cx="4114800" cy="384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150"/>
              <a:buFont typeface="Calibri"/>
              <a:buNone/>
            </a:pPr>
            <a:r>
              <a:rPr lang="en-US" sz="11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Deep learning (LSTM, CNN, Transformer) achieves 98%+ on benchmark datasets [3, 11]</a:t>
            </a:r>
            <a:endParaRPr sz="1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4" name="Google Shape;104;p5"/>
          <p:cNvSpPr/>
          <p:nvPr/>
        </p:nvSpPr>
        <p:spPr>
          <a:xfrm>
            <a:off x="4617720" y="2788920"/>
            <a:ext cx="128016" cy="128016"/>
          </a:xfrm>
          <a:prstGeom prst="ellipse">
            <a:avLst/>
          </a:prstGeom>
          <a:solidFill>
            <a:srgbClr val="FF6B35"/>
          </a:solidFill>
          <a:ln w="12700" cap="flat" cmpd="sng">
            <a:solidFill>
              <a:srgbClr val="FF6B3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5" name="Google Shape;105;p5"/>
          <p:cNvSpPr/>
          <p:nvPr/>
        </p:nvSpPr>
        <p:spPr>
          <a:xfrm>
            <a:off x="4800600" y="2724912"/>
            <a:ext cx="4160520" cy="384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150"/>
              <a:buFont typeface="Calibri"/>
              <a:buNone/>
            </a:pPr>
            <a:r>
              <a:rPr lang="en-US" sz="11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But deep models are opaque 'black boxes' — no explanation of decisions [14]</a:t>
            </a:r>
            <a:endParaRPr sz="1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6" name="Google Shape;106;p5"/>
          <p:cNvSpPr/>
          <p:nvPr/>
        </p:nvSpPr>
        <p:spPr>
          <a:xfrm>
            <a:off x="4617720" y="3291840"/>
            <a:ext cx="128016" cy="128016"/>
          </a:xfrm>
          <a:prstGeom prst="ellipse">
            <a:avLst/>
          </a:prstGeom>
          <a:solidFill>
            <a:srgbClr val="FF6B35"/>
          </a:solidFill>
          <a:ln w="12700" cap="flat" cmpd="sng">
            <a:solidFill>
              <a:srgbClr val="FF6B3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7" name="Google Shape;107;p5"/>
          <p:cNvSpPr/>
          <p:nvPr/>
        </p:nvSpPr>
        <p:spPr>
          <a:xfrm>
            <a:off x="4800600" y="3227832"/>
            <a:ext cx="4160520" cy="384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150"/>
              <a:buFont typeface="Calibri"/>
              <a:buNone/>
            </a:pPr>
            <a:r>
              <a:rPr lang="en-US" sz="11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EU AI Act 2024 mandates explainability for high-risk AI systems [5]</a:t>
            </a:r>
            <a:endParaRPr sz="1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8" name="Google Shape;108;p5"/>
          <p:cNvSpPr/>
          <p:nvPr/>
        </p:nvSpPr>
        <p:spPr>
          <a:xfrm>
            <a:off x="4617720" y="3794760"/>
            <a:ext cx="128016" cy="128016"/>
          </a:xfrm>
          <a:prstGeom prst="ellipse">
            <a:avLst/>
          </a:prstGeom>
          <a:solidFill>
            <a:srgbClr val="FF6B35"/>
          </a:solidFill>
          <a:ln w="12700" cap="flat" cmpd="sng">
            <a:solidFill>
              <a:srgbClr val="FF6B3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9" name="Google Shape;109;p5"/>
          <p:cNvSpPr/>
          <p:nvPr/>
        </p:nvSpPr>
        <p:spPr>
          <a:xfrm>
            <a:off x="4800600" y="3730752"/>
            <a:ext cx="4160520" cy="384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150"/>
              <a:buFont typeface="Calibri"/>
              <a:buNone/>
            </a:pPr>
            <a:r>
              <a:rPr lang="en-US" sz="11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XAI (SHAP, LIME) bridges technical precision and human understanding [4, 16]</a:t>
            </a:r>
            <a:endParaRPr sz="1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0" name="Google Shape;110;p5"/>
          <p:cNvSpPr/>
          <p:nvPr/>
        </p:nvSpPr>
        <p:spPr>
          <a:xfrm>
            <a:off x="4507992" y="2651760"/>
            <a:ext cx="36576" cy="1645920"/>
          </a:xfrm>
          <a:prstGeom prst="rect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1" name="Google Shape;111;p5"/>
          <p:cNvSpPr/>
          <p:nvPr/>
        </p:nvSpPr>
        <p:spPr>
          <a:xfrm>
            <a:off x="201168" y="4800600"/>
            <a:ext cx="8741664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800"/>
              <a:buFont typeface="Calibri"/>
              <a:buNone/>
            </a:pPr>
            <a:r>
              <a:rPr lang="en-US" sz="800" i="1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References: [1] IBM Cost of a Data Breach 2023  [2] Sommer &amp; Paxson 2010  [3] Moustafa &amp; Slay 2016  [4] Adadi &amp; Berrada 2018  [5] EU AI Act 2024  [11] Kim et al. 2016  [14] Lipton 2018  [24] Das &amp; Rad 2020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1B2A"/>
        </a:solidFill>
        <a:effectLst/>
      </p:bgPr>
    </p:bg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6"/>
          <p:cNvSpPr/>
          <p:nvPr/>
        </p:nvSpPr>
        <p:spPr>
          <a:xfrm>
            <a:off x="201168" y="164592"/>
            <a:ext cx="8741664" cy="5669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Calibri"/>
              <a:buNone/>
            </a:pPr>
            <a:r>
              <a:rPr lang="en-US" sz="28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Research Problem</a:t>
            </a:r>
            <a:endParaRPr sz="2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8" name="Google Shape;118;p6"/>
          <p:cNvSpPr/>
          <p:nvPr/>
        </p:nvSpPr>
        <p:spPr>
          <a:xfrm>
            <a:off x="201168" y="749808"/>
            <a:ext cx="8741664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1300"/>
              <a:buFont typeface="Calibri"/>
              <a:buNone/>
            </a:pPr>
            <a:r>
              <a:rPr lang="en-US" sz="1300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The accuracy–interpretability gap in deployed NIDS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9" name="Google Shape;119;p6"/>
          <p:cNvSpPr/>
          <p:nvPr/>
        </p:nvSpPr>
        <p:spPr>
          <a:xfrm>
            <a:off x="0" y="164592"/>
            <a:ext cx="109728" cy="877824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0" name="Google Shape;120;p6"/>
          <p:cNvSpPr/>
          <p:nvPr/>
        </p:nvSpPr>
        <p:spPr>
          <a:xfrm>
            <a:off x="8229600" y="4846320"/>
            <a:ext cx="822960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900"/>
              <a:buFont typeface="Calibri"/>
              <a:buNone/>
            </a:pPr>
            <a:r>
              <a:rPr lang="en-US" sz="900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3 / 14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1" name="Google Shape;121;p6"/>
          <p:cNvSpPr/>
          <p:nvPr/>
        </p:nvSpPr>
        <p:spPr>
          <a:xfrm>
            <a:off x="201168" y="1078992"/>
            <a:ext cx="8741664" cy="777240"/>
          </a:xfrm>
          <a:prstGeom prst="rect">
            <a:avLst/>
          </a:prstGeom>
          <a:solidFill>
            <a:srgbClr val="1E3050"/>
          </a:solidFill>
          <a:ln>
            <a:noFill/>
          </a:ln>
          <a:effectLst>
            <a:outerShdw blurRad="76200" dist="25400" dir="8100000" algn="bl" rotWithShape="0">
              <a:srgbClr val="000000">
                <a:alpha val="30196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2" name="Google Shape;122;p6"/>
          <p:cNvSpPr/>
          <p:nvPr/>
        </p:nvSpPr>
        <p:spPr>
          <a:xfrm>
            <a:off x="201168" y="1078992"/>
            <a:ext cx="109728" cy="777240"/>
          </a:xfrm>
          <a:prstGeom prst="rect">
            <a:avLst/>
          </a:prstGeom>
          <a:solidFill>
            <a:srgbClr val="FF6B35"/>
          </a:solidFill>
          <a:ln w="12700" cap="flat" cmpd="sng">
            <a:solidFill>
              <a:srgbClr val="FF6B3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3" name="Google Shape;123;p6"/>
          <p:cNvSpPr/>
          <p:nvPr/>
        </p:nvSpPr>
        <p:spPr>
          <a:xfrm>
            <a:off x="384048" y="1115568"/>
            <a:ext cx="8430768" cy="7132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50"/>
              <a:buFont typeface="Calibri"/>
              <a:buNone/>
            </a:pPr>
            <a:r>
              <a:rPr lang="en-US" sz="1250" i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How can XAI techniques be best implemented with deep learning-based NIDS to produce explanations that are theoretically accurate and operationally helpful to security analysts — without compromising detection performance?</a:t>
            </a:r>
            <a:endParaRPr sz="12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4" name="Google Shape;124;p6"/>
          <p:cNvSpPr/>
          <p:nvPr/>
        </p:nvSpPr>
        <p:spPr>
          <a:xfrm>
            <a:off x="201168" y="2011680"/>
            <a:ext cx="2057400" cy="2377440"/>
          </a:xfrm>
          <a:prstGeom prst="rect">
            <a:avLst/>
          </a:prstGeom>
          <a:solidFill>
            <a:srgbClr val="162032"/>
          </a:solidFill>
          <a:ln>
            <a:noFill/>
          </a:ln>
          <a:effectLst>
            <a:outerShdw blurRad="76200" dist="25400" dir="8100000" algn="bl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5" name="Google Shape;125;p6"/>
          <p:cNvSpPr/>
          <p:nvPr/>
        </p:nvSpPr>
        <p:spPr>
          <a:xfrm>
            <a:off x="201168" y="2011680"/>
            <a:ext cx="2057400" cy="73152"/>
          </a:xfrm>
          <a:prstGeom prst="rect">
            <a:avLst/>
          </a:prstGeom>
          <a:solidFill>
            <a:srgbClr val="FF6B35"/>
          </a:solidFill>
          <a:ln w="12700" cap="flat" cmpd="sng">
            <a:solidFill>
              <a:srgbClr val="FF6B3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6" name="Google Shape;126;p6"/>
          <p:cNvSpPr/>
          <p:nvPr/>
        </p:nvSpPr>
        <p:spPr>
          <a:xfrm>
            <a:off x="292608" y="2743200"/>
            <a:ext cx="187452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6B35"/>
              </a:buClr>
              <a:buSzPts val="1200"/>
              <a:buFont typeface="Calibri"/>
              <a:buNone/>
            </a:pPr>
            <a:r>
              <a:rPr lang="en-US" sz="1200" b="1">
                <a:solidFill>
                  <a:srgbClr val="FF6B35"/>
                </a:solidFill>
                <a:latin typeface="Calibri"/>
                <a:ea typeface="Calibri"/>
                <a:cs typeface="Calibri"/>
                <a:sym typeface="Calibri"/>
              </a:rPr>
              <a:t>Alert Fatigue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7" name="Google Shape;127;p6"/>
          <p:cNvSpPr/>
          <p:nvPr/>
        </p:nvSpPr>
        <p:spPr>
          <a:xfrm>
            <a:off x="292608" y="3090672"/>
            <a:ext cx="1874520" cy="11887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000"/>
              <a:buFont typeface="Calibri"/>
              <a:buNone/>
            </a:pPr>
            <a:r>
              <a:rPr lang="en-US" sz="100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SOC analysts receive binary alerts with no feature-level context for prioritisation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8" name="Google Shape;128;p6"/>
          <p:cNvSpPr/>
          <p:nvPr/>
        </p:nvSpPr>
        <p:spPr>
          <a:xfrm>
            <a:off x="2414016" y="2011680"/>
            <a:ext cx="2057400" cy="2377440"/>
          </a:xfrm>
          <a:prstGeom prst="rect">
            <a:avLst/>
          </a:prstGeom>
          <a:solidFill>
            <a:srgbClr val="162032"/>
          </a:solidFill>
          <a:ln>
            <a:noFill/>
          </a:ln>
          <a:effectLst>
            <a:outerShdw blurRad="76200" dist="25400" dir="8100000" algn="bl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9" name="Google Shape;129;p6"/>
          <p:cNvSpPr/>
          <p:nvPr/>
        </p:nvSpPr>
        <p:spPr>
          <a:xfrm>
            <a:off x="2414016" y="2011680"/>
            <a:ext cx="2057400" cy="73152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0" name="Google Shape;130;p6"/>
          <p:cNvSpPr/>
          <p:nvPr/>
        </p:nvSpPr>
        <p:spPr>
          <a:xfrm>
            <a:off x="2505456" y="2743200"/>
            <a:ext cx="187452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C2FF"/>
              </a:buClr>
              <a:buSzPts val="1200"/>
              <a:buFont typeface="Calibri"/>
              <a:buNone/>
            </a:pPr>
            <a:r>
              <a:rPr lang="en-US" sz="1200" b="1">
                <a:solidFill>
                  <a:srgbClr val="00C2FF"/>
                </a:solidFill>
                <a:latin typeface="Calibri"/>
                <a:ea typeface="Calibri"/>
                <a:cs typeface="Calibri"/>
                <a:sym typeface="Calibri"/>
              </a:rPr>
              <a:t>False Positive Blindness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1" name="Google Shape;131;p6"/>
          <p:cNvSpPr/>
          <p:nvPr/>
        </p:nvSpPr>
        <p:spPr>
          <a:xfrm>
            <a:off x="2505456" y="3090672"/>
            <a:ext cx="1874520" cy="11887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000"/>
              <a:buFont typeface="Calibri"/>
              <a:buNone/>
            </a:pPr>
            <a:r>
              <a:rPr lang="en-US" sz="100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Cannot distinguish true threats from false positives without interpretable evidence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2" name="Google Shape;132;p6"/>
          <p:cNvSpPr/>
          <p:nvPr/>
        </p:nvSpPr>
        <p:spPr>
          <a:xfrm>
            <a:off x="4626864" y="2011680"/>
            <a:ext cx="2057400" cy="2377440"/>
          </a:xfrm>
          <a:prstGeom prst="rect">
            <a:avLst/>
          </a:prstGeom>
          <a:solidFill>
            <a:srgbClr val="162032"/>
          </a:solidFill>
          <a:ln>
            <a:noFill/>
          </a:ln>
          <a:effectLst>
            <a:outerShdw blurRad="76200" dist="25400" dir="8100000" algn="bl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3" name="Google Shape;133;p6"/>
          <p:cNvSpPr/>
          <p:nvPr/>
        </p:nvSpPr>
        <p:spPr>
          <a:xfrm>
            <a:off x="4626864" y="2011680"/>
            <a:ext cx="2057400" cy="73152"/>
          </a:xfrm>
          <a:prstGeom prst="rect">
            <a:avLst/>
          </a:prstGeom>
          <a:solidFill>
            <a:srgbClr val="00D4A0"/>
          </a:solidFill>
          <a:ln w="12700" cap="flat" cmpd="sng">
            <a:solidFill>
              <a:srgbClr val="00D4A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4" name="Google Shape;134;p6"/>
          <p:cNvSpPr/>
          <p:nvPr/>
        </p:nvSpPr>
        <p:spPr>
          <a:xfrm>
            <a:off x="4718304" y="2743200"/>
            <a:ext cx="187452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D4A0"/>
              </a:buClr>
              <a:buSzPts val="1200"/>
              <a:buFont typeface="Calibri"/>
              <a:buNone/>
            </a:pPr>
            <a:r>
              <a:rPr lang="en-US" sz="1200" b="1">
                <a:solidFill>
                  <a:srgbClr val="00D4A0"/>
                </a:solidFill>
                <a:latin typeface="Calibri"/>
                <a:ea typeface="Calibri"/>
                <a:cs typeface="Calibri"/>
                <a:sym typeface="Calibri"/>
              </a:rPr>
              <a:t>Auditability Gap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5" name="Google Shape;135;p6"/>
          <p:cNvSpPr/>
          <p:nvPr/>
        </p:nvSpPr>
        <p:spPr>
          <a:xfrm>
            <a:off x="4718304" y="3090672"/>
            <a:ext cx="1874520" cy="11887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000"/>
              <a:buFont typeface="Calibri"/>
              <a:buNone/>
            </a:pPr>
            <a:r>
              <a:rPr lang="en-US" sz="100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No accountability trail — critical issue in regulated sectors (finance, healthcare)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6" name="Google Shape;136;p6"/>
          <p:cNvSpPr/>
          <p:nvPr/>
        </p:nvSpPr>
        <p:spPr>
          <a:xfrm>
            <a:off x="6839712" y="2011680"/>
            <a:ext cx="2057400" cy="2377440"/>
          </a:xfrm>
          <a:prstGeom prst="rect">
            <a:avLst/>
          </a:prstGeom>
          <a:solidFill>
            <a:srgbClr val="162032"/>
          </a:solidFill>
          <a:ln>
            <a:noFill/>
          </a:ln>
          <a:effectLst>
            <a:outerShdw blurRad="76200" dist="25400" dir="8100000" algn="bl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7" name="Google Shape;137;p6"/>
          <p:cNvSpPr/>
          <p:nvPr/>
        </p:nvSpPr>
        <p:spPr>
          <a:xfrm>
            <a:off x="6839712" y="2011680"/>
            <a:ext cx="2057400" cy="73152"/>
          </a:xfrm>
          <a:prstGeom prst="rect">
            <a:avLst/>
          </a:prstGeom>
          <a:solidFill>
            <a:srgbClr val="AA80FF"/>
          </a:solidFill>
          <a:ln w="12700" cap="flat" cmpd="sng">
            <a:solidFill>
              <a:srgbClr val="AA8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8" name="Google Shape;138;p6"/>
          <p:cNvSpPr/>
          <p:nvPr/>
        </p:nvSpPr>
        <p:spPr>
          <a:xfrm>
            <a:off x="6931152" y="2743200"/>
            <a:ext cx="187452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AA80FF"/>
              </a:buClr>
              <a:buSzPts val="1200"/>
              <a:buFont typeface="Calibri"/>
              <a:buNone/>
            </a:pPr>
            <a:r>
              <a:rPr lang="en-US" sz="1200" b="1">
                <a:solidFill>
                  <a:srgbClr val="AA80FF"/>
                </a:solidFill>
                <a:latin typeface="Calibri"/>
                <a:ea typeface="Calibri"/>
                <a:cs typeface="Calibri"/>
                <a:sym typeface="Calibri"/>
              </a:rPr>
              <a:t>Adoption Barrier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9" name="Google Shape;139;p6"/>
          <p:cNvSpPr/>
          <p:nvPr/>
        </p:nvSpPr>
        <p:spPr>
          <a:xfrm>
            <a:off x="6931152" y="3090672"/>
            <a:ext cx="1874520" cy="11887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000"/>
              <a:buFont typeface="Calibri"/>
              <a:buNone/>
            </a:pPr>
            <a:r>
              <a:rPr lang="en-US" sz="100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74% of practitioners distrust AI-driven alerts without explanations [24]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0" name="Google Shape;140;p6"/>
          <p:cNvSpPr/>
          <p:nvPr/>
        </p:nvSpPr>
        <p:spPr>
          <a:xfrm>
            <a:off x="201168" y="4480560"/>
            <a:ext cx="8741664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1050"/>
              <a:buFont typeface="Calibri"/>
              <a:buNone/>
            </a:pPr>
            <a:r>
              <a:rPr lang="en-US" sz="1050" i="1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Literature Gap: Prior work applies XAI to isolated classifiers. No study systematically compares XAI methods across multiple NIDS architectures with practitioner-grounded usability evaluation [6, 18].</a:t>
            </a:r>
            <a:endParaRPr sz="1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1" name="Google Shape;141;p6"/>
          <p:cNvSpPr/>
          <p:nvPr/>
        </p:nvSpPr>
        <p:spPr>
          <a:xfrm>
            <a:off x="201168" y="4800600"/>
            <a:ext cx="8741664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800"/>
              <a:buFont typeface="Calibri"/>
              <a:buNone/>
            </a:pPr>
            <a:r>
              <a:rPr lang="en-US" sz="800" i="1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References: [6] Warnecke et al. 2020  [18] Warnecke et al. 2020  [24] Das &amp; Rad 2020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2" name="Google Shape;142;p6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78408" y="2148840"/>
            <a:ext cx="502920" cy="5029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" name="Google Shape;143;p6" descr="preencoded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404104" y="2148840"/>
            <a:ext cx="502920" cy="5029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4" name="Google Shape;144;p6" descr="preencoded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616952" y="2148840"/>
            <a:ext cx="502920" cy="5029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6" descr="preencoded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191256" y="2148840"/>
            <a:ext cx="502920" cy="5029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4F8"/>
        </a:solidFill>
        <a:effectLst/>
      </p:bgPr>
    </p:bg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7"/>
          <p:cNvSpPr/>
          <p:nvPr/>
        </p:nvSpPr>
        <p:spPr>
          <a:xfrm>
            <a:off x="0" y="0"/>
            <a:ext cx="9144000" cy="1024128"/>
          </a:xfrm>
          <a:prstGeom prst="rect">
            <a:avLst/>
          </a:prstGeom>
          <a:solidFill>
            <a:srgbClr val="0D1B2A"/>
          </a:solidFill>
          <a:ln w="12700" cap="flat" cmpd="sng">
            <a:solidFill>
              <a:srgbClr val="0D1B2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2" name="Google Shape;152;p7"/>
          <p:cNvSpPr/>
          <p:nvPr/>
        </p:nvSpPr>
        <p:spPr>
          <a:xfrm>
            <a:off x="274320" y="137160"/>
            <a:ext cx="8595360" cy="502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Calibri"/>
              <a:buNone/>
            </a:pPr>
            <a:r>
              <a:rPr lang="en-US" sz="26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Research Aim &amp; Objectives</a:t>
            </a:r>
            <a:endParaRPr sz="2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3" name="Google Shape;153;p7"/>
          <p:cNvSpPr/>
          <p:nvPr/>
        </p:nvSpPr>
        <p:spPr>
          <a:xfrm>
            <a:off x="274320" y="658368"/>
            <a:ext cx="8595360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200"/>
              <a:buFont typeface="Calibri"/>
              <a:buNone/>
            </a:pPr>
            <a:r>
              <a:rPr lang="en-US" sz="120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SMART objectives directly addressing the literature gap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4" name="Google Shape;154;p7"/>
          <p:cNvSpPr/>
          <p:nvPr/>
        </p:nvSpPr>
        <p:spPr>
          <a:xfrm>
            <a:off x="8229600" y="4846320"/>
            <a:ext cx="822960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900"/>
              <a:buFont typeface="Calibri"/>
              <a:buNone/>
            </a:pPr>
            <a:r>
              <a:rPr lang="en-US" sz="900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4 / 14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5" name="Google Shape;155;p7"/>
          <p:cNvSpPr/>
          <p:nvPr/>
        </p:nvSpPr>
        <p:spPr>
          <a:xfrm>
            <a:off x="201168" y="1115568"/>
            <a:ext cx="8741664" cy="640080"/>
          </a:xfrm>
          <a:prstGeom prst="rect">
            <a:avLst/>
          </a:prstGeom>
          <a:solidFill>
            <a:srgbClr val="0D1B2A"/>
          </a:solidFill>
          <a:ln>
            <a:noFill/>
          </a:ln>
          <a:effectLst>
            <a:outerShdw blurRad="63500" dist="25400" dir="8100000" algn="bl" rotWithShape="0">
              <a:srgbClr val="000000">
                <a:alpha val="20000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6" name="Google Shape;156;p7"/>
          <p:cNvSpPr/>
          <p:nvPr/>
        </p:nvSpPr>
        <p:spPr>
          <a:xfrm>
            <a:off x="320040" y="1152144"/>
            <a:ext cx="8503920" cy="5669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Calibri"/>
              <a:buNone/>
            </a:pPr>
            <a:r>
              <a:rPr lang="en-US" sz="12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AIM: To design, develop and evaluate an XAI-enhanced NIDS architecture that balances detection accuracy and interpretability, delivering actionable insights for security practitioners.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7" name="Google Shape;157;p7"/>
          <p:cNvSpPr/>
          <p:nvPr/>
        </p:nvSpPr>
        <p:spPr>
          <a:xfrm>
            <a:off x="201168" y="1901952"/>
            <a:ext cx="4279392" cy="86868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dist="12700" dir="81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8" name="Google Shape;158;p7"/>
          <p:cNvSpPr/>
          <p:nvPr/>
        </p:nvSpPr>
        <p:spPr>
          <a:xfrm>
            <a:off x="201168" y="1901952"/>
            <a:ext cx="502920" cy="868680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9" name="Google Shape;159;p7"/>
          <p:cNvSpPr/>
          <p:nvPr/>
        </p:nvSpPr>
        <p:spPr>
          <a:xfrm>
            <a:off x="265176" y="2103120"/>
            <a:ext cx="384048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Calibri"/>
              <a:buNone/>
            </a:pPr>
            <a:r>
              <a:rPr lang="en-US" sz="16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O1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0" name="Google Shape;160;p7"/>
          <p:cNvSpPr/>
          <p:nvPr/>
        </p:nvSpPr>
        <p:spPr>
          <a:xfrm>
            <a:off x="768096" y="1956816"/>
            <a:ext cx="3621024" cy="758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293B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1E293B"/>
                </a:solidFill>
                <a:latin typeface="Calibri"/>
                <a:ea typeface="Calibri"/>
                <a:cs typeface="Calibri"/>
                <a:sym typeface="Calibri"/>
              </a:rPr>
              <a:t>Conduct a systematic literature review of ML/DL-based NIDS and XAI methods — identifying performance benchmarks and interpretability limitations.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1" name="Google Shape;161;p7"/>
          <p:cNvSpPr/>
          <p:nvPr/>
        </p:nvSpPr>
        <p:spPr>
          <a:xfrm>
            <a:off x="4672584" y="1901952"/>
            <a:ext cx="4279392" cy="86868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dist="12700" dir="81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2" name="Google Shape;162;p7"/>
          <p:cNvSpPr/>
          <p:nvPr/>
        </p:nvSpPr>
        <p:spPr>
          <a:xfrm>
            <a:off x="4672584" y="1901952"/>
            <a:ext cx="502920" cy="868680"/>
          </a:xfrm>
          <a:prstGeom prst="rect">
            <a:avLst/>
          </a:prstGeom>
          <a:solidFill>
            <a:srgbClr val="00D4A0"/>
          </a:solidFill>
          <a:ln w="12700" cap="flat" cmpd="sng">
            <a:solidFill>
              <a:srgbClr val="00D4A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3" name="Google Shape;163;p7"/>
          <p:cNvSpPr/>
          <p:nvPr/>
        </p:nvSpPr>
        <p:spPr>
          <a:xfrm>
            <a:off x="4736592" y="2103120"/>
            <a:ext cx="384048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Calibri"/>
              <a:buNone/>
            </a:pPr>
            <a:r>
              <a:rPr lang="en-US" sz="16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O2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4" name="Google Shape;164;p7"/>
          <p:cNvSpPr/>
          <p:nvPr/>
        </p:nvSpPr>
        <p:spPr>
          <a:xfrm>
            <a:off x="5239512" y="1956816"/>
            <a:ext cx="3621024" cy="758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293B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1E293B"/>
                </a:solidFill>
                <a:latin typeface="Calibri"/>
                <a:ea typeface="Calibri"/>
                <a:cs typeface="Calibri"/>
                <a:sym typeface="Calibri"/>
              </a:rPr>
              <a:t>Train deep learning classifiers (LSTM, XGBoost, CNN-LSTM ensemble) on CICIDS2017 and UNSW-NB15; establish detection accuracy baselines.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5" name="Google Shape;165;p7"/>
          <p:cNvSpPr/>
          <p:nvPr/>
        </p:nvSpPr>
        <p:spPr>
          <a:xfrm>
            <a:off x="201168" y="2862072"/>
            <a:ext cx="4279392" cy="86868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dist="12700" dir="81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6" name="Google Shape;166;p7"/>
          <p:cNvSpPr/>
          <p:nvPr/>
        </p:nvSpPr>
        <p:spPr>
          <a:xfrm>
            <a:off x="201168" y="2862072"/>
            <a:ext cx="502920" cy="868680"/>
          </a:xfrm>
          <a:prstGeom prst="rect">
            <a:avLst/>
          </a:prstGeom>
          <a:solidFill>
            <a:srgbClr val="FFB347"/>
          </a:solidFill>
          <a:ln w="12700" cap="flat" cmpd="sng">
            <a:solidFill>
              <a:srgbClr val="FFB34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7" name="Google Shape;167;p7"/>
          <p:cNvSpPr/>
          <p:nvPr/>
        </p:nvSpPr>
        <p:spPr>
          <a:xfrm>
            <a:off x="265176" y="3063240"/>
            <a:ext cx="384048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Calibri"/>
              <a:buNone/>
            </a:pPr>
            <a:r>
              <a:rPr lang="en-US" sz="16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O3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8" name="Google Shape;168;p7"/>
          <p:cNvSpPr/>
          <p:nvPr/>
        </p:nvSpPr>
        <p:spPr>
          <a:xfrm>
            <a:off x="768096" y="2916936"/>
            <a:ext cx="3621024" cy="758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293B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1E293B"/>
                </a:solidFill>
                <a:latin typeface="Calibri"/>
                <a:ea typeface="Calibri"/>
                <a:cs typeface="Calibri"/>
                <a:sym typeface="Calibri"/>
              </a:rPr>
              <a:t>Integrate SHAP and LIME with trained models; generate feature-level explanations for each attack category classification.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9" name="Google Shape;169;p7"/>
          <p:cNvSpPr/>
          <p:nvPr/>
        </p:nvSpPr>
        <p:spPr>
          <a:xfrm>
            <a:off x="4672584" y="2862072"/>
            <a:ext cx="4279392" cy="86868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dist="12700" dir="81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0" name="Google Shape;170;p7"/>
          <p:cNvSpPr/>
          <p:nvPr/>
        </p:nvSpPr>
        <p:spPr>
          <a:xfrm>
            <a:off x="4672584" y="2862072"/>
            <a:ext cx="502920" cy="868680"/>
          </a:xfrm>
          <a:prstGeom prst="rect">
            <a:avLst/>
          </a:prstGeom>
          <a:solidFill>
            <a:srgbClr val="FF6B35"/>
          </a:solidFill>
          <a:ln w="12700" cap="flat" cmpd="sng">
            <a:solidFill>
              <a:srgbClr val="FF6B3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1" name="Google Shape;171;p7"/>
          <p:cNvSpPr/>
          <p:nvPr/>
        </p:nvSpPr>
        <p:spPr>
          <a:xfrm>
            <a:off x="4736592" y="3063240"/>
            <a:ext cx="384048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Calibri"/>
              <a:buNone/>
            </a:pPr>
            <a:r>
              <a:rPr lang="en-US" sz="16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O4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2" name="Google Shape;172;p7"/>
          <p:cNvSpPr/>
          <p:nvPr/>
        </p:nvSpPr>
        <p:spPr>
          <a:xfrm>
            <a:off x="5239512" y="2916936"/>
            <a:ext cx="3621024" cy="758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293B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1E293B"/>
                </a:solidFill>
                <a:latin typeface="Calibri"/>
                <a:ea typeface="Calibri"/>
                <a:cs typeface="Calibri"/>
                <a:sym typeface="Calibri"/>
              </a:rPr>
              <a:t>Evaluate explanation quality using fidelity, stability and completeness metrics (Alvarez-Melis &amp; Jaakkola 2018); compare across model–XAI combinations.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3" name="Google Shape;173;p7"/>
          <p:cNvSpPr/>
          <p:nvPr/>
        </p:nvSpPr>
        <p:spPr>
          <a:xfrm>
            <a:off x="201168" y="3822192"/>
            <a:ext cx="4279392" cy="86868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dist="12700" dir="81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4" name="Google Shape;174;p7"/>
          <p:cNvSpPr/>
          <p:nvPr/>
        </p:nvSpPr>
        <p:spPr>
          <a:xfrm>
            <a:off x="201168" y="3822192"/>
            <a:ext cx="502920" cy="868680"/>
          </a:xfrm>
          <a:prstGeom prst="rect">
            <a:avLst/>
          </a:prstGeom>
          <a:solidFill>
            <a:srgbClr val="AA80FF"/>
          </a:solidFill>
          <a:ln w="12700" cap="flat" cmpd="sng">
            <a:solidFill>
              <a:srgbClr val="AA8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5" name="Google Shape;175;p7"/>
          <p:cNvSpPr/>
          <p:nvPr/>
        </p:nvSpPr>
        <p:spPr>
          <a:xfrm>
            <a:off x="265176" y="4023360"/>
            <a:ext cx="384048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Calibri"/>
              <a:buNone/>
            </a:pPr>
            <a:r>
              <a:rPr lang="en-US" sz="16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O5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6" name="Google Shape;176;p7"/>
          <p:cNvSpPr/>
          <p:nvPr/>
        </p:nvSpPr>
        <p:spPr>
          <a:xfrm>
            <a:off x="768096" y="3877056"/>
            <a:ext cx="3621024" cy="758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293B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1E293B"/>
                </a:solidFill>
                <a:latin typeface="Calibri"/>
                <a:ea typeface="Calibri"/>
                <a:cs typeface="Calibri"/>
                <a:sym typeface="Calibri"/>
              </a:rPr>
              <a:t>Conduct structured expert usability study (10–15 SOC analysts) under simulated SOC conditions to assess operational value.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7" name="Google Shape;177;p7"/>
          <p:cNvSpPr/>
          <p:nvPr/>
        </p:nvSpPr>
        <p:spPr>
          <a:xfrm>
            <a:off x="4672584" y="3822192"/>
            <a:ext cx="4279392" cy="86868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dist="12700" dir="81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8" name="Google Shape;178;p7"/>
          <p:cNvSpPr/>
          <p:nvPr/>
        </p:nvSpPr>
        <p:spPr>
          <a:xfrm>
            <a:off x="4672584" y="3822192"/>
            <a:ext cx="502920" cy="868680"/>
          </a:xfrm>
          <a:prstGeom prst="rect">
            <a:avLst/>
          </a:prstGeom>
          <a:solidFill>
            <a:srgbClr val="A0B4C8"/>
          </a:solidFill>
          <a:ln w="12700" cap="flat" cmpd="sng">
            <a:solidFill>
              <a:srgbClr val="A0B4C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9" name="Google Shape;179;p7"/>
          <p:cNvSpPr/>
          <p:nvPr/>
        </p:nvSpPr>
        <p:spPr>
          <a:xfrm>
            <a:off x="4736592" y="4023360"/>
            <a:ext cx="384048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Calibri"/>
              <a:buNone/>
            </a:pPr>
            <a:r>
              <a:rPr lang="en-US" sz="16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O6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0" name="Google Shape;180;p7"/>
          <p:cNvSpPr/>
          <p:nvPr/>
        </p:nvSpPr>
        <p:spPr>
          <a:xfrm>
            <a:off x="5239512" y="3877056"/>
            <a:ext cx="3621024" cy="758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E293B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1E293B"/>
                </a:solidFill>
                <a:latin typeface="Calibri"/>
                <a:ea typeface="Calibri"/>
                <a:cs typeface="Calibri"/>
                <a:sym typeface="Calibri"/>
              </a:rPr>
              <a:t>Derive a generalised XAI-NIDS integration framework and practitioner guidelines from empirical findings.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1" name="Google Shape;181;p7"/>
          <p:cNvSpPr/>
          <p:nvPr/>
        </p:nvSpPr>
        <p:spPr>
          <a:xfrm>
            <a:off x="201168" y="4846320"/>
            <a:ext cx="8741664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900"/>
              <a:buFont typeface="Calibri"/>
              <a:buNone/>
            </a:pPr>
            <a:r>
              <a:rPr lang="en-US" sz="900" i="1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All objectives are Specific, Measurable, Achievable, Relevant and Time-bound (SMART)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1B2A"/>
        </a:solidFill>
        <a:effectLst/>
      </p:bgPr>
    </p:bg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8"/>
          <p:cNvSpPr/>
          <p:nvPr/>
        </p:nvSpPr>
        <p:spPr>
          <a:xfrm>
            <a:off x="201168" y="164592"/>
            <a:ext cx="8741664" cy="5669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Calibri"/>
              <a:buNone/>
            </a:pPr>
            <a:r>
              <a:rPr lang="en-US" sz="28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Literature Review — ML-Based NIDS</a:t>
            </a:r>
            <a:endParaRPr sz="2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8" name="Google Shape;188;p8"/>
          <p:cNvSpPr/>
          <p:nvPr/>
        </p:nvSpPr>
        <p:spPr>
          <a:xfrm>
            <a:off x="201168" y="749808"/>
            <a:ext cx="8741664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1300"/>
              <a:buFont typeface="Calibri"/>
              <a:buNone/>
            </a:pPr>
            <a:r>
              <a:rPr lang="en-US" sz="1300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Evolution from rule-based systems to deep learning classifiers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9" name="Google Shape;189;p8"/>
          <p:cNvSpPr/>
          <p:nvPr/>
        </p:nvSpPr>
        <p:spPr>
          <a:xfrm>
            <a:off x="0" y="164592"/>
            <a:ext cx="109728" cy="877824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0" name="Google Shape;190;p8"/>
          <p:cNvSpPr/>
          <p:nvPr/>
        </p:nvSpPr>
        <p:spPr>
          <a:xfrm>
            <a:off x="8229600" y="4846320"/>
            <a:ext cx="822960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900"/>
              <a:buFont typeface="Calibri"/>
              <a:buNone/>
            </a:pPr>
            <a:r>
              <a:rPr lang="en-US" sz="900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5 / 14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1" name="Google Shape;191;p8"/>
          <p:cNvSpPr/>
          <p:nvPr/>
        </p:nvSpPr>
        <p:spPr>
          <a:xfrm>
            <a:off x="201168" y="1298448"/>
            <a:ext cx="182880" cy="182880"/>
          </a:xfrm>
          <a:prstGeom prst="ellipse">
            <a:avLst/>
          </a:prstGeom>
          <a:solidFill>
            <a:srgbClr val="A0B4C8"/>
          </a:solidFill>
          <a:ln w="12700" cap="flat" cmpd="sng">
            <a:solidFill>
              <a:srgbClr val="A0B4C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2" name="Google Shape;192;p8"/>
          <p:cNvSpPr/>
          <p:nvPr/>
        </p:nvSpPr>
        <p:spPr>
          <a:xfrm>
            <a:off x="274320" y="1481328"/>
            <a:ext cx="36576" cy="777240"/>
          </a:xfrm>
          <a:prstGeom prst="rect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3" name="Google Shape;193;p8"/>
          <p:cNvSpPr/>
          <p:nvPr/>
        </p:nvSpPr>
        <p:spPr>
          <a:xfrm>
            <a:off x="530352" y="1143000"/>
            <a:ext cx="960120" cy="457200"/>
          </a:xfrm>
          <a:prstGeom prst="rect">
            <a:avLst/>
          </a:prstGeom>
          <a:solidFill>
            <a:srgbClr val="A0B4C8"/>
          </a:solidFill>
          <a:ln w="12700" cap="flat" cmpd="sng">
            <a:solidFill>
              <a:srgbClr val="A0B4C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4" name="Google Shape;194;p8"/>
          <p:cNvSpPr/>
          <p:nvPr/>
        </p:nvSpPr>
        <p:spPr>
          <a:xfrm>
            <a:off x="530352" y="1143000"/>
            <a:ext cx="96012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2009–12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5" name="Google Shape;195;p8"/>
          <p:cNvSpPr/>
          <p:nvPr/>
        </p:nvSpPr>
        <p:spPr>
          <a:xfrm>
            <a:off x="1600200" y="1161288"/>
            <a:ext cx="7223760" cy="502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100"/>
              <a:buFont typeface="Calibri"/>
              <a:buNone/>
            </a:pPr>
            <a:r>
              <a:rPr lang="en-US" sz="110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NSL-KDD benchmark introduced [7]. Naïve Bayes + SVM competitive but low generalisation [8].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6" name="Google Shape;196;p8"/>
          <p:cNvSpPr/>
          <p:nvPr/>
        </p:nvSpPr>
        <p:spPr>
          <a:xfrm>
            <a:off x="201168" y="2212848"/>
            <a:ext cx="182880" cy="182880"/>
          </a:xfrm>
          <a:prstGeom prst="ellipse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7" name="Google Shape;197;p8"/>
          <p:cNvSpPr/>
          <p:nvPr/>
        </p:nvSpPr>
        <p:spPr>
          <a:xfrm>
            <a:off x="274320" y="2395728"/>
            <a:ext cx="36576" cy="777240"/>
          </a:xfrm>
          <a:prstGeom prst="rect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8" name="Google Shape;198;p8"/>
          <p:cNvSpPr/>
          <p:nvPr/>
        </p:nvSpPr>
        <p:spPr>
          <a:xfrm>
            <a:off x="530352" y="2057400"/>
            <a:ext cx="960120" cy="457200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9" name="Google Shape;199;p8"/>
          <p:cNvSpPr/>
          <p:nvPr/>
        </p:nvSpPr>
        <p:spPr>
          <a:xfrm>
            <a:off x="530352" y="2057400"/>
            <a:ext cx="96012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2015–16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0" name="Google Shape;200;p8"/>
          <p:cNvSpPr/>
          <p:nvPr/>
        </p:nvSpPr>
        <p:spPr>
          <a:xfrm>
            <a:off x="1600200" y="2075688"/>
            <a:ext cx="7223760" cy="502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100"/>
              <a:buFont typeface="Calibri"/>
              <a:buNone/>
            </a:pPr>
            <a:r>
              <a:rPr lang="en-US" sz="110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UNSW-NB15 [9] &amp; CICIDS2017 [10] datasets. Random Forest outperforms statistical methods. XGBoost best classifier on modern traffic [10].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1" name="Google Shape;201;p8"/>
          <p:cNvSpPr/>
          <p:nvPr/>
        </p:nvSpPr>
        <p:spPr>
          <a:xfrm>
            <a:off x="201168" y="3127248"/>
            <a:ext cx="182880" cy="182880"/>
          </a:xfrm>
          <a:prstGeom prst="ellipse">
            <a:avLst/>
          </a:prstGeom>
          <a:solidFill>
            <a:srgbClr val="00D4A0"/>
          </a:solidFill>
          <a:ln w="12700" cap="flat" cmpd="sng">
            <a:solidFill>
              <a:srgbClr val="00D4A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2" name="Google Shape;202;p8"/>
          <p:cNvSpPr/>
          <p:nvPr/>
        </p:nvSpPr>
        <p:spPr>
          <a:xfrm>
            <a:off x="274320" y="3310128"/>
            <a:ext cx="36576" cy="777240"/>
          </a:xfrm>
          <a:prstGeom prst="rect">
            <a:avLst/>
          </a:prstGeom>
          <a:solidFill>
            <a:srgbClr val="1E3050"/>
          </a:solidFill>
          <a:ln w="12700" cap="flat" cmpd="sng">
            <a:solidFill>
              <a:srgbClr val="1E3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3" name="Google Shape;203;p8"/>
          <p:cNvSpPr/>
          <p:nvPr/>
        </p:nvSpPr>
        <p:spPr>
          <a:xfrm>
            <a:off x="530352" y="2971800"/>
            <a:ext cx="960120" cy="457200"/>
          </a:xfrm>
          <a:prstGeom prst="rect">
            <a:avLst/>
          </a:prstGeom>
          <a:solidFill>
            <a:srgbClr val="00D4A0"/>
          </a:solidFill>
          <a:ln w="12700" cap="flat" cmpd="sng">
            <a:solidFill>
              <a:srgbClr val="00D4A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4" name="Google Shape;204;p8"/>
          <p:cNvSpPr/>
          <p:nvPr/>
        </p:nvSpPr>
        <p:spPr>
          <a:xfrm>
            <a:off x="530352" y="2971800"/>
            <a:ext cx="96012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2016–17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5" name="Google Shape;205;p8"/>
          <p:cNvSpPr/>
          <p:nvPr/>
        </p:nvSpPr>
        <p:spPr>
          <a:xfrm>
            <a:off x="1600200" y="2990088"/>
            <a:ext cx="7223760" cy="502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100"/>
              <a:buFont typeface="Calibri"/>
              <a:buNone/>
            </a:pPr>
            <a:r>
              <a:rPr lang="en-US" sz="110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LSTM networks extract temporal traffic sequences — 98.7% accuracy on NSL-KDD [11]. CNN extracts spatial features from raw packets [12].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6" name="Google Shape;206;p8"/>
          <p:cNvSpPr/>
          <p:nvPr/>
        </p:nvSpPr>
        <p:spPr>
          <a:xfrm>
            <a:off x="201168" y="4041648"/>
            <a:ext cx="182880" cy="182880"/>
          </a:xfrm>
          <a:prstGeom prst="ellipse">
            <a:avLst/>
          </a:prstGeom>
          <a:solidFill>
            <a:srgbClr val="FF6B35"/>
          </a:solidFill>
          <a:ln w="12700" cap="flat" cmpd="sng">
            <a:solidFill>
              <a:srgbClr val="FF6B3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7" name="Google Shape;207;p8"/>
          <p:cNvSpPr/>
          <p:nvPr/>
        </p:nvSpPr>
        <p:spPr>
          <a:xfrm>
            <a:off x="530352" y="3886200"/>
            <a:ext cx="960120" cy="457200"/>
          </a:xfrm>
          <a:prstGeom prst="rect">
            <a:avLst/>
          </a:prstGeom>
          <a:solidFill>
            <a:srgbClr val="FF6B35"/>
          </a:solidFill>
          <a:ln w="12700" cap="flat" cmpd="sng">
            <a:solidFill>
              <a:srgbClr val="FF6B3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8" name="Google Shape;208;p8"/>
          <p:cNvSpPr/>
          <p:nvPr/>
        </p:nvSpPr>
        <p:spPr>
          <a:xfrm>
            <a:off x="530352" y="3886200"/>
            <a:ext cx="96012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2019–22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9" name="Google Shape;209;p8"/>
          <p:cNvSpPr/>
          <p:nvPr/>
        </p:nvSpPr>
        <p:spPr>
          <a:xfrm>
            <a:off x="1600200" y="3904488"/>
            <a:ext cx="7223760" cy="502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100"/>
              <a:buFont typeface="Calibri"/>
              <a:buNone/>
            </a:pPr>
            <a:r>
              <a:rPr lang="en-US" sz="110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Transformer architectures handle variable-length sequences [13]. Deep learning peaks — but interpretability crisis identified [14].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8"/>
          <p:cNvSpPr/>
          <p:nvPr/>
        </p:nvSpPr>
        <p:spPr>
          <a:xfrm>
            <a:off x="201168" y="4617720"/>
            <a:ext cx="8741664" cy="347472"/>
          </a:xfrm>
          <a:prstGeom prst="rect">
            <a:avLst/>
          </a:prstGeom>
          <a:solidFill>
            <a:srgbClr val="162032"/>
          </a:solidFill>
          <a:ln w="12700" cap="flat" cmpd="sng">
            <a:solidFill>
              <a:srgbClr val="16203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1" name="Google Shape;211;p8"/>
          <p:cNvSpPr/>
          <p:nvPr/>
        </p:nvSpPr>
        <p:spPr>
          <a:xfrm>
            <a:off x="201168" y="4617720"/>
            <a:ext cx="91440" cy="347472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2" name="Google Shape;212;p8"/>
          <p:cNvSpPr/>
          <p:nvPr/>
        </p:nvSpPr>
        <p:spPr>
          <a:xfrm>
            <a:off x="347472" y="4636008"/>
            <a:ext cx="8503920" cy="3108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2FF"/>
              </a:buClr>
              <a:buSzPts val="1050"/>
              <a:buFont typeface="Calibri"/>
              <a:buNone/>
            </a:pPr>
            <a:r>
              <a:rPr lang="en-US" sz="1050" i="1">
                <a:solidFill>
                  <a:srgbClr val="00C2FF"/>
                </a:solidFill>
                <a:latin typeface="Calibri"/>
                <a:ea typeface="Calibri"/>
                <a:cs typeface="Calibri"/>
                <a:sym typeface="Calibri"/>
              </a:rPr>
              <a:t>Key insight: Growing model complexity has a negative correlation with interpretability — Lipton's 'interpretability problem' [14].</a:t>
            </a:r>
            <a:endParaRPr sz="1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3" name="Google Shape;213;p8"/>
          <p:cNvSpPr/>
          <p:nvPr/>
        </p:nvSpPr>
        <p:spPr>
          <a:xfrm>
            <a:off x="201168" y="4983480"/>
            <a:ext cx="8741664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800"/>
              <a:buFont typeface="Calibri"/>
              <a:buNone/>
            </a:pPr>
            <a:r>
              <a:rPr lang="en-US" sz="800" i="1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References: [7] Tavallaee et al. 2009  [8] Mukherjee &amp; Sharma 2012  [9] Moustafa &amp; Slay 2015  [10] Sharafaldin et al. 2018  [11] Kim et al. 2016  [12] Wang et al. 2017  [13] Yang &amp; Shami 2022  [14] Lipton 2018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1B2A"/>
        </a:solidFill>
        <a:effectLst/>
      </p:bgPr>
    </p:bg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9"/>
          <p:cNvSpPr/>
          <p:nvPr/>
        </p:nvSpPr>
        <p:spPr>
          <a:xfrm>
            <a:off x="201168" y="164592"/>
            <a:ext cx="8741664" cy="5669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Calibri"/>
              <a:buNone/>
            </a:pPr>
            <a:r>
              <a:rPr lang="en-US" sz="28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Literature Review — XAI &amp; Evaluation Frameworks</a:t>
            </a:r>
            <a:endParaRPr sz="2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0" name="Google Shape;220;p9"/>
          <p:cNvSpPr/>
          <p:nvPr/>
        </p:nvSpPr>
        <p:spPr>
          <a:xfrm>
            <a:off x="201168" y="749808"/>
            <a:ext cx="8741664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1300"/>
              <a:buFont typeface="Calibri"/>
              <a:buNone/>
            </a:pPr>
            <a:r>
              <a:rPr lang="en-US" sz="1300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From post-hoc explanations to practitioner usability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1" name="Google Shape;221;p9"/>
          <p:cNvSpPr/>
          <p:nvPr/>
        </p:nvSpPr>
        <p:spPr>
          <a:xfrm>
            <a:off x="0" y="164592"/>
            <a:ext cx="109728" cy="877824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2" name="Google Shape;222;p9"/>
          <p:cNvSpPr/>
          <p:nvPr/>
        </p:nvSpPr>
        <p:spPr>
          <a:xfrm>
            <a:off x="8229600" y="4846320"/>
            <a:ext cx="822960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900"/>
              <a:buFont typeface="Calibri"/>
              <a:buNone/>
            </a:pPr>
            <a:r>
              <a:rPr lang="en-US" sz="900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6 / 14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3" name="Google Shape;223;p9"/>
          <p:cNvSpPr/>
          <p:nvPr/>
        </p:nvSpPr>
        <p:spPr>
          <a:xfrm>
            <a:off x="201168" y="1078992"/>
            <a:ext cx="2834640" cy="3703320"/>
          </a:xfrm>
          <a:prstGeom prst="rect">
            <a:avLst/>
          </a:prstGeom>
          <a:solidFill>
            <a:srgbClr val="162032"/>
          </a:solidFill>
          <a:ln>
            <a:noFill/>
          </a:ln>
          <a:effectLst>
            <a:outerShdw blurRad="76200" dist="25400" dir="8100000" algn="bl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4" name="Google Shape;224;p9"/>
          <p:cNvSpPr/>
          <p:nvPr/>
        </p:nvSpPr>
        <p:spPr>
          <a:xfrm>
            <a:off x="201168" y="1078992"/>
            <a:ext cx="2834640" cy="347472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5" name="Google Shape;225;p9"/>
          <p:cNvSpPr/>
          <p:nvPr/>
        </p:nvSpPr>
        <p:spPr>
          <a:xfrm>
            <a:off x="274320" y="1115568"/>
            <a:ext cx="2688336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300"/>
              <a:buFont typeface="Calibri"/>
              <a:buNone/>
            </a:pPr>
            <a:r>
              <a:rPr lang="en-US" sz="13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XAI Techniques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6" name="Google Shape;226;p9"/>
          <p:cNvSpPr/>
          <p:nvPr/>
        </p:nvSpPr>
        <p:spPr>
          <a:xfrm>
            <a:off x="292608" y="1508760"/>
            <a:ext cx="265176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2FF"/>
              </a:buClr>
              <a:buSzPts val="950"/>
              <a:buFont typeface="Calibri"/>
              <a:buNone/>
            </a:pPr>
            <a:r>
              <a:rPr lang="en-US" sz="950" b="1">
                <a:solidFill>
                  <a:srgbClr val="00C2FF"/>
                </a:solidFill>
                <a:latin typeface="Calibri"/>
                <a:ea typeface="Calibri"/>
                <a:cs typeface="Calibri"/>
                <a:sym typeface="Calibri"/>
              </a:rPr>
              <a:t>› </a:t>
            </a: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LIME [15]: local surrogate model for any classifier — explanation via feature perturbation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7" name="Google Shape;227;p9"/>
          <p:cNvSpPr/>
          <p:nvPr/>
        </p:nvSpPr>
        <p:spPr>
          <a:xfrm>
            <a:off x="292608" y="2240280"/>
            <a:ext cx="265176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2FF"/>
              </a:buClr>
              <a:buSzPts val="950"/>
              <a:buFont typeface="Calibri"/>
              <a:buNone/>
            </a:pPr>
            <a:r>
              <a:rPr lang="en-US" sz="950" b="1">
                <a:solidFill>
                  <a:srgbClr val="00C2FF"/>
                </a:solidFill>
                <a:latin typeface="Calibri"/>
                <a:ea typeface="Calibri"/>
                <a:cs typeface="Calibri"/>
                <a:sym typeface="Calibri"/>
              </a:rPr>
              <a:t>› </a:t>
            </a: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SHAP [16]: Shapley values from game theory — consistent local + global explanations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8" name="Google Shape;228;p9"/>
          <p:cNvSpPr/>
          <p:nvPr/>
        </p:nvSpPr>
        <p:spPr>
          <a:xfrm>
            <a:off x="292608" y="2971800"/>
            <a:ext cx="265176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2FF"/>
              </a:buClr>
              <a:buSzPts val="950"/>
              <a:buFont typeface="Calibri"/>
              <a:buNone/>
            </a:pPr>
            <a:r>
              <a:rPr lang="en-US" sz="950" b="1">
                <a:solidFill>
                  <a:srgbClr val="00C2FF"/>
                </a:solidFill>
                <a:latin typeface="Calibri"/>
                <a:ea typeface="Calibri"/>
                <a:cs typeface="Calibri"/>
                <a:sym typeface="Calibri"/>
              </a:rPr>
              <a:t>› </a:t>
            </a: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Attention mechanisms [19]: intrinsic explainability but reliability disputed [20]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9" name="Google Shape;229;p9"/>
          <p:cNvSpPr/>
          <p:nvPr/>
        </p:nvSpPr>
        <p:spPr>
          <a:xfrm>
            <a:off x="292608" y="3703320"/>
            <a:ext cx="265176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2FF"/>
              </a:buClr>
              <a:buSzPts val="950"/>
              <a:buFont typeface="Calibri"/>
              <a:buNone/>
            </a:pPr>
            <a:r>
              <a:rPr lang="en-US" sz="950" b="1">
                <a:solidFill>
                  <a:srgbClr val="00C2FF"/>
                </a:solidFill>
                <a:latin typeface="Calibri"/>
                <a:ea typeface="Calibri"/>
                <a:cs typeface="Calibri"/>
                <a:sym typeface="Calibri"/>
              </a:rPr>
              <a:t>› </a:t>
            </a: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SHAP more stable than LIME; LIME faster computationally [18]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0" name="Google Shape;230;p9"/>
          <p:cNvSpPr/>
          <p:nvPr/>
        </p:nvSpPr>
        <p:spPr>
          <a:xfrm>
            <a:off x="3182112" y="1078992"/>
            <a:ext cx="2834640" cy="3703320"/>
          </a:xfrm>
          <a:prstGeom prst="rect">
            <a:avLst/>
          </a:prstGeom>
          <a:solidFill>
            <a:srgbClr val="162032"/>
          </a:solidFill>
          <a:ln>
            <a:noFill/>
          </a:ln>
          <a:effectLst>
            <a:outerShdw blurRad="76200" dist="25400" dir="8100000" algn="bl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1" name="Google Shape;231;p9"/>
          <p:cNvSpPr/>
          <p:nvPr/>
        </p:nvSpPr>
        <p:spPr>
          <a:xfrm>
            <a:off x="3182112" y="1078992"/>
            <a:ext cx="2834640" cy="347472"/>
          </a:xfrm>
          <a:prstGeom prst="rect">
            <a:avLst/>
          </a:prstGeom>
          <a:solidFill>
            <a:srgbClr val="FF6B35"/>
          </a:solidFill>
          <a:ln w="12700" cap="flat" cmpd="sng">
            <a:solidFill>
              <a:srgbClr val="FF6B3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2" name="Google Shape;232;p9"/>
          <p:cNvSpPr/>
          <p:nvPr/>
        </p:nvSpPr>
        <p:spPr>
          <a:xfrm>
            <a:off x="3255264" y="1115568"/>
            <a:ext cx="2688336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300"/>
              <a:buFont typeface="Calibri"/>
              <a:buNone/>
            </a:pPr>
            <a:r>
              <a:rPr lang="en-US" sz="13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XAI in Cyber Security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3" name="Google Shape;233;p9"/>
          <p:cNvSpPr/>
          <p:nvPr/>
        </p:nvSpPr>
        <p:spPr>
          <a:xfrm>
            <a:off x="3273552" y="1508760"/>
            <a:ext cx="265176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6B35"/>
              </a:buClr>
              <a:buSzPts val="950"/>
              <a:buFont typeface="Calibri"/>
              <a:buNone/>
            </a:pPr>
            <a:r>
              <a:rPr lang="en-US" sz="950" b="1">
                <a:solidFill>
                  <a:srgbClr val="FF6B35"/>
                </a:solidFill>
                <a:latin typeface="Calibri"/>
                <a:ea typeface="Calibri"/>
                <a:cs typeface="Calibri"/>
                <a:sym typeface="Calibri"/>
              </a:rPr>
              <a:t>› </a:t>
            </a: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LIME applied to ICS anomaly detection [17]; explanation quality degrades under adversarial perturbation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4" name="Google Shape;234;p9"/>
          <p:cNvSpPr/>
          <p:nvPr/>
        </p:nvSpPr>
        <p:spPr>
          <a:xfrm>
            <a:off x="3273552" y="2240280"/>
            <a:ext cx="265176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6B35"/>
              </a:buClr>
              <a:buSzPts val="950"/>
              <a:buFont typeface="Calibri"/>
              <a:buNone/>
            </a:pPr>
            <a:r>
              <a:rPr lang="en-US" sz="950" b="1">
                <a:solidFill>
                  <a:srgbClr val="FF6B35"/>
                </a:solidFill>
                <a:latin typeface="Calibri"/>
                <a:ea typeface="Calibri"/>
                <a:cs typeface="Calibri"/>
                <a:sym typeface="Calibri"/>
              </a:rPr>
              <a:t>› </a:t>
            </a: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SHAP vs LIME comparison on NIDS [18] — only single model tested, no multi-architecture comparison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5" name="Google Shape;235;p9"/>
          <p:cNvSpPr/>
          <p:nvPr/>
        </p:nvSpPr>
        <p:spPr>
          <a:xfrm>
            <a:off x="3273552" y="2971800"/>
            <a:ext cx="265176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6B35"/>
              </a:buClr>
              <a:buSzPts val="950"/>
              <a:buFont typeface="Calibri"/>
              <a:buNone/>
            </a:pPr>
            <a:r>
              <a:rPr lang="en-US" sz="950" b="1">
                <a:solidFill>
                  <a:srgbClr val="FF6B35"/>
                </a:solidFill>
                <a:latin typeface="Calibri"/>
                <a:ea typeface="Calibri"/>
                <a:cs typeface="Calibri"/>
                <a:sym typeface="Calibri"/>
              </a:rPr>
              <a:t>› </a:t>
            </a: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Most studies use only technical metrics (fidelity, stability) — NOT operational utility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6" name="Google Shape;236;p9"/>
          <p:cNvSpPr/>
          <p:nvPr/>
        </p:nvSpPr>
        <p:spPr>
          <a:xfrm>
            <a:off x="3273552" y="3703320"/>
            <a:ext cx="265176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6B35"/>
              </a:buClr>
              <a:buSzPts val="950"/>
              <a:buFont typeface="Calibri"/>
              <a:buNone/>
            </a:pPr>
            <a:r>
              <a:rPr lang="en-US" sz="950" b="1">
                <a:solidFill>
                  <a:srgbClr val="FF6B35"/>
                </a:solidFill>
                <a:latin typeface="Calibri"/>
                <a:ea typeface="Calibri"/>
                <a:cs typeface="Calibri"/>
                <a:sym typeface="Calibri"/>
              </a:rPr>
              <a:t>› </a:t>
            </a: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No study tests explainability across LSTM + XGBoost + CNN-LSTM simultaneously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7" name="Google Shape;237;p9"/>
          <p:cNvSpPr/>
          <p:nvPr/>
        </p:nvSpPr>
        <p:spPr>
          <a:xfrm>
            <a:off x="6163056" y="1078992"/>
            <a:ext cx="2834640" cy="3703320"/>
          </a:xfrm>
          <a:prstGeom prst="rect">
            <a:avLst/>
          </a:prstGeom>
          <a:solidFill>
            <a:srgbClr val="162032"/>
          </a:solidFill>
          <a:ln>
            <a:noFill/>
          </a:ln>
          <a:effectLst>
            <a:outerShdw blurRad="76200" dist="25400" dir="8100000" algn="bl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8" name="Google Shape;238;p9"/>
          <p:cNvSpPr/>
          <p:nvPr/>
        </p:nvSpPr>
        <p:spPr>
          <a:xfrm>
            <a:off x="6163056" y="1078992"/>
            <a:ext cx="2834640" cy="347472"/>
          </a:xfrm>
          <a:prstGeom prst="rect">
            <a:avLst/>
          </a:prstGeom>
          <a:solidFill>
            <a:srgbClr val="00D4A0"/>
          </a:solidFill>
          <a:ln w="12700" cap="flat" cmpd="sng">
            <a:solidFill>
              <a:srgbClr val="00D4A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9" name="Google Shape;239;p9"/>
          <p:cNvSpPr/>
          <p:nvPr/>
        </p:nvSpPr>
        <p:spPr>
          <a:xfrm>
            <a:off x="6236208" y="1115568"/>
            <a:ext cx="2688336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300"/>
              <a:buFont typeface="Calibri"/>
              <a:buNone/>
            </a:pPr>
            <a:r>
              <a:rPr lang="en-US" sz="13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Evaluation Frameworks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0" name="Google Shape;240;p9"/>
          <p:cNvSpPr/>
          <p:nvPr/>
        </p:nvSpPr>
        <p:spPr>
          <a:xfrm>
            <a:off x="6254496" y="1508760"/>
            <a:ext cx="265176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D4A0"/>
              </a:buClr>
              <a:buSzPts val="950"/>
              <a:buFont typeface="Calibri"/>
              <a:buNone/>
            </a:pPr>
            <a:r>
              <a:rPr lang="en-US" sz="950" b="1">
                <a:solidFill>
                  <a:srgbClr val="00D4A0"/>
                </a:solidFill>
                <a:latin typeface="Calibri"/>
                <a:ea typeface="Calibri"/>
                <a:cs typeface="Calibri"/>
                <a:sym typeface="Calibri"/>
              </a:rPr>
              <a:t>› </a:t>
            </a: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Robnik-Sikonja &amp; Bohanec [21]: Fidelity, Comprehensibility, Completeness taxonomy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1" name="Google Shape;241;p9"/>
          <p:cNvSpPr/>
          <p:nvPr/>
        </p:nvSpPr>
        <p:spPr>
          <a:xfrm>
            <a:off x="6254496" y="2240280"/>
            <a:ext cx="265176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D4A0"/>
              </a:buClr>
              <a:buSzPts val="950"/>
              <a:buFont typeface="Calibri"/>
              <a:buNone/>
            </a:pPr>
            <a:r>
              <a:rPr lang="en-US" sz="950" b="1">
                <a:solidFill>
                  <a:srgbClr val="00D4A0"/>
                </a:solidFill>
                <a:latin typeface="Calibri"/>
                <a:ea typeface="Calibri"/>
                <a:cs typeface="Calibri"/>
                <a:sym typeface="Calibri"/>
              </a:rPr>
              <a:t>› </a:t>
            </a: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Doshi-Velez &amp; Kim [22]: application-grounded evaluation must include human subjects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2" name="Google Shape;242;p9"/>
          <p:cNvSpPr/>
          <p:nvPr/>
        </p:nvSpPr>
        <p:spPr>
          <a:xfrm>
            <a:off x="6254496" y="2971800"/>
            <a:ext cx="265176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D4A0"/>
              </a:buClr>
              <a:buSzPts val="950"/>
              <a:buFont typeface="Calibri"/>
              <a:buNone/>
            </a:pPr>
            <a:r>
              <a:rPr lang="en-US" sz="950" b="1">
                <a:solidFill>
                  <a:srgbClr val="00D4A0"/>
                </a:solidFill>
                <a:latin typeface="Calibri"/>
                <a:ea typeface="Calibri"/>
                <a:cs typeface="Calibri"/>
                <a:sym typeface="Calibri"/>
              </a:rPr>
              <a:t>› </a:t>
            </a: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Hoffman et al. [23]: XAI goodness checklist requires user studies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3" name="Google Shape;243;p9"/>
          <p:cNvSpPr/>
          <p:nvPr/>
        </p:nvSpPr>
        <p:spPr>
          <a:xfrm>
            <a:off x="6254496" y="3703320"/>
            <a:ext cx="265176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D4A0"/>
              </a:buClr>
              <a:buSzPts val="950"/>
              <a:buFont typeface="Calibri"/>
              <a:buNone/>
            </a:pPr>
            <a:r>
              <a:rPr lang="en-US" sz="950" b="1">
                <a:solidFill>
                  <a:srgbClr val="00D4A0"/>
                </a:solidFill>
                <a:latin typeface="Calibri"/>
                <a:ea typeface="Calibri"/>
                <a:cs typeface="Calibri"/>
                <a:sym typeface="Calibri"/>
              </a:rPr>
              <a:t>› </a:t>
            </a: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74% analysts distrust AI alerts without explanation; only 12% NIDS offer any interface [24]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4" name="Google Shape;244;p9"/>
          <p:cNvSpPr/>
          <p:nvPr/>
        </p:nvSpPr>
        <p:spPr>
          <a:xfrm>
            <a:off x="201168" y="4828032"/>
            <a:ext cx="8741664" cy="201168"/>
          </a:xfrm>
          <a:prstGeom prst="rect">
            <a:avLst/>
          </a:prstGeom>
          <a:solidFill>
            <a:srgbClr val="0D1B2A"/>
          </a:solidFill>
          <a:ln w="12700" cap="flat" cmpd="sng">
            <a:solidFill>
              <a:srgbClr val="0D1B2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5" name="Google Shape;245;p9"/>
          <p:cNvSpPr/>
          <p:nvPr/>
        </p:nvSpPr>
        <p:spPr>
          <a:xfrm>
            <a:off x="201168" y="4828032"/>
            <a:ext cx="8741664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6B35"/>
              </a:buClr>
              <a:buSzPts val="900"/>
              <a:buFont typeface="Calibri"/>
              <a:buNone/>
            </a:pPr>
            <a:r>
              <a:rPr lang="en-US" sz="900" b="1">
                <a:solidFill>
                  <a:srgbClr val="FF6B35"/>
                </a:solidFill>
                <a:latin typeface="Calibri"/>
                <a:ea typeface="Calibri"/>
                <a:cs typeface="Calibri"/>
                <a:sym typeface="Calibri"/>
              </a:rPr>
              <a:t>IDENTIFIED GAP: No systematic multi-architecture XAI-NIDS comparison + practitioner usability evaluation exists in current literature.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6" name="Google Shape;246;p9"/>
          <p:cNvSpPr/>
          <p:nvPr/>
        </p:nvSpPr>
        <p:spPr>
          <a:xfrm>
            <a:off x="201168" y="4983480"/>
            <a:ext cx="8741664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800"/>
              <a:buFont typeface="Calibri"/>
              <a:buNone/>
            </a:pPr>
            <a:r>
              <a:rPr lang="en-US" sz="800" i="1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References: [15] Ribeiro et al. 2016  [16] Lundberg &amp; Lee 2017  [17] Amarasinghe et al. 2018  [18] Warnecke et al. 2020  [19] Vinayakumar et al. 2019  [20] Jain &amp; Wallace 2019  [21–24] Robnik-Sikonja et al./Doshi-Velez et al./Hoffman et al./Das &amp; Rad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4F8"/>
        </a:solidFill>
        <a:effectLst/>
      </p:bgPr>
    </p:bg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10"/>
          <p:cNvSpPr/>
          <p:nvPr/>
        </p:nvSpPr>
        <p:spPr>
          <a:xfrm>
            <a:off x="0" y="0"/>
            <a:ext cx="9144000" cy="1024128"/>
          </a:xfrm>
          <a:prstGeom prst="rect">
            <a:avLst/>
          </a:prstGeom>
          <a:solidFill>
            <a:srgbClr val="0D1B2A"/>
          </a:solidFill>
          <a:ln w="12700" cap="flat" cmpd="sng">
            <a:solidFill>
              <a:srgbClr val="0D1B2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3" name="Google Shape;253;p10"/>
          <p:cNvSpPr/>
          <p:nvPr/>
        </p:nvSpPr>
        <p:spPr>
          <a:xfrm>
            <a:off x="274320" y="137160"/>
            <a:ext cx="8595360" cy="502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Calibri"/>
              <a:buNone/>
            </a:pPr>
            <a:r>
              <a:rPr lang="en-US" sz="26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Research Methodology — Design &amp; Justification</a:t>
            </a:r>
            <a:endParaRPr sz="2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4" name="Google Shape;254;p10"/>
          <p:cNvSpPr/>
          <p:nvPr/>
        </p:nvSpPr>
        <p:spPr>
          <a:xfrm>
            <a:off x="274320" y="658368"/>
            <a:ext cx="8595360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200"/>
              <a:buFont typeface="Calibri"/>
              <a:buNone/>
            </a:pPr>
            <a:r>
              <a:rPr lang="en-US" sz="120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Mixed-methods experimental design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5" name="Google Shape;255;p10"/>
          <p:cNvSpPr/>
          <p:nvPr/>
        </p:nvSpPr>
        <p:spPr>
          <a:xfrm>
            <a:off x="8229600" y="4846320"/>
            <a:ext cx="822960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900"/>
              <a:buFont typeface="Calibri"/>
              <a:buNone/>
            </a:pPr>
            <a:r>
              <a:rPr lang="en-US" sz="900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7 / 14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6" name="Google Shape;256;p10"/>
          <p:cNvSpPr/>
          <p:nvPr/>
        </p:nvSpPr>
        <p:spPr>
          <a:xfrm>
            <a:off x="201168" y="1115568"/>
            <a:ext cx="4160520" cy="3767328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63500" dist="25400" dir="8100000" algn="bl" rotWithShape="0">
              <a:srgbClr val="000000">
                <a:alpha val="12156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7" name="Google Shape;257;p10"/>
          <p:cNvSpPr/>
          <p:nvPr/>
        </p:nvSpPr>
        <p:spPr>
          <a:xfrm>
            <a:off x="274320" y="1188720"/>
            <a:ext cx="4005072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400"/>
              <a:buFont typeface="Calibri"/>
              <a:buNone/>
            </a:pPr>
            <a:r>
              <a:rPr lang="en-US" sz="14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Design Rationale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8" name="Google Shape;258;p10"/>
          <p:cNvSpPr/>
          <p:nvPr/>
        </p:nvSpPr>
        <p:spPr>
          <a:xfrm>
            <a:off x="274320" y="1600200"/>
            <a:ext cx="54864" cy="548640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9" name="Google Shape;259;p10"/>
          <p:cNvSpPr/>
          <p:nvPr/>
        </p:nvSpPr>
        <p:spPr>
          <a:xfrm>
            <a:off x="402336" y="1600200"/>
            <a:ext cx="3858768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Mixed Methods [25, 26]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0" name="Google Shape;260;p10"/>
          <p:cNvSpPr/>
          <p:nvPr/>
        </p:nvSpPr>
        <p:spPr>
          <a:xfrm>
            <a:off x="402336" y="1847088"/>
            <a:ext cx="3858768" cy="329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B5563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4B5563"/>
                </a:solidFill>
                <a:latin typeface="Calibri"/>
                <a:ea typeface="Calibri"/>
                <a:cs typeface="Calibri"/>
                <a:sym typeface="Calibri"/>
              </a:rPr>
              <a:t>Quantitative for accuracy/fidelity metrics; qualitative for practitioner usability and trust.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1" name="Google Shape;261;p10"/>
          <p:cNvSpPr/>
          <p:nvPr/>
        </p:nvSpPr>
        <p:spPr>
          <a:xfrm>
            <a:off x="274320" y="2404872"/>
            <a:ext cx="54864" cy="548640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2" name="Google Shape;262;p10"/>
          <p:cNvSpPr/>
          <p:nvPr/>
        </p:nvSpPr>
        <p:spPr>
          <a:xfrm>
            <a:off x="402336" y="2404872"/>
            <a:ext cx="3858768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Experimental Design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3" name="Google Shape;263;p10"/>
          <p:cNvSpPr/>
          <p:nvPr/>
        </p:nvSpPr>
        <p:spPr>
          <a:xfrm>
            <a:off x="402336" y="2651760"/>
            <a:ext cx="3858768" cy="329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B5563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4B5563"/>
                </a:solidFill>
                <a:latin typeface="Calibri"/>
                <a:ea typeface="Calibri"/>
                <a:cs typeface="Calibri"/>
                <a:sym typeface="Calibri"/>
              </a:rPr>
              <a:t>Controlled comparison across 3 model architectures × 2 XAI methods under identical preprocessing.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4" name="Google Shape;264;p10"/>
          <p:cNvSpPr/>
          <p:nvPr/>
        </p:nvSpPr>
        <p:spPr>
          <a:xfrm>
            <a:off x="274320" y="3209544"/>
            <a:ext cx="54864" cy="548640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5" name="Google Shape;265;p10"/>
          <p:cNvSpPr/>
          <p:nvPr/>
        </p:nvSpPr>
        <p:spPr>
          <a:xfrm>
            <a:off x="402336" y="3209544"/>
            <a:ext cx="3858768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Human-in-the-loop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6" name="Google Shape;266;p10"/>
          <p:cNvSpPr/>
          <p:nvPr/>
        </p:nvSpPr>
        <p:spPr>
          <a:xfrm>
            <a:off x="402336" y="3456432"/>
            <a:ext cx="3858768" cy="329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B5563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4B5563"/>
                </a:solidFill>
                <a:latin typeface="Calibri"/>
                <a:ea typeface="Calibri"/>
                <a:cs typeface="Calibri"/>
                <a:sym typeface="Calibri"/>
              </a:rPr>
              <a:t>Expert evaluation bridges theoretical and operational performance — validates real-world utility.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7" name="Google Shape;267;p10"/>
          <p:cNvSpPr/>
          <p:nvPr/>
        </p:nvSpPr>
        <p:spPr>
          <a:xfrm>
            <a:off x="274320" y="4014216"/>
            <a:ext cx="54864" cy="548640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8" name="Google Shape;268;p10"/>
          <p:cNvSpPr/>
          <p:nvPr/>
        </p:nvSpPr>
        <p:spPr>
          <a:xfrm>
            <a:off x="402336" y="4014216"/>
            <a:ext cx="3858768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Design Science [25]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9" name="Google Shape;269;p10"/>
          <p:cNvSpPr/>
          <p:nvPr/>
        </p:nvSpPr>
        <p:spPr>
          <a:xfrm>
            <a:off x="402336" y="4261104"/>
            <a:ext cx="3858768" cy="3291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B5563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4B5563"/>
                </a:solidFill>
                <a:latin typeface="Calibri"/>
                <a:ea typeface="Calibri"/>
                <a:cs typeface="Calibri"/>
                <a:sym typeface="Calibri"/>
              </a:rPr>
              <a:t>Framework design produces artefacts (XAI-NIDS architecture) useful beyond academic study.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0" name="Google Shape;270;p10"/>
          <p:cNvSpPr/>
          <p:nvPr/>
        </p:nvSpPr>
        <p:spPr>
          <a:xfrm>
            <a:off x="4590288" y="1115568"/>
            <a:ext cx="4352544" cy="3767328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63500" dist="25400" dir="8100000" algn="bl" rotWithShape="0">
              <a:srgbClr val="000000">
                <a:alpha val="12156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1" name="Google Shape;271;p10"/>
          <p:cNvSpPr/>
          <p:nvPr/>
        </p:nvSpPr>
        <p:spPr>
          <a:xfrm>
            <a:off x="4663440" y="1188720"/>
            <a:ext cx="420624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400"/>
              <a:buFont typeface="Calibri"/>
              <a:buNone/>
            </a:pPr>
            <a:r>
              <a:rPr lang="en-US" sz="14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Five-Phase Research Framework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2" name="Google Shape;272;p10"/>
          <p:cNvSpPr/>
          <p:nvPr/>
        </p:nvSpPr>
        <p:spPr>
          <a:xfrm>
            <a:off x="4663440" y="1600200"/>
            <a:ext cx="347472" cy="548640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3" name="Google Shape;273;p10"/>
          <p:cNvSpPr/>
          <p:nvPr/>
        </p:nvSpPr>
        <p:spPr>
          <a:xfrm>
            <a:off x="4663440" y="1600200"/>
            <a:ext cx="347472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600"/>
              <a:buFont typeface="Calibri"/>
              <a:buNone/>
            </a:pPr>
            <a:r>
              <a:rPr lang="en-US" sz="16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4" name="Google Shape;274;p10"/>
          <p:cNvSpPr/>
          <p:nvPr/>
        </p:nvSpPr>
        <p:spPr>
          <a:xfrm>
            <a:off x="5065776" y="1618488"/>
            <a:ext cx="3767328" cy="237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Data Preparation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5" name="Google Shape;275;p10"/>
          <p:cNvSpPr/>
          <p:nvPr/>
        </p:nvSpPr>
        <p:spPr>
          <a:xfrm>
            <a:off x="5065776" y="1865376"/>
            <a:ext cx="3767328" cy="237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B5563"/>
              </a:buClr>
              <a:buSzPts val="900"/>
              <a:buFont typeface="Calibri"/>
              <a:buNone/>
            </a:pPr>
            <a:r>
              <a:rPr lang="en-US" sz="900">
                <a:solidFill>
                  <a:srgbClr val="4B5563"/>
                </a:solidFill>
                <a:latin typeface="Calibri"/>
                <a:ea typeface="Calibri"/>
                <a:cs typeface="Calibri"/>
                <a:sym typeface="Calibri"/>
              </a:rPr>
              <a:t>CICIDS2017 + UNSW-NB15 | SMOTE | Min-Max scaling | Feature selection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6" name="Google Shape;276;p10"/>
          <p:cNvSpPr/>
          <p:nvPr/>
        </p:nvSpPr>
        <p:spPr>
          <a:xfrm>
            <a:off x="4800600" y="2167128"/>
            <a:ext cx="54864" cy="109728"/>
          </a:xfrm>
          <a:prstGeom prst="rect">
            <a:avLst/>
          </a:prstGeom>
          <a:solidFill>
            <a:srgbClr val="A0B4C8"/>
          </a:solidFill>
          <a:ln w="12700" cap="flat" cmpd="sng">
            <a:solidFill>
              <a:srgbClr val="A0B4C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7" name="Google Shape;277;p10"/>
          <p:cNvSpPr/>
          <p:nvPr/>
        </p:nvSpPr>
        <p:spPr>
          <a:xfrm>
            <a:off x="4663440" y="2267712"/>
            <a:ext cx="347472" cy="548640"/>
          </a:xfrm>
          <a:prstGeom prst="rect">
            <a:avLst/>
          </a:prstGeom>
          <a:solidFill>
            <a:srgbClr val="00D4A0"/>
          </a:solidFill>
          <a:ln w="12700" cap="flat" cmpd="sng">
            <a:solidFill>
              <a:srgbClr val="00D4A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8" name="Google Shape;278;p10"/>
          <p:cNvSpPr/>
          <p:nvPr/>
        </p:nvSpPr>
        <p:spPr>
          <a:xfrm>
            <a:off x="4663440" y="2267712"/>
            <a:ext cx="347472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600"/>
              <a:buFont typeface="Calibri"/>
              <a:buNone/>
            </a:pPr>
            <a:r>
              <a:rPr lang="en-US" sz="16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2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9" name="Google Shape;279;p10"/>
          <p:cNvSpPr/>
          <p:nvPr/>
        </p:nvSpPr>
        <p:spPr>
          <a:xfrm>
            <a:off x="5065776" y="2286000"/>
            <a:ext cx="3767328" cy="237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Model Development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0" name="Google Shape;280;p10"/>
          <p:cNvSpPr/>
          <p:nvPr/>
        </p:nvSpPr>
        <p:spPr>
          <a:xfrm>
            <a:off x="5065776" y="2532888"/>
            <a:ext cx="3767328" cy="237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B5563"/>
              </a:buClr>
              <a:buSzPts val="900"/>
              <a:buFont typeface="Calibri"/>
              <a:buNone/>
            </a:pPr>
            <a:r>
              <a:rPr lang="en-US" sz="900">
                <a:solidFill>
                  <a:srgbClr val="4B5563"/>
                </a:solidFill>
                <a:latin typeface="Calibri"/>
                <a:ea typeface="Calibri"/>
                <a:cs typeface="Calibri"/>
                <a:sym typeface="Calibri"/>
              </a:rPr>
              <a:t>LSTM  |  XGBoost  |  CNN-LSTM hybrid | Grid search + 5-fold CV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1" name="Google Shape;281;p10"/>
          <p:cNvSpPr/>
          <p:nvPr/>
        </p:nvSpPr>
        <p:spPr>
          <a:xfrm>
            <a:off x="4800600" y="2834640"/>
            <a:ext cx="54864" cy="109728"/>
          </a:xfrm>
          <a:prstGeom prst="rect">
            <a:avLst/>
          </a:prstGeom>
          <a:solidFill>
            <a:srgbClr val="A0B4C8"/>
          </a:solidFill>
          <a:ln w="12700" cap="flat" cmpd="sng">
            <a:solidFill>
              <a:srgbClr val="A0B4C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2" name="Google Shape;282;p10"/>
          <p:cNvSpPr/>
          <p:nvPr/>
        </p:nvSpPr>
        <p:spPr>
          <a:xfrm>
            <a:off x="4663440" y="2935224"/>
            <a:ext cx="347472" cy="548640"/>
          </a:xfrm>
          <a:prstGeom prst="rect">
            <a:avLst/>
          </a:prstGeom>
          <a:solidFill>
            <a:srgbClr val="FFB347"/>
          </a:solidFill>
          <a:ln w="12700" cap="flat" cmpd="sng">
            <a:solidFill>
              <a:srgbClr val="FFB34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3" name="Google Shape;283;p10"/>
          <p:cNvSpPr/>
          <p:nvPr/>
        </p:nvSpPr>
        <p:spPr>
          <a:xfrm>
            <a:off x="4663440" y="2935224"/>
            <a:ext cx="347472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600"/>
              <a:buFont typeface="Calibri"/>
              <a:buNone/>
            </a:pPr>
            <a:r>
              <a:rPr lang="en-US" sz="16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3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4" name="Google Shape;284;p10"/>
          <p:cNvSpPr/>
          <p:nvPr/>
        </p:nvSpPr>
        <p:spPr>
          <a:xfrm>
            <a:off x="5065776" y="2953512"/>
            <a:ext cx="3767328" cy="237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XAI Integration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5" name="Google Shape;285;p10"/>
          <p:cNvSpPr/>
          <p:nvPr/>
        </p:nvSpPr>
        <p:spPr>
          <a:xfrm>
            <a:off x="5065776" y="3200400"/>
            <a:ext cx="3767328" cy="237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B5563"/>
              </a:buClr>
              <a:buSzPts val="900"/>
              <a:buFont typeface="Calibri"/>
              <a:buNone/>
            </a:pPr>
            <a:r>
              <a:rPr lang="en-US" sz="900">
                <a:solidFill>
                  <a:srgbClr val="4B5563"/>
                </a:solidFill>
                <a:latin typeface="Calibri"/>
                <a:ea typeface="Calibri"/>
                <a:cs typeface="Calibri"/>
                <a:sym typeface="Calibri"/>
              </a:rPr>
              <a:t>SHAP (TreeExplainer + DeepExplainer) | LIME | Force/summary plots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6" name="Google Shape;286;p10"/>
          <p:cNvSpPr/>
          <p:nvPr/>
        </p:nvSpPr>
        <p:spPr>
          <a:xfrm>
            <a:off x="4800600" y="3502152"/>
            <a:ext cx="54864" cy="109728"/>
          </a:xfrm>
          <a:prstGeom prst="rect">
            <a:avLst/>
          </a:prstGeom>
          <a:solidFill>
            <a:srgbClr val="A0B4C8"/>
          </a:solidFill>
          <a:ln w="12700" cap="flat" cmpd="sng">
            <a:solidFill>
              <a:srgbClr val="A0B4C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7" name="Google Shape;287;p10"/>
          <p:cNvSpPr/>
          <p:nvPr/>
        </p:nvSpPr>
        <p:spPr>
          <a:xfrm>
            <a:off x="4663440" y="3602736"/>
            <a:ext cx="347472" cy="548640"/>
          </a:xfrm>
          <a:prstGeom prst="rect">
            <a:avLst/>
          </a:prstGeom>
          <a:solidFill>
            <a:srgbClr val="FF6B35"/>
          </a:solidFill>
          <a:ln w="12700" cap="flat" cmpd="sng">
            <a:solidFill>
              <a:srgbClr val="FF6B3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8" name="Google Shape;288;p10"/>
          <p:cNvSpPr/>
          <p:nvPr/>
        </p:nvSpPr>
        <p:spPr>
          <a:xfrm>
            <a:off x="4663440" y="3602736"/>
            <a:ext cx="347472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600"/>
              <a:buFont typeface="Calibri"/>
              <a:buNone/>
            </a:pPr>
            <a:r>
              <a:rPr lang="en-US" sz="16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4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9" name="Google Shape;289;p10"/>
          <p:cNvSpPr/>
          <p:nvPr/>
        </p:nvSpPr>
        <p:spPr>
          <a:xfrm>
            <a:off x="5065776" y="3621024"/>
            <a:ext cx="3767328" cy="237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Explanation Evaluation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0" name="Google Shape;290;p10"/>
          <p:cNvSpPr/>
          <p:nvPr/>
        </p:nvSpPr>
        <p:spPr>
          <a:xfrm>
            <a:off x="5065776" y="3867912"/>
            <a:ext cx="3767328" cy="237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B5563"/>
              </a:buClr>
              <a:buSzPts val="900"/>
              <a:buFont typeface="Calibri"/>
              <a:buNone/>
            </a:pPr>
            <a:r>
              <a:rPr lang="en-US" sz="900">
                <a:solidFill>
                  <a:srgbClr val="4B5563"/>
                </a:solidFill>
                <a:latin typeface="Calibri"/>
                <a:ea typeface="Calibri"/>
                <a:cs typeface="Calibri"/>
                <a:sym typeface="Calibri"/>
              </a:rPr>
              <a:t>Fidelity, stability, completeness [27] | Cross-model comparison table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1" name="Google Shape;291;p10"/>
          <p:cNvSpPr/>
          <p:nvPr/>
        </p:nvSpPr>
        <p:spPr>
          <a:xfrm>
            <a:off x="4800600" y="4169664"/>
            <a:ext cx="54864" cy="109728"/>
          </a:xfrm>
          <a:prstGeom prst="rect">
            <a:avLst/>
          </a:prstGeom>
          <a:solidFill>
            <a:srgbClr val="A0B4C8"/>
          </a:solidFill>
          <a:ln w="12700" cap="flat" cmpd="sng">
            <a:solidFill>
              <a:srgbClr val="A0B4C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2" name="Google Shape;292;p10"/>
          <p:cNvSpPr/>
          <p:nvPr/>
        </p:nvSpPr>
        <p:spPr>
          <a:xfrm>
            <a:off x="4663440" y="4270248"/>
            <a:ext cx="347472" cy="548640"/>
          </a:xfrm>
          <a:prstGeom prst="rect">
            <a:avLst/>
          </a:prstGeom>
          <a:solidFill>
            <a:srgbClr val="AA80FF"/>
          </a:solidFill>
          <a:ln w="12700" cap="flat" cmpd="sng">
            <a:solidFill>
              <a:srgbClr val="AA8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3" name="Google Shape;293;p10"/>
          <p:cNvSpPr/>
          <p:nvPr/>
        </p:nvSpPr>
        <p:spPr>
          <a:xfrm>
            <a:off x="4663440" y="4270248"/>
            <a:ext cx="347472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600"/>
              <a:buFont typeface="Calibri"/>
              <a:buNone/>
            </a:pPr>
            <a:r>
              <a:rPr lang="en-US" sz="16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5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4" name="Google Shape;294;p10"/>
          <p:cNvSpPr/>
          <p:nvPr/>
        </p:nvSpPr>
        <p:spPr>
          <a:xfrm>
            <a:off x="5065776" y="4288536"/>
            <a:ext cx="3767328" cy="237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Expert Validation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5" name="Google Shape;295;p10"/>
          <p:cNvSpPr/>
          <p:nvPr/>
        </p:nvSpPr>
        <p:spPr>
          <a:xfrm>
            <a:off x="5065776" y="4535424"/>
            <a:ext cx="3767328" cy="237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B5563"/>
              </a:buClr>
              <a:buSzPts val="900"/>
              <a:buFont typeface="Calibri"/>
              <a:buNone/>
            </a:pPr>
            <a:r>
              <a:rPr lang="en-US" sz="900">
                <a:solidFill>
                  <a:srgbClr val="4B5563"/>
                </a:solidFill>
                <a:latin typeface="Calibri"/>
                <a:ea typeface="Calibri"/>
                <a:cs typeface="Calibri"/>
                <a:sym typeface="Calibri"/>
              </a:rPr>
              <a:t>10–15 SOC analysts | Simulated triage | Likert trust ratings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6" name="Google Shape;296;p10"/>
          <p:cNvSpPr/>
          <p:nvPr/>
        </p:nvSpPr>
        <p:spPr>
          <a:xfrm>
            <a:off x="201168" y="4800600"/>
            <a:ext cx="8741664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800"/>
              <a:buFont typeface="Calibri"/>
              <a:buNone/>
            </a:pPr>
            <a:r>
              <a:rPr lang="en-US" sz="800" i="1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References: [25] Hevner et al. 2004  [26] Creswell &amp; Clark 2017  [27] Alvarez-Melis &amp; Jaakkola 2018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1B2A"/>
        </a:solidFill>
        <a:effectLst/>
      </p:bgPr>
    </p:bg>
    <p:spTree>
      <p:nvGrpSpPr>
        <p:cNvPr id="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Google Shape;302;p11"/>
          <p:cNvSpPr/>
          <p:nvPr/>
        </p:nvSpPr>
        <p:spPr>
          <a:xfrm>
            <a:off x="201168" y="164592"/>
            <a:ext cx="8741664" cy="5669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Calibri"/>
              <a:buNone/>
            </a:pPr>
            <a:r>
              <a:rPr lang="en-US" sz="28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Methodology — Datasets, Models &amp; XAI</a:t>
            </a:r>
            <a:endParaRPr sz="2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3" name="Google Shape;303;p11"/>
          <p:cNvSpPr/>
          <p:nvPr/>
        </p:nvSpPr>
        <p:spPr>
          <a:xfrm>
            <a:off x="201168" y="749808"/>
            <a:ext cx="8741664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1300"/>
              <a:buFont typeface="Calibri"/>
              <a:buNone/>
            </a:pPr>
            <a:r>
              <a:rPr lang="en-US" sz="1300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Materials and technical implementation details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4" name="Google Shape;304;p11"/>
          <p:cNvSpPr/>
          <p:nvPr/>
        </p:nvSpPr>
        <p:spPr>
          <a:xfrm>
            <a:off x="0" y="164592"/>
            <a:ext cx="109728" cy="877824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5" name="Google Shape;305;p11"/>
          <p:cNvSpPr/>
          <p:nvPr/>
        </p:nvSpPr>
        <p:spPr>
          <a:xfrm>
            <a:off x="8229600" y="4846320"/>
            <a:ext cx="822960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900"/>
              <a:buFont typeface="Calibri"/>
              <a:buNone/>
            </a:pPr>
            <a:r>
              <a:rPr lang="en-US" sz="900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8 / 14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6" name="Google Shape;306;p11"/>
          <p:cNvSpPr/>
          <p:nvPr/>
        </p:nvSpPr>
        <p:spPr>
          <a:xfrm>
            <a:off x="201168" y="1097280"/>
            <a:ext cx="18288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2FF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00C2FF"/>
                </a:solidFill>
                <a:latin typeface="Calibri"/>
                <a:ea typeface="Calibri"/>
                <a:cs typeface="Calibri"/>
                <a:sym typeface="Calibri"/>
              </a:rPr>
              <a:t>DATASETS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7" name="Google Shape;307;p11"/>
          <p:cNvSpPr/>
          <p:nvPr/>
        </p:nvSpPr>
        <p:spPr>
          <a:xfrm>
            <a:off x="201168" y="1024128"/>
            <a:ext cx="36576" cy="384048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8" name="Google Shape;308;p11"/>
          <p:cNvSpPr/>
          <p:nvPr/>
        </p:nvSpPr>
        <p:spPr>
          <a:xfrm>
            <a:off x="201168" y="1417320"/>
            <a:ext cx="3977640" cy="658368"/>
          </a:xfrm>
          <a:prstGeom prst="rect">
            <a:avLst/>
          </a:prstGeom>
          <a:solidFill>
            <a:srgbClr val="162032"/>
          </a:solidFill>
          <a:ln>
            <a:noFill/>
          </a:ln>
          <a:effectLst>
            <a:outerShdw blurRad="63500" dist="25400" dir="8100000" algn="bl" rotWithShape="0">
              <a:srgbClr val="000000">
                <a:alpha val="30196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9" name="Google Shape;309;p11"/>
          <p:cNvSpPr/>
          <p:nvPr/>
        </p:nvSpPr>
        <p:spPr>
          <a:xfrm>
            <a:off x="201168" y="1417320"/>
            <a:ext cx="3977640" cy="73152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0" name="Google Shape;310;p11"/>
          <p:cNvSpPr/>
          <p:nvPr/>
        </p:nvSpPr>
        <p:spPr>
          <a:xfrm>
            <a:off x="292608" y="1527048"/>
            <a:ext cx="3794760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2FF"/>
              </a:buClr>
              <a:buSzPts val="1300"/>
              <a:buFont typeface="Calibri"/>
              <a:buNone/>
            </a:pPr>
            <a:r>
              <a:rPr lang="en-US" sz="1300" b="1">
                <a:solidFill>
                  <a:srgbClr val="00C2FF"/>
                </a:solidFill>
                <a:latin typeface="Calibri"/>
                <a:ea typeface="Calibri"/>
                <a:cs typeface="Calibri"/>
                <a:sym typeface="Calibri"/>
              </a:rPr>
              <a:t>CICIDS2017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1" name="Google Shape;311;p11"/>
          <p:cNvSpPr/>
          <p:nvPr/>
        </p:nvSpPr>
        <p:spPr>
          <a:xfrm>
            <a:off x="292608" y="1783080"/>
            <a:ext cx="3794760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000"/>
              <a:buFont typeface="Calibri"/>
              <a:buNone/>
            </a:pPr>
            <a:r>
              <a:rPr lang="en-US" sz="100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2.8M records · 15 attack classes · Realistic lab environment [10]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2" name="Google Shape;312;p11"/>
          <p:cNvSpPr/>
          <p:nvPr/>
        </p:nvSpPr>
        <p:spPr>
          <a:xfrm>
            <a:off x="4361688" y="1417320"/>
            <a:ext cx="3977640" cy="658368"/>
          </a:xfrm>
          <a:prstGeom prst="rect">
            <a:avLst/>
          </a:prstGeom>
          <a:solidFill>
            <a:srgbClr val="162032"/>
          </a:solidFill>
          <a:ln>
            <a:noFill/>
          </a:ln>
          <a:effectLst>
            <a:outerShdw blurRad="63500" dist="25400" dir="8100000" algn="bl" rotWithShape="0">
              <a:srgbClr val="000000">
                <a:alpha val="30196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3" name="Google Shape;313;p11"/>
          <p:cNvSpPr/>
          <p:nvPr/>
        </p:nvSpPr>
        <p:spPr>
          <a:xfrm>
            <a:off x="4361688" y="1417320"/>
            <a:ext cx="3977640" cy="73152"/>
          </a:xfrm>
          <a:prstGeom prst="rect">
            <a:avLst/>
          </a:prstGeom>
          <a:solidFill>
            <a:srgbClr val="00D4A0"/>
          </a:solidFill>
          <a:ln w="12700" cap="flat" cmpd="sng">
            <a:solidFill>
              <a:srgbClr val="00D4A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4" name="Google Shape;314;p11"/>
          <p:cNvSpPr/>
          <p:nvPr/>
        </p:nvSpPr>
        <p:spPr>
          <a:xfrm>
            <a:off x="4453128" y="1527048"/>
            <a:ext cx="3794760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D4A0"/>
              </a:buClr>
              <a:buSzPts val="1300"/>
              <a:buFont typeface="Calibri"/>
              <a:buNone/>
            </a:pPr>
            <a:r>
              <a:rPr lang="en-US" sz="1300" b="1">
                <a:solidFill>
                  <a:srgbClr val="00D4A0"/>
                </a:solidFill>
                <a:latin typeface="Calibri"/>
                <a:ea typeface="Calibri"/>
                <a:cs typeface="Calibri"/>
                <a:sym typeface="Calibri"/>
              </a:rPr>
              <a:t>UNSW-NB15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5" name="Google Shape;315;p11"/>
          <p:cNvSpPr/>
          <p:nvPr/>
        </p:nvSpPr>
        <p:spPr>
          <a:xfrm>
            <a:off x="4453128" y="1783080"/>
            <a:ext cx="3794760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000"/>
              <a:buFont typeface="Calibri"/>
              <a:buNone/>
            </a:pPr>
            <a:r>
              <a:rPr lang="en-US" sz="100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2.54M records · 9 attack types · Synthetic + real traffic [9]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6" name="Google Shape;316;p11"/>
          <p:cNvSpPr/>
          <p:nvPr/>
        </p:nvSpPr>
        <p:spPr>
          <a:xfrm>
            <a:off x="201168" y="2212848"/>
            <a:ext cx="45720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6B35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FF6B35"/>
                </a:solidFill>
                <a:latin typeface="Calibri"/>
                <a:ea typeface="Calibri"/>
                <a:cs typeface="Calibri"/>
                <a:sym typeface="Calibri"/>
              </a:rPr>
              <a:t>MODEL ARCHITECTURES × XAI METHODS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7" name="Google Shape;317;p11"/>
          <p:cNvSpPr/>
          <p:nvPr/>
        </p:nvSpPr>
        <p:spPr>
          <a:xfrm>
            <a:off x="201168" y="2167128"/>
            <a:ext cx="36576" cy="347472"/>
          </a:xfrm>
          <a:prstGeom prst="rect">
            <a:avLst/>
          </a:prstGeom>
          <a:solidFill>
            <a:srgbClr val="FF6B35"/>
          </a:solidFill>
          <a:ln w="12700" cap="flat" cmpd="sng">
            <a:solidFill>
              <a:srgbClr val="FF6B3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318" name="Google Shape;318;p11"/>
          <p:cNvGraphicFramePr/>
          <p:nvPr/>
        </p:nvGraphicFramePr>
        <p:xfrm>
          <a:off x="201168" y="2542032"/>
          <a:ext cx="3000000" cy="3000000"/>
        </p:xfrm>
        <a:graphic>
          <a:graphicData uri="http://schemas.openxmlformats.org/drawingml/2006/table">
            <a:tbl>
              <a:tblPr>
                <a:noFill/>
                <a:tableStyleId>{D7DE34C8-E348-4314-A43B-1D746651AC30}</a:tableStyleId>
              </a:tblPr>
              <a:tblGrid>
                <a:gridCol w="14630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94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94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517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840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D1B2A"/>
                        </a:buClr>
                        <a:buSzPts val="1100"/>
                        <a:buFont typeface="Calibri"/>
                        <a:buNone/>
                      </a:pPr>
                      <a:r>
                        <a:rPr lang="en-US" sz="1100" b="1" u="none" strike="noStrike" cap="none">
                          <a:solidFill>
                            <a:srgbClr val="0D1B2A"/>
                          </a:solidFill>
                        </a:rPr>
                        <a:t>Model</a:t>
                      </a:r>
                      <a:endParaRPr sz="11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6B3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D1B2A"/>
                        </a:buClr>
                        <a:buSzPts val="1100"/>
                        <a:buFont typeface="Calibri"/>
                        <a:buNone/>
                      </a:pPr>
                      <a:r>
                        <a:rPr lang="en-US" sz="1100" b="1" u="none" strike="noStrike" cap="none">
                          <a:solidFill>
                            <a:srgbClr val="0D1B2A"/>
                          </a:solidFill>
                        </a:rPr>
                        <a:t>Strengths</a:t>
                      </a:r>
                      <a:endParaRPr sz="11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6B3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D1B2A"/>
                        </a:buClr>
                        <a:buSzPts val="1100"/>
                        <a:buFont typeface="Calibri"/>
                        <a:buNone/>
                      </a:pPr>
                      <a:r>
                        <a:rPr lang="en-US" sz="1100" b="1" u="none" strike="noStrike" cap="none">
                          <a:solidFill>
                            <a:srgbClr val="0D1B2A"/>
                          </a:solidFill>
                        </a:rPr>
                        <a:t>XAI Method</a:t>
                      </a:r>
                      <a:endParaRPr sz="11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6B3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D1B2A"/>
                        </a:buClr>
                        <a:buSzPts val="1100"/>
                        <a:buFont typeface="Calibri"/>
                        <a:buNone/>
                      </a:pPr>
                      <a:r>
                        <a:rPr lang="en-US" sz="1100" b="1" u="none" strike="noStrike" cap="none">
                          <a:solidFill>
                            <a:srgbClr val="0D1B2A"/>
                          </a:solidFill>
                        </a:rPr>
                        <a:t>Explainer Type</a:t>
                      </a:r>
                      <a:endParaRPr sz="11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6B3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40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34155"/>
                        </a:buClr>
                        <a:buSzPts val="1000"/>
                        <a:buFont typeface="Calibri"/>
                        <a:buNone/>
                      </a:pPr>
                      <a:r>
                        <a:rPr lang="en-US" sz="1000" u="none" strike="noStrike" cap="none">
                          <a:solidFill>
                            <a:srgbClr val="334155"/>
                          </a:solidFill>
                        </a:rPr>
                        <a:t>LSTM</a:t>
                      </a:r>
                      <a:endParaRPr sz="10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34155"/>
                        </a:buClr>
                        <a:buSzPts val="1000"/>
                        <a:buFont typeface="Calibri"/>
                        <a:buNone/>
                      </a:pPr>
                      <a:r>
                        <a:rPr lang="en-US" sz="1000" u="none" strike="noStrike" cap="none">
                          <a:solidFill>
                            <a:srgbClr val="334155"/>
                          </a:solidFill>
                        </a:rPr>
                        <a:t>Temporal traffic sequences</a:t>
                      </a:r>
                      <a:endParaRPr sz="10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34155"/>
                        </a:buClr>
                        <a:buSzPts val="1000"/>
                        <a:buFont typeface="Calibri"/>
                        <a:buNone/>
                      </a:pPr>
                      <a:r>
                        <a:rPr lang="en-US" sz="1000" u="none" strike="noStrike" cap="none">
                          <a:solidFill>
                            <a:srgbClr val="334155"/>
                          </a:solidFill>
                        </a:rPr>
                        <a:t>SHAP DeepExplainer</a:t>
                      </a:r>
                      <a:endParaRPr sz="10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34155"/>
                        </a:buClr>
                        <a:buSzPts val="1000"/>
                        <a:buFont typeface="Calibri"/>
                        <a:buNone/>
                      </a:pPr>
                      <a:r>
                        <a:rPr lang="en-US" sz="1000" u="none" strike="noStrike" cap="none">
                          <a:solidFill>
                            <a:srgbClr val="334155"/>
                          </a:solidFill>
                        </a:rPr>
                        <a:t>Post-hoc global + local</a:t>
                      </a:r>
                      <a:endParaRPr sz="10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0F4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40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E293B"/>
                        </a:buClr>
                        <a:buSzPts val="1000"/>
                        <a:buFont typeface="Calibri"/>
                        <a:buNone/>
                      </a:pPr>
                      <a:r>
                        <a:rPr lang="en-US" sz="1000" u="none" strike="noStrike" cap="none">
                          <a:solidFill>
                            <a:srgbClr val="1E293B"/>
                          </a:solidFill>
                        </a:rPr>
                        <a:t>XGBoost</a:t>
                      </a:r>
                      <a:endParaRPr sz="10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E293B"/>
                        </a:buClr>
                        <a:buSzPts val="1000"/>
                        <a:buFont typeface="Calibri"/>
                        <a:buNone/>
                      </a:pPr>
                      <a:r>
                        <a:rPr lang="en-US" sz="1000" u="none" strike="noStrike" cap="none">
                          <a:solidFill>
                            <a:srgbClr val="1E293B"/>
                          </a:solidFill>
                        </a:rPr>
                        <a:t>Tabular features, speed</a:t>
                      </a:r>
                      <a:endParaRPr sz="10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E293B"/>
                        </a:buClr>
                        <a:buSzPts val="1000"/>
                        <a:buFont typeface="Calibri"/>
                        <a:buNone/>
                      </a:pPr>
                      <a:r>
                        <a:rPr lang="en-US" sz="1000" u="none" strike="noStrike" cap="none">
                          <a:solidFill>
                            <a:srgbClr val="1E293B"/>
                          </a:solidFill>
                        </a:rPr>
                        <a:t>SHAP TreeExplainer</a:t>
                      </a:r>
                      <a:endParaRPr sz="10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E293B"/>
                        </a:buClr>
                        <a:buSzPts val="1000"/>
                        <a:buFont typeface="Calibri"/>
                        <a:buNone/>
                      </a:pPr>
                      <a:r>
                        <a:rPr lang="en-US" sz="1000" u="none" strike="noStrike" cap="none">
                          <a:solidFill>
                            <a:srgbClr val="1E293B"/>
                          </a:solidFill>
                        </a:rPr>
                        <a:t>Post-hoc global + local</a:t>
                      </a:r>
                      <a:endParaRPr sz="10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40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34155"/>
                        </a:buClr>
                        <a:buSzPts val="1000"/>
                        <a:buFont typeface="Calibri"/>
                        <a:buNone/>
                      </a:pPr>
                      <a:r>
                        <a:rPr lang="en-US" sz="1000" u="none" strike="noStrike" cap="none">
                          <a:solidFill>
                            <a:srgbClr val="334155"/>
                          </a:solidFill>
                        </a:rPr>
                        <a:t>CNN-LSTM</a:t>
                      </a:r>
                      <a:endParaRPr sz="10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34155"/>
                        </a:buClr>
                        <a:buSzPts val="1000"/>
                        <a:buFont typeface="Calibri"/>
                        <a:buNone/>
                      </a:pPr>
                      <a:r>
                        <a:rPr lang="en-US" sz="1000" u="none" strike="noStrike" cap="none">
                          <a:solidFill>
                            <a:srgbClr val="334155"/>
                          </a:solidFill>
                        </a:rPr>
                        <a:t>Spatial + temporal fusion</a:t>
                      </a:r>
                      <a:endParaRPr sz="10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34155"/>
                        </a:buClr>
                        <a:buSzPts val="1000"/>
                        <a:buFont typeface="Calibri"/>
                        <a:buNone/>
                      </a:pPr>
                      <a:r>
                        <a:rPr lang="en-US" sz="1000" u="none" strike="noStrike" cap="none">
                          <a:solidFill>
                            <a:srgbClr val="334155"/>
                          </a:solidFill>
                        </a:rPr>
                        <a:t>LIME</a:t>
                      </a:r>
                      <a:endParaRPr sz="10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0F4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334155"/>
                        </a:buClr>
                        <a:buSzPts val="1000"/>
                        <a:buFont typeface="Calibri"/>
                        <a:buNone/>
                      </a:pPr>
                      <a:r>
                        <a:rPr lang="en-US" sz="1000" u="none" strike="noStrike" cap="none">
                          <a:solidFill>
                            <a:srgbClr val="334155"/>
                          </a:solidFill>
                        </a:rPr>
                        <a:t>Post-hoc local</a:t>
                      </a:r>
                      <a:endParaRPr sz="10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BD5E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0F4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19" name="Google Shape;319;p11"/>
          <p:cNvSpPr/>
          <p:nvPr/>
        </p:nvSpPr>
        <p:spPr>
          <a:xfrm>
            <a:off x="201168" y="4160520"/>
            <a:ext cx="8741664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1050"/>
              <a:buFont typeface="Calibri"/>
              <a:buNone/>
            </a:pPr>
            <a:r>
              <a:rPr lang="en-US" sz="1050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SOFTWARE STACK: Python 3.11 · TensorFlow/Keras · XGBoost · SHAP · LIME · scikit-learn · Flask dashboard · GitHub version control</a:t>
            </a:r>
            <a:endParaRPr sz="1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0" name="Google Shape;320;p11"/>
          <p:cNvSpPr/>
          <p:nvPr/>
        </p:nvSpPr>
        <p:spPr>
          <a:xfrm>
            <a:off x="201168" y="4498848"/>
            <a:ext cx="8741664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1000"/>
              <a:buFont typeface="Calibri"/>
              <a:buNone/>
            </a:pPr>
            <a:r>
              <a:rPr lang="en-US" sz="1000" i="1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HARDWARE: Google Colab Pro / AWS EC2 (NVIDIA A100) for training · Local RTX 3060, 16GB RAM for validation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1" name="Google Shape;321;p11"/>
          <p:cNvSpPr/>
          <p:nvPr/>
        </p:nvSpPr>
        <p:spPr>
          <a:xfrm>
            <a:off x="201168" y="4800600"/>
            <a:ext cx="8741664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800"/>
              <a:buFont typeface="Calibri"/>
              <a:buNone/>
            </a:pPr>
            <a:r>
              <a:rPr lang="en-US" sz="800" i="1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References: [9] Moustafa &amp; Slay 2015  [10] Sharafaldin et al. 2018  [27] Alvarez-Melis &amp; Jaakkola 2018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1B2A"/>
        </a:solidFill>
        <a:effectLst/>
      </p:bgPr>
    </p:bg>
    <p:spTree>
      <p:nvGrpSpPr>
        <p:cNvPr id="1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p12"/>
          <p:cNvSpPr/>
          <p:nvPr/>
        </p:nvSpPr>
        <p:spPr>
          <a:xfrm>
            <a:off x="201168" y="164592"/>
            <a:ext cx="8741664" cy="5669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Calibri"/>
              <a:buNone/>
            </a:pPr>
            <a:r>
              <a:rPr lang="en-US" sz="28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Methodology — Evaluation Strategy</a:t>
            </a:r>
            <a:endParaRPr sz="2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8" name="Google Shape;328;p12"/>
          <p:cNvSpPr/>
          <p:nvPr/>
        </p:nvSpPr>
        <p:spPr>
          <a:xfrm>
            <a:off x="201168" y="749808"/>
            <a:ext cx="8741664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1300"/>
              <a:buFont typeface="Calibri"/>
              <a:buNone/>
            </a:pPr>
            <a:r>
              <a:rPr lang="en-US" sz="1300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Technical metrics + human-grounded expert validation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9" name="Google Shape;329;p12"/>
          <p:cNvSpPr/>
          <p:nvPr/>
        </p:nvSpPr>
        <p:spPr>
          <a:xfrm>
            <a:off x="0" y="164592"/>
            <a:ext cx="109728" cy="877824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0" name="Google Shape;330;p12"/>
          <p:cNvSpPr/>
          <p:nvPr/>
        </p:nvSpPr>
        <p:spPr>
          <a:xfrm>
            <a:off x="8229600" y="4846320"/>
            <a:ext cx="822960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900"/>
              <a:buFont typeface="Calibri"/>
              <a:buNone/>
            </a:pPr>
            <a:r>
              <a:rPr lang="en-US" sz="900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9 / 14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1" name="Google Shape;331;p12"/>
          <p:cNvSpPr/>
          <p:nvPr/>
        </p:nvSpPr>
        <p:spPr>
          <a:xfrm>
            <a:off x="201168" y="1078992"/>
            <a:ext cx="4279392" cy="3749040"/>
          </a:xfrm>
          <a:prstGeom prst="rect">
            <a:avLst/>
          </a:prstGeom>
          <a:solidFill>
            <a:srgbClr val="162032"/>
          </a:solidFill>
          <a:ln>
            <a:noFill/>
          </a:ln>
          <a:effectLst>
            <a:outerShdw blurRad="76200" dist="25400" dir="8100000" algn="bl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2" name="Google Shape;332;p12"/>
          <p:cNvSpPr/>
          <p:nvPr/>
        </p:nvSpPr>
        <p:spPr>
          <a:xfrm>
            <a:off x="201168" y="1078992"/>
            <a:ext cx="4279392" cy="347472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3" name="Google Shape;333;p12"/>
          <p:cNvSpPr/>
          <p:nvPr/>
        </p:nvSpPr>
        <p:spPr>
          <a:xfrm>
            <a:off x="292608" y="1106424"/>
            <a:ext cx="4096512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200"/>
              <a:buFont typeface="Calibri"/>
              <a:buNone/>
            </a:pPr>
            <a:r>
              <a:rPr lang="en-US" sz="12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QUANTITATIVE EVALUATION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4" name="Google Shape;334;p12"/>
          <p:cNvSpPr/>
          <p:nvPr/>
        </p:nvSpPr>
        <p:spPr>
          <a:xfrm>
            <a:off x="310896" y="1499616"/>
            <a:ext cx="54864" cy="502920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5" name="Google Shape;335;p12"/>
          <p:cNvSpPr/>
          <p:nvPr/>
        </p:nvSpPr>
        <p:spPr>
          <a:xfrm>
            <a:off x="438912" y="1517904"/>
            <a:ext cx="393192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2FF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00C2FF"/>
                </a:solidFill>
                <a:latin typeface="Calibri"/>
                <a:ea typeface="Calibri"/>
                <a:cs typeface="Calibri"/>
                <a:sym typeface="Calibri"/>
              </a:rPr>
              <a:t>Detection Metrics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6" name="Google Shape;336;p12"/>
          <p:cNvSpPr/>
          <p:nvPr/>
        </p:nvSpPr>
        <p:spPr>
          <a:xfrm>
            <a:off x="438912" y="1746504"/>
            <a:ext cx="39319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Accuracy, Precision, Recall, F1-score, AUC-ROC across all classifiers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7" name="Google Shape;337;p12"/>
          <p:cNvSpPr/>
          <p:nvPr/>
        </p:nvSpPr>
        <p:spPr>
          <a:xfrm>
            <a:off x="310896" y="2176272"/>
            <a:ext cx="54864" cy="502920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8" name="Google Shape;338;p12"/>
          <p:cNvSpPr/>
          <p:nvPr/>
        </p:nvSpPr>
        <p:spPr>
          <a:xfrm>
            <a:off x="438912" y="2194560"/>
            <a:ext cx="393192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2FF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00C2FF"/>
                </a:solidFill>
                <a:latin typeface="Calibri"/>
                <a:ea typeface="Calibri"/>
                <a:cs typeface="Calibri"/>
                <a:sym typeface="Calibri"/>
              </a:rPr>
              <a:t>Fidelity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9" name="Google Shape;339;p12"/>
          <p:cNvSpPr/>
          <p:nvPr/>
        </p:nvSpPr>
        <p:spPr>
          <a:xfrm>
            <a:off x="438912" y="2423160"/>
            <a:ext cx="39319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How well explanations approximate model behaviour near predictions [27]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0" name="Google Shape;340;p12"/>
          <p:cNvSpPr/>
          <p:nvPr/>
        </p:nvSpPr>
        <p:spPr>
          <a:xfrm>
            <a:off x="310896" y="2852928"/>
            <a:ext cx="54864" cy="502920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1" name="Google Shape;341;p12"/>
          <p:cNvSpPr/>
          <p:nvPr/>
        </p:nvSpPr>
        <p:spPr>
          <a:xfrm>
            <a:off x="438912" y="2871216"/>
            <a:ext cx="393192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2FF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00C2FF"/>
                </a:solidFill>
                <a:latin typeface="Calibri"/>
                <a:ea typeface="Calibri"/>
                <a:cs typeface="Calibri"/>
                <a:sym typeface="Calibri"/>
              </a:rPr>
              <a:t>Stability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2" name="Google Shape;342;p12"/>
          <p:cNvSpPr/>
          <p:nvPr/>
        </p:nvSpPr>
        <p:spPr>
          <a:xfrm>
            <a:off x="438912" y="3099816"/>
            <a:ext cx="39319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Pairwise similarity over 50 runs with identical inputs — consistency check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3" name="Google Shape;343;p12"/>
          <p:cNvSpPr/>
          <p:nvPr/>
        </p:nvSpPr>
        <p:spPr>
          <a:xfrm>
            <a:off x="310896" y="3529584"/>
            <a:ext cx="54864" cy="502920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4" name="Google Shape;344;p12"/>
          <p:cNvSpPr/>
          <p:nvPr/>
        </p:nvSpPr>
        <p:spPr>
          <a:xfrm>
            <a:off x="438912" y="3547872"/>
            <a:ext cx="393192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2FF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00C2FF"/>
                </a:solidFill>
                <a:latin typeface="Calibri"/>
                <a:ea typeface="Calibri"/>
                <a:cs typeface="Calibri"/>
                <a:sym typeface="Calibri"/>
              </a:rPr>
              <a:t>Completeness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5" name="Google Shape;345;p12"/>
          <p:cNvSpPr/>
          <p:nvPr/>
        </p:nvSpPr>
        <p:spPr>
          <a:xfrm>
            <a:off x="438912" y="3776472"/>
            <a:ext cx="39319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Coverage of contributing features per Robnik-Sikonja taxonomy [21]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6" name="Google Shape;346;p12"/>
          <p:cNvSpPr/>
          <p:nvPr/>
        </p:nvSpPr>
        <p:spPr>
          <a:xfrm>
            <a:off x="310896" y="4206240"/>
            <a:ext cx="54864" cy="502920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7" name="Google Shape;347;p12"/>
          <p:cNvSpPr/>
          <p:nvPr/>
        </p:nvSpPr>
        <p:spPr>
          <a:xfrm>
            <a:off x="438912" y="4224528"/>
            <a:ext cx="393192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2FF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00C2FF"/>
                </a:solidFill>
                <a:latin typeface="Calibri"/>
                <a:ea typeface="Calibri"/>
                <a:cs typeface="Calibri"/>
                <a:sym typeface="Calibri"/>
              </a:rPr>
              <a:t>Computational Cost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8" name="Google Shape;348;p12"/>
          <p:cNvSpPr/>
          <p:nvPr/>
        </p:nvSpPr>
        <p:spPr>
          <a:xfrm>
            <a:off x="438912" y="4453128"/>
            <a:ext cx="39319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Explanation generation time compared across methods for real-time viability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9" name="Google Shape;349;p12"/>
          <p:cNvSpPr/>
          <p:nvPr/>
        </p:nvSpPr>
        <p:spPr>
          <a:xfrm>
            <a:off x="4672584" y="1078992"/>
            <a:ext cx="4279392" cy="3749040"/>
          </a:xfrm>
          <a:prstGeom prst="rect">
            <a:avLst/>
          </a:prstGeom>
          <a:solidFill>
            <a:srgbClr val="162032"/>
          </a:solidFill>
          <a:ln>
            <a:noFill/>
          </a:ln>
          <a:effectLst>
            <a:outerShdw blurRad="76200" dist="25400" dir="8100000" algn="bl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0" name="Google Shape;350;p12"/>
          <p:cNvSpPr/>
          <p:nvPr/>
        </p:nvSpPr>
        <p:spPr>
          <a:xfrm>
            <a:off x="4672584" y="1078992"/>
            <a:ext cx="4279392" cy="347472"/>
          </a:xfrm>
          <a:prstGeom prst="rect">
            <a:avLst/>
          </a:prstGeom>
          <a:solidFill>
            <a:srgbClr val="FF6B35"/>
          </a:solidFill>
          <a:ln w="12700" cap="flat" cmpd="sng">
            <a:solidFill>
              <a:srgbClr val="FF6B3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1" name="Google Shape;351;p12"/>
          <p:cNvSpPr/>
          <p:nvPr/>
        </p:nvSpPr>
        <p:spPr>
          <a:xfrm>
            <a:off x="4764024" y="1106424"/>
            <a:ext cx="4096512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200"/>
              <a:buFont typeface="Calibri"/>
              <a:buNone/>
            </a:pPr>
            <a:r>
              <a:rPr lang="en-US" sz="12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QUALITATIVE / EXPERT EVALUATION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2" name="Google Shape;352;p12"/>
          <p:cNvSpPr/>
          <p:nvPr/>
        </p:nvSpPr>
        <p:spPr>
          <a:xfrm>
            <a:off x="4782312" y="1499616"/>
            <a:ext cx="54864" cy="502920"/>
          </a:xfrm>
          <a:prstGeom prst="rect">
            <a:avLst/>
          </a:prstGeom>
          <a:solidFill>
            <a:srgbClr val="FF6B35"/>
          </a:solidFill>
          <a:ln w="12700" cap="flat" cmpd="sng">
            <a:solidFill>
              <a:srgbClr val="FF6B3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3" name="Google Shape;353;p12"/>
          <p:cNvSpPr/>
          <p:nvPr/>
        </p:nvSpPr>
        <p:spPr>
          <a:xfrm>
            <a:off x="4910328" y="1517904"/>
            <a:ext cx="393192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6B35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FF6B35"/>
                </a:solidFill>
                <a:latin typeface="Calibri"/>
                <a:ea typeface="Calibri"/>
                <a:cs typeface="Calibri"/>
                <a:sym typeface="Calibri"/>
              </a:rPr>
              <a:t>Participant Sample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4" name="Google Shape;354;p12"/>
          <p:cNvSpPr/>
          <p:nvPr/>
        </p:nvSpPr>
        <p:spPr>
          <a:xfrm>
            <a:off x="4910328" y="1746504"/>
            <a:ext cx="39319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10–15 cyber security professionals (SOC analysts, MSSPs) via LinkedIn &amp; industry contacts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5" name="Google Shape;355;p12"/>
          <p:cNvSpPr/>
          <p:nvPr/>
        </p:nvSpPr>
        <p:spPr>
          <a:xfrm>
            <a:off x="4782312" y="2176272"/>
            <a:ext cx="54864" cy="502920"/>
          </a:xfrm>
          <a:prstGeom prst="rect">
            <a:avLst/>
          </a:prstGeom>
          <a:solidFill>
            <a:srgbClr val="FF6B35"/>
          </a:solidFill>
          <a:ln w="12700" cap="flat" cmpd="sng">
            <a:solidFill>
              <a:srgbClr val="FF6B3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6" name="Google Shape;356;p12"/>
          <p:cNvSpPr/>
          <p:nvPr/>
        </p:nvSpPr>
        <p:spPr>
          <a:xfrm>
            <a:off x="4910328" y="2194560"/>
            <a:ext cx="393192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6B35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FF6B35"/>
                </a:solidFill>
                <a:latin typeface="Calibri"/>
                <a:ea typeface="Calibri"/>
                <a:cs typeface="Calibri"/>
                <a:sym typeface="Calibri"/>
              </a:rPr>
              <a:t>Simulated SOC Conditions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7" name="Google Shape;357;p12"/>
          <p:cNvSpPr/>
          <p:nvPr/>
        </p:nvSpPr>
        <p:spPr>
          <a:xfrm>
            <a:off x="4910328" y="2423160"/>
            <a:ext cx="39319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Incident triage tasks with and without XAI explanations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8" name="Google Shape;358;p12"/>
          <p:cNvSpPr/>
          <p:nvPr/>
        </p:nvSpPr>
        <p:spPr>
          <a:xfrm>
            <a:off x="4782312" y="2852928"/>
            <a:ext cx="54864" cy="502920"/>
          </a:xfrm>
          <a:prstGeom prst="rect">
            <a:avLst/>
          </a:prstGeom>
          <a:solidFill>
            <a:srgbClr val="FF6B35"/>
          </a:solidFill>
          <a:ln w="12700" cap="flat" cmpd="sng">
            <a:solidFill>
              <a:srgbClr val="FF6B3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9" name="Google Shape;359;p12"/>
          <p:cNvSpPr/>
          <p:nvPr/>
        </p:nvSpPr>
        <p:spPr>
          <a:xfrm>
            <a:off x="4910328" y="2871216"/>
            <a:ext cx="393192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6B35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FF6B35"/>
                </a:solidFill>
                <a:latin typeface="Calibri"/>
                <a:ea typeface="Calibri"/>
                <a:cs typeface="Calibri"/>
                <a:sym typeface="Calibri"/>
              </a:rPr>
              <a:t>Decision Accuracy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0" name="Google Shape;360;p12"/>
          <p:cNvSpPr/>
          <p:nvPr/>
        </p:nvSpPr>
        <p:spPr>
          <a:xfrm>
            <a:off x="4910328" y="3099816"/>
            <a:ext cx="39319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Correct classification of simulated incidents measured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1" name="Google Shape;361;p12"/>
          <p:cNvSpPr/>
          <p:nvPr/>
        </p:nvSpPr>
        <p:spPr>
          <a:xfrm>
            <a:off x="4782312" y="3529584"/>
            <a:ext cx="54864" cy="502920"/>
          </a:xfrm>
          <a:prstGeom prst="rect">
            <a:avLst/>
          </a:prstGeom>
          <a:solidFill>
            <a:srgbClr val="FF6B35"/>
          </a:solidFill>
          <a:ln w="12700" cap="flat" cmpd="sng">
            <a:solidFill>
              <a:srgbClr val="FF6B3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2" name="Google Shape;362;p12"/>
          <p:cNvSpPr/>
          <p:nvPr/>
        </p:nvSpPr>
        <p:spPr>
          <a:xfrm>
            <a:off x="4910328" y="3547872"/>
            <a:ext cx="393192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6B35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FF6B35"/>
                </a:solidFill>
                <a:latin typeface="Calibri"/>
                <a:ea typeface="Calibri"/>
                <a:cs typeface="Calibri"/>
                <a:sym typeface="Calibri"/>
              </a:rPr>
              <a:t>Trust &amp; Usability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3" name="Google Shape;363;p12"/>
          <p:cNvSpPr/>
          <p:nvPr/>
        </p:nvSpPr>
        <p:spPr>
          <a:xfrm>
            <a:off x="4910328" y="3776472"/>
            <a:ext cx="39319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7-point Likert scale ratings for explanation clarity, trust, usefulness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4" name="Google Shape;364;p12"/>
          <p:cNvSpPr/>
          <p:nvPr/>
        </p:nvSpPr>
        <p:spPr>
          <a:xfrm>
            <a:off x="4782312" y="4206240"/>
            <a:ext cx="54864" cy="502920"/>
          </a:xfrm>
          <a:prstGeom prst="rect">
            <a:avLst/>
          </a:prstGeom>
          <a:solidFill>
            <a:srgbClr val="FF6B35"/>
          </a:solidFill>
          <a:ln w="12700" cap="flat" cmpd="sng">
            <a:solidFill>
              <a:srgbClr val="FF6B3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5" name="Google Shape;365;p12"/>
          <p:cNvSpPr/>
          <p:nvPr/>
        </p:nvSpPr>
        <p:spPr>
          <a:xfrm>
            <a:off x="4910328" y="4224528"/>
            <a:ext cx="393192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6B35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FF6B35"/>
                </a:solidFill>
                <a:latin typeface="Calibri"/>
                <a:ea typeface="Calibri"/>
                <a:cs typeface="Calibri"/>
                <a:sym typeface="Calibri"/>
              </a:rPr>
              <a:t>Time-on-task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6" name="Google Shape;366;p12"/>
          <p:cNvSpPr/>
          <p:nvPr/>
        </p:nvSpPr>
        <p:spPr>
          <a:xfrm>
            <a:off x="4910328" y="4453128"/>
            <a:ext cx="39319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Investigative time measured with / without explanation panel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7" name="Google Shape;367;p12"/>
          <p:cNvSpPr/>
          <p:nvPr/>
        </p:nvSpPr>
        <p:spPr>
          <a:xfrm>
            <a:off x="201168" y="4800600"/>
            <a:ext cx="8741664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800"/>
              <a:buFont typeface="Calibri"/>
              <a:buNone/>
            </a:pPr>
            <a:r>
              <a:rPr lang="en-US" sz="800" i="1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References: [21] Robnik-Sikonja &amp; Bohanec 2018  [22] Doshi-Velez &amp; Kim 2017  [23] Hoffman et al. 2018  [27] Alvarez-Melis &amp; Jaakkola 2018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4F8"/>
        </a:solidFill>
        <a:effectLst/>
      </p:bgPr>
    </p:bg>
    <p:spTree>
      <p:nvGrpSpPr>
        <p:cNvPr id="1" name="Shape 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" name="Google Shape;373;p13"/>
          <p:cNvSpPr/>
          <p:nvPr/>
        </p:nvSpPr>
        <p:spPr>
          <a:xfrm>
            <a:off x="0" y="0"/>
            <a:ext cx="9144000" cy="1024128"/>
          </a:xfrm>
          <a:prstGeom prst="rect">
            <a:avLst/>
          </a:prstGeom>
          <a:solidFill>
            <a:srgbClr val="0D1B2A"/>
          </a:solidFill>
          <a:ln w="12700" cap="flat" cmpd="sng">
            <a:solidFill>
              <a:srgbClr val="0D1B2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4" name="Google Shape;374;p13"/>
          <p:cNvSpPr/>
          <p:nvPr/>
        </p:nvSpPr>
        <p:spPr>
          <a:xfrm>
            <a:off x="274320" y="137160"/>
            <a:ext cx="8595360" cy="502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Calibri"/>
              <a:buNone/>
            </a:pPr>
            <a:r>
              <a:rPr lang="en-US" sz="26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Project Planning — 24-Week Timeline</a:t>
            </a:r>
            <a:endParaRPr sz="2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5" name="Google Shape;375;p13"/>
          <p:cNvSpPr/>
          <p:nvPr/>
        </p:nvSpPr>
        <p:spPr>
          <a:xfrm>
            <a:off x="274320" y="658368"/>
            <a:ext cx="8595360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200"/>
              <a:buFont typeface="Calibri"/>
              <a:buNone/>
            </a:pPr>
            <a:r>
              <a:rPr lang="en-US" sz="120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Gantt chart with milestones and resource allocation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6" name="Google Shape;376;p13"/>
          <p:cNvSpPr/>
          <p:nvPr/>
        </p:nvSpPr>
        <p:spPr>
          <a:xfrm>
            <a:off x="8229600" y="4846320"/>
            <a:ext cx="822960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900"/>
              <a:buFont typeface="Calibri"/>
              <a:buNone/>
            </a:pPr>
            <a:r>
              <a:rPr lang="en-US" sz="900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10 / 14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7" name="Google Shape;377;p13"/>
          <p:cNvSpPr/>
          <p:nvPr/>
        </p:nvSpPr>
        <p:spPr>
          <a:xfrm>
            <a:off x="1417320" y="1143000"/>
            <a:ext cx="36576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B5563"/>
              </a:buClr>
              <a:buSzPts val="800"/>
              <a:buFont typeface="Calibri"/>
              <a:buNone/>
            </a:pPr>
            <a:r>
              <a:rPr lang="en-US" sz="800">
                <a:solidFill>
                  <a:srgbClr val="4B5563"/>
                </a:solidFill>
                <a:latin typeface="Calibri"/>
                <a:ea typeface="Calibri"/>
                <a:cs typeface="Calibri"/>
                <a:sym typeface="Calibri"/>
              </a:rPr>
              <a:t>Wk: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8" name="Google Shape;378;p13"/>
          <p:cNvSpPr/>
          <p:nvPr/>
        </p:nvSpPr>
        <p:spPr>
          <a:xfrm>
            <a:off x="1417320" y="1143000"/>
            <a:ext cx="45720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B5563"/>
              </a:buClr>
              <a:buSzPts val="800"/>
              <a:buFont typeface="Calibri"/>
              <a:buNone/>
            </a:pPr>
            <a:r>
              <a:rPr lang="en-US" sz="800">
                <a:solidFill>
                  <a:srgbClr val="4B5563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9" name="Google Shape;379;p13"/>
          <p:cNvSpPr/>
          <p:nvPr/>
        </p:nvSpPr>
        <p:spPr>
          <a:xfrm>
            <a:off x="2667000" y="1143000"/>
            <a:ext cx="45720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B5563"/>
              </a:buClr>
              <a:buSzPts val="800"/>
              <a:buFont typeface="Calibri"/>
              <a:buNone/>
            </a:pPr>
            <a:r>
              <a:rPr lang="en-US" sz="800">
                <a:solidFill>
                  <a:srgbClr val="4B5563"/>
                </a:solidFill>
                <a:latin typeface="Calibri"/>
                <a:ea typeface="Calibri"/>
                <a:cs typeface="Calibri"/>
                <a:sym typeface="Calibri"/>
              </a:rPr>
              <a:t>5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0" name="Google Shape;380;p13"/>
          <p:cNvSpPr/>
          <p:nvPr/>
        </p:nvSpPr>
        <p:spPr>
          <a:xfrm>
            <a:off x="3916680" y="1143000"/>
            <a:ext cx="45720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B5563"/>
              </a:buClr>
              <a:buSzPts val="800"/>
              <a:buFont typeface="Calibri"/>
              <a:buNone/>
            </a:pPr>
            <a:r>
              <a:rPr lang="en-US" sz="800">
                <a:solidFill>
                  <a:srgbClr val="4B5563"/>
                </a:solidFill>
                <a:latin typeface="Calibri"/>
                <a:ea typeface="Calibri"/>
                <a:cs typeface="Calibri"/>
                <a:sym typeface="Calibri"/>
              </a:rPr>
              <a:t>9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1" name="Google Shape;381;p13"/>
          <p:cNvSpPr/>
          <p:nvPr/>
        </p:nvSpPr>
        <p:spPr>
          <a:xfrm>
            <a:off x="5166360" y="1143000"/>
            <a:ext cx="45720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B5563"/>
              </a:buClr>
              <a:buSzPts val="800"/>
              <a:buFont typeface="Calibri"/>
              <a:buNone/>
            </a:pPr>
            <a:r>
              <a:rPr lang="en-US" sz="800">
                <a:solidFill>
                  <a:srgbClr val="4B5563"/>
                </a:solidFill>
                <a:latin typeface="Calibri"/>
                <a:ea typeface="Calibri"/>
                <a:cs typeface="Calibri"/>
                <a:sym typeface="Calibri"/>
              </a:rPr>
              <a:t>13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2" name="Google Shape;382;p13"/>
          <p:cNvSpPr/>
          <p:nvPr/>
        </p:nvSpPr>
        <p:spPr>
          <a:xfrm>
            <a:off x="6416040" y="1143000"/>
            <a:ext cx="45720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B5563"/>
              </a:buClr>
              <a:buSzPts val="800"/>
              <a:buFont typeface="Calibri"/>
              <a:buNone/>
            </a:pPr>
            <a:r>
              <a:rPr lang="en-US" sz="800">
                <a:solidFill>
                  <a:srgbClr val="4B5563"/>
                </a:solidFill>
                <a:latin typeface="Calibri"/>
                <a:ea typeface="Calibri"/>
                <a:cs typeface="Calibri"/>
                <a:sym typeface="Calibri"/>
              </a:rPr>
              <a:t>17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3" name="Google Shape;383;p13"/>
          <p:cNvSpPr/>
          <p:nvPr/>
        </p:nvSpPr>
        <p:spPr>
          <a:xfrm>
            <a:off x="7665720" y="1143000"/>
            <a:ext cx="45720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B5563"/>
              </a:buClr>
              <a:buSzPts val="800"/>
              <a:buFont typeface="Calibri"/>
              <a:buNone/>
            </a:pPr>
            <a:r>
              <a:rPr lang="en-US" sz="800">
                <a:solidFill>
                  <a:srgbClr val="4B5563"/>
                </a:solidFill>
                <a:latin typeface="Calibri"/>
                <a:ea typeface="Calibri"/>
                <a:cs typeface="Calibri"/>
                <a:sym typeface="Calibri"/>
              </a:rPr>
              <a:t>21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4" name="Google Shape;384;p13"/>
          <p:cNvSpPr/>
          <p:nvPr/>
        </p:nvSpPr>
        <p:spPr>
          <a:xfrm>
            <a:off x="1417320" y="1435608"/>
            <a:ext cx="18288" cy="3419856"/>
          </a:xfrm>
          <a:prstGeom prst="rect">
            <a:avLst/>
          </a:prstGeom>
          <a:solidFill>
            <a:srgbClr val="E2E8F0"/>
          </a:solidFill>
          <a:ln w="12700" cap="flat" cmpd="sng">
            <a:solidFill>
              <a:srgbClr val="E2E8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5" name="Google Shape;385;p13"/>
          <p:cNvSpPr/>
          <p:nvPr/>
        </p:nvSpPr>
        <p:spPr>
          <a:xfrm>
            <a:off x="1729740" y="1435608"/>
            <a:ext cx="18288" cy="3419856"/>
          </a:xfrm>
          <a:prstGeom prst="rect">
            <a:avLst/>
          </a:prstGeom>
          <a:solidFill>
            <a:srgbClr val="F1F5F9"/>
          </a:solidFill>
          <a:ln w="12700" cap="flat" cmpd="sng">
            <a:solidFill>
              <a:srgbClr val="F1F5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6" name="Google Shape;386;p13"/>
          <p:cNvSpPr/>
          <p:nvPr/>
        </p:nvSpPr>
        <p:spPr>
          <a:xfrm>
            <a:off x="2042160" y="1435608"/>
            <a:ext cx="18288" cy="3419856"/>
          </a:xfrm>
          <a:prstGeom prst="rect">
            <a:avLst/>
          </a:prstGeom>
          <a:solidFill>
            <a:srgbClr val="F1F5F9"/>
          </a:solidFill>
          <a:ln w="12700" cap="flat" cmpd="sng">
            <a:solidFill>
              <a:srgbClr val="F1F5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7" name="Google Shape;387;p13"/>
          <p:cNvSpPr/>
          <p:nvPr/>
        </p:nvSpPr>
        <p:spPr>
          <a:xfrm>
            <a:off x="2354580" y="1435608"/>
            <a:ext cx="18288" cy="3419856"/>
          </a:xfrm>
          <a:prstGeom prst="rect">
            <a:avLst/>
          </a:prstGeom>
          <a:solidFill>
            <a:srgbClr val="F1F5F9"/>
          </a:solidFill>
          <a:ln w="12700" cap="flat" cmpd="sng">
            <a:solidFill>
              <a:srgbClr val="F1F5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8" name="Google Shape;388;p13"/>
          <p:cNvSpPr/>
          <p:nvPr/>
        </p:nvSpPr>
        <p:spPr>
          <a:xfrm>
            <a:off x="2667000" y="1435608"/>
            <a:ext cx="18288" cy="3419856"/>
          </a:xfrm>
          <a:prstGeom prst="rect">
            <a:avLst/>
          </a:prstGeom>
          <a:solidFill>
            <a:srgbClr val="E2E8F0"/>
          </a:solidFill>
          <a:ln w="12700" cap="flat" cmpd="sng">
            <a:solidFill>
              <a:srgbClr val="E2E8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9" name="Google Shape;389;p13"/>
          <p:cNvSpPr/>
          <p:nvPr/>
        </p:nvSpPr>
        <p:spPr>
          <a:xfrm>
            <a:off x="2979420" y="1435608"/>
            <a:ext cx="18288" cy="3419856"/>
          </a:xfrm>
          <a:prstGeom prst="rect">
            <a:avLst/>
          </a:prstGeom>
          <a:solidFill>
            <a:srgbClr val="F1F5F9"/>
          </a:solidFill>
          <a:ln w="12700" cap="flat" cmpd="sng">
            <a:solidFill>
              <a:srgbClr val="F1F5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0" name="Google Shape;390;p13"/>
          <p:cNvSpPr/>
          <p:nvPr/>
        </p:nvSpPr>
        <p:spPr>
          <a:xfrm>
            <a:off x="3291840" y="1435608"/>
            <a:ext cx="18288" cy="3419856"/>
          </a:xfrm>
          <a:prstGeom prst="rect">
            <a:avLst/>
          </a:prstGeom>
          <a:solidFill>
            <a:srgbClr val="F1F5F9"/>
          </a:solidFill>
          <a:ln w="12700" cap="flat" cmpd="sng">
            <a:solidFill>
              <a:srgbClr val="F1F5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1" name="Google Shape;391;p13"/>
          <p:cNvSpPr/>
          <p:nvPr/>
        </p:nvSpPr>
        <p:spPr>
          <a:xfrm>
            <a:off x="3604260" y="1435608"/>
            <a:ext cx="18288" cy="3419856"/>
          </a:xfrm>
          <a:prstGeom prst="rect">
            <a:avLst/>
          </a:prstGeom>
          <a:solidFill>
            <a:srgbClr val="F1F5F9"/>
          </a:solidFill>
          <a:ln w="12700" cap="flat" cmpd="sng">
            <a:solidFill>
              <a:srgbClr val="F1F5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2" name="Google Shape;392;p13"/>
          <p:cNvSpPr/>
          <p:nvPr/>
        </p:nvSpPr>
        <p:spPr>
          <a:xfrm>
            <a:off x="3916680" y="1435608"/>
            <a:ext cx="18288" cy="3419856"/>
          </a:xfrm>
          <a:prstGeom prst="rect">
            <a:avLst/>
          </a:prstGeom>
          <a:solidFill>
            <a:srgbClr val="E2E8F0"/>
          </a:solidFill>
          <a:ln w="12700" cap="flat" cmpd="sng">
            <a:solidFill>
              <a:srgbClr val="E2E8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3" name="Google Shape;393;p13"/>
          <p:cNvSpPr/>
          <p:nvPr/>
        </p:nvSpPr>
        <p:spPr>
          <a:xfrm>
            <a:off x="4229100" y="1435608"/>
            <a:ext cx="18288" cy="3419856"/>
          </a:xfrm>
          <a:prstGeom prst="rect">
            <a:avLst/>
          </a:prstGeom>
          <a:solidFill>
            <a:srgbClr val="F1F5F9"/>
          </a:solidFill>
          <a:ln w="12700" cap="flat" cmpd="sng">
            <a:solidFill>
              <a:srgbClr val="F1F5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4" name="Google Shape;394;p13"/>
          <p:cNvSpPr/>
          <p:nvPr/>
        </p:nvSpPr>
        <p:spPr>
          <a:xfrm>
            <a:off x="4541520" y="1435608"/>
            <a:ext cx="18288" cy="3419856"/>
          </a:xfrm>
          <a:prstGeom prst="rect">
            <a:avLst/>
          </a:prstGeom>
          <a:solidFill>
            <a:srgbClr val="F1F5F9"/>
          </a:solidFill>
          <a:ln w="12700" cap="flat" cmpd="sng">
            <a:solidFill>
              <a:srgbClr val="F1F5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5" name="Google Shape;395;p13"/>
          <p:cNvSpPr/>
          <p:nvPr/>
        </p:nvSpPr>
        <p:spPr>
          <a:xfrm>
            <a:off x="4853940" y="1435608"/>
            <a:ext cx="18288" cy="3419856"/>
          </a:xfrm>
          <a:prstGeom prst="rect">
            <a:avLst/>
          </a:prstGeom>
          <a:solidFill>
            <a:srgbClr val="F1F5F9"/>
          </a:solidFill>
          <a:ln w="12700" cap="flat" cmpd="sng">
            <a:solidFill>
              <a:srgbClr val="F1F5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6" name="Google Shape;396;p13"/>
          <p:cNvSpPr/>
          <p:nvPr/>
        </p:nvSpPr>
        <p:spPr>
          <a:xfrm>
            <a:off x="5166360" y="1435608"/>
            <a:ext cx="18288" cy="3419856"/>
          </a:xfrm>
          <a:prstGeom prst="rect">
            <a:avLst/>
          </a:prstGeom>
          <a:solidFill>
            <a:srgbClr val="E2E8F0"/>
          </a:solidFill>
          <a:ln w="12700" cap="flat" cmpd="sng">
            <a:solidFill>
              <a:srgbClr val="E2E8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7" name="Google Shape;397;p13"/>
          <p:cNvSpPr/>
          <p:nvPr/>
        </p:nvSpPr>
        <p:spPr>
          <a:xfrm>
            <a:off x="5478780" y="1435608"/>
            <a:ext cx="18288" cy="3419856"/>
          </a:xfrm>
          <a:prstGeom prst="rect">
            <a:avLst/>
          </a:prstGeom>
          <a:solidFill>
            <a:srgbClr val="F1F5F9"/>
          </a:solidFill>
          <a:ln w="12700" cap="flat" cmpd="sng">
            <a:solidFill>
              <a:srgbClr val="F1F5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8" name="Google Shape;398;p13"/>
          <p:cNvSpPr/>
          <p:nvPr/>
        </p:nvSpPr>
        <p:spPr>
          <a:xfrm>
            <a:off x="5791200" y="1435608"/>
            <a:ext cx="18288" cy="3419856"/>
          </a:xfrm>
          <a:prstGeom prst="rect">
            <a:avLst/>
          </a:prstGeom>
          <a:solidFill>
            <a:srgbClr val="F1F5F9"/>
          </a:solidFill>
          <a:ln w="12700" cap="flat" cmpd="sng">
            <a:solidFill>
              <a:srgbClr val="F1F5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9" name="Google Shape;399;p13"/>
          <p:cNvSpPr/>
          <p:nvPr/>
        </p:nvSpPr>
        <p:spPr>
          <a:xfrm>
            <a:off x="6103620" y="1435608"/>
            <a:ext cx="18288" cy="3419856"/>
          </a:xfrm>
          <a:prstGeom prst="rect">
            <a:avLst/>
          </a:prstGeom>
          <a:solidFill>
            <a:srgbClr val="F1F5F9"/>
          </a:solidFill>
          <a:ln w="12700" cap="flat" cmpd="sng">
            <a:solidFill>
              <a:srgbClr val="F1F5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0" name="Google Shape;400;p13"/>
          <p:cNvSpPr/>
          <p:nvPr/>
        </p:nvSpPr>
        <p:spPr>
          <a:xfrm>
            <a:off x="6416040" y="1435608"/>
            <a:ext cx="18288" cy="3419856"/>
          </a:xfrm>
          <a:prstGeom prst="rect">
            <a:avLst/>
          </a:prstGeom>
          <a:solidFill>
            <a:srgbClr val="E2E8F0"/>
          </a:solidFill>
          <a:ln w="12700" cap="flat" cmpd="sng">
            <a:solidFill>
              <a:srgbClr val="E2E8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1" name="Google Shape;401;p13"/>
          <p:cNvSpPr/>
          <p:nvPr/>
        </p:nvSpPr>
        <p:spPr>
          <a:xfrm>
            <a:off x="6728460" y="1435608"/>
            <a:ext cx="18288" cy="3419856"/>
          </a:xfrm>
          <a:prstGeom prst="rect">
            <a:avLst/>
          </a:prstGeom>
          <a:solidFill>
            <a:srgbClr val="F1F5F9"/>
          </a:solidFill>
          <a:ln w="12700" cap="flat" cmpd="sng">
            <a:solidFill>
              <a:srgbClr val="F1F5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2" name="Google Shape;402;p13"/>
          <p:cNvSpPr/>
          <p:nvPr/>
        </p:nvSpPr>
        <p:spPr>
          <a:xfrm>
            <a:off x="7040880" y="1435608"/>
            <a:ext cx="18288" cy="3419856"/>
          </a:xfrm>
          <a:prstGeom prst="rect">
            <a:avLst/>
          </a:prstGeom>
          <a:solidFill>
            <a:srgbClr val="F1F5F9"/>
          </a:solidFill>
          <a:ln w="12700" cap="flat" cmpd="sng">
            <a:solidFill>
              <a:srgbClr val="F1F5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3" name="Google Shape;403;p13"/>
          <p:cNvSpPr/>
          <p:nvPr/>
        </p:nvSpPr>
        <p:spPr>
          <a:xfrm>
            <a:off x="7353300" y="1435608"/>
            <a:ext cx="18288" cy="3419856"/>
          </a:xfrm>
          <a:prstGeom prst="rect">
            <a:avLst/>
          </a:prstGeom>
          <a:solidFill>
            <a:srgbClr val="F1F5F9"/>
          </a:solidFill>
          <a:ln w="12700" cap="flat" cmpd="sng">
            <a:solidFill>
              <a:srgbClr val="F1F5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4" name="Google Shape;404;p13"/>
          <p:cNvSpPr/>
          <p:nvPr/>
        </p:nvSpPr>
        <p:spPr>
          <a:xfrm>
            <a:off x="7665720" y="1435608"/>
            <a:ext cx="18288" cy="3419856"/>
          </a:xfrm>
          <a:prstGeom prst="rect">
            <a:avLst/>
          </a:prstGeom>
          <a:solidFill>
            <a:srgbClr val="E2E8F0"/>
          </a:solidFill>
          <a:ln w="12700" cap="flat" cmpd="sng">
            <a:solidFill>
              <a:srgbClr val="E2E8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5" name="Google Shape;405;p13"/>
          <p:cNvSpPr/>
          <p:nvPr/>
        </p:nvSpPr>
        <p:spPr>
          <a:xfrm>
            <a:off x="7978140" y="1435608"/>
            <a:ext cx="18288" cy="3419856"/>
          </a:xfrm>
          <a:prstGeom prst="rect">
            <a:avLst/>
          </a:prstGeom>
          <a:solidFill>
            <a:srgbClr val="F1F5F9"/>
          </a:solidFill>
          <a:ln w="12700" cap="flat" cmpd="sng">
            <a:solidFill>
              <a:srgbClr val="F1F5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6" name="Google Shape;406;p13"/>
          <p:cNvSpPr/>
          <p:nvPr/>
        </p:nvSpPr>
        <p:spPr>
          <a:xfrm>
            <a:off x="8290560" y="1435608"/>
            <a:ext cx="18288" cy="3419856"/>
          </a:xfrm>
          <a:prstGeom prst="rect">
            <a:avLst/>
          </a:prstGeom>
          <a:solidFill>
            <a:srgbClr val="F1F5F9"/>
          </a:solidFill>
          <a:ln w="12700" cap="flat" cmpd="sng">
            <a:solidFill>
              <a:srgbClr val="F1F5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7" name="Google Shape;407;p13"/>
          <p:cNvSpPr/>
          <p:nvPr/>
        </p:nvSpPr>
        <p:spPr>
          <a:xfrm>
            <a:off x="8602980" y="1435608"/>
            <a:ext cx="18288" cy="3419856"/>
          </a:xfrm>
          <a:prstGeom prst="rect">
            <a:avLst/>
          </a:prstGeom>
          <a:solidFill>
            <a:srgbClr val="F1F5F9"/>
          </a:solidFill>
          <a:ln w="12700" cap="flat" cmpd="sng">
            <a:solidFill>
              <a:srgbClr val="F1F5F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8" name="Google Shape;408;p13"/>
          <p:cNvSpPr/>
          <p:nvPr/>
        </p:nvSpPr>
        <p:spPr>
          <a:xfrm>
            <a:off x="8915400" y="1435608"/>
            <a:ext cx="18288" cy="3419856"/>
          </a:xfrm>
          <a:prstGeom prst="rect">
            <a:avLst/>
          </a:prstGeom>
          <a:solidFill>
            <a:srgbClr val="E2E8F0"/>
          </a:solidFill>
          <a:ln w="12700" cap="flat" cmpd="sng">
            <a:solidFill>
              <a:srgbClr val="E2E8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9" name="Google Shape;409;p13"/>
          <p:cNvSpPr/>
          <p:nvPr/>
        </p:nvSpPr>
        <p:spPr>
          <a:xfrm>
            <a:off x="91440" y="1563624"/>
            <a:ext cx="128016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750"/>
              <a:buFont typeface="Calibri"/>
              <a:buNone/>
            </a:pPr>
            <a:r>
              <a:rPr lang="en-US" sz="750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Ph.1  Literature Review &amp; Refinement</a:t>
            </a: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0" name="Google Shape;410;p13"/>
          <p:cNvSpPr/>
          <p:nvPr/>
        </p:nvSpPr>
        <p:spPr>
          <a:xfrm>
            <a:off x="1417320" y="1581912"/>
            <a:ext cx="1249680" cy="292608"/>
          </a:xfrm>
          <a:prstGeom prst="rect">
            <a:avLst/>
          </a:prstGeom>
          <a:solidFill>
            <a:srgbClr val="0369A1"/>
          </a:solidFill>
          <a:ln w="12700" cap="flat" cmpd="sng">
            <a:solidFill>
              <a:srgbClr val="0369A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1" name="Google Shape;411;p13"/>
          <p:cNvSpPr/>
          <p:nvPr/>
        </p:nvSpPr>
        <p:spPr>
          <a:xfrm>
            <a:off x="2557272" y="1545336"/>
            <a:ext cx="201168" cy="201168"/>
          </a:xfrm>
          <a:prstGeom prst="rect">
            <a:avLst/>
          </a:prstGeom>
          <a:solidFill>
            <a:srgbClr val="0D1B2A"/>
          </a:solidFill>
          <a:ln w="12700" cap="flat" cmpd="sng">
            <a:solidFill>
              <a:srgbClr val="0369A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2" name="Google Shape;412;p13"/>
          <p:cNvSpPr/>
          <p:nvPr/>
        </p:nvSpPr>
        <p:spPr>
          <a:xfrm>
            <a:off x="2566416" y="1536192"/>
            <a:ext cx="201168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369A1"/>
              </a:buClr>
              <a:buSzPts val="800"/>
              <a:buFont typeface="Calibri"/>
              <a:buNone/>
            </a:pPr>
            <a:r>
              <a:rPr lang="en-US" sz="800">
                <a:solidFill>
                  <a:srgbClr val="0369A1"/>
                </a:solidFill>
                <a:latin typeface="Calibri"/>
                <a:ea typeface="Calibri"/>
                <a:cs typeface="Calibri"/>
                <a:sym typeface="Calibri"/>
              </a:rPr>
              <a:t>◆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3" name="Google Shape;413;p13"/>
          <p:cNvSpPr/>
          <p:nvPr/>
        </p:nvSpPr>
        <p:spPr>
          <a:xfrm>
            <a:off x="2740152" y="1563624"/>
            <a:ext cx="2286000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50"/>
              <a:buFont typeface="Calibri"/>
              <a:buNone/>
            </a:pPr>
            <a:r>
              <a:rPr lang="en-US" sz="750" i="1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Annotated bibliography</a:t>
            </a: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4" name="Google Shape;414;p13"/>
          <p:cNvSpPr/>
          <p:nvPr/>
        </p:nvSpPr>
        <p:spPr>
          <a:xfrm>
            <a:off x="91440" y="2039112"/>
            <a:ext cx="128016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750"/>
              <a:buFont typeface="Calibri"/>
              <a:buNone/>
            </a:pPr>
            <a:r>
              <a:rPr lang="en-US" sz="750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Ph.2  Dataset Collection &amp; Preprocessing</a:t>
            </a: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5" name="Google Shape;415;p13"/>
          <p:cNvSpPr/>
          <p:nvPr/>
        </p:nvSpPr>
        <p:spPr>
          <a:xfrm>
            <a:off x="2667000" y="2057400"/>
            <a:ext cx="937260" cy="292608"/>
          </a:xfrm>
          <a:prstGeom prst="rect">
            <a:avLst/>
          </a:prstGeom>
          <a:solidFill>
            <a:srgbClr val="0891B2"/>
          </a:solidFill>
          <a:ln w="12700" cap="flat" cmpd="sng">
            <a:solidFill>
              <a:srgbClr val="0891B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6" name="Google Shape;416;p13"/>
          <p:cNvSpPr/>
          <p:nvPr/>
        </p:nvSpPr>
        <p:spPr>
          <a:xfrm>
            <a:off x="3494532" y="2020824"/>
            <a:ext cx="201168" cy="201168"/>
          </a:xfrm>
          <a:prstGeom prst="rect">
            <a:avLst/>
          </a:prstGeom>
          <a:solidFill>
            <a:srgbClr val="0D1B2A"/>
          </a:solidFill>
          <a:ln w="12700" cap="flat" cmpd="sng">
            <a:solidFill>
              <a:srgbClr val="0891B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7" name="Google Shape;417;p13"/>
          <p:cNvSpPr/>
          <p:nvPr/>
        </p:nvSpPr>
        <p:spPr>
          <a:xfrm>
            <a:off x="3503676" y="2011680"/>
            <a:ext cx="201168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891B2"/>
              </a:buClr>
              <a:buSzPts val="800"/>
              <a:buFont typeface="Calibri"/>
              <a:buNone/>
            </a:pPr>
            <a:r>
              <a:rPr lang="en-US" sz="800">
                <a:solidFill>
                  <a:srgbClr val="0891B2"/>
                </a:solidFill>
                <a:latin typeface="Calibri"/>
                <a:ea typeface="Calibri"/>
                <a:cs typeface="Calibri"/>
                <a:sym typeface="Calibri"/>
              </a:rPr>
              <a:t>◆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8" name="Google Shape;418;p13"/>
          <p:cNvSpPr/>
          <p:nvPr/>
        </p:nvSpPr>
        <p:spPr>
          <a:xfrm>
            <a:off x="3677412" y="2039112"/>
            <a:ext cx="2286000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50"/>
              <a:buFont typeface="Calibri"/>
              <a:buNone/>
            </a:pPr>
            <a:r>
              <a:rPr lang="en-US" sz="750" i="1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Cleaned dataset ready</a:t>
            </a: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9" name="Google Shape;419;p13"/>
          <p:cNvSpPr/>
          <p:nvPr/>
        </p:nvSpPr>
        <p:spPr>
          <a:xfrm>
            <a:off x="91440" y="2514600"/>
            <a:ext cx="128016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750"/>
              <a:buFont typeface="Calibri"/>
              <a:buNone/>
            </a:pPr>
            <a:r>
              <a:rPr lang="en-US" sz="750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Ph.3  Baseline ML Model Development</a:t>
            </a: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0" name="Google Shape;420;p13"/>
          <p:cNvSpPr/>
          <p:nvPr/>
        </p:nvSpPr>
        <p:spPr>
          <a:xfrm>
            <a:off x="3604260" y="2532888"/>
            <a:ext cx="937260" cy="292608"/>
          </a:xfrm>
          <a:prstGeom prst="rect">
            <a:avLst/>
          </a:prstGeom>
          <a:solidFill>
            <a:srgbClr val="059669"/>
          </a:solidFill>
          <a:ln w="12700" cap="flat" cmpd="sng">
            <a:solidFill>
              <a:srgbClr val="05966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1" name="Google Shape;421;p13"/>
          <p:cNvSpPr/>
          <p:nvPr/>
        </p:nvSpPr>
        <p:spPr>
          <a:xfrm>
            <a:off x="4431792" y="2496312"/>
            <a:ext cx="201168" cy="201168"/>
          </a:xfrm>
          <a:prstGeom prst="rect">
            <a:avLst/>
          </a:prstGeom>
          <a:solidFill>
            <a:srgbClr val="0D1B2A"/>
          </a:solidFill>
          <a:ln w="12700" cap="flat" cmpd="sng">
            <a:solidFill>
              <a:srgbClr val="05966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2" name="Google Shape;422;p13"/>
          <p:cNvSpPr/>
          <p:nvPr/>
        </p:nvSpPr>
        <p:spPr>
          <a:xfrm>
            <a:off x="4440936" y="2487168"/>
            <a:ext cx="201168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59669"/>
              </a:buClr>
              <a:buSzPts val="800"/>
              <a:buFont typeface="Calibri"/>
              <a:buNone/>
            </a:pPr>
            <a:r>
              <a:rPr lang="en-US" sz="800">
                <a:solidFill>
                  <a:srgbClr val="059669"/>
                </a:solidFill>
                <a:latin typeface="Calibri"/>
                <a:ea typeface="Calibri"/>
                <a:cs typeface="Calibri"/>
                <a:sym typeface="Calibri"/>
              </a:rPr>
              <a:t>◆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3" name="Google Shape;423;p13"/>
          <p:cNvSpPr/>
          <p:nvPr/>
        </p:nvSpPr>
        <p:spPr>
          <a:xfrm>
            <a:off x="4614672" y="2514600"/>
            <a:ext cx="2286000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50"/>
              <a:buFont typeface="Calibri"/>
              <a:buNone/>
            </a:pPr>
            <a:r>
              <a:rPr lang="en-US" sz="750" i="1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Benchmark results</a:t>
            </a: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4" name="Google Shape;424;p13"/>
          <p:cNvSpPr/>
          <p:nvPr/>
        </p:nvSpPr>
        <p:spPr>
          <a:xfrm>
            <a:off x="91440" y="2990088"/>
            <a:ext cx="128016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750"/>
              <a:buFont typeface="Calibri"/>
              <a:buNone/>
            </a:pPr>
            <a:r>
              <a:rPr lang="en-US" sz="750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Ph.4  XAI Integration (SHAP, LIME)</a:t>
            </a: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5" name="Google Shape;425;p13"/>
          <p:cNvSpPr/>
          <p:nvPr/>
        </p:nvSpPr>
        <p:spPr>
          <a:xfrm>
            <a:off x="4541520" y="3008376"/>
            <a:ext cx="937260" cy="292608"/>
          </a:xfrm>
          <a:prstGeom prst="rect">
            <a:avLst/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6" name="Google Shape;426;p13"/>
          <p:cNvSpPr/>
          <p:nvPr/>
        </p:nvSpPr>
        <p:spPr>
          <a:xfrm>
            <a:off x="5369052" y="2971800"/>
            <a:ext cx="201168" cy="201168"/>
          </a:xfrm>
          <a:prstGeom prst="rect">
            <a:avLst/>
          </a:prstGeom>
          <a:solidFill>
            <a:srgbClr val="0D1B2A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7" name="Google Shape;427;p13"/>
          <p:cNvSpPr/>
          <p:nvPr/>
        </p:nvSpPr>
        <p:spPr>
          <a:xfrm>
            <a:off x="5378196" y="2962656"/>
            <a:ext cx="201168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D97706"/>
              </a:buClr>
              <a:buSzPts val="800"/>
              <a:buFont typeface="Calibri"/>
              <a:buNone/>
            </a:pPr>
            <a:r>
              <a:rPr lang="en-US" sz="800">
                <a:solidFill>
                  <a:srgbClr val="D97706"/>
                </a:solidFill>
                <a:latin typeface="Calibri"/>
                <a:ea typeface="Calibri"/>
                <a:cs typeface="Calibri"/>
                <a:sym typeface="Calibri"/>
              </a:rPr>
              <a:t>◆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8" name="Google Shape;428;p13"/>
          <p:cNvSpPr/>
          <p:nvPr/>
        </p:nvSpPr>
        <p:spPr>
          <a:xfrm>
            <a:off x="5551932" y="2990088"/>
            <a:ext cx="2286000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50"/>
              <a:buFont typeface="Calibri"/>
              <a:buNone/>
            </a:pPr>
            <a:r>
              <a:rPr lang="en-US" sz="750" i="1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Explainability outputs</a:t>
            </a: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9" name="Google Shape;429;p13"/>
          <p:cNvSpPr/>
          <p:nvPr/>
        </p:nvSpPr>
        <p:spPr>
          <a:xfrm>
            <a:off x="91440" y="3465576"/>
            <a:ext cx="128016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750"/>
              <a:buFont typeface="Calibri"/>
              <a:buNone/>
            </a:pPr>
            <a:r>
              <a:rPr lang="en-US" sz="750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Ph.5  Evaluation &amp; Comparative Analysis</a:t>
            </a: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0" name="Google Shape;430;p13"/>
          <p:cNvSpPr/>
          <p:nvPr/>
        </p:nvSpPr>
        <p:spPr>
          <a:xfrm>
            <a:off x="5478780" y="3483864"/>
            <a:ext cx="937260" cy="292608"/>
          </a:xfrm>
          <a:prstGeom prst="rect">
            <a:avLst/>
          </a:prstGeom>
          <a:solidFill>
            <a:srgbClr val="DC2626"/>
          </a:solidFill>
          <a:ln w="12700" cap="flat" cmpd="sng">
            <a:solidFill>
              <a:srgbClr val="DC262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1" name="Google Shape;431;p13"/>
          <p:cNvSpPr/>
          <p:nvPr/>
        </p:nvSpPr>
        <p:spPr>
          <a:xfrm>
            <a:off x="6306312" y="3447288"/>
            <a:ext cx="201168" cy="201168"/>
          </a:xfrm>
          <a:prstGeom prst="rect">
            <a:avLst/>
          </a:prstGeom>
          <a:solidFill>
            <a:srgbClr val="0D1B2A"/>
          </a:solidFill>
          <a:ln w="12700" cap="flat" cmpd="sng">
            <a:solidFill>
              <a:srgbClr val="DC262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2" name="Google Shape;432;p13"/>
          <p:cNvSpPr/>
          <p:nvPr/>
        </p:nvSpPr>
        <p:spPr>
          <a:xfrm>
            <a:off x="6315456" y="3438144"/>
            <a:ext cx="201168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DC2626"/>
              </a:buClr>
              <a:buSzPts val="800"/>
              <a:buFont typeface="Calibri"/>
              <a:buNone/>
            </a:pPr>
            <a:r>
              <a:rPr lang="en-US" sz="800">
                <a:solidFill>
                  <a:srgbClr val="DC2626"/>
                </a:solidFill>
                <a:latin typeface="Calibri"/>
                <a:ea typeface="Calibri"/>
                <a:cs typeface="Calibri"/>
                <a:sym typeface="Calibri"/>
              </a:rPr>
              <a:t>◆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3" name="Google Shape;433;p13"/>
          <p:cNvSpPr/>
          <p:nvPr/>
        </p:nvSpPr>
        <p:spPr>
          <a:xfrm>
            <a:off x="6489192" y="3465576"/>
            <a:ext cx="2286000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50"/>
              <a:buFont typeface="Calibri"/>
              <a:buNone/>
            </a:pPr>
            <a:r>
              <a:rPr lang="en-US" sz="750" i="1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Performance metrics</a:t>
            </a: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4" name="Google Shape;434;p13"/>
          <p:cNvSpPr/>
          <p:nvPr/>
        </p:nvSpPr>
        <p:spPr>
          <a:xfrm>
            <a:off x="91440" y="3941064"/>
            <a:ext cx="128016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750"/>
              <a:buFont typeface="Calibri"/>
              <a:buNone/>
            </a:pPr>
            <a:r>
              <a:rPr lang="en-US" sz="750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Ph.6  Expert Usability Study</a:t>
            </a: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5" name="Google Shape;435;p13"/>
          <p:cNvSpPr/>
          <p:nvPr/>
        </p:nvSpPr>
        <p:spPr>
          <a:xfrm>
            <a:off x="6416040" y="3959352"/>
            <a:ext cx="937260" cy="292608"/>
          </a:xfrm>
          <a:prstGeom prst="rect">
            <a:avLst/>
          </a:prstGeom>
          <a:solidFill>
            <a:srgbClr val="7C3AED"/>
          </a:solidFill>
          <a:ln w="12700" cap="flat" cmpd="sng">
            <a:solidFill>
              <a:srgbClr val="7C3A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6" name="Google Shape;436;p13"/>
          <p:cNvSpPr/>
          <p:nvPr/>
        </p:nvSpPr>
        <p:spPr>
          <a:xfrm>
            <a:off x="7243572" y="3922776"/>
            <a:ext cx="201168" cy="201168"/>
          </a:xfrm>
          <a:prstGeom prst="rect">
            <a:avLst/>
          </a:prstGeom>
          <a:solidFill>
            <a:srgbClr val="0D1B2A"/>
          </a:solidFill>
          <a:ln w="12700" cap="flat" cmpd="sng">
            <a:solidFill>
              <a:srgbClr val="7C3AE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7" name="Google Shape;437;p13"/>
          <p:cNvSpPr/>
          <p:nvPr/>
        </p:nvSpPr>
        <p:spPr>
          <a:xfrm>
            <a:off x="7252716" y="3913632"/>
            <a:ext cx="201168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7C3AED"/>
              </a:buClr>
              <a:buSzPts val="800"/>
              <a:buFont typeface="Calibri"/>
              <a:buNone/>
            </a:pPr>
            <a:r>
              <a:rPr lang="en-US" sz="800">
                <a:solidFill>
                  <a:srgbClr val="7C3AED"/>
                </a:solidFill>
                <a:latin typeface="Calibri"/>
                <a:ea typeface="Calibri"/>
                <a:cs typeface="Calibri"/>
                <a:sym typeface="Calibri"/>
              </a:rPr>
              <a:t>◆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8" name="Google Shape;438;p13"/>
          <p:cNvSpPr/>
          <p:nvPr/>
        </p:nvSpPr>
        <p:spPr>
          <a:xfrm>
            <a:off x="7426452" y="3941064"/>
            <a:ext cx="2286000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50"/>
              <a:buFont typeface="Calibri"/>
              <a:buNone/>
            </a:pPr>
            <a:r>
              <a:rPr lang="en-US" sz="750" i="1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Validated XAI outputs</a:t>
            </a: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9" name="Google Shape;439;p13"/>
          <p:cNvSpPr/>
          <p:nvPr/>
        </p:nvSpPr>
        <p:spPr>
          <a:xfrm>
            <a:off x="91440" y="4416552"/>
            <a:ext cx="128016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750"/>
              <a:buFont typeface="Calibri"/>
              <a:buNone/>
            </a:pPr>
            <a:r>
              <a:rPr lang="en-US" sz="750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Ph.7  Writing &amp; Submission</a:t>
            </a: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0" name="Google Shape;440;p13"/>
          <p:cNvSpPr/>
          <p:nvPr/>
        </p:nvSpPr>
        <p:spPr>
          <a:xfrm>
            <a:off x="7353300" y="4434840"/>
            <a:ext cx="1562100" cy="292608"/>
          </a:xfrm>
          <a:prstGeom prst="rect">
            <a:avLst/>
          </a:prstGeom>
          <a:solidFill>
            <a:srgbClr val="BE185D"/>
          </a:solidFill>
          <a:ln w="12700" cap="flat" cmpd="sng">
            <a:solidFill>
              <a:srgbClr val="BE185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1" name="Google Shape;441;p13"/>
          <p:cNvSpPr/>
          <p:nvPr/>
        </p:nvSpPr>
        <p:spPr>
          <a:xfrm>
            <a:off x="8805672" y="4398264"/>
            <a:ext cx="201168" cy="201168"/>
          </a:xfrm>
          <a:prstGeom prst="rect">
            <a:avLst/>
          </a:prstGeom>
          <a:solidFill>
            <a:srgbClr val="0D1B2A"/>
          </a:solidFill>
          <a:ln w="12700" cap="flat" cmpd="sng">
            <a:solidFill>
              <a:srgbClr val="BE185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2" name="Google Shape;442;p13"/>
          <p:cNvSpPr/>
          <p:nvPr/>
        </p:nvSpPr>
        <p:spPr>
          <a:xfrm>
            <a:off x="8814816" y="4389120"/>
            <a:ext cx="201168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BE185D"/>
              </a:buClr>
              <a:buSzPts val="800"/>
              <a:buFont typeface="Calibri"/>
              <a:buNone/>
            </a:pPr>
            <a:r>
              <a:rPr lang="en-US" sz="800">
                <a:solidFill>
                  <a:srgbClr val="BE185D"/>
                </a:solidFill>
                <a:latin typeface="Calibri"/>
                <a:ea typeface="Calibri"/>
                <a:cs typeface="Calibri"/>
                <a:sym typeface="Calibri"/>
              </a:rPr>
              <a:t>◆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3" name="Google Shape;443;p13"/>
          <p:cNvSpPr/>
          <p:nvPr/>
        </p:nvSpPr>
        <p:spPr>
          <a:xfrm>
            <a:off x="8988552" y="4416552"/>
            <a:ext cx="2286000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50"/>
              <a:buFont typeface="Calibri"/>
              <a:buNone/>
            </a:pPr>
            <a:r>
              <a:rPr lang="en-US" sz="750" i="1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Final dissertation</a:t>
            </a:r>
            <a:endParaRPr sz="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4" name="Google Shape;444;p13"/>
          <p:cNvSpPr/>
          <p:nvPr/>
        </p:nvSpPr>
        <p:spPr>
          <a:xfrm>
            <a:off x="201168" y="4800600"/>
            <a:ext cx="8741664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900"/>
              <a:buFont typeface="Calibri"/>
              <a:buNone/>
            </a:pPr>
            <a:r>
              <a:rPr lang="en-US" sz="900" i="1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Phases 3–5 allow iterative refinement based on evaluation results. Buffer included in Weeks 20–24 for revision and contingency.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4F8"/>
        </a:solidFill>
        <a:effectLst/>
      </p:bgPr>
    </p:bg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Google Shape;450;p14"/>
          <p:cNvSpPr/>
          <p:nvPr/>
        </p:nvSpPr>
        <p:spPr>
          <a:xfrm>
            <a:off x="0" y="0"/>
            <a:ext cx="9144000" cy="1024128"/>
          </a:xfrm>
          <a:prstGeom prst="rect">
            <a:avLst/>
          </a:prstGeom>
          <a:solidFill>
            <a:srgbClr val="0D1B2A"/>
          </a:solidFill>
          <a:ln w="12700" cap="flat" cmpd="sng">
            <a:solidFill>
              <a:srgbClr val="0D1B2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1" name="Google Shape;451;p14"/>
          <p:cNvSpPr/>
          <p:nvPr/>
        </p:nvSpPr>
        <p:spPr>
          <a:xfrm>
            <a:off x="274320" y="137160"/>
            <a:ext cx="8595360" cy="502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600"/>
              <a:buFont typeface="Calibri"/>
              <a:buNone/>
            </a:pPr>
            <a:r>
              <a:rPr lang="en-US" sz="26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Expected Outcomes &amp; Project Impact</a:t>
            </a:r>
            <a:endParaRPr sz="2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2" name="Google Shape;452;p14"/>
          <p:cNvSpPr/>
          <p:nvPr/>
        </p:nvSpPr>
        <p:spPr>
          <a:xfrm>
            <a:off x="274320" y="658368"/>
            <a:ext cx="8595360" cy="256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1200"/>
              <a:buFont typeface="Calibri"/>
              <a:buNone/>
            </a:pPr>
            <a:r>
              <a:rPr lang="en-US" sz="120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Theoretical, practical and societal contributions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3" name="Google Shape;453;p14"/>
          <p:cNvSpPr/>
          <p:nvPr/>
        </p:nvSpPr>
        <p:spPr>
          <a:xfrm>
            <a:off x="8229600" y="4846320"/>
            <a:ext cx="822960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900"/>
              <a:buFont typeface="Calibri"/>
              <a:buNone/>
            </a:pPr>
            <a:r>
              <a:rPr lang="en-US" sz="900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12 / 14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4" name="Google Shape;454;p14"/>
          <p:cNvSpPr/>
          <p:nvPr/>
        </p:nvSpPr>
        <p:spPr>
          <a:xfrm>
            <a:off x="201168" y="1115568"/>
            <a:ext cx="8741664" cy="548640"/>
          </a:xfrm>
          <a:prstGeom prst="rect">
            <a:avLst/>
          </a:prstGeom>
          <a:solidFill>
            <a:srgbClr val="0D1B2A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5" name="Google Shape;455;p14"/>
          <p:cNvSpPr/>
          <p:nvPr/>
        </p:nvSpPr>
        <p:spPr>
          <a:xfrm>
            <a:off x="320040" y="1170432"/>
            <a:ext cx="8503920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2FF"/>
              </a:buClr>
              <a:buSzPts val="1100"/>
              <a:buFont typeface="Calibri"/>
              <a:buNone/>
            </a:pPr>
            <a:r>
              <a:rPr lang="en-US" sz="1100" b="1">
                <a:solidFill>
                  <a:srgbClr val="00C2FF"/>
                </a:solidFill>
                <a:latin typeface="Calibri"/>
                <a:ea typeface="Calibri"/>
                <a:cs typeface="Calibri"/>
                <a:sym typeface="Calibri"/>
              </a:rPr>
              <a:t>Target: F1-score &gt; 0.95 on CICIDS2017 | Stable SHAP explanations across 50 runs | Measurable SOC analyst efficiency gains</a:t>
            </a:r>
            <a:endParaRPr sz="1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6" name="Google Shape;456;p14"/>
          <p:cNvSpPr/>
          <p:nvPr/>
        </p:nvSpPr>
        <p:spPr>
          <a:xfrm>
            <a:off x="201168" y="1783080"/>
            <a:ext cx="2834640" cy="29718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dist="12700" dir="81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7" name="Google Shape;457;p14"/>
          <p:cNvSpPr/>
          <p:nvPr/>
        </p:nvSpPr>
        <p:spPr>
          <a:xfrm>
            <a:off x="201168" y="1783080"/>
            <a:ext cx="2834640" cy="347472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8" name="Google Shape;458;p14"/>
          <p:cNvSpPr/>
          <p:nvPr/>
        </p:nvSpPr>
        <p:spPr>
          <a:xfrm>
            <a:off x="292608" y="1810512"/>
            <a:ext cx="265176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200"/>
              <a:buFont typeface="Calibri"/>
              <a:buNone/>
            </a:pPr>
            <a:r>
              <a:rPr lang="en-US" sz="12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THEORETICAL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9" name="Google Shape;459;p14"/>
          <p:cNvSpPr/>
          <p:nvPr/>
        </p:nvSpPr>
        <p:spPr>
          <a:xfrm>
            <a:off x="338328" y="2267712"/>
            <a:ext cx="91440" cy="91440"/>
          </a:xfrm>
          <a:prstGeom prst="ellipse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0" name="Google Shape;460;p14"/>
          <p:cNvSpPr/>
          <p:nvPr/>
        </p:nvSpPr>
        <p:spPr>
          <a:xfrm>
            <a:off x="493776" y="2212848"/>
            <a:ext cx="2423160" cy="658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374151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374151"/>
                </a:solidFill>
                <a:latin typeface="Calibri"/>
                <a:ea typeface="Calibri"/>
                <a:cs typeface="Calibri"/>
                <a:sym typeface="Calibri"/>
              </a:rPr>
              <a:t>First systematic multi-architecture XAI-NIDS comparison (LSTM × XGBoost × CNN-LSTM)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1" name="Google Shape;461;p14"/>
          <p:cNvSpPr/>
          <p:nvPr/>
        </p:nvSpPr>
        <p:spPr>
          <a:xfrm>
            <a:off x="338328" y="3054096"/>
            <a:ext cx="91440" cy="91440"/>
          </a:xfrm>
          <a:prstGeom prst="ellipse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2" name="Google Shape;462;p14"/>
          <p:cNvSpPr/>
          <p:nvPr/>
        </p:nvSpPr>
        <p:spPr>
          <a:xfrm>
            <a:off x="493776" y="2999232"/>
            <a:ext cx="2423160" cy="658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374151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374151"/>
                </a:solidFill>
                <a:latin typeface="Calibri"/>
                <a:ea typeface="Calibri"/>
                <a:cs typeface="Calibri"/>
                <a:sym typeface="Calibri"/>
              </a:rPr>
              <a:t>Empirical evidence on practitioner-grounded evaluation methodology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3" name="Google Shape;463;p14"/>
          <p:cNvSpPr/>
          <p:nvPr/>
        </p:nvSpPr>
        <p:spPr>
          <a:xfrm>
            <a:off x="338328" y="3840480"/>
            <a:ext cx="91440" cy="91440"/>
          </a:xfrm>
          <a:prstGeom prst="ellipse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4" name="Google Shape;464;p14"/>
          <p:cNvSpPr/>
          <p:nvPr/>
        </p:nvSpPr>
        <p:spPr>
          <a:xfrm>
            <a:off x="493776" y="3785616"/>
            <a:ext cx="2423160" cy="658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374151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374151"/>
                </a:solidFill>
                <a:latin typeface="Calibri"/>
                <a:ea typeface="Calibri"/>
                <a:cs typeface="Calibri"/>
                <a:sym typeface="Calibri"/>
              </a:rPr>
              <a:t>Advances responsible AI literature in critical infrastructure security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5" name="Google Shape;465;p14"/>
          <p:cNvSpPr/>
          <p:nvPr/>
        </p:nvSpPr>
        <p:spPr>
          <a:xfrm>
            <a:off x="3182112" y="1783080"/>
            <a:ext cx="2834640" cy="29718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dist="12700" dir="81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6" name="Google Shape;466;p14"/>
          <p:cNvSpPr/>
          <p:nvPr/>
        </p:nvSpPr>
        <p:spPr>
          <a:xfrm>
            <a:off x="3182112" y="1783080"/>
            <a:ext cx="2834640" cy="347472"/>
          </a:xfrm>
          <a:prstGeom prst="rect">
            <a:avLst/>
          </a:prstGeom>
          <a:solidFill>
            <a:srgbClr val="FF6B35"/>
          </a:solidFill>
          <a:ln w="12700" cap="flat" cmpd="sng">
            <a:solidFill>
              <a:srgbClr val="FF6B3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7" name="Google Shape;467;p14"/>
          <p:cNvSpPr/>
          <p:nvPr/>
        </p:nvSpPr>
        <p:spPr>
          <a:xfrm>
            <a:off x="3273552" y="1810512"/>
            <a:ext cx="265176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200"/>
              <a:buFont typeface="Calibri"/>
              <a:buNone/>
            </a:pPr>
            <a:r>
              <a:rPr lang="en-US" sz="12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PRACTICAL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8" name="Google Shape;468;p14"/>
          <p:cNvSpPr/>
          <p:nvPr/>
        </p:nvSpPr>
        <p:spPr>
          <a:xfrm>
            <a:off x="3319272" y="2267712"/>
            <a:ext cx="91440" cy="91440"/>
          </a:xfrm>
          <a:prstGeom prst="ellipse">
            <a:avLst/>
          </a:prstGeom>
          <a:solidFill>
            <a:srgbClr val="FF6B35"/>
          </a:solidFill>
          <a:ln w="12700" cap="flat" cmpd="sng">
            <a:solidFill>
              <a:srgbClr val="FF6B3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9" name="Google Shape;469;p14"/>
          <p:cNvSpPr/>
          <p:nvPr/>
        </p:nvSpPr>
        <p:spPr>
          <a:xfrm>
            <a:off x="3474720" y="2212848"/>
            <a:ext cx="2423160" cy="658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374151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374151"/>
                </a:solidFill>
                <a:latin typeface="Calibri"/>
                <a:ea typeface="Calibri"/>
                <a:cs typeface="Calibri"/>
                <a:sym typeface="Calibri"/>
              </a:rPr>
              <a:t>Open-source XAI-NIDS framework deployable by MSSPs &amp; enterprise security teams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0" name="Google Shape;470;p14"/>
          <p:cNvSpPr/>
          <p:nvPr/>
        </p:nvSpPr>
        <p:spPr>
          <a:xfrm>
            <a:off x="3319272" y="3054096"/>
            <a:ext cx="91440" cy="91440"/>
          </a:xfrm>
          <a:prstGeom prst="ellipse">
            <a:avLst/>
          </a:prstGeom>
          <a:solidFill>
            <a:srgbClr val="FF6B35"/>
          </a:solidFill>
          <a:ln w="12700" cap="flat" cmpd="sng">
            <a:solidFill>
              <a:srgbClr val="FF6B3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1" name="Google Shape;471;p14"/>
          <p:cNvSpPr/>
          <p:nvPr/>
        </p:nvSpPr>
        <p:spPr>
          <a:xfrm>
            <a:off x="3474720" y="2999232"/>
            <a:ext cx="2423160" cy="658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374151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374151"/>
                </a:solidFill>
                <a:latin typeface="Calibri"/>
                <a:ea typeface="Calibri"/>
                <a:cs typeface="Calibri"/>
                <a:sym typeface="Calibri"/>
              </a:rPr>
              <a:t>Reduces SOC investigative time via human-readable explanation dashboard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2" name="Google Shape;472;p14"/>
          <p:cNvSpPr/>
          <p:nvPr/>
        </p:nvSpPr>
        <p:spPr>
          <a:xfrm>
            <a:off x="3319272" y="3840480"/>
            <a:ext cx="91440" cy="91440"/>
          </a:xfrm>
          <a:prstGeom prst="ellipse">
            <a:avLst/>
          </a:prstGeom>
          <a:solidFill>
            <a:srgbClr val="FF6B35"/>
          </a:solidFill>
          <a:ln w="12700" cap="flat" cmpd="sng">
            <a:solidFill>
              <a:srgbClr val="FF6B3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3" name="Google Shape;473;p14"/>
          <p:cNvSpPr/>
          <p:nvPr/>
        </p:nvSpPr>
        <p:spPr>
          <a:xfrm>
            <a:off x="3474720" y="3785616"/>
            <a:ext cx="2423160" cy="658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374151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374151"/>
                </a:solidFill>
                <a:latin typeface="Calibri"/>
                <a:ea typeface="Calibri"/>
                <a:cs typeface="Calibri"/>
                <a:sym typeface="Calibri"/>
              </a:rPr>
              <a:t>Practitioner guidelines for incorporating explainability into existing NIDS pipelines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4" name="Google Shape;474;p14"/>
          <p:cNvSpPr/>
          <p:nvPr/>
        </p:nvSpPr>
        <p:spPr>
          <a:xfrm>
            <a:off x="6163056" y="1783080"/>
            <a:ext cx="2834640" cy="29718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dist="12700" dir="81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5" name="Google Shape;475;p14"/>
          <p:cNvSpPr/>
          <p:nvPr/>
        </p:nvSpPr>
        <p:spPr>
          <a:xfrm>
            <a:off x="6163056" y="1783080"/>
            <a:ext cx="2834640" cy="347472"/>
          </a:xfrm>
          <a:prstGeom prst="rect">
            <a:avLst/>
          </a:prstGeom>
          <a:solidFill>
            <a:srgbClr val="00D4A0"/>
          </a:solidFill>
          <a:ln w="12700" cap="flat" cmpd="sng">
            <a:solidFill>
              <a:srgbClr val="00D4A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6" name="Google Shape;476;p14"/>
          <p:cNvSpPr/>
          <p:nvPr/>
        </p:nvSpPr>
        <p:spPr>
          <a:xfrm>
            <a:off x="6254496" y="1810512"/>
            <a:ext cx="2651760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D1B2A"/>
              </a:buClr>
              <a:buSzPts val="1200"/>
              <a:buFont typeface="Calibri"/>
              <a:buNone/>
            </a:pPr>
            <a:r>
              <a:rPr lang="en-US" sz="1200" b="1">
                <a:solidFill>
                  <a:srgbClr val="0D1B2A"/>
                </a:solidFill>
                <a:latin typeface="Calibri"/>
                <a:ea typeface="Calibri"/>
                <a:cs typeface="Calibri"/>
                <a:sym typeface="Calibri"/>
              </a:rPr>
              <a:t>SOCIETAL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7" name="Google Shape;477;p14"/>
          <p:cNvSpPr/>
          <p:nvPr/>
        </p:nvSpPr>
        <p:spPr>
          <a:xfrm>
            <a:off x="6300216" y="2267712"/>
            <a:ext cx="91440" cy="91440"/>
          </a:xfrm>
          <a:prstGeom prst="ellipse">
            <a:avLst/>
          </a:prstGeom>
          <a:solidFill>
            <a:srgbClr val="00D4A0"/>
          </a:solidFill>
          <a:ln w="12700" cap="flat" cmpd="sng">
            <a:solidFill>
              <a:srgbClr val="00D4A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8" name="Google Shape;478;p14"/>
          <p:cNvSpPr/>
          <p:nvPr/>
        </p:nvSpPr>
        <p:spPr>
          <a:xfrm>
            <a:off x="6455664" y="2212848"/>
            <a:ext cx="2423160" cy="658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374151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374151"/>
                </a:solidFill>
                <a:latin typeface="Calibri"/>
                <a:ea typeface="Calibri"/>
                <a:cs typeface="Calibri"/>
                <a:sym typeface="Calibri"/>
              </a:rPr>
              <a:t>Better NIDS transparency aids responsible AI deployment in critical systems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9" name="Google Shape;479;p14"/>
          <p:cNvSpPr/>
          <p:nvPr/>
        </p:nvSpPr>
        <p:spPr>
          <a:xfrm>
            <a:off x="6300216" y="3054096"/>
            <a:ext cx="91440" cy="91440"/>
          </a:xfrm>
          <a:prstGeom prst="ellipse">
            <a:avLst/>
          </a:prstGeom>
          <a:solidFill>
            <a:srgbClr val="00D4A0"/>
          </a:solidFill>
          <a:ln w="12700" cap="flat" cmpd="sng">
            <a:solidFill>
              <a:srgbClr val="00D4A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0" name="Google Shape;480;p14"/>
          <p:cNvSpPr/>
          <p:nvPr/>
        </p:nvSpPr>
        <p:spPr>
          <a:xfrm>
            <a:off x="6455664" y="2999232"/>
            <a:ext cx="2423160" cy="658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374151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374151"/>
                </a:solidFill>
                <a:latin typeface="Calibri"/>
                <a:ea typeface="Calibri"/>
                <a:cs typeface="Calibri"/>
                <a:sym typeface="Calibri"/>
              </a:rPr>
              <a:t>Aligns with EU AI Act 2024 explainability mandates for high-risk AI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1" name="Google Shape;481;p14"/>
          <p:cNvSpPr/>
          <p:nvPr/>
        </p:nvSpPr>
        <p:spPr>
          <a:xfrm>
            <a:off x="6300216" y="3840480"/>
            <a:ext cx="91440" cy="91440"/>
          </a:xfrm>
          <a:prstGeom prst="ellipse">
            <a:avLst/>
          </a:prstGeom>
          <a:solidFill>
            <a:srgbClr val="00D4A0"/>
          </a:solidFill>
          <a:ln w="12700" cap="flat" cmpd="sng">
            <a:solidFill>
              <a:srgbClr val="00D4A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2" name="Google Shape;482;p14"/>
          <p:cNvSpPr/>
          <p:nvPr/>
        </p:nvSpPr>
        <p:spPr>
          <a:xfrm>
            <a:off x="6455664" y="3785616"/>
            <a:ext cx="2423160" cy="658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374151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374151"/>
                </a:solidFill>
                <a:latin typeface="Calibri"/>
                <a:ea typeface="Calibri"/>
                <a:cs typeface="Calibri"/>
                <a:sym typeface="Calibri"/>
              </a:rPr>
              <a:t>Builds public + practitioner trust in AI-based cyber defence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3" name="Google Shape;483;p14"/>
          <p:cNvSpPr/>
          <p:nvPr/>
        </p:nvSpPr>
        <p:spPr>
          <a:xfrm>
            <a:off x="201168" y="4800600"/>
            <a:ext cx="8741664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800"/>
              <a:buFont typeface="Calibri"/>
              <a:buNone/>
            </a:pPr>
            <a:r>
              <a:rPr lang="en-US" sz="800" i="1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References: [5] EU AI Act 2024  [24] Das &amp; Rad 2020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1B2A"/>
        </a:solidFill>
        <a:effectLst/>
      </p:bgPr>
    </p:bg>
    <p:spTree>
      <p:nvGrpSpPr>
        <p:cNvPr id="1" name="Shape 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9" name="Google Shape;489;p15"/>
          <p:cNvSpPr/>
          <p:nvPr/>
        </p:nvSpPr>
        <p:spPr>
          <a:xfrm>
            <a:off x="201168" y="164592"/>
            <a:ext cx="8741664" cy="5669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Calibri"/>
              <a:buNone/>
            </a:pPr>
            <a:r>
              <a:rPr lang="en-US" sz="28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Limitations &amp; Mitigation Strategies</a:t>
            </a:r>
            <a:endParaRPr sz="2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0" name="Google Shape;490;p15"/>
          <p:cNvSpPr/>
          <p:nvPr/>
        </p:nvSpPr>
        <p:spPr>
          <a:xfrm>
            <a:off x="201168" y="749808"/>
            <a:ext cx="8741664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1300"/>
              <a:buFont typeface="Calibri"/>
              <a:buNone/>
            </a:pPr>
            <a:r>
              <a:rPr lang="en-US" sz="1300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Honest assessment of research constraints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1" name="Google Shape;491;p15"/>
          <p:cNvSpPr/>
          <p:nvPr/>
        </p:nvSpPr>
        <p:spPr>
          <a:xfrm>
            <a:off x="0" y="164592"/>
            <a:ext cx="109728" cy="877824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2" name="Google Shape;492;p15"/>
          <p:cNvSpPr/>
          <p:nvPr/>
        </p:nvSpPr>
        <p:spPr>
          <a:xfrm>
            <a:off x="8229600" y="4846320"/>
            <a:ext cx="822960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900"/>
              <a:buFont typeface="Calibri"/>
              <a:buNone/>
            </a:pPr>
            <a:r>
              <a:rPr lang="en-US" sz="900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13 / 14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3" name="Google Shape;493;p15"/>
          <p:cNvSpPr/>
          <p:nvPr/>
        </p:nvSpPr>
        <p:spPr>
          <a:xfrm>
            <a:off x="201168" y="1078992"/>
            <a:ext cx="4279392" cy="1755648"/>
          </a:xfrm>
          <a:prstGeom prst="rect">
            <a:avLst/>
          </a:prstGeom>
          <a:solidFill>
            <a:srgbClr val="162032"/>
          </a:solidFill>
          <a:ln>
            <a:noFill/>
          </a:ln>
          <a:effectLst>
            <a:outerShdw blurRad="63500" dist="25400" dir="8100000" algn="bl" rotWithShape="0">
              <a:srgbClr val="000000">
                <a:alpha val="30196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4" name="Google Shape;494;p15"/>
          <p:cNvSpPr/>
          <p:nvPr/>
        </p:nvSpPr>
        <p:spPr>
          <a:xfrm>
            <a:off x="201168" y="1078992"/>
            <a:ext cx="73152" cy="1755648"/>
          </a:xfrm>
          <a:prstGeom prst="rect">
            <a:avLst/>
          </a:prstGeom>
          <a:solidFill>
            <a:srgbClr val="FF6B35"/>
          </a:solidFill>
          <a:ln w="12700" cap="flat" cmpd="sng">
            <a:solidFill>
              <a:srgbClr val="FF6B3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5" name="Google Shape;495;p15"/>
          <p:cNvSpPr/>
          <p:nvPr/>
        </p:nvSpPr>
        <p:spPr>
          <a:xfrm>
            <a:off x="365760" y="1170432"/>
            <a:ext cx="402336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6B35"/>
              </a:buClr>
              <a:buSzPts val="1200"/>
              <a:buFont typeface="Calibri"/>
              <a:buNone/>
            </a:pPr>
            <a:r>
              <a:rPr lang="en-US" sz="1200" b="1">
                <a:solidFill>
                  <a:srgbClr val="FF6B35"/>
                </a:solidFill>
                <a:latin typeface="Calibri"/>
                <a:ea typeface="Calibri"/>
                <a:cs typeface="Calibri"/>
                <a:sym typeface="Calibri"/>
              </a:rPr>
              <a:t>Offline Benchmark Data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6" name="Google Shape;496;p15"/>
          <p:cNvSpPr/>
          <p:nvPr/>
        </p:nvSpPr>
        <p:spPr>
          <a:xfrm>
            <a:off x="365760" y="1463040"/>
            <a:ext cx="4041648" cy="594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CICIDS2017 and UNSW-NB15 are static datasets; may not reflect live network dynamics or novel traffic patterns.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7" name="Google Shape;497;p15"/>
          <p:cNvSpPr/>
          <p:nvPr/>
        </p:nvSpPr>
        <p:spPr>
          <a:xfrm>
            <a:off x="365760" y="2084832"/>
            <a:ext cx="91440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6B35"/>
              </a:buClr>
              <a:buSzPts val="900"/>
              <a:buFont typeface="Calibri"/>
              <a:buNone/>
            </a:pPr>
            <a:r>
              <a:rPr lang="en-US" sz="900" b="1">
                <a:solidFill>
                  <a:srgbClr val="FF6B35"/>
                </a:solidFill>
                <a:latin typeface="Calibri"/>
                <a:ea typeface="Calibri"/>
                <a:cs typeface="Calibri"/>
                <a:sym typeface="Calibri"/>
              </a:rPr>
              <a:t>MITIGATION: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8" name="Google Shape;498;p15"/>
          <p:cNvSpPr/>
          <p:nvPr/>
        </p:nvSpPr>
        <p:spPr>
          <a:xfrm>
            <a:off x="1316736" y="2084832"/>
            <a:ext cx="3072384" cy="658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900"/>
              <a:buFont typeface="Calibri"/>
              <a:buNone/>
            </a:pPr>
            <a:r>
              <a:rPr lang="en-US" sz="900" i="1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Cross-dataset validation (train on one, test on other) provides partial external validity check.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9" name="Google Shape;499;p15"/>
          <p:cNvSpPr/>
          <p:nvPr/>
        </p:nvSpPr>
        <p:spPr>
          <a:xfrm>
            <a:off x="4672584" y="1078992"/>
            <a:ext cx="4279392" cy="1755648"/>
          </a:xfrm>
          <a:prstGeom prst="rect">
            <a:avLst/>
          </a:prstGeom>
          <a:solidFill>
            <a:srgbClr val="162032"/>
          </a:solidFill>
          <a:ln>
            <a:noFill/>
          </a:ln>
          <a:effectLst>
            <a:outerShdw blurRad="63500" dist="25400" dir="8100000" algn="bl" rotWithShape="0">
              <a:srgbClr val="000000">
                <a:alpha val="30196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0" name="Google Shape;500;p15"/>
          <p:cNvSpPr/>
          <p:nvPr/>
        </p:nvSpPr>
        <p:spPr>
          <a:xfrm>
            <a:off x="4672584" y="1078992"/>
            <a:ext cx="73152" cy="1755648"/>
          </a:xfrm>
          <a:prstGeom prst="rect">
            <a:avLst/>
          </a:prstGeom>
          <a:solidFill>
            <a:srgbClr val="FFB347"/>
          </a:solidFill>
          <a:ln w="12700" cap="flat" cmpd="sng">
            <a:solidFill>
              <a:srgbClr val="FFB34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1" name="Google Shape;501;p15"/>
          <p:cNvSpPr/>
          <p:nvPr/>
        </p:nvSpPr>
        <p:spPr>
          <a:xfrm>
            <a:off x="4837176" y="1170432"/>
            <a:ext cx="402336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B347"/>
              </a:buClr>
              <a:buSzPts val="1200"/>
              <a:buFont typeface="Calibri"/>
              <a:buNone/>
            </a:pPr>
            <a:r>
              <a:rPr lang="en-US" sz="1200" b="1">
                <a:solidFill>
                  <a:srgbClr val="FFB347"/>
                </a:solidFill>
                <a:latin typeface="Calibri"/>
                <a:ea typeface="Calibri"/>
                <a:cs typeface="Calibri"/>
                <a:sym typeface="Calibri"/>
              </a:rPr>
              <a:t>Small Expert Sample (n=10–15)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2" name="Google Shape;502;p15"/>
          <p:cNvSpPr/>
          <p:nvPr/>
        </p:nvSpPr>
        <p:spPr>
          <a:xfrm>
            <a:off x="4837176" y="1463040"/>
            <a:ext cx="4041648" cy="594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Limited sample size reduces statistical power of usability evaluation; results may not generalise across all organisational contexts.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3" name="Google Shape;503;p15"/>
          <p:cNvSpPr/>
          <p:nvPr/>
        </p:nvSpPr>
        <p:spPr>
          <a:xfrm>
            <a:off x="4837176" y="2084832"/>
            <a:ext cx="91440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B347"/>
              </a:buClr>
              <a:buSzPts val="900"/>
              <a:buFont typeface="Calibri"/>
              <a:buNone/>
            </a:pPr>
            <a:r>
              <a:rPr lang="en-US" sz="900" b="1">
                <a:solidFill>
                  <a:srgbClr val="FFB347"/>
                </a:solidFill>
                <a:latin typeface="Calibri"/>
                <a:ea typeface="Calibri"/>
                <a:cs typeface="Calibri"/>
                <a:sym typeface="Calibri"/>
              </a:rPr>
              <a:t>MITIGATION: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4" name="Google Shape;504;p15"/>
          <p:cNvSpPr/>
          <p:nvPr/>
        </p:nvSpPr>
        <p:spPr>
          <a:xfrm>
            <a:off x="5788152" y="2084832"/>
            <a:ext cx="3072384" cy="658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900"/>
              <a:buFont typeface="Calibri"/>
              <a:buNone/>
            </a:pPr>
            <a:r>
              <a:rPr lang="en-US" sz="900" i="1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Structured qualitative analysis + Likert ratings supplement; recommend larger follow-up study.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5" name="Google Shape;505;p15"/>
          <p:cNvSpPr/>
          <p:nvPr/>
        </p:nvSpPr>
        <p:spPr>
          <a:xfrm>
            <a:off x="201168" y="2953512"/>
            <a:ext cx="4279392" cy="1755648"/>
          </a:xfrm>
          <a:prstGeom prst="rect">
            <a:avLst/>
          </a:prstGeom>
          <a:solidFill>
            <a:srgbClr val="162032"/>
          </a:solidFill>
          <a:ln>
            <a:noFill/>
          </a:ln>
          <a:effectLst>
            <a:outerShdw blurRad="63500" dist="25400" dir="8100000" algn="bl" rotWithShape="0">
              <a:srgbClr val="000000">
                <a:alpha val="30196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6" name="Google Shape;506;p15"/>
          <p:cNvSpPr/>
          <p:nvPr/>
        </p:nvSpPr>
        <p:spPr>
          <a:xfrm>
            <a:off x="201168" y="2953512"/>
            <a:ext cx="73152" cy="1755648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7" name="Google Shape;507;p15"/>
          <p:cNvSpPr/>
          <p:nvPr/>
        </p:nvSpPr>
        <p:spPr>
          <a:xfrm>
            <a:off x="365760" y="3044952"/>
            <a:ext cx="402336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2FF"/>
              </a:buClr>
              <a:buSzPts val="1200"/>
              <a:buFont typeface="Calibri"/>
              <a:buNone/>
            </a:pPr>
            <a:r>
              <a:rPr lang="en-US" sz="1200" b="1">
                <a:solidFill>
                  <a:srgbClr val="00C2FF"/>
                </a:solidFill>
                <a:latin typeface="Calibri"/>
                <a:ea typeface="Calibri"/>
                <a:cs typeface="Calibri"/>
                <a:sym typeface="Calibri"/>
              </a:rPr>
              <a:t>Adversarial XAI Risks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8" name="Google Shape;508;p15"/>
          <p:cNvSpPr/>
          <p:nvPr/>
        </p:nvSpPr>
        <p:spPr>
          <a:xfrm>
            <a:off x="365760" y="3337560"/>
            <a:ext cx="4041648" cy="594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Explanation mechanisms may enable attackers to reverse-engineer detection logic and craft explanation-aware evasion attacks.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9" name="Google Shape;509;p15"/>
          <p:cNvSpPr/>
          <p:nvPr/>
        </p:nvSpPr>
        <p:spPr>
          <a:xfrm>
            <a:off x="365760" y="3959352"/>
            <a:ext cx="91440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C2FF"/>
              </a:buClr>
              <a:buSzPts val="900"/>
              <a:buFont typeface="Calibri"/>
              <a:buNone/>
            </a:pPr>
            <a:r>
              <a:rPr lang="en-US" sz="900" b="1">
                <a:solidFill>
                  <a:srgbClr val="00C2FF"/>
                </a:solidFill>
                <a:latin typeface="Calibri"/>
                <a:ea typeface="Calibri"/>
                <a:cs typeface="Calibri"/>
                <a:sym typeface="Calibri"/>
              </a:rPr>
              <a:t>MITIGATION: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0" name="Google Shape;510;p15"/>
          <p:cNvSpPr/>
          <p:nvPr/>
        </p:nvSpPr>
        <p:spPr>
          <a:xfrm>
            <a:off x="1316736" y="3959352"/>
            <a:ext cx="3072384" cy="658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900"/>
              <a:buFont typeface="Calibri"/>
              <a:buNone/>
            </a:pPr>
            <a:r>
              <a:rPr lang="en-US" sz="900" i="1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Acknowledged as out-of-scope; flagged as primary future research direction.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1" name="Google Shape;511;p15"/>
          <p:cNvSpPr/>
          <p:nvPr/>
        </p:nvSpPr>
        <p:spPr>
          <a:xfrm>
            <a:off x="4672584" y="2953512"/>
            <a:ext cx="4279392" cy="1755648"/>
          </a:xfrm>
          <a:prstGeom prst="rect">
            <a:avLst/>
          </a:prstGeom>
          <a:solidFill>
            <a:srgbClr val="162032"/>
          </a:solidFill>
          <a:ln>
            <a:noFill/>
          </a:ln>
          <a:effectLst>
            <a:outerShdw blurRad="63500" dist="25400" dir="8100000" algn="bl" rotWithShape="0">
              <a:srgbClr val="000000">
                <a:alpha val="30196"/>
              </a:srgbClr>
            </a:outerShdw>
          </a:effectLst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2" name="Google Shape;512;p15"/>
          <p:cNvSpPr/>
          <p:nvPr/>
        </p:nvSpPr>
        <p:spPr>
          <a:xfrm>
            <a:off x="4672584" y="2953512"/>
            <a:ext cx="73152" cy="1755648"/>
          </a:xfrm>
          <a:prstGeom prst="rect">
            <a:avLst/>
          </a:prstGeom>
          <a:solidFill>
            <a:srgbClr val="00D4A0"/>
          </a:solidFill>
          <a:ln w="12700" cap="flat" cmpd="sng">
            <a:solidFill>
              <a:srgbClr val="00D4A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3" name="Google Shape;513;p15"/>
          <p:cNvSpPr/>
          <p:nvPr/>
        </p:nvSpPr>
        <p:spPr>
          <a:xfrm>
            <a:off x="4837176" y="3044952"/>
            <a:ext cx="402336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D4A0"/>
              </a:buClr>
              <a:buSzPts val="1200"/>
              <a:buFont typeface="Calibri"/>
              <a:buNone/>
            </a:pPr>
            <a:r>
              <a:rPr lang="en-US" sz="1200" b="1">
                <a:solidFill>
                  <a:srgbClr val="00D4A0"/>
                </a:solidFill>
                <a:latin typeface="Calibri"/>
                <a:ea typeface="Calibri"/>
                <a:cs typeface="Calibri"/>
                <a:sym typeface="Calibri"/>
              </a:rPr>
              <a:t>Computational Overhead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4" name="Google Shape;514;p15"/>
          <p:cNvSpPr/>
          <p:nvPr/>
        </p:nvSpPr>
        <p:spPr>
          <a:xfrm>
            <a:off x="4837176" y="3337560"/>
            <a:ext cx="4041648" cy="594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950"/>
              <a:buFont typeface="Calibri"/>
              <a:buNone/>
            </a:pPr>
            <a:r>
              <a:rPr lang="en-US" sz="9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SHAP can be computationally expensive — may not be viable for real-time detection at scale without optimisation.</a:t>
            </a:r>
            <a:endParaRPr sz="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5" name="Google Shape;515;p15"/>
          <p:cNvSpPr/>
          <p:nvPr/>
        </p:nvSpPr>
        <p:spPr>
          <a:xfrm>
            <a:off x="4837176" y="3959352"/>
            <a:ext cx="91440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D4A0"/>
              </a:buClr>
              <a:buSzPts val="900"/>
              <a:buFont typeface="Calibri"/>
              <a:buNone/>
            </a:pPr>
            <a:r>
              <a:rPr lang="en-US" sz="900" b="1">
                <a:solidFill>
                  <a:srgbClr val="00D4A0"/>
                </a:solidFill>
                <a:latin typeface="Calibri"/>
                <a:ea typeface="Calibri"/>
                <a:cs typeface="Calibri"/>
                <a:sym typeface="Calibri"/>
              </a:rPr>
              <a:t>MITIGATION: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6" name="Google Shape;516;p15"/>
          <p:cNvSpPr/>
          <p:nvPr/>
        </p:nvSpPr>
        <p:spPr>
          <a:xfrm>
            <a:off x="5788152" y="3959352"/>
            <a:ext cx="3072384" cy="658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900"/>
              <a:buFont typeface="Calibri"/>
              <a:buNone/>
            </a:pPr>
            <a:r>
              <a:rPr lang="en-US" sz="900" i="1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Complexity profiling included; lightweight explanation variants tested; future work: streaming XAI.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1B2A"/>
        </a:solidFill>
        <a:effectLst/>
      </p:bgPr>
    </p:bg>
    <p:spTree>
      <p:nvGrpSpPr>
        <p:cNvPr id="1" name="Shape 5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" name="Google Shape;522;p16"/>
          <p:cNvSpPr/>
          <p:nvPr/>
        </p:nvSpPr>
        <p:spPr>
          <a:xfrm>
            <a:off x="201168" y="164592"/>
            <a:ext cx="8741664" cy="5669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Calibri"/>
              <a:buNone/>
            </a:pPr>
            <a:r>
              <a:rPr lang="en-US" sz="28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References</a:t>
            </a:r>
            <a:endParaRPr sz="2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3" name="Google Shape;523;p16"/>
          <p:cNvSpPr/>
          <p:nvPr/>
        </p:nvSpPr>
        <p:spPr>
          <a:xfrm>
            <a:off x="201168" y="749808"/>
            <a:ext cx="8741664" cy="292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1300"/>
              <a:buFont typeface="Calibri"/>
              <a:buNone/>
            </a:pPr>
            <a:r>
              <a:rPr lang="en-US" sz="1300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IEEE format — recent &amp; peer-reviewed sources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4" name="Google Shape;524;p16"/>
          <p:cNvSpPr/>
          <p:nvPr/>
        </p:nvSpPr>
        <p:spPr>
          <a:xfrm>
            <a:off x="0" y="164592"/>
            <a:ext cx="109728" cy="877824"/>
          </a:xfrm>
          <a:prstGeom prst="rect">
            <a:avLst/>
          </a:prstGeom>
          <a:solidFill>
            <a:srgbClr val="00C2FF"/>
          </a:solidFill>
          <a:ln w="12700" cap="flat" cmpd="sng">
            <a:solidFill>
              <a:srgbClr val="00C2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5" name="Google Shape;525;p16"/>
          <p:cNvSpPr/>
          <p:nvPr/>
        </p:nvSpPr>
        <p:spPr>
          <a:xfrm>
            <a:off x="8229600" y="4846320"/>
            <a:ext cx="822960" cy="18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900"/>
              <a:buFont typeface="Calibri"/>
              <a:buNone/>
            </a:pPr>
            <a:r>
              <a:rPr lang="en-US" sz="900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14 / 14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6" name="Google Shape;526;p16"/>
          <p:cNvSpPr/>
          <p:nvPr/>
        </p:nvSpPr>
        <p:spPr>
          <a:xfrm>
            <a:off x="201168" y="1097280"/>
            <a:ext cx="425196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850"/>
              <a:buFont typeface="Calibri"/>
              <a:buNone/>
            </a:pPr>
            <a:r>
              <a:rPr lang="en-US" sz="8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[1] IBM Security, 'Cost of a Data Breach Report 2023,' IBM Corp., 2023.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7" name="Google Shape;527;p16"/>
          <p:cNvSpPr/>
          <p:nvPr/>
        </p:nvSpPr>
        <p:spPr>
          <a:xfrm>
            <a:off x="201168" y="1499616"/>
            <a:ext cx="425196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850"/>
              <a:buFont typeface="Calibri"/>
              <a:buNone/>
            </a:pPr>
            <a:r>
              <a:rPr lang="en-US" sz="8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[2] R. Sommer &amp; V. Paxson, Proc. IEEE S&amp;P, 2010, pp. 305–316.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8" name="Google Shape;528;p16"/>
          <p:cNvSpPr/>
          <p:nvPr/>
        </p:nvSpPr>
        <p:spPr>
          <a:xfrm>
            <a:off x="201168" y="1901952"/>
            <a:ext cx="425196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850"/>
              <a:buFont typeface="Calibri"/>
              <a:buNone/>
            </a:pPr>
            <a:r>
              <a:rPr lang="en-US" sz="8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[4] A. Adadi &amp; M. Berrada, IEEE Access, vol. 6, pp. 52138–52160, 2018.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9" name="Google Shape;529;p16"/>
          <p:cNvSpPr/>
          <p:nvPr/>
        </p:nvSpPr>
        <p:spPr>
          <a:xfrm>
            <a:off x="201168" y="2304288"/>
            <a:ext cx="425196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850"/>
              <a:buFont typeface="Calibri"/>
              <a:buNone/>
            </a:pPr>
            <a:r>
              <a:rPr lang="en-US" sz="8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[5] European Parliament, EU Artificial Intelligence Act, 2024.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0" name="Google Shape;530;p16"/>
          <p:cNvSpPr/>
          <p:nvPr/>
        </p:nvSpPr>
        <p:spPr>
          <a:xfrm>
            <a:off x="201168" y="2706624"/>
            <a:ext cx="425196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850"/>
              <a:buFont typeface="Calibri"/>
              <a:buNone/>
            </a:pPr>
            <a:r>
              <a:rPr lang="en-US" sz="8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[6] A. Warnecke et al., Proc. IEEE EuroS&amp;P, 2020, pp. 158–174.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1" name="Google Shape;531;p16"/>
          <p:cNvSpPr/>
          <p:nvPr/>
        </p:nvSpPr>
        <p:spPr>
          <a:xfrm>
            <a:off x="201168" y="3108960"/>
            <a:ext cx="425196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850"/>
              <a:buFont typeface="Calibri"/>
              <a:buNone/>
            </a:pPr>
            <a:r>
              <a:rPr lang="en-US" sz="8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[9] N. Moustafa &amp; J. Slay, Proc. MilCIS, 2015, pp. 1–6.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2" name="Google Shape;532;p16"/>
          <p:cNvSpPr/>
          <p:nvPr/>
        </p:nvSpPr>
        <p:spPr>
          <a:xfrm>
            <a:off x="201168" y="3511296"/>
            <a:ext cx="425196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850"/>
              <a:buFont typeface="Calibri"/>
              <a:buNone/>
            </a:pPr>
            <a:r>
              <a:rPr lang="en-US" sz="8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[10] I. Sharafaldin et al., Proc. ICISSP, 2018, pp. 108–116.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3" name="Google Shape;533;p16"/>
          <p:cNvSpPr/>
          <p:nvPr/>
        </p:nvSpPr>
        <p:spPr>
          <a:xfrm>
            <a:off x="201168" y="3913632"/>
            <a:ext cx="425196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850"/>
              <a:buFont typeface="Calibri"/>
              <a:buNone/>
            </a:pPr>
            <a:r>
              <a:rPr lang="en-US" sz="8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[11] J. Kim et al., Proc. Int. Conf. Platform Technol., 2016, pp. 1–5.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4" name="Google Shape;534;p16"/>
          <p:cNvSpPr/>
          <p:nvPr/>
        </p:nvSpPr>
        <p:spPr>
          <a:xfrm>
            <a:off x="201168" y="4315968"/>
            <a:ext cx="425196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850"/>
              <a:buFont typeface="Calibri"/>
              <a:buNone/>
            </a:pPr>
            <a:r>
              <a:rPr lang="en-US" sz="8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[14] Z. C. Lipton, ACM Queue, vol. 16, no. 3, pp. 31–57, 2018.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5" name="Google Shape;535;p16"/>
          <p:cNvSpPr/>
          <p:nvPr/>
        </p:nvSpPr>
        <p:spPr>
          <a:xfrm>
            <a:off x="4663440" y="1097280"/>
            <a:ext cx="4279392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850"/>
              <a:buFont typeface="Calibri"/>
              <a:buNone/>
            </a:pPr>
            <a:r>
              <a:rPr lang="en-US" sz="8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[15] M. T. Ribeiro et al., Proc. ACM SIGKDD, 2016, pp. 1135–1144.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6" name="Google Shape;536;p16"/>
          <p:cNvSpPr/>
          <p:nvPr/>
        </p:nvSpPr>
        <p:spPr>
          <a:xfrm>
            <a:off x="4663440" y="1499616"/>
            <a:ext cx="4279392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850"/>
              <a:buFont typeface="Calibri"/>
              <a:buNone/>
            </a:pPr>
            <a:r>
              <a:rPr lang="en-US" sz="8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[16] S. M. Lundberg &amp; S.-I. Lee, Proc. NeurIPS, 2017, pp. 4765–4774.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7" name="Google Shape;537;p16"/>
          <p:cNvSpPr/>
          <p:nvPr/>
        </p:nvSpPr>
        <p:spPr>
          <a:xfrm>
            <a:off x="4663440" y="1901952"/>
            <a:ext cx="4279392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850"/>
              <a:buFont typeface="Calibri"/>
              <a:buNone/>
            </a:pPr>
            <a:r>
              <a:rPr lang="en-US" sz="8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[18] A. Warnecke et al., Proc. IEEE EuroS&amp;P, 2020, pp. 158–174.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8" name="Google Shape;538;p16"/>
          <p:cNvSpPr/>
          <p:nvPr/>
        </p:nvSpPr>
        <p:spPr>
          <a:xfrm>
            <a:off x="4663440" y="2304288"/>
            <a:ext cx="4279392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850"/>
              <a:buFont typeface="Calibri"/>
              <a:buNone/>
            </a:pPr>
            <a:r>
              <a:rPr lang="en-US" sz="8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[21] M. Robnik-Sikonja &amp; M. Bohanec, Human and Machine Learning, 2018.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9" name="Google Shape;539;p16"/>
          <p:cNvSpPr/>
          <p:nvPr/>
        </p:nvSpPr>
        <p:spPr>
          <a:xfrm>
            <a:off x="4663440" y="2706624"/>
            <a:ext cx="4279392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850"/>
              <a:buFont typeface="Calibri"/>
              <a:buNone/>
            </a:pPr>
            <a:r>
              <a:rPr lang="en-US" sz="8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[22] F. Doshi-Velez &amp; B. Kim, arXiv:1702.08608, 2017.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0" name="Google Shape;540;p16"/>
          <p:cNvSpPr/>
          <p:nvPr/>
        </p:nvSpPr>
        <p:spPr>
          <a:xfrm>
            <a:off x="4663440" y="3108960"/>
            <a:ext cx="4279392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850"/>
              <a:buFont typeface="Calibri"/>
              <a:buNone/>
            </a:pPr>
            <a:r>
              <a:rPr lang="en-US" sz="8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[24] S. Das &amp; P. Rad, arXiv:2006.11371, 2020.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1" name="Google Shape;541;p16"/>
          <p:cNvSpPr/>
          <p:nvPr/>
        </p:nvSpPr>
        <p:spPr>
          <a:xfrm>
            <a:off x="4663440" y="3511296"/>
            <a:ext cx="4279392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850"/>
              <a:buFont typeface="Calibri"/>
              <a:buNone/>
            </a:pPr>
            <a:r>
              <a:rPr lang="en-US" sz="8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[25] A. R. Hevner et al., MIS Q., vol. 28, no. 1, pp. 75–105, 2004.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2" name="Google Shape;542;p16"/>
          <p:cNvSpPr/>
          <p:nvPr/>
        </p:nvSpPr>
        <p:spPr>
          <a:xfrm>
            <a:off x="4663440" y="3913632"/>
            <a:ext cx="4279392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850"/>
              <a:buFont typeface="Calibri"/>
              <a:buNone/>
            </a:pPr>
            <a:r>
              <a:rPr lang="en-US" sz="8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[26] J. W. Creswell &amp; V. L. P. Clark, Mixed Methods Research, 3rd ed., SAGE, 2017.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3" name="Google Shape;543;p16"/>
          <p:cNvSpPr/>
          <p:nvPr/>
        </p:nvSpPr>
        <p:spPr>
          <a:xfrm>
            <a:off x="4663440" y="4315968"/>
            <a:ext cx="4279392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0E8F0"/>
              </a:buClr>
              <a:buSzPts val="850"/>
              <a:buFont typeface="Calibri"/>
              <a:buNone/>
            </a:pPr>
            <a:r>
              <a:rPr lang="en-US" sz="850">
                <a:solidFill>
                  <a:srgbClr val="E0E8F0"/>
                </a:solidFill>
                <a:latin typeface="Calibri"/>
                <a:ea typeface="Calibri"/>
                <a:cs typeface="Calibri"/>
                <a:sym typeface="Calibri"/>
              </a:rPr>
              <a:t>[27] D. Alvarez-Melis &amp; T. S. Jaakkola, Proc. ICML Workshop, 2018.</a:t>
            </a:r>
            <a:endParaRPr sz="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4" name="Google Shape;544;p16"/>
          <p:cNvSpPr/>
          <p:nvPr/>
        </p:nvSpPr>
        <p:spPr>
          <a:xfrm>
            <a:off x="201168" y="4846320"/>
            <a:ext cx="8741664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A0B4C8"/>
              </a:buClr>
              <a:buSzPts val="800"/>
              <a:buFont typeface="Calibri"/>
              <a:buNone/>
            </a:pPr>
            <a:r>
              <a:rPr lang="en-US" sz="800" i="1">
                <a:solidFill>
                  <a:srgbClr val="A0B4C8"/>
                </a:solidFill>
                <a:latin typeface="Calibri"/>
                <a:ea typeface="Calibri"/>
                <a:cs typeface="Calibri"/>
                <a:sym typeface="Calibri"/>
              </a:rPr>
              <a:t>Full reference list in IEEE format available in the submitted portfolio (Turnitin, Moodle)</a:t>
            </a:r>
            <a:endParaRPr sz="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2435</Words>
  <Application>Microsoft Office PowerPoint</Application>
  <PresentationFormat>On-screen Show (16:9)</PresentationFormat>
  <Paragraphs>277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ASUS</dc:creator>
  <cp:lastModifiedBy>Aastha Babaria</cp:lastModifiedBy>
  <cp:revision>1</cp:revision>
  <dcterms:modified xsi:type="dcterms:W3CDTF">2026-04-20T12:45:10Z</dcterms:modified>
</cp:coreProperties>
</file>