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33"/>
  </p:notesMasterIdLst>
  <p:sldIdLst>
    <p:sldId id="257" r:id="rId5"/>
    <p:sldId id="508" r:id="rId6"/>
    <p:sldId id="509" r:id="rId7"/>
    <p:sldId id="523" r:id="rId8"/>
    <p:sldId id="538" r:id="rId9"/>
    <p:sldId id="511" r:id="rId10"/>
    <p:sldId id="514" r:id="rId11"/>
    <p:sldId id="650" r:id="rId12"/>
    <p:sldId id="525" r:id="rId13"/>
    <p:sldId id="526" r:id="rId14"/>
    <p:sldId id="527" r:id="rId15"/>
    <p:sldId id="537" r:id="rId16"/>
    <p:sldId id="512" r:id="rId17"/>
    <p:sldId id="584" r:id="rId18"/>
    <p:sldId id="585" r:id="rId19"/>
    <p:sldId id="651" r:id="rId20"/>
    <p:sldId id="547" r:id="rId21"/>
    <p:sldId id="649" r:id="rId22"/>
    <p:sldId id="626" r:id="rId23"/>
    <p:sldId id="630" r:id="rId24"/>
    <p:sldId id="627" r:id="rId25"/>
    <p:sldId id="629" r:id="rId26"/>
    <p:sldId id="631" r:id="rId27"/>
    <p:sldId id="632" r:id="rId28"/>
    <p:sldId id="517" r:id="rId29"/>
    <p:sldId id="518" r:id="rId30"/>
    <p:sldId id="519" r:id="rId31"/>
    <p:sldId id="520"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4" autoAdjust="0"/>
    <p:restoredTop sz="94619" autoAdjust="0"/>
  </p:normalViewPr>
  <p:slideViewPr>
    <p:cSldViewPr snapToGrid="0">
      <p:cViewPr varScale="1">
        <p:scale>
          <a:sx n="74" d="100"/>
          <a:sy n="74" d="100"/>
        </p:scale>
        <p:origin x="45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15/05/2023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5/15/2023</a:t>
            </a:fld>
            <a:endParaRPr lang="en-US" dirty="0"/>
          </a:p>
        </p:txBody>
      </p:sp>
      <p:sp>
        <p:nvSpPr>
          <p:cNvPr id="9" name="Footer Placeholder 8">
            <a:extLst>
              <a:ext uri="{FF2B5EF4-FFF2-40B4-BE49-F238E27FC236}">
                <a16:creationId xmlns=""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5/15/2023</a:t>
            </a:fld>
            <a:endParaRPr lang="en-US" dirty="0"/>
          </a:p>
        </p:txBody>
      </p:sp>
      <p:sp>
        <p:nvSpPr>
          <p:cNvPr id="9" name="Footer Placeholder 8">
            <a:extLst>
              <a:ext uri="{FF2B5EF4-FFF2-40B4-BE49-F238E27FC236}">
                <a16:creationId xmlns=""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5/15/2023</a:t>
            </a:fld>
            <a:endParaRPr lang="en-US" dirty="0"/>
          </a:p>
        </p:txBody>
      </p:sp>
      <p:sp>
        <p:nvSpPr>
          <p:cNvPr id="9" name="Footer Placeholder 8">
            <a:extLst>
              <a:ext uri="{FF2B5EF4-FFF2-40B4-BE49-F238E27FC236}">
                <a16:creationId xmlns=""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5/15/2023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5/15/2023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5/15/2023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5/15/2023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5/15/2023</a:t>
            </a:fld>
            <a:endParaRPr lang="en-US" dirty="0"/>
          </a:p>
        </p:txBody>
      </p:sp>
      <p:sp>
        <p:nvSpPr>
          <p:cNvPr id="10" name="Footer Placeholder 9">
            <a:extLst>
              <a:ext uri="{FF2B5EF4-FFF2-40B4-BE49-F238E27FC236}">
                <a16:creationId xmlns=""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5/15/2023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5/15/2023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5/15/2023</a:t>
            </a:fld>
            <a:endParaRPr lang="en-US" dirty="0"/>
          </a:p>
        </p:txBody>
      </p:sp>
      <p:sp>
        <p:nvSpPr>
          <p:cNvPr id="12" name="Footer Placeholder 11">
            <a:extLst>
              <a:ext uri="{FF2B5EF4-FFF2-40B4-BE49-F238E27FC236}">
                <a16:creationId xmlns=""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5/15/2023</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 xmlns:a16="http://schemas.microsoft.com/office/drawing/2014/main" id="{26B4480E-B7FF-4481-890E-043A69AE6FE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 xmlns:a16="http://schemas.microsoft.com/office/drawing/2014/main" id="{79394E1F-0B5F-497D-B2A6-8383A2A54834}"/>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 xmlns:a16="http://schemas.microsoft.com/office/drawing/2014/main" id="{1F1FF39A-AC3C-4066-9D4C-519AA22812E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33" name="Rectangle 32">
              <a:extLst>
                <a:ext uri="{FF2B5EF4-FFF2-40B4-BE49-F238E27FC236}">
                  <a16:creationId xmlns="" xmlns:a16="http://schemas.microsoft.com/office/drawing/2014/main" id="{64C13BAB-7C00-4D21-A857-E3D41C0A2A6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US" dirty="0">
                <a:solidFill>
                  <a:srgbClr val="FFFFFF"/>
                </a:solidFill>
              </a:rPr>
              <a:t>MBA Marketing management</a:t>
            </a:r>
            <a:br>
              <a:rPr lang="en-US" dirty="0">
                <a:solidFill>
                  <a:srgbClr val="FFFFFF"/>
                </a:solidFill>
              </a:rPr>
            </a:br>
            <a:r>
              <a:rPr lang="en-GB" b="0" i="0" dirty="0">
                <a:solidFill>
                  <a:srgbClr val="FFFFFF"/>
                </a:solidFill>
                <a:effectLst/>
                <a:latin typeface="Arial" panose="020B0604020202020204" pitchFamily="34" charset="0"/>
              </a:rPr>
              <a:t>BMMB7012</a:t>
            </a:r>
            <a:endParaRPr lang="en-US" dirty="0">
              <a:solidFill>
                <a:srgbClr val="FFFFFF"/>
              </a:solidFill>
            </a:endParaRPr>
          </a:p>
        </p:txBody>
      </p:sp>
      <p:sp>
        <p:nvSpPr>
          <p:cNvPr id="3" name="Subtitle 2">
            <a:extLst>
              <a:ext uri="{FF2B5EF4-FFF2-40B4-BE49-F238E27FC236}">
                <a16:creationId xmlns=""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lnSpcReduction="10000"/>
          </a:bodyPr>
          <a:lstStyle/>
          <a:p>
            <a:r>
              <a:rPr lang="en-US" dirty="0" smtClean="0">
                <a:solidFill>
                  <a:srgbClr val="FFFFFF">
                    <a:alpha val="75000"/>
                  </a:srgbClr>
                </a:solidFill>
              </a:rPr>
              <a:t>Gwyneth Jones</a:t>
            </a:r>
            <a:endParaRPr lang="en-US" dirty="0">
              <a:solidFill>
                <a:srgbClr val="FFFFFF">
                  <a:alpha val="75000"/>
                </a:srgbClr>
              </a:solidFill>
            </a:endParaRPr>
          </a:p>
          <a:p>
            <a:r>
              <a:rPr lang="en-US" dirty="0" smtClean="0">
                <a:solidFill>
                  <a:srgbClr val="FFFFFF">
                    <a:alpha val="75000"/>
                  </a:srgbClr>
                </a:solidFill>
              </a:rPr>
              <a:t>May 2023</a:t>
            </a:r>
            <a:endParaRPr lang="en-US" dirty="0">
              <a:solidFill>
                <a:srgbClr val="FFFFFF">
                  <a:alpha val="75000"/>
                </a:srgbClr>
              </a:solidFill>
            </a:endParaRPr>
          </a:p>
        </p:txBody>
      </p:sp>
      <p:pic>
        <p:nvPicPr>
          <p:cNvPr id="5" name="Picture 4" descr="White bulbs with a yellow one standing out">
            <a:extLst>
              <a:ext uri="{FF2B5EF4-FFF2-40B4-BE49-F238E27FC236}">
                <a16:creationId xmlns="" xmlns:a16="http://schemas.microsoft.com/office/drawing/2014/main" id="{4667020F-7E64-66F2-1E53-1C5EAA4A0B3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 xmlns:a16="http://schemas.microsoft.com/office/drawing/2014/main" id="{C80E539C-4C1E-9B9A-5EAD-978A92102920}"/>
              </a:ext>
            </a:extLst>
          </p:cNvPr>
          <p:cNvSpPr txBox="1"/>
          <p:nvPr/>
        </p:nvSpPr>
        <p:spPr>
          <a:xfrm>
            <a:off x="4687877" y="3611421"/>
            <a:ext cx="4664670" cy="1815882"/>
          </a:xfrm>
          <a:prstGeom prst="rect">
            <a:avLst/>
          </a:prstGeom>
          <a:noFill/>
        </p:spPr>
        <p:txBody>
          <a:bodyPr wrap="square" rtlCol="0">
            <a:spAutoFit/>
          </a:bodyPr>
          <a:lstStyle/>
          <a:p>
            <a:pPr algn="ctr"/>
            <a:r>
              <a:rPr lang="en-GB" sz="2800" b="1" dirty="0">
                <a:solidFill>
                  <a:srgbClr val="FFC000"/>
                </a:solidFill>
              </a:rPr>
              <a:t>Introduction to </a:t>
            </a:r>
            <a:br>
              <a:rPr lang="en-GB" sz="2800" b="1" dirty="0">
                <a:solidFill>
                  <a:srgbClr val="FFC000"/>
                </a:solidFill>
              </a:rPr>
            </a:br>
            <a:r>
              <a:rPr lang="en-GB" sz="2800" b="1" dirty="0">
                <a:solidFill>
                  <a:srgbClr val="FFC000"/>
                </a:solidFill>
              </a:rPr>
              <a:t>Marketing Management</a:t>
            </a:r>
            <a:br>
              <a:rPr lang="en-GB" sz="2800" b="1" dirty="0">
                <a:solidFill>
                  <a:srgbClr val="FFC000"/>
                </a:solidFill>
              </a:rPr>
            </a:br>
            <a:r>
              <a:rPr lang="en-GB" sz="2800" b="1" dirty="0">
                <a:solidFill>
                  <a:srgbClr val="FFC000"/>
                </a:solidFill>
              </a:rPr>
              <a:t>&amp;</a:t>
            </a:r>
            <a:br>
              <a:rPr lang="en-GB" sz="2800" b="1" dirty="0">
                <a:solidFill>
                  <a:srgbClr val="FFC000"/>
                </a:solidFill>
              </a:rPr>
            </a:br>
            <a:r>
              <a:rPr lang="en-GB" sz="2800" b="1" dirty="0">
                <a:solidFill>
                  <a:srgbClr val="FFC000"/>
                </a:solidFill>
              </a:rPr>
              <a:t>The Marketing Concept</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What is marketing?</a:t>
            </a:r>
          </a:p>
        </p:txBody>
      </p:sp>
      <p:sp>
        <p:nvSpPr>
          <p:cNvPr id="4" name="Footer Placeholder 3">
            <a:extLst>
              <a:ext uri="{FF2B5EF4-FFF2-40B4-BE49-F238E27FC236}">
                <a16:creationId xmlns=""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2</a:t>
            </a:fld>
            <a:endParaRPr lang="en-US" dirty="0"/>
          </a:p>
        </p:txBody>
      </p:sp>
      <p:sp>
        <p:nvSpPr>
          <p:cNvPr id="6" name="Speech Bubble: Oval 5">
            <a:extLst>
              <a:ext uri="{FF2B5EF4-FFF2-40B4-BE49-F238E27FC236}">
                <a16:creationId xmlns="" xmlns:a16="http://schemas.microsoft.com/office/drawing/2014/main" id="{22C277C1-A445-81FF-DC29-EDD0DD8427C2}"/>
              </a:ext>
            </a:extLst>
          </p:cNvPr>
          <p:cNvSpPr/>
          <p:nvPr/>
        </p:nvSpPr>
        <p:spPr>
          <a:xfrm>
            <a:off x="385287" y="3528811"/>
            <a:ext cx="5371569" cy="2895102"/>
          </a:xfrm>
          <a:prstGeom prst="wedgeEllipseCallout">
            <a:avLst>
              <a:gd name="adj1" fmla="val 39229"/>
              <a:gd name="adj2" fmla="val 47835"/>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“Marketing is the process by which companies create value for customers and build strong customer relationships to capture value from customers in return.”</a:t>
            </a:r>
          </a:p>
          <a:p>
            <a:pPr algn="ctr"/>
            <a:endParaRPr lang="en-GB" dirty="0">
              <a:solidFill>
                <a:schemeClr val="tx1"/>
              </a:solidFill>
            </a:endParaRPr>
          </a:p>
          <a:p>
            <a:pPr algn="ctr"/>
            <a:r>
              <a:rPr lang="en-GB" dirty="0">
                <a:solidFill>
                  <a:schemeClr val="tx1"/>
                </a:solidFill>
              </a:rPr>
              <a:t>Kotler et al. 2013: 5</a:t>
            </a:r>
          </a:p>
        </p:txBody>
      </p:sp>
      <p:sp>
        <p:nvSpPr>
          <p:cNvPr id="7" name="Speech Bubble: Rectangle 6">
            <a:extLst>
              <a:ext uri="{FF2B5EF4-FFF2-40B4-BE49-F238E27FC236}">
                <a16:creationId xmlns="" xmlns:a16="http://schemas.microsoft.com/office/drawing/2014/main" id="{93D66D6D-3A2B-541F-E6F1-99C6E51669CC}"/>
              </a:ext>
            </a:extLst>
          </p:cNvPr>
          <p:cNvSpPr/>
          <p:nvPr/>
        </p:nvSpPr>
        <p:spPr>
          <a:xfrm>
            <a:off x="5756856" y="729658"/>
            <a:ext cx="6053071" cy="1562781"/>
          </a:xfrm>
          <a:prstGeom prst="wedgeRectCallou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“Marketing is “the achievement of corporate goals through meeting, and exceeding customer needs better than the competition.”</a:t>
            </a:r>
          </a:p>
          <a:p>
            <a:pPr algn="ctr"/>
            <a:endParaRPr lang="en-GB" dirty="0">
              <a:solidFill>
                <a:schemeClr val="tx1"/>
              </a:solidFill>
            </a:endParaRPr>
          </a:p>
          <a:p>
            <a:pPr algn="ctr"/>
            <a:r>
              <a:rPr lang="en-GB" dirty="0">
                <a:solidFill>
                  <a:schemeClr val="tx1"/>
                </a:solidFill>
              </a:rPr>
              <a:t>Fahy &amp; Jobber 2012: 5</a:t>
            </a:r>
          </a:p>
        </p:txBody>
      </p:sp>
      <p:sp>
        <p:nvSpPr>
          <p:cNvPr id="8" name="Rounded Rectangular Callout 5">
            <a:extLst>
              <a:ext uri="{FF2B5EF4-FFF2-40B4-BE49-F238E27FC236}">
                <a16:creationId xmlns="" xmlns:a16="http://schemas.microsoft.com/office/drawing/2014/main" id="{86A5BA02-D31F-0846-DCA7-7D850EED2708}"/>
              </a:ext>
            </a:extLst>
          </p:cNvPr>
          <p:cNvSpPr/>
          <p:nvPr/>
        </p:nvSpPr>
        <p:spPr>
          <a:xfrm>
            <a:off x="6104585" y="3361386"/>
            <a:ext cx="5705341" cy="3155323"/>
          </a:xfrm>
          <a:prstGeom prst="wedgeRoundRectCallout">
            <a:avLst>
              <a:gd name="adj1" fmla="val -36171"/>
              <a:gd name="adj2" fmla="val -65639"/>
              <a:gd name="adj3" fmla="val 16667"/>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000" i="1" dirty="0">
                <a:solidFill>
                  <a:schemeClr val="bg1"/>
                </a:solidFill>
                <a:cs typeface="Calibri" pitchFamily="34" charset="0"/>
              </a:rPr>
              <a:t>‘Management must think of itself not as producing products, but as providing customer-creating value satisfactions. It must push this idea (and everything it means and requires into every nook and cranny of the organisation. It has to do this continuously and with the kind of flair that excites and stimulates the people in it.’ (Theodore Levitt, 1960)</a:t>
            </a:r>
          </a:p>
        </p:txBody>
      </p:sp>
      <p:sp>
        <p:nvSpPr>
          <p:cNvPr id="9" name="Speech Bubble: Rectangle 6">
            <a:extLst>
              <a:ext uri="{FF2B5EF4-FFF2-40B4-BE49-F238E27FC236}">
                <a16:creationId xmlns="" xmlns:a16="http://schemas.microsoft.com/office/drawing/2014/main" id="{93D66D6D-3A2B-541F-E6F1-99C6E51669CC}"/>
              </a:ext>
            </a:extLst>
          </p:cNvPr>
          <p:cNvSpPr/>
          <p:nvPr/>
        </p:nvSpPr>
        <p:spPr>
          <a:xfrm>
            <a:off x="385287" y="1600451"/>
            <a:ext cx="5204144" cy="1541994"/>
          </a:xfrm>
          <a:prstGeom prst="wedgeRectCallou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“Marketing </a:t>
            </a:r>
            <a:r>
              <a:rPr lang="en-GB" dirty="0" smtClean="0">
                <a:solidFill>
                  <a:schemeClr val="tx1"/>
                </a:solidFill>
              </a:rPr>
              <a:t>is the management function responsible for identifying, anticipating and satisfying customer requirements profitably.”</a:t>
            </a:r>
            <a:endParaRPr lang="en-GB" dirty="0">
              <a:solidFill>
                <a:schemeClr val="tx1"/>
              </a:solidFill>
            </a:endParaRPr>
          </a:p>
          <a:p>
            <a:pPr algn="ctr"/>
            <a:endParaRPr lang="en-GB" dirty="0">
              <a:solidFill>
                <a:schemeClr val="tx1"/>
              </a:solidFill>
            </a:endParaRPr>
          </a:p>
          <a:p>
            <a:pPr algn="ctr"/>
            <a:r>
              <a:rPr lang="en-GB" dirty="0" smtClean="0">
                <a:solidFill>
                  <a:schemeClr val="tx1"/>
                </a:solidFill>
              </a:rPr>
              <a:t>The Chartered Institute of Marketing 2023</a:t>
            </a:r>
            <a:endParaRPr lang="en-GB" dirty="0">
              <a:solidFill>
                <a:schemeClr val="tx1"/>
              </a:solidFill>
            </a:endParaRPr>
          </a:p>
        </p:txBody>
      </p:sp>
    </p:spTree>
    <p:extLst>
      <p:ext uri="{BB962C8B-B14F-4D97-AF65-F5344CB8AC3E}">
        <p14:creationId xmlns:p14="http://schemas.microsoft.com/office/powerpoint/2010/main" val="3904001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11">
            <a:extLst>
              <a:ext uri="{FF2B5EF4-FFF2-40B4-BE49-F238E27FC236}">
                <a16:creationId xmlns="" xmlns:a16="http://schemas.microsoft.com/office/drawing/2014/main" id="{E6C8E6EB-4C59-429B-97E4-72A058CFC4F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13">
            <a:extLst>
              <a:ext uri="{FF2B5EF4-FFF2-40B4-BE49-F238E27FC236}">
                <a16:creationId xmlns="" xmlns:a16="http://schemas.microsoft.com/office/drawing/2014/main" id="{B5B90362-AFCC-46A9-B41C-A257A8C5B31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15">
            <a:extLst>
              <a:ext uri="{FF2B5EF4-FFF2-40B4-BE49-F238E27FC236}">
                <a16:creationId xmlns="" xmlns:a16="http://schemas.microsoft.com/office/drawing/2014/main" id="{F71EF7F1-38BA-471D-8CD4-2A9AE8E3552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94C9A3B2-3D5C-4AAD-BECF-BE9391575A9C}"/>
              </a:ext>
            </a:extLst>
          </p:cNvPr>
          <p:cNvSpPr>
            <a:spLocks noGrp="1"/>
          </p:cNvSpPr>
          <p:nvPr>
            <p:ph type="title"/>
          </p:nvPr>
        </p:nvSpPr>
        <p:spPr>
          <a:xfrm>
            <a:off x="581192" y="702156"/>
            <a:ext cx="11029616" cy="1188720"/>
          </a:xfrm>
        </p:spPr>
        <p:txBody>
          <a:bodyPr vert="horz" lIns="91440" tIns="45720" rIns="91440" bIns="45720" rtlCol="0" anchor="b">
            <a:normAutofit/>
          </a:bodyPr>
          <a:lstStyle/>
          <a:p>
            <a:r>
              <a:rPr lang="en-US" b="0" kern="1200" cap="all" dirty="0">
                <a:solidFill>
                  <a:schemeClr val="tx1">
                    <a:lumMod val="75000"/>
                    <a:lumOff val="25000"/>
                  </a:schemeClr>
                </a:solidFill>
                <a:latin typeface="+mj-lt"/>
                <a:ea typeface="+mj-ea"/>
                <a:cs typeface="+mj-cs"/>
              </a:rPr>
              <a:t>Marketing and markets</a:t>
            </a:r>
          </a:p>
        </p:txBody>
      </p:sp>
      <p:sp>
        <p:nvSpPr>
          <p:cNvPr id="35" name="Rectangle 17">
            <a:extLst>
              <a:ext uri="{FF2B5EF4-FFF2-40B4-BE49-F238E27FC236}">
                <a16:creationId xmlns="" xmlns:a16="http://schemas.microsoft.com/office/drawing/2014/main" id="{7A4CA679-3546-4E14-8FB8-F57168C376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 xmlns:a16="http://schemas.microsoft.com/office/drawing/2014/main" id="{44D16E90-7C64-4C04-A50A-B866A1A92B4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 xmlns:a16="http://schemas.microsoft.com/office/drawing/2014/main" id="{DBE4DD59-5AA2-46C6-B6A8-9B4C62D1987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 xmlns:a16="http://schemas.microsoft.com/office/drawing/2014/main" id="{160CE81C-67DC-489E-BFFB-877C80B854D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Finger food snacks for sale">
            <a:extLst>
              <a:ext uri="{FF2B5EF4-FFF2-40B4-BE49-F238E27FC236}">
                <a16:creationId xmlns="" xmlns:a16="http://schemas.microsoft.com/office/drawing/2014/main" id="{256DFD9C-7165-BDB1-4A95-15641A9A9D0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3"/>
          <a:stretch/>
        </p:blipFill>
        <p:spPr>
          <a:xfrm>
            <a:off x="611392" y="2347105"/>
            <a:ext cx="5074920" cy="3712464"/>
          </a:xfrm>
          <a:prstGeom prst="rect">
            <a:avLst/>
          </a:prstGeom>
        </p:spPr>
      </p:pic>
      <p:sp>
        <p:nvSpPr>
          <p:cNvPr id="3" name="TextBox 2">
            <a:extLst>
              <a:ext uri="{FF2B5EF4-FFF2-40B4-BE49-F238E27FC236}">
                <a16:creationId xmlns="" xmlns:a16="http://schemas.microsoft.com/office/drawing/2014/main" id="{1A63A293-6A4B-481D-8960-BE437C3CF946}"/>
              </a:ext>
            </a:extLst>
          </p:cNvPr>
          <p:cNvSpPr txBox="1"/>
          <p:nvPr/>
        </p:nvSpPr>
        <p:spPr>
          <a:xfrm>
            <a:off x="6340830" y="864704"/>
            <a:ext cx="5239778" cy="5361475"/>
          </a:xfrm>
          <a:prstGeom prst="rect">
            <a:avLst/>
          </a:prstGeom>
        </p:spPr>
        <p:txBody>
          <a:bodyPr vert="horz" lIns="91440" tIns="45720" rIns="91440" bIns="45720" rtlCol="0" anchor="ctr">
            <a:noAutofit/>
          </a:bodyPr>
          <a:lstStyle/>
          <a:p>
            <a:pPr defTabSz="457200">
              <a:lnSpc>
                <a:spcPct val="90000"/>
              </a:lnSpc>
              <a:spcBef>
                <a:spcPct val="20000"/>
              </a:spcBef>
              <a:spcAft>
                <a:spcPts val="600"/>
              </a:spcAft>
              <a:buClr>
                <a:schemeClr val="accent1"/>
              </a:buClr>
              <a:buSzPct val="92000"/>
            </a:pPr>
            <a:r>
              <a:rPr lang="en-US" b="1" dirty="0">
                <a:solidFill>
                  <a:srgbClr val="0070C0"/>
                </a:solidFill>
              </a:rPr>
              <a:t>Marketing </a:t>
            </a:r>
            <a:r>
              <a:rPr lang="en-US" b="1" dirty="0">
                <a:solidFill>
                  <a:schemeClr val="tx1">
                    <a:lumMod val="75000"/>
                    <a:lumOff val="25000"/>
                  </a:schemeClr>
                </a:solidFill>
              </a:rPr>
              <a:t>is…</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b="1" dirty="0">
                <a:solidFill>
                  <a:schemeClr val="tx1">
                    <a:lumMod val="75000"/>
                    <a:lumOff val="25000"/>
                  </a:schemeClr>
                </a:solidFill>
              </a:rPr>
              <a:t>…the process of understanding one’s target market to meet the customers' needs through value creation and strong customer relationships</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b="1" dirty="0">
                <a:solidFill>
                  <a:schemeClr val="tx1">
                    <a:lumMod val="75000"/>
                    <a:lumOff val="25000"/>
                  </a:schemeClr>
                </a:solidFill>
              </a:rPr>
              <a:t>…vital to organisations at every level of development</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b="1" dirty="0">
              <a:solidFill>
                <a:schemeClr val="tx1">
                  <a:lumMod val="75000"/>
                  <a:lumOff val="25000"/>
                </a:schemeClr>
              </a:solidFill>
            </a:endParaRPr>
          </a:p>
          <a:p>
            <a:pPr defTabSz="457200">
              <a:lnSpc>
                <a:spcPct val="90000"/>
              </a:lnSpc>
              <a:spcBef>
                <a:spcPct val="20000"/>
              </a:spcBef>
              <a:spcAft>
                <a:spcPts val="600"/>
              </a:spcAft>
              <a:buClr>
                <a:schemeClr val="accent1"/>
              </a:buClr>
              <a:buSzPct val="92000"/>
            </a:pPr>
            <a:r>
              <a:rPr lang="en-US" b="1" dirty="0">
                <a:solidFill>
                  <a:srgbClr val="0070C0"/>
                </a:solidFill>
              </a:rPr>
              <a:t>Market</a:t>
            </a:r>
            <a:r>
              <a:rPr lang="en-US" b="1" dirty="0">
                <a:solidFill>
                  <a:schemeClr val="tx1">
                    <a:lumMod val="75000"/>
                    <a:lumOff val="25000"/>
                  </a:schemeClr>
                </a:solidFill>
              </a:rPr>
              <a:t> is…</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b="1" dirty="0">
                <a:solidFill>
                  <a:schemeClr val="tx1">
                    <a:lumMod val="75000"/>
                    <a:lumOff val="25000"/>
                  </a:schemeClr>
                </a:solidFill>
              </a:rPr>
              <a:t>…the sum of potential customers, which depending on one's offering can be the entirety of the population</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b="1" dirty="0">
              <a:solidFill>
                <a:schemeClr val="tx1">
                  <a:lumMod val="75000"/>
                  <a:lumOff val="25000"/>
                </a:schemeClr>
              </a:solidFill>
            </a:endParaRPr>
          </a:p>
          <a:p>
            <a:pPr defTabSz="457200">
              <a:lnSpc>
                <a:spcPct val="90000"/>
              </a:lnSpc>
              <a:spcBef>
                <a:spcPct val="20000"/>
              </a:spcBef>
              <a:spcAft>
                <a:spcPts val="600"/>
              </a:spcAft>
              <a:buClr>
                <a:schemeClr val="accent1"/>
              </a:buClr>
              <a:buSzPct val="92000"/>
            </a:pPr>
            <a:r>
              <a:rPr lang="en-US" b="1" dirty="0">
                <a:solidFill>
                  <a:srgbClr val="0070C0"/>
                </a:solidFill>
              </a:rPr>
              <a:t>Target market </a:t>
            </a:r>
            <a:r>
              <a:rPr lang="en-US" b="1" dirty="0">
                <a:solidFill>
                  <a:schemeClr val="tx1">
                    <a:lumMod val="75000"/>
                    <a:lumOff val="25000"/>
                  </a:schemeClr>
                </a:solidFill>
              </a:rPr>
              <a:t>is…</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b="1" dirty="0">
                <a:solidFill>
                  <a:schemeClr val="tx1">
                    <a:lumMod val="75000"/>
                    <a:lumOff val="25000"/>
                  </a:schemeClr>
                </a:solidFill>
              </a:rPr>
              <a:t>…a specific segment to which marketing efforts are geared.</a:t>
            </a:r>
            <a:endParaRPr lang="en-US" dirty="0">
              <a:solidFill>
                <a:schemeClr val="tx1">
                  <a:lumMod val="75000"/>
                  <a:lumOff val="25000"/>
                </a:schemeClr>
              </a:solidFill>
            </a:endParaRPr>
          </a:p>
        </p:txBody>
      </p:sp>
      <p:sp>
        <p:nvSpPr>
          <p:cNvPr id="4" name="Footer Placeholder 3">
            <a:extLst>
              <a:ext uri="{FF2B5EF4-FFF2-40B4-BE49-F238E27FC236}">
                <a16:creationId xmlns=""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endParaRPr lang="en-US" sz="900" kern="1200" cap="all">
              <a:solidFill>
                <a:srgbClr val="ECA22C"/>
              </a:solidFill>
              <a:latin typeface="+mn-lt"/>
              <a:ea typeface="+mn-ea"/>
              <a:cs typeface="+mn-cs"/>
            </a:endParaRPr>
          </a:p>
        </p:txBody>
      </p:sp>
      <p:sp>
        <p:nvSpPr>
          <p:cNvPr id="5" name="Slide Number Placeholder 4">
            <a:extLst>
              <a:ext uri="{FF2B5EF4-FFF2-40B4-BE49-F238E27FC236}">
                <a16:creationId xmlns=""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ECA22C"/>
                </a:solidFill>
              </a:rPr>
              <a:pPr defTabSz="457200">
                <a:spcAft>
                  <a:spcPts val="600"/>
                </a:spcAft>
              </a:pPr>
              <a:t>3</a:t>
            </a:fld>
            <a:endParaRPr lang="en-US">
              <a:solidFill>
                <a:srgbClr val="ECA22C"/>
              </a:solidFill>
            </a:endParaRPr>
          </a:p>
        </p:txBody>
      </p:sp>
    </p:spTree>
    <p:extLst>
      <p:ext uri="{BB962C8B-B14F-4D97-AF65-F5344CB8AC3E}">
        <p14:creationId xmlns:p14="http://schemas.microsoft.com/office/powerpoint/2010/main" val="3559884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 xmlns:a16="http://schemas.microsoft.com/office/drawing/2014/main" id="{DD651B61-325E-4E73-8445-38B0DE8AAAB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 xmlns:a16="http://schemas.microsoft.com/office/drawing/2014/main" id="{B42E5253-D3AC-4AC2-B766-8B34F13C2F5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 xmlns:a16="http://schemas.microsoft.com/office/drawing/2014/main" id="{10AE8D57-436A-4073-9A75-15BB5949F8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 xmlns:a16="http://schemas.microsoft.com/office/drawing/2014/main" id="{E2852671-8EB6-4EAF-8AF8-65CF3FD6645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32" name="Rectangle 31">
            <a:extLst>
              <a:ext uri="{FF2B5EF4-FFF2-40B4-BE49-F238E27FC236}">
                <a16:creationId xmlns="" xmlns:a16="http://schemas.microsoft.com/office/drawing/2014/main" id="{963FC0CD-F19B-4D9C-9C47-EB7E9D16E44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A8CBC25B-1AA9-46E6-88A4-AB3FD0B3CC73}"/>
              </a:ext>
            </a:extLst>
          </p:cNvPr>
          <p:cNvSpPr>
            <a:spLocks noGrp="1"/>
          </p:cNvSpPr>
          <p:nvPr>
            <p:ph type="title"/>
          </p:nvPr>
        </p:nvSpPr>
        <p:spPr>
          <a:xfrm>
            <a:off x="581191" y="723901"/>
            <a:ext cx="10993549" cy="766969"/>
          </a:xfrm>
        </p:spPr>
        <p:txBody>
          <a:bodyPr vert="horz" lIns="91440" tIns="45720" rIns="91440" bIns="45720" rtlCol="0" anchor="b">
            <a:normAutofit/>
          </a:bodyPr>
          <a:lstStyle/>
          <a:p>
            <a:r>
              <a:rPr lang="en-US" sz="3600" dirty="0"/>
              <a:t>The marketing concept</a:t>
            </a:r>
          </a:p>
        </p:txBody>
      </p:sp>
      <p:sp>
        <p:nvSpPr>
          <p:cNvPr id="3" name="Content Placeholder 2">
            <a:extLst>
              <a:ext uri="{FF2B5EF4-FFF2-40B4-BE49-F238E27FC236}">
                <a16:creationId xmlns="" xmlns:a16="http://schemas.microsoft.com/office/drawing/2014/main" id="{E9E2E5B7-E86C-A628-097C-D76C6D84326A}"/>
              </a:ext>
            </a:extLst>
          </p:cNvPr>
          <p:cNvSpPr>
            <a:spLocks noGrp="1"/>
          </p:cNvSpPr>
          <p:nvPr>
            <p:ph idx="1"/>
          </p:nvPr>
        </p:nvSpPr>
        <p:spPr>
          <a:xfrm>
            <a:off x="714406" y="1689206"/>
            <a:ext cx="7054848" cy="525565"/>
          </a:xfrm>
        </p:spPr>
        <p:txBody>
          <a:bodyPr vert="horz" lIns="91440" tIns="45720" rIns="91440" bIns="45720" rtlCol="0" anchor="t">
            <a:normAutofit/>
          </a:bodyPr>
          <a:lstStyle/>
          <a:p>
            <a:pPr marL="0" indent="0">
              <a:buNone/>
            </a:pPr>
            <a:r>
              <a:rPr lang="en-US" sz="2400" b="1" kern="1200" cap="all" dirty="0">
                <a:solidFill>
                  <a:srgbClr val="7030A0"/>
                </a:solidFill>
                <a:latin typeface="+mn-lt"/>
                <a:ea typeface="+mn-ea"/>
                <a:cs typeface="+mn-cs"/>
              </a:rPr>
              <a:t>Key components of the marketing concept</a:t>
            </a:r>
          </a:p>
        </p:txBody>
      </p:sp>
      <p:sp>
        <p:nvSpPr>
          <p:cNvPr id="34" name="Rectangle 33">
            <a:extLst>
              <a:ext uri="{FF2B5EF4-FFF2-40B4-BE49-F238E27FC236}">
                <a16:creationId xmlns="" xmlns:a16="http://schemas.microsoft.com/office/drawing/2014/main" id="{2E70159E-5269-4C18-AA0B-D50513DB3B3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35">
            <a:extLst>
              <a:ext uri="{FF2B5EF4-FFF2-40B4-BE49-F238E27FC236}">
                <a16:creationId xmlns="" xmlns:a16="http://schemas.microsoft.com/office/drawing/2014/main" id="{BBBE9C8C-98B2-41C2-B47B-9A396CBA232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37">
            <a:extLst>
              <a:ext uri="{FF2B5EF4-FFF2-40B4-BE49-F238E27FC236}">
                <a16:creationId xmlns="" xmlns:a16="http://schemas.microsoft.com/office/drawing/2014/main" id="{B2ECCA3D-5ECA-4A8B-B9D7-CE6DEB72B95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4">
            <a:extLst>
              <a:ext uri="{FF2B5EF4-FFF2-40B4-BE49-F238E27FC236}">
                <a16:creationId xmlns="" xmlns:a16="http://schemas.microsoft.com/office/drawing/2014/main" id="{92E8263E-B04B-8196-3C6A-E2002B54205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06250" y="2143534"/>
            <a:ext cx="10379499" cy="422964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Footer Placeholder 3">
            <a:extLst>
              <a:ext uri="{FF2B5EF4-FFF2-40B4-BE49-F238E27FC236}">
                <a16:creationId xmlns="" xmlns:a16="http://schemas.microsoft.com/office/drawing/2014/main" id="{82560D55-28A2-EC2D-C89C-AA77ADEBA68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defTabSz="457200"/>
            <a:endParaRPr lang="en-US" sz="900" kern="1200" cap="all">
              <a:solidFill>
                <a:schemeClr val="tx1">
                  <a:lumMod val="85000"/>
                  <a:lumOff val="15000"/>
                </a:schemeClr>
              </a:solidFill>
              <a:latin typeface="+mn-lt"/>
              <a:ea typeface="+mn-ea"/>
              <a:cs typeface="+mn-cs"/>
            </a:endParaRPr>
          </a:p>
        </p:txBody>
      </p:sp>
      <p:sp>
        <p:nvSpPr>
          <p:cNvPr id="5" name="Slide Number Placeholder 4">
            <a:extLst>
              <a:ext uri="{FF2B5EF4-FFF2-40B4-BE49-F238E27FC236}">
                <a16:creationId xmlns="" xmlns:a16="http://schemas.microsoft.com/office/drawing/2014/main" id="{D4791A23-4496-C6CC-13CE-0A4FEE396EB6}"/>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tx1">
                    <a:lumMod val="85000"/>
                    <a:lumOff val="15000"/>
                  </a:schemeClr>
                </a:solidFill>
              </a:rPr>
              <a:pPr defTabSz="457200">
                <a:spcAft>
                  <a:spcPts val="600"/>
                </a:spcAft>
              </a:pPr>
              <a:t>4</a:t>
            </a:fld>
            <a:endParaRPr lang="en-US">
              <a:solidFill>
                <a:schemeClr val="tx1">
                  <a:lumMod val="85000"/>
                  <a:lumOff val="15000"/>
                </a:schemeClr>
              </a:solidFill>
            </a:endParaRPr>
          </a:p>
        </p:txBody>
      </p:sp>
      <p:sp>
        <p:nvSpPr>
          <p:cNvPr id="8" name="Footer Placeholder 3">
            <a:extLst>
              <a:ext uri="{FF2B5EF4-FFF2-40B4-BE49-F238E27FC236}">
                <a16:creationId xmlns="" xmlns:a16="http://schemas.microsoft.com/office/drawing/2014/main" id="{E0C0655B-F1A9-C206-D601-651CC61F046A}"/>
              </a:ext>
            </a:extLst>
          </p:cNvPr>
          <p:cNvSpPr txBox="1">
            <a:spLocks/>
          </p:cNvSpPr>
          <p:nvPr/>
        </p:nvSpPr>
        <p:spPr bwMode="auto">
          <a:xfrm>
            <a:off x="6812598" y="6302873"/>
            <a:ext cx="4606234" cy="28048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Ctr="0" compatLnSpc="1">
            <a:prstTxWarp prst="textNoShape">
              <a:avLst/>
            </a:prstTxWarp>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1pPr>
            <a:lvl2pPr marL="742950" indent="-285750" algn="l" defTabSz="914400" rtl="0" eaLnBrk="1" latinLnBrk="0" hangingPunct="1">
              <a:lnSpc>
                <a:spcPct val="90000"/>
              </a:lnSpc>
              <a:spcBef>
                <a:spcPts val="5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5pPr>
            <a:lvl6pPr marL="2514600" indent="-228600" algn="l" defTabSz="914400" rtl="0" eaLnBrk="0" fontAlgn="base" latinLnBrk="0" hangingPunct="0">
              <a:lnSpc>
                <a:spcPct val="90000"/>
              </a:lnSpc>
              <a:spcBef>
                <a:spcPct val="0"/>
              </a:spcBef>
              <a:spcAft>
                <a:spcPct val="0"/>
              </a:spcAft>
              <a:buFont typeface="Arial" panose="020B0604020202020204" pitchFamily="34" charset="0"/>
              <a:buChar char="•"/>
              <a:defRPr sz="3200" b="1" kern="1200">
                <a:solidFill>
                  <a:schemeClr val="tx1"/>
                </a:solidFill>
                <a:latin typeface="Comic Sans MS" panose="030F0702030302020204" pitchFamily="66" charset="0"/>
                <a:ea typeface="+mn-ea"/>
                <a:cs typeface="+mn-cs"/>
              </a:defRPr>
            </a:lvl6pPr>
            <a:lvl7pPr marL="2971800" indent="-228600" algn="l" defTabSz="914400" rtl="0" eaLnBrk="0" fontAlgn="base" latinLnBrk="0" hangingPunct="0">
              <a:lnSpc>
                <a:spcPct val="90000"/>
              </a:lnSpc>
              <a:spcBef>
                <a:spcPct val="0"/>
              </a:spcBef>
              <a:spcAft>
                <a:spcPct val="0"/>
              </a:spcAft>
              <a:buFont typeface="Arial" panose="020B0604020202020204" pitchFamily="34" charset="0"/>
              <a:buChar char="•"/>
              <a:defRPr sz="3200" b="1" kern="1200">
                <a:solidFill>
                  <a:schemeClr val="tx1"/>
                </a:solidFill>
                <a:latin typeface="Comic Sans MS" panose="030F0702030302020204" pitchFamily="66" charset="0"/>
                <a:ea typeface="+mn-ea"/>
                <a:cs typeface="+mn-cs"/>
              </a:defRPr>
            </a:lvl7pPr>
            <a:lvl8pPr marL="3429000" indent="-228600" algn="l" defTabSz="914400" rtl="0" eaLnBrk="0" fontAlgn="base" latinLnBrk="0" hangingPunct="0">
              <a:lnSpc>
                <a:spcPct val="90000"/>
              </a:lnSpc>
              <a:spcBef>
                <a:spcPct val="0"/>
              </a:spcBef>
              <a:spcAft>
                <a:spcPct val="0"/>
              </a:spcAft>
              <a:buFont typeface="Arial" panose="020B0604020202020204" pitchFamily="34" charset="0"/>
              <a:buChar char="•"/>
              <a:defRPr sz="3200" b="1" kern="1200">
                <a:solidFill>
                  <a:schemeClr val="tx1"/>
                </a:solidFill>
                <a:latin typeface="Comic Sans MS" panose="030F0702030302020204" pitchFamily="66" charset="0"/>
                <a:ea typeface="+mn-ea"/>
                <a:cs typeface="+mn-cs"/>
              </a:defRPr>
            </a:lvl8pPr>
            <a:lvl9pPr marL="3886200" indent="-228600" algn="l" defTabSz="914400" rtl="0" eaLnBrk="0" fontAlgn="base" latinLnBrk="0" hangingPunct="0">
              <a:lnSpc>
                <a:spcPct val="90000"/>
              </a:lnSpc>
              <a:spcBef>
                <a:spcPct val="0"/>
              </a:spcBef>
              <a:spcAft>
                <a:spcPct val="0"/>
              </a:spcAft>
              <a:buFont typeface="Arial" panose="020B0604020202020204" pitchFamily="34" charset="0"/>
              <a:buChar char="•"/>
              <a:defRPr sz="3200" b="1" kern="1200">
                <a:solidFill>
                  <a:schemeClr val="tx1"/>
                </a:solidFill>
                <a:latin typeface="Comic Sans MS" panose="030F0702030302020204" pitchFamily="66" charset="0"/>
                <a:ea typeface="+mn-ea"/>
                <a:cs typeface="+mn-cs"/>
              </a:defRPr>
            </a:lvl9pPr>
          </a:lstStyle>
          <a:p>
            <a:pPr marL="0" indent="0" algn="ctr">
              <a:buNone/>
            </a:pPr>
            <a:r>
              <a:rPr lang="en-GB" altLang="en-US" sz="1200" b="0" dirty="0">
                <a:latin typeface="Calibri" panose="020F0502020204030204" pitchFamily="34" charset="0"/>
                <a:cs typeface="Calibri" panose="020F0502020204030204" pitchFamily="34" charset="0"/>
              </a:rPr>
              <a:t>Fahy &amp; Jobber (2019), “Foundations of Marketing, Sixth Edition"</a:t>
            </a:r>
            <a:endParaRPr lang="en-US" altLang="en-US" sz="1200" b="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28278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8CBC25B-1AA9-46E6-88A4-AB3FD0B3CC73}"/>
              </a:ext>
            </a:extLst>
          </p:cNvPr>
          <p:cNvSpPr>
            <a:spLocks noGrp="1"/>
          </p:cNvSpPr>
          <p:nvPr>
            <p:ph type="title"/>
          </p:nvPr>
        </p:nvSpPr>
        <p:spPr>
          <a:xfrm>
            <a:off x="581191" y="723901"/>
            <a:ext cx="10993549" cy="766969"/>
          </a:xfrm>
        </p:spPr>
        <p:txBody>
          <a:bodyPr vert="horz" lIns="91440" tIns="45720" rIns="91440" bIns="45720" rtlCol="0" anchor="b">
            <a:normAutofit/>
          </a:bodyPr>
          <a:lstStyle/>
          <a:p>
            <a:r>
              <a:rPr lang="en-US" sz="3600" dirty="0"/>
              <a:t>The marketing concept (continued…)</a:t>
            </a:r>
          </a:p>
        </p:txBody>
      </p:sp>
      <p:sp>
        <p:nvSpPr>
          <p:cNvPr id="4" name="Footer Placeholder 3">
            <a:extLst>
              <a:ext uri="{FF2B5EF4-FFF2-40B4-BE49-F238E27FC236}">
                <a16:creationId xmlns="" xmlns:a16="http://schemas.microsoft.com/office/drawing/2014/main" id="{82560D55-28A2-EC2D-C89C-AA77ADEBA68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defTabSz="457200"/>
            <a:endParaRPr lang="en-US" sz="900" kern="1200" cap="all">
              <a:solidFill>
                <a:schemeClr val="tx1">
                  <a:lumMod val="85000"/>
                  <a:lumOff val="15000"/>
                </a:schemeClr>
              </a:solidFill>
              <a:latin typeface="+mn-lt"/>
              <a:ea typeface="+mn-ea"/>
              <a:cs typeface="+mn-cs"/>
            </a:endParaRPr>
          </a:p>
        </p:txBody>
      </p:sp>
      <p:sp>
        <p:nvSpPr>
          <p:cNvPr id="5" name="Slide Number Placeholder 4">
            <a:extLst>
              <a:ext uri="{FF2B5EF4-FFF2-40B4-BE49-F238E27FC236}">
                <a16:creationId xmlns="" xmlns:a16="http://schemas.microsoft.com/office/drawing/2014/main" id="{D4791A23-4496-C6CC-13CE-0A4FEE396EB6}"/>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tx1">
                    <a:lumMod val="85000"/>
                    <a:lumOff val="15000"/>
                  </a:schemeClr>
                </a:solidFill>
              </a:rPr>
              <a:pPr defTabSz="457200">
                <a:spcAft>
                  <a:spcPts val="600"/>
                </a:spcAft>
              </a:pPr>
              <a:t>5</a:t>
            </a:fld>
            <a:endParaRPr lang="en-US">
              <a:solidFill>
                <a:schemeClr val="tx1">
                  <a:lumMod val="85000"/>
                  <a:lumOff val="15000"/>
                </a:schemeClr>
              </a:solidFill>
            </a:endParaRPr>
          </a:p>
        </p:txBody>
      </p:sp>
      <p:sp>
        <p:nvSpPr>
          <p:cNvPr id="8" name="Footer Placeholder 3">
            <a:extLst>
              <a:ext uri="{FF2B5EF4-FFF2-40B4-BE49-F238E27FC236}">
                <a16:creationId xmlns="" xmlns:a16="http://schemas.microsoft.com/office/drawing/2014/main" id="{E0C0655B-F1A9-C206-D601-651CC61F046A}"/>
              </a:ext>
            </a:extLst>
          </p:cNvPr>
          <p:cNvSpPr txBox="1">
            <a:spLocks/>
          </p:cNvSpPr>
          <p:nvPr/>
        </p:nvSpPr>
        <p:spPr bwMode="auto">
          <a:xfrm>
            <a:off x="6812598" y="6302873"/>
            <a:ext cx="4606234" cy="28048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Ctr="0" compatLnSpc="1">
            <a:prstTxWarp prst="textNoShape">
              <a:avLst/>
            </a:prstTxWarp>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1pPr>
            <a:lvl2pPr marL="742950" indent="-285750" algn="l" defTabSz="914400" rtl="0" eaLnBrk="1" latinLnBrk="0" hangingPunct="1">
              <a:lnSpc>
                <a:spcPct val="90000"/>
              </a:lnSpc>
              <a:spcBef>
                <a:spcPts val="5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5pPr>
            <a:lvl6pPr marL="2514600" indent="-228600" algn="l" defTabSz="914400" rtl="0" eaLnBrk="0" fontAlgn="base" latinLnBrk="0" hangingPunct="0">
              <a:lnSpc>
                <a:spcPct val="90000"/>
              </a:lnSpc>
              <a:spcBef>
                <a:spcPct val="0"/>
              </a:spcBef>
              <a:spcAft>
                <a:spcPct val="0"/>
              </a:spcAft>
              <a:buFont typeface="Arial" panose="020B0604020202020204" pitchFamily="34" charset="0"/>
              <a:buChar char="•"/>
              <a:defRPr sz="3200" b="1" kern="1200">
                <a:solidFill>
                  <a:schemeClr val="tx1"/>
                </a:solidFill>
                <a:latin typeface="Comic Sans MS" panose="030F0702030302020204" pitchFamily="66" charset="0"/>
                <a:ea typeface="+mn-ea"/>
                <a:cs typeface="+mn-cs"/>
              </a:defRPr>
            </a:lvl6pPr>
            <a:lvl7pPr marL="2971800" indent="-228600" algn="l" defTabSz="914400" rtl="0" eaLnBrk="0" fontAlgn="base" latinLnBrk="0" hangingPunct="0">
              <a:lnSpc>
                <a:spcPct val="90000"/>
              </a:lnSpc>
              <a:spcBef>
                <a:spcPct val="0"/>
              </a:spcBef>
              <a:spcAft>
                <a:spcPct val="0"/>
              </a:spcAft>
              <a:buFont typeface="Arial" panose="020B0604020202020204" pitchFamily="34" charset="0"/>
              <a:buChar char="•"/>
              <a:defRPr sz="3200" b="1" kern="1200">
                <a:solidFill>
                  <a:schemeClr val="tx1"/>
                </a:solidFill>
                <a:latin typeface="Comic Sans MS" panose="030F0702030302020204" pitchFamily="66" charset="0"/>
                <a:ea typeface="+mn-ea"/>
                <a:cs typeface="+mn-cs"/>
              </a:defRPr>
            </a:lvl7pPr>
            <a:lvl8pPr marL="3429000" indent="-228600" algn="l" defTabSz="914400" rtl="0" eaLnBrk="0" fontAlgn="base" latinLnBrk="0" hangingPunct="0">
              <a:lnSpc>
                <a:spcPct val="90000"/>
              </a:lnSpc>
              <a:spcBef>
                <a:spcPct val="0"/>
              </a:spcBef>
              <a:spcAft>
                <a:spcPct val="0"/>
              </a:spcAft>
              <a:buFont typeface="Arial" panose="020B0604020202020204" pitchFamily="34" charset="0"/>
              <a:buChar char="•"/>
              <a:defRPr sz="3200" b="1" kern="1200">
                <a:solidFill>
                  <a:schemeClr val="tx1"/>
                </a:solidFill>
                <a:latin typeface="Comic Sans MS" panose="030F0702030302020204" pitchFamily="66" charset="0"/>
                <a:ea typeface="+mn-ea"/>
                <a:cs typeface="+mn-cs"/>
              </a:defRPr>
            </a:lvl8pPr>
            <a:lvl9pPr marL="3886200" indent="-228600" algn="l" defTabSz="914400" rtl="0" eaLnBrk="0" fontAlgn="base" latinLnBrk="0" hangingPunct="0">
              <a:lnSpc>
                <a:spcPct val="90000"/>
              </a:lnSpc>
              <a:spcBef>
                <a:spcPct val="0"/>
              </a:spcBef>
              <a:spcAft>
                <a:spcPct val="0"/>
              </a:spcAft>
              <a:buFont typeface="Arial" panose="020B0604020202020204" pitchFamily="34" charset="0"/>
              <a:buChar char="•"/>
              <a:defRPr sz="3200" b="1" kern="1200">
                <a:solidFill>
                  <a:schemeClr val="tx1"/>
                </a:solidFill>
                <a:latin typeface="Comic Sans MS" panose="030F0702030302020204" pitchFamily="66" charset="0"/>
                <a:ea typeface="+mn-ea"/>
                <a:cs typeface="+mn-cs"/>
              </a:defRPr>
            </a:lvl9pPr>
          </a:lstStyle>
          <a:p>
            <a:pPr marL="0" indent="0" algn="ctr">
              <a:buNone/>
            </a:pPr>
            <a:r>
              <a:rPr lang="en-GB" altLang="en-US" sz="1200" b="0" dirty="0">
                <a:latin typeface="Calibri" panose="020F0502020204030204" pitchFamily="34" charset="0"/>
                <a:cs typeface="Calibri" panose="020F0502020204030204" pitchFamily="34" charset="0"/>
              </a:rPr>
              <a:t>Fahy &amp; Jobber (2019), “Foundations of Marketing, Sixth Edition"</a:t>
            </a:r>
            <a:endParaRPr lang="en-US" altLang="en-US" sz="1200" b="0" dirty="0">
              <a:latin typeface="Calibri" panose="020F0502020204030204" pitchFamily="34" charset="0"/>
              <a:cs typeface="Calibri" panose="020F0502020204030204" pitchFamily="34" charset="0"/>
            </a:endParaRPr>
          </a:p>
        </p:txBody>
      </p:sp>
      <p:sp>
        <p:nvSpPr>
          <p:cNvPr id="9" name="Content Placeholder 8">
            <a:extLst>
              <a:ext uri="{FF2B5EF4-FFF2-40B4-BE49-F238E27FC236}">
                <a16:creationId xmlns="" xmlns:a16="http://schemas.microsoft.com/office/drawing/2014/main" id="{45E6CDEC-4270-AB30-A098-2C846D8EB8E8}"/>
              </a:ext>
            </a:extLst>
          </p:cNvPr>
          <p:cNvSpPr>
            <a:spLocks noGrp="1"/>
          </p:cNvSpPr>
          <p:nvPr>
            <p:ph idx="1"/>
          </p:nvPr>
        </p:nvSpPr>
        <p:spPr>
          <a:xfrm>
            <a:off x="581192" y="1916320"/>
            <a:ext cx="6917210" cy="4059030"/>
          </a:xfrm>
        </p:spPr>
        <p:txBody>
          <a:bodyPr>
            <a:normAutofit/>
          </a:bodyPr>
          <a:lstStyle/>
          <a:p>
            <a:r>
              <a:rPr lang="en-GB" sz="2000" b="1" dirty="0">
                <a:solidFill>
                  <a:srgbClr val="0070C0"/>
                </a:solidFill>
              </a:rPr>
              <a:t>Customer centred </a:t>
            </a:r>
            <a:r>
              <a:rPr lang="en-GB" sz="2000" dirty="0"/>
              <a:t>– market sensing and responding</a:t>
            </a:r>
          </a:p>
          <a:p>
            <a:r>
              <a:rPr lang="en-GB" sz="2000" dirty="0"/>
              <a:t>Takes an </a:t>
            </a:r>
            <a:r>
              <a:rPr lang="en-GB" sz="2000" b="1" dirty="0">
                <a:solidFill>
                  <a:srgbClr val="0070C0"/>
                </a:solidFill>
              </a:rPr>
              <a:t>outside-in perspective </a:t>
            </a:r>
          </a:p>
          <a:p>
            <a:r>
              <a:rPr lang="en-GB" sz="2000" b="1" dirty="0">
                <a:solidFill>
                  <a:srgbClr val="0070C0"/>
                </a:solidFill>
              </a:rPr>
              <a:t>Well-defined market</a:t>
            </a:r>
            <a:r>
              <a:rPr lang="en-GB" sz="2000" dirty="0"/>
              <a:t>, customer needs and integration of marketing activities</a:t>
            </a:r>
          </a:p>
          <a:p>
            <a:r>
              <a:rPr lang="en-GB" sz="2000" b="1" dirty="0">
                <a:solidFill>
                  <a:srgbClr val="0070C0"/>
                </a:solidFill>
              </a:rPr>
              <a:t>Creating lasting relationships </a:t>
            </a:r>
            <a:r>
              <a:rPr lang="en-GB" sz="2000" dirty="0"/>
              <a:t>based on customer value and satisfaction</a:t>
            </a:r>
          </a:p>
          <a:p>
            <a:r>
              <a:rPr lang="en-GB" sz="2000" dirty="0"/>
              <a:t>Delivering </a:t>
            </a:r>
            <a:r>
              <a:rPr lang="en-GB" sz="2000" b="1" dirty="0">
                <a:solidFill>
                  <a:srgbClr val="0070C0"/>
                </a:solidFill>
              </a:rPr>
              <a:t>better ‘value’ </a:t>
            </a:r>
            <a:r>
              <a:rPr lang="en-GB" sz="2000" dirty="0"/>
              <a:t>than your competitors</a:t>
            </a:r>
          </a:p>
          <a:p>
            <a:endParaRPr lang="en-GB" sz="2000" dirty="0"/>
          </a:p>
        </p:txBody>
      </p:sp>
      <p:pic>
        <p:nvPicPr>
          <p:cNvPr id="11" name="Picture 10" descr="Pumpkin and squash display">
            <a:extLst>
              <a:ext uri="{FF2B5EF4-FFF2-40B4-BE49-F238E27FC236}">
                <a16:creationId xmlns="" xmlns:a16="http://schemas.microsoft.com/office/drawing/2014/main" id="{71DE5947-FDA6-2C73-C4D1-31636558C0D3}"/>
              </a:ext>
            </a:extLst>
          </p:cNvPr>
          <p:cNvPicPr>
            <a:picLocks noChangeAspect="1"/>
          </p:cNvPicPr>
          <p:nvPr/>
        </p:nvPicPr>
        <p:blipFill>
          <a:blip r:embed="rId2"/>
          <a:stretch>
            <a:fillRect/>
          </a:stretch>
        </p:blipFill>
        <p:spPr>
          <a:xfrm>
            <a:off x="7498402" y="1916320"/>
            <a:ext cx="4039144" cy="3003813"/>
          </a:xfrm>
          <a:prstGeom prst="rect">
            <a:avLst/>
          </a:prstGeom>
        </p:spPr>
      </p:pic>
    </p:spTree>
    <p:extLst>
      <p:ext uri="{BB962C8B-B14F-4D97-AF65-F5344CB8AC3E}">
        <p14:creationId xmlns:p14="http://schemas.microsoft.com/office/powerpoint/2010/main" val="2025158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Evolution of marketing</a:t>
            </a:r>
          </a:p>
        </p:txBody>
      </p:sp>
      <p:sp>
        <p:nvSpPr>
          <p:cNvPr id="4" name="Footer Placeholder 3">
            <a:extLst>
              <a:ext uri="{FF2B5EF4-FFF2-40B4-BE49-F238E27FC236}">
                <a16:creationId xmlns=""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6</a:t>
            </a:fld>
            <a:endParaRPr lang="en-US" dirty="0"/>
          </a:p>
        </p:txBody>
      </p:sp>
      <p:pic>
        <p:nvPicPr>
          <p:cNvPr id="8" name="Content Placeholder 5">
            <a:extLst>
              <a:ext uri="{FF2B5EF4-FFF2-40B4-BE49-F238E27FC236}">
                <a16:creationId xmlns="" xmlns:a16="http://schemas.microsoft.com/office/drawing/2014/main" id="{9CEC18CC-C21C-C78A-284E-FA001E22FE8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575894" y="1602379"/>
            <a:ext cx="6577012" cy="4525963"/>
          </a:xfrm>
          <a:prstGeom prst="rect">
            <a:avLst/>
          </a:prstGeom>
          <a:noFill/>
        </p:spPr>
      </p:pic>
      <p:sp>
        <p:nvSpPr>
          <p:cNvPr id="9" name="TextBox 8">
            <a:extLst>
              <a:ext uri="{FF2B5EF4-FFF2-40B4-BE49-F238E27FC236}">
                <a16:creationId xmlns="" xmlns:a16="http://schemas.microsoft.com/office/drawing/2014/main" id="{8B5DAB8D-5552-D2BE-0338-D3E1D73CDE5C}"/>
              </a:ext>
            </a:extLst>
          </p:cNvPr>
          <p:cNvSpPr txBox="1"/>
          <p:nvPr/>
        </p:nvSpPr>
        <p:spPr>
          <a:xfrm>
            <a:off x="7498402" y="1388822"/>
            <a:ext cx="4406553" cy="4339650"/>
          </a:xfrm>
          <a:prstGeom prst="rect">
            <a:avLst/>
          </a:prstGeom>
          <a:noFill/>
        </p:spPr>
        <p:txBody>
          <a:bodyPr wrap="square">
            <a:spAutoFit/>
          </a:bodyPr>
          <a:lstStyle/>
          <a:p>
            <a:r>
              <a:rPr lang="en-GB" sz="2000" b="1" dirty="0">
                <a:solidFill>
                  <a:srgbClr val="0070C0"/>
                </a:solidFill>
              </a:rPr>
              <a:t>Marketing in the 21st Century requires an awareness of fundamental societal advancements, for example:</a:t>
            </a:r>
          </a:p>
          <a:p>
            <a:endParaRPr lang="en-GB" dirty="0"/>
          </a:p>
          <a:p>
            <a:r>
              <a:rPr lang="en-GB" b="1" dirty="0"/>
              <a:t>Technological Advances:</a:t>
            </a:r>
          </a:p>
          <a:p>
            <a:pPr marL="285750" indent="-285750">
              <a:buFont typeface="Arial" panose="020B0604020202020204" pitchFamily="34" charset="0"/>
              <a:buChar char="•"/>
            </a:pPr>
            <a:r>
              <a:rPr lang="en-GB" dirty="0"/>
              <a:t>In Computing Power, Size and Availability.</a:t>
            </a:r>
          </a:p>
          <a:p>
            <a:pPr marL="285750" indent="-285750">
              <a:buFont typeface="Arial" panose="020B0604020202020204" pitchFamily="34" charset="0"/>
              <a:buChar char="•"/>
            </a:pPr>
            <a:r>
              <a:rPr lang="en-GB" dirty="0"/>
              <a:t>Rise, Acceptance, and Reliance upon the Internet.</a:t>
            </a:r>
          </a:p>
          <a:p>
            <a:pPr marL="285750" indent="-285750">
              <a:buFont typeface="Arial" panose="020B0604020202020204" pitchFamily="34" charset="0"/>
              <a:buChar char="•"/>
            </a:pPr>
            <a:r>
              <a:rPr lang="en-GB" dirty="0" err="1"/>
              <a:t>Wifi</a:t>
            </a:r>
            <a:r>
              <a:rPr lang="en-GB" dirty="0"/>
              <a:t> and Mobile Phone Capacity.</a:t>
            </a:r>
          </a:p>
          <a:p>
            <a:pPr marL="285750" indent="-285750">
              <a:buFont typeface="Arial" panose="020B0604020202020204" pitchFamily="34" charset="0"/>
              <a:buChar char="•"/>
            </a:pPr>
            <a:r>
              <a:rPr lang="en-GB" dirty="0"/>
              <a:t>Social Media.</a:t>
            </a:r>
          </a:p>
          <a:p>
            <a:pPr marL="285750" indent="-285750">
              <a:buFont typeface="Arial" panose="020B0604020202020204" pitchFamily="34" charset="0"/>
              <a:buChar char="•"/>
            </a:pPr>
            <a:r>
              <a:rPr lang="en-GB" dirty="0"/>
              <a:t>Communication.</a:t>
            </a:r>
          </a:p>
          <a:p>
            <a:endParaRPr lang="en-GB" b="1" dirty="0"/>
          </a:p>
          <a:p>
            <a:r>
              <a:rPr lang="en-GB" b="1" dirty="0"/>
              <a:t>Globalisation</a:t>
            </a:r>
            <a:endParaRPr lang="en-GB" dirty="0"/>
          </a:p>
          <a:p>
            <a:endParaRPr lang="en-GB" dirty="0"/>
          </a:p>
        </p:txBody>
      </p:sp>
    </p:spTree>
    <p:extLst>
      <p:ext uri="{BB962C8B-B14F-4D97-AF65-F5344CB8AC3E}">
        <p14:creationId xmlns:p14="http://schemas.microsoft.com/office/powerpoint/2010/main" val="24660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Evolution of marketing</a:t>
            </a:r>
          </a:p>
        </p:txBody>
      </p:sp>
      <p:sp>
        <p:nvSpPr>
          <p:cNvPr id="4" name="Footer Placeholder 3">
            <a:extLst>
              <a:ext uri="{FF2B5EF4-FFF2-40B4-BE49-F238E27FC236}">
                <a16:creationId xmlns=""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7</a:t>
            </a:fld>
            <a:endParaRPr lang="en-US" dirty="0"/>
          </a:p>
        </p:txBody>
      </p:sp>
      <p:sp>
        <p:nvSpPr>
          <p:cNvPr id="9" name="TextBox 8">
            <a:extLst>
              <a:ext uri="{FF2B5EF4-FFF2-40B4-BE49-F238E27FC236}">
                <a16:creationId xmlns="" xmlns:a16="http://schemas.microsoft.com/office/drawing/2014/main" id="{8B5DAB8D-5552-D2BE-0338-D3E1D73CDE5C}"/>
              </a:ext>
            </a:extLst>
          </p:cNvPr>
          <p:cNvSpPr txBox="1"/>
          <p:nvPr/>
        </p:nvSpPr>
        <p:spPr>
          <a:xfrm>
            <a:off x="575894" y="1664031"/>
            <a:ext cx="11329061" cy="1200329"/>
          </a:xfrm>
          <a:prstGeom prst="rect">
            <a:avLst/>
          </a:prstGeom>
          <a:noFill/>
        </p:spPr>
        <p:txBody>
          <a:bodyPr wrap="square">
            <a:spAutoFit/>
          </a:bodyPr>
          <a:lstStyle/>
          <a:p>
            <a:pPr algn="l"/>
            <a:r>
              <a:rPr lang="en-GB" b="1" i="0" dirty="0" err="1">
                <a:solidFill>
                  <a:srgbClr val="0070C0"/>
                </a:solidFill>
                <a:effectLst/>
                <a:latin typeface="Roboto" panose="02000000000000000000" pitchFamily="2" charset="0"/>
              </a:rPr>
              <a:t>Dr.</a:t>
            </a:r>
            <a:r>
              <a:rPr lang="en-GB" b="1" i="0" dirty="0">
                <a:solidFill>
                  <a:srgbClr val="0070C0"/>
                </a:solidFill>
                <a:effectLst/>
                <a:latin typeface="Roboto" panose="02000000000000000000" pitchFamily="2" charset="0"/>
              </a:rPr>
              <a:t> Philip Kotler on the evolution of marketing</a:t>
            </a:r>
          </a:p>
          <a:p>
            <a:endParaRPr lang="en-GB" b="1" dirty="0"/>
          </a:p>
          <a:p>
            <a:endParaRPr lang="en-GB" b="1" dirty="0"/>
          </a:p>
          <a:p>
            <a:r>
              <a:rPr lang="en-GB" b="1" dirty="0"/>
              <a:t>https://youtu.be/5fdx5Laavkc</a:t>
            </a:r>
          </a:p>
        </p:txBody>
      </p:sp>
      <p:pic>
        <p:nvPicPr>
          <p:cNvPr id="6" name="Picture 5">
            <a:extLst>
              <a:ext uri="{FF2B5EF4-FFF2-40B4-BE49-F238E27FC236}">
                <a16:creationId xmlns="" xmlns:a16="http://schemas.microsoft.com/office/drawing/2014/main" id="{DDD169D8-F060-E950-A750-1544693C49F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368382" y="2264195"/>
            <a:ext cx="6260039" cy="3515761"/>
          </a:xfrm>
          <a:prstGeom prst="rect">
            <a:avLst/>
          </a:prstGeom>
        </p:spPr>
      </p:pic>
    </p:spTree>
    <p:extLst>
      <p:ext uri="{BB962C8B-B14F-4D97-AF65-F5344CB8AC3E}">
        <p14:creationId xmlns:p14="http://schemas.microsoft.com/office/powerpoint/2010/main" val="33651047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DD651B61-325E-4E73-8445-38B0DE8AAAB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 xmlns:a16="http://schemas.microsoft.com/office/drawing/2014/main" id="{B42E5253-D3AC-4AC2-B766-8B34F13C2F5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 xmlns:a16="http://schemas.microsoft.com/office/drawing/2014/main" id="{10AE8D57-436A-4073-9A75-15BB5949F8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 xmlns:a16="http://schemas.microsoft.com/office/drawing/2014/main" id="{E2852671-8EB6-4EAF-8AF8-65CF3FD6645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9" name="Rectangle 18">
            <a:extLst>
              <a:ext uri="{FF2B5EF4-FFF2-40B4-BE49-F238E27FC236}">
                <a16:creationId xmlns="" xmlns:a16="http://schemas.microsoft.com/office/drawing/2014/main" id="{26B4480E-B7FF-4481-890E-043A69AE6FE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nvGrpSpPr>
          <p:cNvPr id="21" name="Group 20">
            <a:extLst>
              <a:ext uri="{FF2B5EF4-FFF2-40B4-BE49-F238E27FC236}">
                <a16:creationId xmlns="" xmlns:a16="http://schemas.microsoft.com/office/drawing/2014/main" id="{79394E1F-0B5F-497D-B2A6-8383A2A54834}"/>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38068" y="457200"/>
            <a:ext cx="3703320" cy="5935133"/>
            <a:chOff x="438068" y="457200"/>
            <a:chExt cx="3703320" cy="5935133"/>
          </a:xfrm>
        </p:grpSpPr>
        <p:sp>
          <p:nvSpPr>
            <p:cNvPr id="22" name="Rectangle 21">
              <a:extLst>
                <a:ext uri="{FF2B5EF4-FFF2-40B4-BE49-F238E27FC236}">
                  <a16:creationId xmlns="" xmlns:a16="http://schemas.microsoft.com/office/drawing/2014/main" id="{1F1FF39A-AC3C-4066-9D4C-519AA22812E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 xmlns:a16="http://schemas.microsoft.com/office/drawing/2014/main" id="{64C13BAB-7C00-4D21-A857-E3D41C0A2A6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 xmlns:a16="http://schemas.microsoft.com/office/drawing/2014/main" id="{A0E4DBD1-DE0C-2819-0BC7-7E1A6A97EE7F}"/>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dirty="0">
                <a:solidFill>
                  <a:srgbClr val="FFFFFF"/>
                </a:solidFill>
              </a:rPr>
              <a:t>Market-Oriented vs. Internally Orientated Businesses</a:t>
            </a:r>
          </a:p>
        </p:txBody>
      </p:sp>
      <p:sp>
        <p:nvSpPr>
          <p:cNvPr id="5" name="Slide Number Placeholder 4">
            <a:extLst>
              <a:ext uri="{FF2B5EF4-FFF2-40B4-BE49-F238E27FC236}">
                <a16:creationId xmlns="" xmlns:a16="http://schemas.microsoft.com/office/drawing/2014/main" id="{3FB06B2A-7304-0B38-6E3C-28D6C5E1BF5A}"/>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8</a:t>
            </a:fld>
            <a:endPar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4" name="Footer Placeholder 3">
            <a:extLst>
              <a:ext uri="{FF2B5EF4-FFF2-40B4-BE49-F238E27FC236}">
                <a16:creationId xmlns="" xmlns:a16="http://schemas.microsoft.com/office/drawing/2014/main" id="{BE1BA5B6-E4F8-8838-715C-B742D6B5B69C}"/>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FFFFF"/>
              </a:solidFill>
              <a:effectLst/>
              <a:uLnTx/>
              <a:uFillTx/>
              <a:latin typeface="Franklin Gothic Book" panose="020B0502020104020203"/>
              <a:ea typeface="+mn-ea"/>
              <a:cs typeface="+mn-cs"/>
            </a:endParaRPr>
          </a:p>
        </p:txBody>
      </p:sp>
      <p:pic>
        <p:nvPicPr>
          <p:cNvPr id="6" name="Picture 5">
            <a:extLst>
              <a:ext uri="{FF2B5EF4-FFF2-40B4-BE49-F238E27FC236}">
                <a16:creationId xmlns="" xmlns:a16="http://schemas.microsoft.com/office/drawing/2014/main" id="{D2BD4EFF-49FD-0256-260C-D559839BEF30}"/>
              </a:ext>
            </a:extLst>
          </p:cNvPr>
          <p:cNvPicPr>
            <a:picLocks noChangeAspect="1"/>
          </p:cNvPicPr>
          <p:nvPr/>
        </p:nvPicPr>
        <p:blipFill>
          <a:blip r:embed="rId2"/>
          <a:stretch>
            <a:fillRect/>
          </a:stretch>
        </p:blipFill>
        <p:spPr>
          <a:xfrm>
            <a:off x="4241830" y="453643"/>
            <a:ext cx="7905469" cy="5894888"/>
          </a:xfrm>
          <a:prstGeom prst="rect">
            <a:avLst/>
          </a:prstGeom>
        </p:spPr>
      </p:pic>
    </p:spTree>
    <p:extLst>
      <p:ext uri="{BB962C8B-B14F-4D97-AF65-F5344CB8AC3E}">
        <p14:creationId xmlns:p14="http://schemas.microsoft.com/office/powerpoint/2010/main" val="3789891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DD651B61-325E-4E73-8445-38B0DE8AAAB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 xmlns:a16="http://schemas.microsoft.com/office/drawing/2014/main" id="{B42E5253-D3AC-4AC2-B766-8B34F13C2F5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 xmlns:a16="http://schemas.microsoft.com/office/drawing/2014/main" id="{10AE8D57-436A-4073-9A75-15BB5949F8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 xmlns:a16="http://schemas.microsoft.com/office/drawing/2014/main" id="{E2852671-8EB6-4EAF-8AF8-65CF3FD6645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9" name="Rectangle 18">
            <a:extLst>
              <a:ext uri="{FF2B5EF4-FFF2-40B4-BE49-F238E27FC236}">
                <a16:creationId xmlns="" xmlns:a16="http://schemas.microsoft.com/office/drawing/2014/main" id="{26B4480E-B7FF-4481-890E-043A69AE6FE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 xmlns:a16="http://schemas.microsoft.com/office/drawing/2014/main" id="{79394E1F-0B5F-497D-B2A6-8383A2A54834}"/>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38068" y="457200"/>
            <a:ext cx="3703320" cy="5935133"/>
            <a:chOff x="438068" y="457200"/>
            <a:chExt cx="3703320" cy="5935133"/>
          </a:xfrm>
        </p:grpSpPr>
        <p:sp>
          <p:nvSpPr>
            <p:cNvPr id="22" name="Rectangle 21">
              <a:extLst>
                <a:ext uri="{FF2B5EF4-FFF2-40B4-BE49-F238E27FC236}">
                  <a16:creationId xmlns="" xmlns:a16="http://schemas.microsoft.com/office/drawing/2014/main" id="{1F1FF39A-AC3C-4066-9D4C-519AA22812E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 xmlns:a16="http://schemas.microsoft.com/office/drawing/2014/main" id="{64C13BAB-7C00-4D21-A857-E3D41C0A2A6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 xmlns:a16="http://schemas.microsoft.com/office/drawing/2014/main" id="{A8D816E1-30BE-FD23-59C1-70F02167DF8B}"/>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dirty="0">
                <a:solidFill>
                  <a:srgbClr val="FFFFFF"/>
                </a:solidFill>
              </a:rPr>
              <a:t>Expectation setting vs. customer value</a:t>
            </a:r>
          </a:p>
        </p:txBody>
      </p:sp>
      <p:sp>
        <p:nvSpPr>
          <p:cNvPr id="5" name="Slide Number Placeholder 4">
            <a:extLst>
              <a:ext uri="{FF2B5EF4-FFF2-40B4-BE49-F238E27FC236}">
                <a16:creationId xmlns="" xmlns:a16="http://schemas.microsoft.com/office/drawing/2014/main" id="{B1F6DF31-AC92-7CEC-7A0F-783711205F4B}"/>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9</a:t>
            </a:fld>
            <a:endParaRPr lang="en-US">
              <a:solidFill>
                <a:srgbClr val="FFFFFF"/>
              </a:solidFill>
            </a:endParaRPr>
          </a:p>
        </p:txBody>
      </p:sp>
      <p:sp>
        <p:nvSpPr>
          <p:cNvPr id="4" name="Footer Placeholder 3">
            <a:extLst>
              <a:ext uri="{FF2B5EF4-FFF2-40B4-BE49-F238E27FC236}">
                <a16:creationId xmlns="" xmlns:a16="http://schemas.microsoft.com/office/drawing/2014/main" id="{3D237509-13FB-F8B0-6EF8-6C5080C47A6B}"/>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defTabSz="457200"/>
            <a:endParaRPr lang="en-US" sz="900" kern="1200" cap="all">
              <a:solidFill>
                <a:srgbClr val="FFFFFF"/>
              </a:solidFill>
              <a:latin typeface="+mn-lt"/>
              <a:ea typeface="+mn-ea"/>
              <a:cs typeface="+mn-cs"/>
            </a:endParaRPr>
          </a:p>
        </p:txBody>
      </p:sp>
      <p:pic>
        <p:nvPicPr>
          <p:cNvPr id="6" name="Content Placeholder 5">
            <a:extLst>
              <a:ext uri="{FF2B5EF4-FFF2-40B4-BE49-F238E27FC236}">
                <a16:creationId xmlns="" xmlns:a16="http://schemas.microsoft.com/office/drawing/2014/main" id="{9E56CBC0-1237-4D7F-8699-CB4873F27F91}"/>
              </a:ext>
            </a:extLst>
          </p:cNvPr>
          <p:cNvPicPr>
            <a:picLocks noGrp="1" noChangeAspect="1"/>
          </p:cNvPicPr>
          <p:nvPr>
            <p:ph idx="1"/>
          </p:nvPr>
        </p:nvPicPr>
        <p:blipFill>
          <a:blip r:embed="rId2"/>
          <a:stretch>
            <a:fillRect/>
          </a:stretch>
        </p:blipFill>
        <p:spPr>
          <a:xfrm>
            <a:off x="4842936" y="673558"/>
            <a:ext cx="6764864" cy="3647193"/>
          </a:xfrm>
          <a:prstGeom prst="rect">
            <a:avLst/>
          </a:prstGeom>
        </p:spPr>
      </p:pic>
      <p:sp>
        <p:nvSpPr>
          <p:cNvPr id="8" name="TextBox 7">
            <a:extLst>
              <a:ext uri="{FF2B5EF4-FFF2-40B4-BE49-F238E27FC236}">
                <a16:creationId xmlns="" xmlns:a16="http://schemas.microsoft.com/office/drawing/2014/main" id="{DBC9C83E-2928-94AF-E379-190352AE08A0}"/>
              </a:ext>
            </a:extLst>
          </p:cNvPr>
          <p:cNvSpPr txBox="1"/>
          <p:nvPr/>
        </p:nvSpPr>
        <p:spPr>
          <a:xfrm>
            <a:off x="4286334" y="4754838"/>
            <a:ext cx="7580485" cy="1446550"/>
          </a:xfrm>
          <a:prstGeom prst="rect">
            <a:avLst/>
          </a:prstGeom>
          <a:noFill/>
        </p:spPr>
        <p:txBody>
          <a:bodyPr wrap="square" rtlCol="0">
            <a:spAutoFit/>
          </a:bodyPr>
          <a:lstStyle/>
          <a:p>
            <a:r>
              <a:rPr lang="en-US" altLang="en-US" sz="2200" b="1" dirty="0">
                <a:solidFill>
                  <a:srgbClr val="0070C0"/>
                </a:solidFill>
                <a:latin typeface="Calibri" panose="020F0502020204030204" pitchFamily="34" charset="0"/>
                <a:ea typeface="MS PGothic" panose="020B0600070205080204" pitchFamily="34" charset="-128"/>
                <a:cs typeface="Calibri" panose="020F0502020204030204" pitchFamily="34" charset="0"/>
              </a:rPr>
              <a:t>Questions:</a:t>
            </a:r>
          </a:p>
          <a:p>
            <a:pPr marL="342900" indent="-342900">
              <a:buFont typeface="Arial" panose="020B0604020202020204" pitchFamily="34" charset="0"/>
              <a:buChar char="•"/>
            </a:pPr>
            <a:r>
              <a:rPr lang="en-US" altLang="en-US" sz="2200" dirty="0">
                <a:solidFill>
                  <a:srgbClr val="0070C0"/>
                </a:solidFill>
                <a:latin typeface="Calibri" panose="020F0502020204030204" pitchFamily="34" charset="0"/>
                <a:ea typeface="MS PGothic" panose="020B0600070205080204" pitchFamily="34" charset="-128"/>
                <a:cs typeface="Calibri" panose="020F0502020204030204" pitchFamily="34" charset="0"/>
              </a:rPr>
              <a:t>Why do marketers not always understand customer needs? </a:t>
            </a:r>
          </a:p>
          <a:p>
            <a:pPr marL="342900" indent="-342900">
              <a:buFont typeface="Arial" panose="020B0604020202020204" pitchFamily="34" charset="0"/>
              <a:buChar char="•"/>
            </a:pPr>
            <a:r>
              <a:rPr lang="en-US" altLang="en-US" sz="2200" dirty="0">
                <a:solidFill>
                  <a:srgbClr val="0070C0"/>
                </a:solidFill>
                <a:latin typeface="Calibri" panose="020F0502020204030204" pitchFamily="34" charset="0"/>
                <a:ea typeface="MS PGothic" panose="020B0600070205080204" pitchFamily="34" charset="-128"/>
                <a:cs typeface="Calibri" panose="020F0502020204030204" pitchFamily="34" charset="0"/>
              </a:rPr>
              <a:t>How can they better identify customer needs?</a:t>
            </a:r>
          </a:p>
          <a:p>
            <a:endParaRPr lang="en-GB" sz="2200" dirty="0">
              <a:solidFill>
                <a:srgbClr val="0070C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30230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5F7AD97-103E-7E6B-853E-5FAFFADAC18A}"/>
              </a:ext>
            </a:extLst>
          </p:cNvPr>
          <p:cNvSpPr>
            <a:spLocks noGrp="1"/>
          </p:cNvSpPr>
          <p:nvPr>
            <p:ph type="title"/>
          </p:nvPr>
        </p:nvSpPr>
        <p:spPr/>
        <p:txBody>
          <a:bodyPr/>
          <a:lstStyle/>
          <a:p>
            <a:r>
              <a:rPr lang="en-GB" dirty="0"/>
              <a:t>The nature of customer value</a:t>
            </a:r>
          </a:p>
        </p:txBody>
      </p:sp>
      <p:sp>
        <p:nvSpPr>
          <p:cNvPr id="3" name="Content Placeholder 2">
            <a:extLst>
              <a:ext uri="{FF2B5EF4-FFF2-40B4-BE49-F238E27FC236}">
                <a16:creationId xmlns="" xmlns:a16="http://schemas.microsoft.com/office/drawing/2014/main" id="{5A562373-A467-9DA6-4434-D11CCCCD3D37}"/>
              </a:ext>
            </a:extLst>
          </p:cNvPr>
          <p:cNvSpPr>
            <a:spLocks noGrp="1"/>
          </p:cNvSpPr>
          <p:nvPr>
            <p:ph idx="1"/>
          </p:nvPr>
        </p:nvSpPr>
        <p:spPr>
          <a:xfrm>
            <a:off x="161674" y="2269649"/>
            <a:ext cx="2774997" cy="1817243"/>
          </a:xfrm>
        </p:spPr>
        <p:txBody>
          <a:bodyPr>
            <a:normAutofit/>
          </a:bodyPr>
          <a:lstStyle/>
          <a:p>
            <a:pPr marL="0" indent="0">
              <a:buNone/>
            </a:pPr>
            <a:r>
              <a:rPr lang="en-GB" sz="2800" b="1" dirty="0">
                <a:solidFill>
                  <a:srgbClr val="0070C0"/>
                </a:solidFill>
              </a:rPr>
              <a:t>Customer Value </a:t>
            </a:r>
          </a:p>
        </p:txBody>
      </p:sp>
      <p:sp>
        <p:nvSpPr>
          <p:cNvPr id="4" name="Footer Placeholder 3">
            <a:extLst>
              <a:ext uri="{FF2B5EF4-FFF2-40B4-BE49-F238E27FC236}">
                <a16:creationId xmlns="" xmlns:a16="http://schemas.microsoft.com/office/drawing/2014/main" id="{5801B32E-6933-FE56-92E9-CF070DC07B8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 xmlns:a16="http://schemas.microsoft.com/office/drawing/2014/main" id="{A6635C05-2C14-C5A7-3914-29D5C1A97766}"/>
              </a:ext>
            </a:extLst>
          </p:cNvPr>
          <p:cNvSpPr>
            <a:spLocks noGrp="1"/>
          </p:cNvSpPr>
          <p:nvPr>
            <p:ph type="sldNum" sz="quarter" idx="12"/>
          </p:nvPr>
        </p:nvSpPr>
        <p:spPr/>
        <p:txBody>
          <a:bodyPr/>
          <a:lstStyle/>
          <a:p>
            <a:fld id="{3A98EE3D-8CD1-4C3F-BD1C-C98C9596463C}" type="slidenum">
              <a:rPr lang="en-US" smtClean="0"/>
              <a:t>10</a:t>
            </a:fld>
            <a:endParaRPr lang="en-US" dirty="0"/>
          </a:p>
        </p:txBody>
      </p:sp>
      <p:sp>
        <p:nvSpPr>
          <p:cNvPr id="6" name="Content Placeholder 2">
            <a:extLst>
              <a:ext uri="{FF2B5EF4-FFF2-40B4-BE49-F238E27FC236}">
                <a16:creationId xmlns="" xmlns:a16="http://schemas.microsoft.com/office/drawing/2014/main" id="{85357C9D-45F8-B853-B1D8-CBF28EDF2C5F}"/>
              </a:ext>
            </a:extLst>
          </p:cNvPr>
          <p:cNvSpPr txBox="1">
            <a:spLocks/>
          </p:cNvSpPr>
          <p:nvPr/>
        </p:nvSpPr>
        <p:spPr>
          <a:xfrm>
            <a:off x="3530765" y="2821411"/>
            <a:ext cx="2774996" cy="1817243"/>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None/>
            </a:pPr>
            <a:r>
              <a:rPr lang="en-GB" sz="2400" b="1" dirty="0">
                <a:solidFill>
                  <a:srgbClr val="0070C0"/>
                </a:solidFill>
              </a:rPr>
              <a:t>Perceived Benefits</a:t>
            </a:r>
          </a:p>
          <a:p>
            <a:r>
              <a:rPr lang="en-GB" sz="2000" dirty="0"/>
              <a:t>Product benefits</a:t>
            </a:r>
          </a:p>
          <a:p>
            <a:r>
              <a:rPr lang="en-GB" sz="2000" dirty="0"/>
              <a:t>Service benefits</a:t>
            </a:r>
          </a:p>
          <a:p>
            <a:r>
              <a:rPr lang="en-GB" sz="2000" dirty="0"/>
              <a:t>Image benefits</a:t>
            </a:r>
          </a:p>
        </p:txBody>
      </p:sp>
      <p:sp>
        <p:nvSpPr>
          <p:cNvPr id="7" name="Content Placeholder 2">
            <a:extLst>
              <a:ext uri="{FF2B5EF4-FFF2-40B4-BE49-F238E27FC236}">
                <a16:creationId xmlns="" xmlns:a16="http://schemas.microsoft.com/office/drawing/2014/main" id="{C63A6A1F-9A91-43AC-6B1A-9D6550B86F09}"/>
              </a:ext>
            </a:extLst>
          </p:cNvPr>
          <p:cNvSpPr txBox="1">
            <a:spLocks/>
          </p:cNvSpPr>
          <p:nvPr/>
        </p:nvSpPr>
        <p:spPr>
          <a:xfrm>
            <a:off x="7259053" y="2617869"/>
            <a:ext cx="4716379" cy="2996864"/>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None/>
            </a:pPr>
            <a:r>
              <a:rPr lang="en-GB" sz="2400" b="1" dirty="0">
                <a:solidFill>
                  <a:srgbClr val="0070C0"/>
                </a:solidFill>
              </a:rPr>
              <a:t>Perceived Sacrifice</a:t>
            </a:r>
          </a:p>
          <a:p>
            <a:r>
              <a:rPr lang="en-GB" sz="2000" dirty="0"/>
              <a:t>Monetary costs</a:t>
            </a:r>
          </a:p>
          <a:p>
            <a:r>
              <a:rPr lang="en-GB" sz="2000" dirty="0"/>
              <a:t>Time costs</a:t>
            </a:r>
          </a:p>
          <a:p>
            <a:r>
              <a:rPr lang="en-GB" sz="2000" dirty="0"/>
              <a:t>Energy costs</a:t>
            </a:r>
          </a:p>
          <a:p>
            <a:r>
              <a:rPr lang="en-GB" sz="2000" dirty="0"/>
              <a:t>Psychological costs (not making the right decision, perception of risk)</a:t>
            </a:r>
          </a:p>
        </p:txBody>
      </p:sp>
      <p:sp>
        <p:nvSpPr>
          <p:cNvPr id="8" name="Equal 4">
            <a:extLst>
              <a:ext uri="{FF2B5EF4-FFF2-40B4-BE49-F238E27FC236}">
                <a16:creationId xmlns="" xmlns:a16="http://schemas.microsoft.com/office/drawing/2014/main" id="{E6E547C1-99B5-15AD-E940-2F84093BB2C9}"/>
              </a:ext>
            </a:extLst>
          </p:cNvPr>
          <p:cNvSpPr/>
          <p:nvPr/>
        </p:nvSpPr>
        <p:spPr bwMode="auto">
          <a:xfrm>
            <a:off x="2687270" y="2970391"/>
            <a:ext cx="798508" cy="495967"/>
          </a:xfrm>
          <a:prstGeom prst="mathEqual">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en-IE">
              <a:solidFill>
                <a:schemeClr val="tx1"/>
              </a:solidFill>
            </a:endParaRPr>
          </a:p>
        </p:txBody>
      </p:sp>
      <p:sp>
        <p:nvSpPr>
          <p:cNvPr id="9" name="Minus 8">
            <a:extLst>
              <a:ext uri="{FF2B5EF4-FFF2-40B4-BE49-F238E27FC236}">
                <a16:creationId xmlns="" xmlns:a16="http://schemas.microsoft.com/office/drawing/2014/main" id="{E2A91C07-8950-5C79-B072-3A1602068738}"/>
              </a:ext>
            </a:extLst>
          </p:cNvPr>
          <p:cNvSpPr/>
          <p:nvPr/>
        </p:nvSpPr>
        <p:spPr bwMode="auto">
          <a:xfrm>
            <a:off x="6228998" y="2930286"/>
            <a:ext cx="877656" cy="593512"/>
          </a:xfrm>
          <a:prstGeom prst="mathMinus">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en-IE"/>
          </a:p>
        </p:txBody>
      </p:sp>
      <p:sp>
        <p:nvSpPr>
          <p:cNvPr id="11" name="TextBox 1">
            <a:extLst>
              <a:ext uri="{FF2B5EF4-FFF2-40B4-BE49-F238E27FC236}">
                <a16:creationId xmlns="" xmlns:a16="http://schemas.microsoft.com/office/drawing/2014/main" id="{9786439C-8EA1-9A2F-B30F-7159C0F0EE2D}"/>
              </a:ext>
            </a:extLst>
          </p:cNvPr>
          <p:cNvSpPr txBox="1">
            <a:spLocks noChangeArrowheads="1"/>
          </p:cNvSpPr>
          <p:nvPr/>
        </p:nvSpPr>
        <p:spPr bwMode="auto">
          <a:xfrm>
            <a:off x="2079157" y="5702008"/>
            <a:ext cx="741741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altLang="en-US" sz="2800" i="0" u="none" strike="noStrike" kern="0" cap="none" spc="0" normalizeH="0" baseline="0" noProof="0" dirty="0">
                <a:ln>
                  <a:noFill/>
                </a:ln>
                <a:solidFill>
                  <a:srgbClr val="0070C0"/>
                </a:solidFill>
                <a:effectLst/>
                <a:uLnTx/>
                <a:uFillTx/>
                <a:latin typeface="Calibri" panose="020F0502020204030204" pitchFamily="34" charset="0"/>
              </a:rPr>
              <a:t>Value offered should exceed that of competitors</a:t>
            </a:r>
            <a:endParaRPr kumimoji="0" lang="en-GB" altLang="en-US" sz="2800" i="0" u="none" strike="noStrike" kern="0" cap="none" spc="0" normalizeH="0" baseline="0" noProof="0" dirty="0">
              <a:ln>
                <a:noFill/>
              </a:ln>
              <a:solidFill>
                <a:srgbClr val="0070C0"/>
              </a:solidFill>
              <a:effectLst/>
              <a:uLnTx/>
              <a:uFillTx/>
            </a:endParaRPr>
          </a:p>
        </p:txBody>
      </p:sp>
    </p:spTree>
    <p:extLst>
      <p:ext uri="{BB962C8B-B14F-4D97-AF65-F5344CB8AC3E}">
        <p14:creationId xmlns:p14="http://schemas.microsoft.com/office/powerpoint/2010/main" val="4206143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9" grpId="0" animBg="1"/>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B66FCFE-D311-B514-FDC2-28BE850F4663}"/>
              </a:ext>
            </a:extLst>
          </p:cNvPr>
          <p:cNvSpPr>
            <a:spLocks noGrp="1"/>
          </p:cNvSpPr>
          <p:nvPr>
            <p:ph type="title"/>
          </p:nvPr>
        </p:nvSpPr>
        <p:spPr/>
        <p:txBody>
          <a:bodyPr/>
          <a:lstStyle/>
          <a:p>
            <a:r>
              <a:rPr lang="en-GB" dirty="0"/>
              <a:t>Forms of customer value</a:t>
            </a:r>
          </a:p>
        </p:txBody>
      </p:sp>
      <p:sp>
        <p:nvSpPr>
          <p:cNvPr id="3" name="Content Placeholder 2">
            <a:extLst>
              <a:ext uri="{FF2B5EF4-FFF2-40B4-BE49-F238E27FC236}">
                <a16:creationId xmlns="" xmlns:a16="http://schemas.microsoft.com/office/drawing/2014/main" id="{7C70F595-90D4-748D-1C9A-216881960899}"/>
              </a:ext>
            </a:extLst>
          </p:cNvPr>
          <p:cNvSpPr>
            <a:spLocks noGrp="1"/>
          </p:cNvSpPr>
          <p:nvPr>
            <p:ph idx="1"/>
          </p:nvPr>
        </p:nvSpPr>
        <p:spPr/>
        <p:txBody>
          <a:bodyPr>
            <a:normAutofit/>
          </a:bodyPr>
          <a:lstStyle/>
          <a:p>
            <a:r>
              <a:rPr lang="en-GB" sz="2000" b="1" dirty="0">
                <a:solidFill>
                  <a:srgbClr val="0070C0"/>
                </a:solidFill>
              </a:rPr>
              <a:t>Price Value </a:t>
            </a:r>
            <a:r>
              <a:rPr lang="en-GB" sz="2000" dirty="0" smtClean="0"/>
              <a:t>– </a:t>
            </a:r>
            <a:r>
              <a:rPr lang="en-GB" sz="2000" dirty="0"/>
              <a:t>Product perceived as being cheaper than those offered by competitors (e.g. Ryanair).</a:t>
            </a:r>
          </a:p>
          <a:p>
            <a:r>
              <a:rPr lang="en-GB" sz="2000" b="1" dirty="0">
                <a:solidFill>
                  <a:srgbClr val="0070C0"/>
                </a:solidFill>
              </a:rPr>
              <a:t>Performance Value </a:t>
            </a:r>
            <a:r>
              <a:rPr lang="en-GB" sz="2000" dirty="0" smtClean="0"/>
              <a:t>– </a:t>
            </a:r>
            <a:r>
              <a:rPr lang="en-GB" sz="2000" dirty="0"/>
              <a:t>Customers look for the latest features, functionality and quality (e.g. Apple).</a:t>
            </a:r>
          </a:p>
          <a:p>
            <a:r>
              <a:rPr lang="en-GB" sz="2000" b="1" dirty="0">
                <a:solidFill>
                  <a:srgbClr val="0070C0"/>
                </a:solidFill>
              </a:rPr>
              <a:t>Emotional Value </a:t>
            </a:r>
            <a:r>
              <a:rPr lang="en-GB" sz="2000" dirty="0" smtClean="0"/>
              <a:t>– </a:t>
            </a:r>
            <a:r>
              <a:rPr lang="en-GB" sz="2000" dirty="0"/>
              <a:t>What is in the mind of customers (e.g. Volvo &amp; Safety, Chanel &amp; Luxury).</a:t>
            </a:r>
          </a:p>
          <a:p>
            <a:r>
              <a:rPr lang="en-GB" sz="2000" b="1" dirty="0">
                <a:solidFill>
                  <a:srgbClr val="0070C0"/>
                </a:solidFill>
              </a:rPr>
              <a:t>Relational Value</a:t>
            </a:r>
            <a:r>
              <a:rPr lang="en-GB" sz="2000" dirty="0"/>
              <a:t> </a:t>
            </a:r>
            <a:r>
              <a:rPr lang="en-GB" sz="2000" dirty="0" smtClean="0"/>
              <a:t>– </a:t>
            </a:r>
            <a:r>
              <a:rPr lang="en-GB" sz="2000" dirty="0"/>
              <a:t>Quality of service received – creating high level of trust</a:t>
            </a:r>
          </a:p>
        </p:txBody>
      </p:sp>
      <p:sp>
        <p:nvSpPr>
          <p:cNvPr id="4" name="Footer Placeholder 3">
            <a:extLst>
              <a:ext uri="{FF2B5EF4-FFF2-40B4-BE49-F238E27FC236}">
                <a16:creationId xmlns="" xmlns:a16="http://schemas.microsoft.com/office/drawing/2014/main" id="{6F050B8B-D2C0-1E92-8A1D-6B4A35D91AA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 xmlns:a16="http://schemas.microsoft.com/office/drawing/2014/main" id="{6EFE1FDC-6273-70A9-CB53-91B559DB000C}"/>
              </a:ext>
            </a:extLst>
          </p:cNvPr>
          <p:cNvSpPr>
            <a:spLocks noGrp="1"/>
          </p:cNvSpPr>
          <p:nvPr>
            <p:ph type="sldNum" sz="quarter" idx="12"/>
          </p:nvPr>
        </p:nvSpPr>
        <p:spPr/>
        <p:txBody>
          <a:bodyPr/>
          <a:lstStyle/>
          <a:p>
            <a:fld id="{3A98EE3D-8CD1-4C3F-BD1C-C98C9596463C}" type="slidenum">
              <a:rPr lang="en-US" smtClean="0"/>
              <a:t>11</a:t>
            </a:fld>
            <a:endParaRPr lang="en-US" dirty="0"/>
          </a:p>
        </p:txBody>
      </p:sp>
    </p:spTree>
    <p:extLst>
      <p:ext uri="{BB962C8B-B14F-4D97-AF65-F5344CB8AC3E}">
        <p14:creationId xmlns:p14="http://schemas.microsoft.com/office/powerpoint/2010/main" val="772572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 xmlns:a16="http://schemas.microsoft.com/office/drawing/2014/main" id="{504BED40-EAF7-4E55-AFF7-2CD840EBD3A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0B66FCFE-D311-B514-FDC2-28BE850F4663}"/>
              </a:ext>
            </a:extLst>
          </p:cNvPr>
          <p:cNvSpPr>
            <a:spLocks noGrp="1"/>
          </p:cNvSpPr>
          <p:nvPr>
            <p:ph type="title"/>
          </p:nvPr>
        </p:nvSpPr>
        <p:spPr>
          <a:xfrm>
            <a:off x="581193" y="702156"/>
            <a:ext cx="6309003" cy="1013800"/>
          </a:xfrm>
        </p:spPr>
        <p:txBody>
          <a:bodyPr>
            <a:normAutofit/>
          </a:bodyPr>
          <a:lstStyle/>
          <a:p>
            <a:r>
              <a:rPr lang="en-GB">
                <a:solidFill>
                  <a:schemeClr val="tx2"/>
                </a:solidFill>
              </a:rPr>
              <a:t>How to Capture value from customers</a:t>
            </a:r>
          </a:p>
        </p:txBody>
      </p:sp>
      <p:sp>
        <p:nvSpPr>
          <p:cNvPr id="13" name="Rectangle 12">
            <a:extLst>
              <a:ext uri="{FF2B5EF4-FFF2-40B4-BE49-F238E27FC236}">
                <a16:creationId xmlns="" xmlns:a16="http://schemas.microsoft.com/office/drawing/2014/main" id="{F367CCF1-BB1E-41CF-8499-94A870C33E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 xmlns:a16="http://schemas.microsoft.com/office/drawing/2014/main" id="{7C70F595-90D4-748D-1C9A-216881960899}"/>
              </a:ext>
            </a:extLst>
          </p:cNvPr>
          <p:cNvSpPr>
            <a:spLocks noGrp="1"/>
          </p:cNvSpPr>
          <p:nvPr>
            <p:ph idx="1"/>
          </p:nvPr>
        </p:nvSpPr>
        <p:spPr>
          <a:xfrm>
            <a:off x="581194" y="1896533"/>
            <a:ext cx="6309003" cy="3962266"/>
          </a:xfrm>
        </p:spPr>
        <p:txBody>
          <a:bodyPr>
            <a:normAutofit/>
          </a:bodyPr>
          <a:lstStyle/>
          <a:p>
            <a:pPr marL="285750" indent="-285750">
              <a:buFont typeface="Arial" panose="020B0604020202020204" pitchFamily="34" charset="0"/>
              <a:buChar char="•"/>
            </a:pPr>
            <a:r>
              <a:rPr lang="en-GB" b="1">
                <a:solidFill>
                  <a:schemeClr val="tx2"/>
                </a:solidFill>
              </a:rPr>
              <a:t>Building relationships </a:t>
            </a:r>
            <a:r>
              <a:rPr lang="en-GB">
                <a:solidFill>
                  <a:schemeClr val="tx2"/>
                </a:solidFill>
              </a:rPr>
              <a:t>with customers are the key to capturing value.</a:t>
            </a:r>
          </a:p>
          <a:p>
            <a:pPr marL="285750" indent="-285750">
              <a:buFont typeface="Arial" panose="020B0604020202020204" pitchFamily="34" charset="0"/>
              <a:buChar char="•"/>
            </a:pPr>
            <a:r>
              <a:rPr lang="en-GB" b="1">
                <a:solidFill>
                  <a:schemeClr val="tx2"/>
                </a:solidFill>
              </a:rPr>
              <a:t>Understanding customers</a:t>
            </a:r>
            <a:r>
              <a:rPr lang="en-GB">
                <a:solidFill>
                  <a:schemeClr val="tx2"/>
                </a:solidFill>
              </a:rPr>
              <a:t>, their decision making, and their needs = companies can meet /exceed customer expectations</a:t>
            </a:r>
          </a:p>
          <a:p>
            <a:pPr marL="285750" indent="-285750">
              <a:buFont typeface="Arial" panose="020B0604020202020204" pitchFamily="34" charset="0"/>
              <a:buChar char="•"/>
            </a:pPr>
            <a:r>
              <a:rPr lang="en-GB" b="1">
                <a:solidFill>
                  <a:schemeClr val="tx2"/>
                </a:solidFill>
              </a:rPr>
              <a:t>Managing existing customer relationships</a:t>
            </a:r>
            <a:r>
              <a:rPr lang="en-GB">
                <a:solidFill>
                  <a:schemeClr val="tx2"/>
                </a:solidFill>
              </a:rPr>
              <a:t> is critical to the sustainability and success of a business:</a:t>
            </a:r>
          </a:p>
          <a:p>
            <a:pPr marL="742950" lvl="1" indent="-285750">
              <a:buFont typeface="Arial" panose="020B0604020202020204" pitchFamily="34" charset="0"/>
              <a:buChar char="•"/>
            </a:pPr>
            <a:r>
              <a:rPr lang="en-GB">
                <a:solidFill>
                  <a:schemeClr val="tx2"/>
                </a:solidFill>
              </a:rPr>
              <a:t>Cost of acquiring new customers vs retaining existing ones?</a:t>
            </a:r>
          </a:p>
          <a:p>
            <a:pPr marL="742950" lvl="1" indent="-285750">
              <a:buFont typeface="Arial" panose="020B0604020202020204" pitchFamily="34" charset="0"/>
              <a:buChar char="•"/>
            </a:pPr>
            <a:r>
              <a:rPr lang="en-GB">
                <a:solidFill>
                  <a:schemeClr val="tx2"/>
                </a:solidFill>
              </a:rPr>
              <a:t>It is generally four to 10 times more expensive to acquire new customers compared to keeping existing ones (Chartered Institute of Marketing 2010). </a:t>
            </a:r>
          </a:p>
        </p:txBody>
      </p:sp>
      <p:sp>
        <p:nvSpPr>
          <p:cNvPr id="4" name="Footer Placeholder 3">
            <a:extLst>
              <a:ext uri="{FF2B5EF4-FFF2-40B4-BE49-F238E27FC236}">
                <a16:creationId xmlns="" xmlns:a16="http://schemas.microsoft.com/office/drawing/2014/main" id="{6F050B8B-D2C0-1E92-8A1D-6B4A35D91AAD}"/>
              </a:ext>
            </a:extLst>
          </p:cNvPr>
          <p:cNvSpPr>
            <a:spLocks noGrp="1"/>
          </p:cNvSpPr>
          <p:nvPr>
            <p:ph type="ftr" sz="quarter" idx="11"/>
          </p:nvPr>
        </p:nvSpPr>
        <p:spPr>
          <a:xfrm>
            <a:off x="581193" y="5951811"/>
            <a:ext cx="4277410" cy="365125"/>
          </a:xfrm>
        </p:spPr>
        <p:txBody>
          <a:bodyPr>
            <a:normAutofit/>
          </a:bodyPr>
          <a:lstStyle/>
          <a:p>
            <a:endParaRPr lang="en-US">
              <a:solidFill>
                <a:srgbClr val="9E6D60"/>
              </a:solidFill>
            </a:endParaRPr>
          </a:p>
        </p:txBody>
      </p:sp>
      <p:sp>
        <p:nvSpPr>
          <p:cNvPr id="5" name="Slide Number Placeholder 4">
            <a:extLst>
              <a:ext uri="{FF2B5EF4-FFF2-40B4-BE49-F238E27FC236}">
                <a16:creationId xmlns="" xmlns:a16="http://schemas.microsoft.com/office/drawing/2014/main" id="{6EFE1FDC-6273-70A9-CB53-91B559DB000C}"/>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9E6D60"/>
                </a:solidFill>
              </a:rPr>
              <a:pPr>
                <a:spcAft>
                  <a:spcPts val="600"/>
                </a:spcAft>
              </a:pPr>
              <a:t>12</a:t>
            </a:fld>
            <a:endParaRPr lang="en-US">
              <a:solidFill>
                <a:srgbClr val="9E6D60"/>
              </a:solidFill>
            </a:endParaRPr>
          </a:p>
        </p:txBody>
      </p:sp>
      <p:pic>
        <p:nvPicPr>
          <p:cNvPr id="7" name="Picture 6">
            <a:extLst>
              <a:ext uri="{FF2B5EF4-FFF2-40B4-BE49-F238E27FC236}">
                <a16:creationId xmlns="" xmlns:a16="http://schemas.microsoft.com/office/drawing/2014/main" id="{ABEEA342-AD2B-1FCB-777A-CF31C49E4D02}"/>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2196806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Marketing process – The basic framework</a:t>
            </a:r>
          </a:p>
        </p:txBody>
      </p:sp>
      <p:sp>
        <p:nvSpPr>
          <p:cNvPr id="3" name="TextBox 2">
            <a:extLst>
              <a:ext uri="{FF2B5EF4-FFF2-40B4-BE49-F238E27FC236}">
                <a16:creationId xmlns="" xmlns:a16="http://schemas.microsoft.com/office/drawing/2014/main" id="{1A63A293-6A4B-481D-8960-BE437C3CF946}"/>
              </a:ext>
            </a:extLst>
          </p:cNvPr>
          <p:cNvSpPr txBox="1"/>
          <p:nvPr/>
        </p:nvSpPr>
        <p:spPr>
          <a:xfrm>
            <a:off x="575894" y="1738882"/>
            <a:ext cx="10662081" cy="830997"/>
          </a:xfrm>
          <a:prstGeom prst="rect">
            <a:avLst/>
          </a:prstGeom>
          <a:noFill/>
        </p:spPr>
        <p:txBody>
          <a:bodyPr wrap="square" rtlCol="0">
            <a:spAutoFit/>
          </a:bodyPr>
          <a:lstStyle/>
          <a:p>
            <a:pPr marL="342900" indent="-342900">
              <a:buFont typeface="Arial" panose="020B0604020202020204" pitchFamily="34" charset="0"/>
              <a:buChar char="•"/>
            </a:pPr>
            <a:r>
              <a:rPr lang="en-GB" sz="2400" b="1" dirty="0"/>
              <a:t>Is a commonly used, basic framework that gives an overview of how marketing should be approached.</a:t>
            </a:r>
          </a:p>
        </p:txBody>
      </p:sp>
      <p:sp>
        <p:nvSpPr>
          <p:cNvPr id="4" name="Footer Placeholder 3">
            <a:extLst>
              <a:ext uri="{FF2B5EF4-FFF2-40B4-BE49-F238E27FC236}">
                <a16:creationId xmlns=""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13</a:t>
            </a:fld>
            <a:endParaRPr lang="en-US" dirty="0"/>
          </a:p>
        </p:txBody>
      </p:sp>
      <p:pic>
        <p:nvPicPr>
          <p:cNvPr id="8" name="Picture 4" descr="fig01_01wo.jpg">
            <a:extLst>
              <a:ext uri="{FF2B5EF4-FFF2-40B4-BE49-F238E27FC236}">
                <a16:creationId xmlns="" xmlns:a16="http://schemas.microsoft.com/office/drawing/2014/main" id="{B669FAD9-3CC9-E836-7AFE-A7D19F7455B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13928" y="2750928"/>
            <a:ext cx="11407622" cy="2039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1">
            <a:extLst>
              <a:ext uri="{FF2B5EF4-FFF2-40B4-BE49-F238E27FC236}">
                <a16:creationId xmlns="" xmlns:a16="http://schemas.microsoft.com/office/drawing/2014/main" id="{DB8EFED8-35B8-EF0C-4981-C585232E774B}"/>
              </a:ext>
            </a:extLst>
          </p:cNvPr>
          <p:cNvSpPr txBox="1">
            <a:spLocks noChangeArrowheads="1"/>
          </p:cNvSpPr>
          <p:nvPr/>
        </p:nvSpPr>
        <p:spPr bwMode="auto">
          <a:xfrm>
            <a:off x="9559762" y="4790661"/>
            <a:ext cx="2057038"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r>
              <a:rPr lang="en-GB" altLang="en-US" sz="1600" b="0" dirty="0">
                <a:latin typeface="Calibri" panose="020F0502020204030204" pitchFamily="34" charset="0"/>
              </a:rPr>
              <a:t>Through purchases, </a:t>
            </a:r>
          </a:p>
          <a:p>
            <a:r>
              <a:rPr lang="en-GB" altLang="en-US" sz="1600" b="0" dirty="0">
                <a:latin typeface="Calibri" panose="020F0502020204030204" pitchFamily="34" charset="0"/>
              </a:rPr>
              <a:t>w-o-m promotions, </a:t>
            </a:r>
          </a:p>
          <a:p>
            <a:r>
              <a:rPr lang="en-GB" altLang="en-US" sz="1600" b="0" dirty="0">
                <a:latin typeface="Calibri" panose="020F0502020204030204" pitchFamily="34" charset="0"/>
              </a:rPr>
              <a:t>referrals, suggestions </a:t>
            </a:r>
          </a:p>
          <a:p>
            <a:r>
              <a:rPr lang="en-GB" altLang="en-US" sz="1600" b="0" dirty="0">
                <a:latin typeface="Calibri" panose="020F0502020204030204" pitchFamily="34" charset="0"/>
              </a:rPr>
              <a:t>for modifications etc.</a:t>
            </a:r>
          </a:p>
        </p:txBody>
      </p:sp>
    </p:spTree>
    <p:extLst>
      <p:ext uri="{BB962C8B-B14F-4D97-AF65-F5344CB8AC3E}">
        <p14:creationId xmlns:p14="http://schemas.microsoft.com/office/powerpoint/2010/main" val="3614981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26B657B-84FC-BB9D-4A35-3D83B11C0BCE}"/>
              </a:ext>
            </a:extLst>
          </p:cNvPr>
          <p:cNvSpPr>
            <a:spLocks noGrp="1"/>
          </p:cNvSpPr>
          <p:nvPr>
            <p:ph type="title"/>
          </p:nvPr>
        </p:nvSpPr>
        <p:spPr>
          <a:xfrm>
            <a:off x="581192" y="702156"/>
            <a:ext cx="11029616" cy="1188720"/>
          </a:xfrm>
        </p:spPr>
        <p:txBody>
          <a:bodyPr>
            <a:normAutofit/>
          </a:bodyPr>
          <a:lstStyle/>
          <a:p>
            <a:r>
              <a:rPr lang="en-GB"/>
              <a:t>Marketing mix – 4p and 7p introduction</a:t>
            </a:r>
            <a:endParaRPr lang="en-GB" dirty="0"/>
          </a:p>
        </p:txBody>
      </p:sp>
      <p:pic>
        <p:nvPicPr>
          <p:cNvPr id="6" name="Picture 5">
            <a:extLst>
              <a:ext uri="{FF2B5EF4-FFF2-40B4-BE49-F238E27FC236}">
                <a16:creationId xmlns="" xmlns:a16="http://schemas.microsoft.com/office/drawing/2014/main" id="{F7F1B963-1139-51D7-D96E-739D2FC96A5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649454" y="2005875"/>
            <a:ext cx="5459516" cy="4094637"/>
          </a:xfrm>
          <a:prstGeom prst="rect">
            <a:avLst/>
          </a:prstGeom>
        </p:spPr>
      </p:pic>
      <p:sp>
        <p:nvSpPr>
          <p:cNvPr id="3" name="Content Placeholder 2">
            <a:extLst>
              <a:ext uri="{FF2B5EF4-FFF2-40B4-BE49-F238E27FC236}">
                <a16:creationId xmlns="" xmlns:a16="http://schemas.microsoft.com/office/drawing/2014/main" id="{6803A7C5-C3F5-F5F4-3688-0D608AA24651}"/>
              </a:ext>
            </a:extLst>
          </p:cNvPr>
          <p:cNvSpPr>
            <a:spLocks noGrp="1"/>
          </p:cNvSpPr>
          <p:nvPr>
            <p:ph idx="1"/>
          </p:nvPr>
        </p:nvSpPr>
        <p:spPr>
          <a:xfrm>
            <a:off x="581193" y="2180496"/>
            <a:ext cx="6917210" cy="4045683"/>
          </a:xfrm>
        </p:spPr>
        <p:txBody>
          <a:bodyPr>
            <a:normAutofit/>
          </a:bodyPr>
          <a:lstStyle/>
          <a:p>
            <a:r>
              <a:rPr lang="en-GB" dirty="0"/>
              <a:t>A </a:t>
            </a:r>
            <a:r>
              <a:rPr lang="en-GB" b="1" dirty="0"/>
              <a:t>Marketing Mix </a:t>
            </a:r>
            <a:r>
              <a:rPr lang="en-GB" dirty="0"/>
              <a:t>is a set of internal tactical marketing tools that a company uses to engender the response it is seeking for its product</a:t>
            </a:r>
          </a:p>
          <a:p>
            <a:r>
              <a:rPr lang="en-GB" dirty="0"/>
              <a:t>Traditionally referred to as the </a:t>
            </a:r>
            <a:r>
              <a:rPr lang="en-GB" b="1" dirty="0"/>
              <a:t>Four Ps of Marketing</a:t>
            </a:r>
            <a:r>
              <a:rPr lang="en-GB" dirty="0"/>
              <a:t>: Price, Product, Place, Promotion </a:t>
            </a:r>
            <a:r>
              <a:rPr lang="en-GB" sz="1000" dirty="0"/>
              <a:t>(The ‘4 Ps’ of product marketing (McCarthy, 1960))</a:t>
            </a:r>
          </a:p>
          <a:p>
            <a:r>
              <a:rPr lang="en-GB" dirty="0"/>
              <a:t>To account for the rise in the service economy: </a:t>
            </a:r>
            <a:r>
              <a:rPr lang="en-GB" b="1" dirty="0"/>
              <a:t>Seven Ps of Marketing </a:t>
            </a:r>
            <a:r>
              <a:rPr lang="en-GB" dirty="0"/>
              <a:t>now also include People, Process, Physical </a:t>
            </a:r>
            <a:r>
              <a:rPr lang="en-GB" sz="1000" dirty="0"/>
              <a:t>(The ‘7 Ps’ of services marketing (Booms &amp; Bitner, 1981))</a:t>
            </a:r>
          </a:p>
          <a:p>
            <a:r>
              <a:rPr lang="en-GB" b="1" dirty="0"/>
              <a:t>Marketing Strategy </a:t>
            </a:r>
            <a:r>
              <a:rPr lang="en-GB" dirty="0"/>
              <a:t>must be based on these factors</a:t>
            </a:r>
          </a:p>
        </p:txBody>
      </p:sp>
      <p:sp>
        <p:nvSpPr>
          <p:cNvPr id="4" name="Footer Placeholder 3">
            <a:extLst>
              <a:ext uri="{FF2B5EF4-FFF2-40B4-BE49-F238E27FC236}">
                <a16:creationId xmlns="" xmlns:a16="http://schemas.microsoft.com/office/drawing/2014/main" id="{A8C36151-3A38-4CEF-EE97-5FD68138F7BD}"/>
              </a:ext>
            </a:extLst>
          </p:cNvPr>
          <p:cNvSpPr>
            <a:spLocks noGrp="1"/>
          </p:cNvSpPr>
          <p:nvPr>
            <p:ph type="ftr" sz="quarter" idx="11"/>
          </p:nvPr>
        </p:nvSpPr>
        <p:spPr>
          <a:xfrm>
            <a:off x="581192" y="6400800"/>
            <a:ext cx="6917210" cy="365125"/>
          </a:xfrm>
        </p:spPr>
        <p:txBody>
          <a:bodyPr>
            <a:normAutofit/>
          </a:bodyPr>
          <a:lstStyle/>
          <a:p>
            <a:endParaRPr lang="en-US">
              <a:solidFill>
                <a:srgbClr val="FEA619"/>
              </a:solidFill>
            </a:endParaRPr>
          </a:p>
        </p:txBody>
      </p:sp>
      <p:sp>
        <p:nvSpPr>
          <p:cNvPr id="5" name="Slide Number Placeholder 4">
            <a:extLst>
              <a:ext uri="{FF2B5EF4-FFF2-40B4-BE49-F238E27FC236}">
                <a16:creationId xmlns="" xmlns:a16="http://schemas.microsoft.com/office/drawing/2014/main" id="{22555304-D664-8717-A278-512A20BE9AEC}"/>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smtClean="0">
                <a:solidFill>
                  <a:srgbClr val="FEA619"/>
                </a:solidFill>
              </a:rPr>
              <a:pPr>
                <a:spcAft>
                  <a:spcPts val="600"/>
                </a:spcAft>
              </a:pPr>
              <a:t>14</a:t>
            </a:fld>
            <a:endParaRPr lang="en-US">
              <a:solidFill>
                <a:srgbClr val="FEA619"/>
              </a:solidFill>
            </a:endParaRPr>
          </a:p>
        </p:txBody>
      </p:sp>
    </p:spTree>
    <p:extLst>
      <p:ext uri="{BB962C8B-B14F-4D97-AF65-F5344CB8AC3E}">
        <p14:creationId xmlns:p14="http://schemas.microsoft.com/office/powerpoint/2010/main" val="464611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3CD3681-0751-B2C4-24DB-0C8140A3DA21}"/>
              </a:ext>
            </a:extLst>
          </p:cNvPr>
          <p:cNvSpPr>
            <a:spLocks noGrp="1"/>
          </p:cNvSpPr>
          <p:nvPr>
            <p:ph type="title"/>
          </p:nvPr>
        </p:nvSpPr>
        <p:spPr>
          <a:xfrm>
            <a:off x="575895" y="729657"/>
            <a:ext cx="2579430" cy="3597644"/>
          </a:xfrm>
        </p:spPr>
        <p:txBody>
          <a:bodyPr/>
          <a:lstStyle/>
          <a:p>
            <a:r>
              <a:rPr lang="en-GB" dirty="0" smtClean="0"/>
              <a:t>7p </a:t>
            </a:r>
            <a:r>
              <a:rPr lang="en-GB" dirty="0"/>
              <a:t>marketing mix</a:t>
            </a:r>
          </a:p>
        </p:txBody>
      </p:sp>
      <p:sp>
        <p:nvSpPr>
          <p:cNvPr id="3" name="Footer Placeholder 2">
            <a:extLst>
              <a:ext uri="{FF2B5EF4-FFF2-40B4-BE49-F238E27FC236}">
                <a16:creationId xmlns="" xmlns:a16="http://schemas.microsoft.com/office/drawing/2014/main" id="{42F0A4F0-8B42-4B1A-B7CE-297FE67B4C8C}"/>
              </a:ext>
            </a:extLst>
          </p:cNvPr>
          <p:cNvSpPr>
            <a:spLocks noGrp="1"/>
          </p:cNvSpPr>
          <p:nvPr>
            <p:ph type="ftr" sz="quarter" idx="11"/>
          </p:nvPr>
        </p:nvSpPr>
        <p:spPr/>
        <p:txBody>
          <a:bodyPr/>
          <a:lstStyle/>
          <a:p>
            <a:r>
              <a:rPr lang="en-US" dirty="0"/>
              <a:t>https://studiousguy.com/marketing-mix</a:t>
            </a:r>
          </a:p>
        </p:txBody>
      </p:sp>
      <p:sp>
        <p:nvSpPr>
          <p:cNvPr id="4" name="Slide Number Placeholder 3">
            <a:extLst>
              <a:ext uri="{FF2B5EF4-FFF2-40B4-BE49-F238E27FC236}">
                <a16:creationId xmlns="" xmlns:a16="http://schemas.microsoft.com/office/drawing/2014/main" id="{BFD44450-324B-BC37-EA64-86594C42FD41}"/>
              </a:ext>
            </a:extLst>
          </p:cNvPr>
          <p:cNvSpPr>
            <a:spLocks noGrp="1"/>
          </p:cNvSpPr>
          <p:nvPr>
            <p:ph type="sldNum" sz="quarter" idx="12"/>
          </p:nvPr>
        </p:nvSpPr>
        <p:spPr/>
        <p:txBody>
          <a:bodyPr/>
          <a:lstStyle/>
          <a:p>
            <a:fld id="{3A98EE3D-8CD1-4C3F-BD1C-C98C9596463C}" type="slidenum">
              <a:rPr lang="en-US" smtClean="0"/>
              <a:t>15</a:t>
            </a:fld>
            <a:endParaRPr lang="en-US" dirty="0"/>
          </a:p>
        </p:txBody>
      </p:sp>
      <p:pic>
        <p:nvPicPr>
          <p:cNvPr id="6" name="Picture 5">
            <a:extLst>
              <a:ext uri="{FF2B5EF4-FFF2-40B4-BE49-F238E27FC236}">
                <a16:creationId xmlns="" xmlns:a16="http://schemas.microsoft.com/office/drawing/2014/main" id="{5F9816DC-414A-679A-5FB1-6DEDA32472B8}"/>
              </a:ext>
            </a:extLst>
          </p:cNvPr>
          <p:cNvPicPr>
            <a:picLocks noChangeAspect="1"/>
          </p:cNvPicPr>
          <p:nvPr/>
        </p:nvPicPr>
        <p:blipFill>
          <a:blip r:embed="rId2"/>
          <a:stretch>
            <a:fillRect/>
          </a:stretch>
        </p:blipFill>
        <p:spPr>
          <a:xfrm>
            <a:off x="2884868" y="729658"/>
            <a:ext cx="9053847" cy="6010275"/>
          </a:xfrm>
          <a:prstGeom prst="rect">
            <a:avLst/>
          </a:prstGeom>
        </p:spPr>
      </p:pic>
    </p:spTree>
    <p:extLst>
      <p:ext uri="{BB962C8B-B14F-4D97-AF65-F5344CB8AC3E}">
        <p14:creationId xmlns:p14="http://schemas.microsoft.com/office/powerpoint/2010/main" val="21211740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1"/>
          </p:nvPr>
        </p:nvSpPr>
        <p:spPr>
          <a:xfrm>
            <a:off x="1981200" y="1340769"/>
            <a:ext cx="8229600" cy="4786432"/>
          </a:xfrm>
        </p:spPr>
        <p:txBody>
          <a:bodyPr/>
          <a:lstStyle/>
          <a:p>
            <a:endParaRPr lang="en-GB" dirty="0"/>
          </a:p>
        </p:txBody>
      </p:sp>
      <p:sp>
        <p:nvSpPr>
          <p:cNvPr id="4" name="Title 3"/>
          <p:cNvSpPr>
            <a:spLocks noGrp="1"/>
          </p:cNvSpPr>
          <p:nvPr>
            <p:ph type="title"/>
          </p:nvPr>
        </p:nvSpPr>
        <p:spPr>
          <a:xfrm>
            <a:off x="270456" y="97459"/>
            <a:ext cx="10332924" cy="379059"/>
          </a:xfrm>
        </p:spPr>
        <p:txBody>
          <a:bodyPr>
            <a:normAutofit fontScale="90000"/>
          </a:bodyPr>
          <a:lstStyle/>
          <a:p>
            <a:r>
              <a:rPr lang="en-GB" b="1" dirty="0" smtClean="0"/>
              <a:t>The Extended Marketing Mix within the </a:t>
            </a:r>
            <a:r>
              <a:rPr lang="en-GB" b="1" dirty="0"/>
              <a:t>E</a:t>
            </a:r>
            <a:r>
              <a:rPr lang="en-GB" b="1" dirty="0" smtClean="0"/>
              <a:t>xternal </a:t>
            </a:r>
            <a:r>
              <a:rPr lang="en-GB" b="1" dirty="0"/>
              <a:t>E</a:t>
            </a:r>
            <a:r>
              <a:rPr lang="en-GB" b="1" dirty="0" smtClean="0"/>
              <a:t>nvironment </a:t>
            </a:r>
            <a:endParaRPr lang="en-GB" b="1"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7528" y="1078598"/>
            <a:ext cx="8363272" cy="4987898"/>
          </a:xfrm>
          <a:prstGeom prst="rect">
            <a:avLst/>
          </a:prstGeom>
        </p:spPr>
      </p:pic>
      <p:pic>
        <p:nvPicPr>
          <p:cNvPr id="3074" name="Picture 2" descr="Image result for pest analysis"/>
          <p:cNvPicPr>
            <a:picLocks noChangeAspect="1" noChangeArrowheads="1"/>
          </p:cNvPicPr>
          <p:nvPr/>
        </p:nvPicPr>
        <p:blipFill rotWithShape="1">
          <a:blip r:embed="rId3">
            <a:extLst>
              <a:ext uri="{28A0092B-C50C-407E-A947-70E740481C1C}">
                <a14:useLocalDpi xmlns:a14="http://schemas.microsoft.com/office/drawing/2010/main" val="0"/>
              </a:ext>
            </a:extLst>
          </a:blip>
          <a:srcRect l="23551" t="3247" r="23700"/>
          <a:stretch/>
        </p:blipFill>
        <p:spPr bwMode="auto">
          <a:xfrm>
            <a:off x="566670" y="759854"/>
            <a:ext cx="11165984" cy="611979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rotWithShape="1">
          <a:blip r:embed="rId2">
            <a:extLst>
              <a:ext uri="{28A0092B-C50C-407E-A947-70E740481C1C}">
                <a14:useLocalDpi xmlns:a14="http://schemas.microsoft.com/office/drawing/2010/main" val="0"/>
              </a:ext>
            </a:extLst>
          </a:blip>
          <a:srcRect t="2694" b="3027"/>
          <a:stretch/>
        </p:blipFill>
        <p:spPr>
          <a:xfrm>
            <a:off x="4198513" y="2163651"/>
            <a:ext cx="4031087" cy="3155324"/>
          </a:xfrm>
          <a:prstGeom prst="rect">
            <a:avLst/>
          </a:prstGeom>
        </p:spPr>
      </p:pic>
      <p:sp>
        <p:nvSpPr>
          <p:cNvPr id="6" name="Slide Number Placeholder 5"/>
          <p:cNvSpPr>
            <a:spLocks noGrp="1"/>
          </p:cNvSpPr>
          <p:nvPr>
            <p:ph type="sldNum" sz="quarter" idx="12"/>
          </p:nvPr>
        </p:nvSpPr>
        <p:spPr/>
        <p:txBody>
          <a:bodyPr/>
          <a:lstStyle/>
          <a:p>
            <a:fld id="{7B914098-EA5F-4E0F-8262-B37EEDEAEE84}" type="slidenum">
              <a:rPr lang="en-GB" smtClean="0"/>
              <a:t>16</a:t>
            </a:fld>
            <a:endParaRPr lang="en-GB" dirty="0"/>
          </a:p>
        </p:txBody>
      </p:sp>
    </p:spTree>
    <p:extLst>
      <p:ext uri="{BB962C8B-B14F-4D97-AF65-F5344CB8AC3E}">
        <p14:creationId xmlns:p14="http://schemas.microsoft.com/office/powerpoint/2010/main" val="2746807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 xmlns:a16="http://schemas.microsoft.com/office/drawing/2014/main" id="{1BB56EB9-078F-4952-AC1F-149C7A0AE4D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5" name="Rectangle 24">
            <a:extLst>
              <a:ext uri="{FF2B5EF4-FFF2-40B4-BE49-F238E27FC236}">
                <a16:creationId xmlns="" xmlns:a16="http://schemas.microsoft.com/office/drawing/2014/main" id="{D3772EE4-ED5E-4D3A-A306-B22CF866786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64AFAD66-2FF5-6362-A1BB-7A583D5056F1}"/>
              </a:ext>
            </a:extLst>
          </p:cNvPr>
          <p:cNvSpPr>
            <a:spLocks noGrp="1"/>
          </p:cNvSpPr>
          <p:nvPr>
            <p:ph type="title"/>
          </p:nvPr>
        </p:nvSpPr>
        <p:spPr>
          <a:xfrm>
            <a:off x="672280" y="944752"/>
            <a:ext cx="3259016" cy="1462692"/>
          </a:xfrm>
        </p:spPr>
        <p:txBody>
          <a:bodyPr>
            <a:normAutofit/>
          </a:bodyPr>
          <a:lstStyle/>
          <a:p>
            <a:r>
              <a:rPr lang="en-GB">
                <a:solidFill>
                  <a:srgbClr val="FFFFFF"/>
                </a:solidFill>
              </a:rPr>
              <a:t>Marketing planning process</a:t>
            </a:r>
          </a:p>
        </p:txBody>
      </p:sp>
      <p:sp>
        <p:nvSpPr>
          <p:cNvPr id="27" name="Rectangle 26">
            <a:extLst>
              <a:ext uri="{FF2B5EF4-FFF2-40B4-BE49-F238E27FC236}">
                <a16:creationId xmlns="" xmlns:a16="http://schemas.microsoft.com/office/drawing/2014/main" id="{10058680-D07C-4893-B2B7-91543F18AB3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 xmlns:a16="http://schemas.microsoft.com/office/drawing/2014/main" id="{7B42427A-0A1F-4A55-8705-D9179F1E0CF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31" name="Rectangle 30">
            <a:extLst>
              <a:ext uri="{FF2B5EF4-FFF2-40B4-BE49-F238E27FC236}">
                <a16:creationId xmlns="" xmlns:a16="http://schemas.microsoft.com/office/drawing/2014/main" id="{EE54A6FE-D8CB-48A3-900B-053D4EBD3B8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 xmlns:a16="http://schemas.microsoft.com/office/drawing/2014/main" id="{92C8C0B5-96D2-0B0B-8394-ACDF15D075E8}"/>
              </a:ext>
            </a:extLst>
          </p:cNvPr>
          <p:cNvSpPr>
            <a:spLocks noGrp="1"/>
          </p:cNvSpPr>
          <p:nvPr>
            <p:ph idx="1"/>
          </p:nvPr>
        </p:nvSpPr>
        <p:spPr>
          <a:xfrm>
            <a:off x="671513" y="2536031"/>
            <a:ext cx="3123783" cy="3671936"/>
          </a:xfrm>
        </p:spPr>
        <p:txBody>
          <a:bodyPr anchor="t">
            <a:normAutofit/>
          </a:bodyPr>
          <a:lstStyle/>
          <a:p>
            <a:pPr>
              <a:lnSpc>
                <a:spcPct val="90000"/>
              </a:lnSpc>
            </a:pPr>
            <a:r>
              <a:rPr lang="en-GB" sz="1500" dirty="0">
                <a:solidFill>
                  <a:srgbClr val="FFFFFF"/>
                </a:solidFill>
              </a:rPr>
              <a:t>Largely linear: follow steps in order to make well-informed decisions</a:t>
            </a:r>
          </a:p>
          <a:p>
            <a:pPr>
              <a:lnSpc>
                <a:spcPct val="90000"/>
              </a:lnSpc>
            </a:pPr>
            <a:r>
              <a:rPr lang="en-GB" sz="1500" dirty="0">
                <a:solidFill>
                  <a:srgbClr val="FFFFFF"/>
                </a:solidFill>
              </a:rPr>
              <a:t>Understand core strategy and strategic plan to ensure branding is aligned</a:t>
            </a:r>
          </a:p>
          <a:p>
            <a:pPr>
              <a:lnSpc>
                <a:spcPct val="90000"/>
              </a:lnSpc>
            </a:pPr>
            <a:r>
              <a:rPr lang="en-GB" sz="1500" dirty="0">
                <a:solidFill>
                  <a:srgbClr val="FFFFFF"/>
                </a:solidFill>
              </a:rPr>
              <a:t>Situation analysis is key to recognising changing market conditions and customer preferences</a:t>
            </a:r>
          </a:p>
          <a:p>
            <a:pPr>
              <a:lnSpc>
                <a:spcPct val="90000"/>
              </a:lnSpc>
            </a:pPr>
            <a:r>
              <a:rPr lang="en-GB" sz="1500" dirty="0">
                <a:solidFill>
                  <a:srgbClr val="FFFFFF"/>
                </a:solidFill>
              </a:rPr>
              <a:t>Flexibility required to adapt</a:t>
            </a:r>
          </a:p>
        </p:txBody>
      </p:sp>
      <p:pic>
        <p:nvPicPr>
          <p:cNvPr id="6" name="Picture 5">
            <a:extLst>
              <a:ext uri="{FF2B5EF4-FFF2-40B4-BE49-F238E27FC236}">
                <a16:creationId xmlns="" xmlns:a16="http://schemas.microsoft.com/office/drawing/2014/main" id="{82393B7B-8FCD-5D2A-FE9C-731D134B34A3}"/>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l="2144"/>
          <a:stretch/>
        </p:blipFill>
        <p:spPr>
          <a:xfrm>
            <a:off x="4241830" y="601200"/>
            <a:ext cx="7503636" cy="5789365"/>
          </a:xfrm>
          <a:prstGeom prst="rect">
            <a:avLst/>
          </a:prstGeom>
        </p:spPr>
      </p:pic>
      <p:sp>
        <p:nvSpPr>
          <p:cNvPr id="4" name="Footer Placeholder 3">
            <a:extLst>
              <a:ext uri="{FF2B5EF4-FFF2-40B4-BE49-F238E27FC236}">
                <a16:creationId xmlns="" xmlns:a16="http://schemas.microsoft.com/office/drawing/2014/main" id="{2BE88D16-8752-4279-41F7-E3011A522171}"/>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 xmlns:a16="http://schemas.microsoft.com/office/drawing/2014/main" id="{DD22172D-51CC-2E05-DF97-74F4BE4A6459}"/>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17</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2786067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Mission, Vision, core values and objectives</a:t>
            </a:r>
          </a:p>
        </p:txBody>
      </p:sp>
      <p:sp>
        <p:nvSpPr>
          <p:cNvPr id="3" name="TextBox 2">
            <a:extLst>
              <a:ext uri="{FF2B5EF4-FFF2-40B4-BE49-F238E27FC236}">
                <a16:creationId xmlns="" xmlns:a16="http://schemas.microsoft.com/office/drawing/2014/main" id="{1A63A293-6A4B-481D-8960-BE437C3CF946}"/>
              </a:ext>
            </a:extLst>
          </p:cNvPr>
          <p:cNvSpPr txBox="1"/>
          <p:nvPr/>
        </p:nvSpPr>
        <p:spPr>
          <a:xfrm>
            <a:off x="291717" y="2316477"/>
            <a:ext cx="10918055" cy="2246769"/>
          </a:xfrm>
          <a:prstGeom prst="rect">
            <a:avLst/>
          </a:prstGeom>
          <a:noFill/>
        </p:spPr>
        <p:txBody>
          <a:bodyPr wrap="square" rtlCol="0">
            <a:spAutoFit/>
          </a:bodyPr>
          <a:lstStyle/>
          <a:p>
            <a:pPr marL="74295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en-US" sz="2000" b="1" i="0" u="none" strike="noStrike" kern="1200" cap="none" spc="0" normalizeH="0" baseline="0" noProof="0" dirty="0">
                <a:ln>
                  <a:noFill/>
                </a:ln>
                <a:solidFill>
                  <a:srgbClr val="0070C0"/>
                </a:solidFill>
                <a:effectLst/>
                <a:uLnTx/>
                <a:uFillTx/>
                <a:latin typeface="Calibri" panose="020F0502020204030204" pitchFamily="34" charset="0"/>
                <a:ea typeface="+mn-ea"/>
                <a:cs typeface="+mn-cs"/>
              </a:rPr>
              <a:t>Mission Statement </a:t>
            </a:r>
            <a:r>
              <a:rPr kumimoji="0" lang="en-US" altLang="en-US"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 purpose/differentiation</a:t>
            </a:r>
          </a:p>
          <a:p>
            <a:pPr marL="74295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altLang="en-US"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a:p>
            <a:pPr marL="74295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en-US" sz="2000" b="1" i="0" u="none" strike="noStrike" kern="1200" cap="none" spc="0" normalizeH="0" baseline="0" noProof="0" dirty="0">
                <a:ln>
                  <a:noFill/>
                </a:ln>
                <a:solidFill>
                  <a:srgbClr val="0070C0"/>
                </a:solidFill>
                <a:effectLst/>
                <a:uLnTx/>
                <a:uFillTx/>
                <a:latin typeface="Calibri" panose="020F0502020204030204" pitchFamily="34" charset="0"/>
                <a:ea typeface="+mn-ea"/>
                <a:cs typeface="+mn-cs"/>
              </a:rPr>
              <a:t>Vision Statement </a:t>
            </a:r>
            <a:r>
              <a:rPr kumimoji="0" lang="en-US" altLang="en-US"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 future achievement</a:t>
            </a:r>
          </a:p>
          <a:p>
            <a:pPr marL="74295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altLang="en-US"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a:p>
            <a:pPr marL="74295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en-US" sz="2000" b="1" i="0" u="none" strike="noStrike" kern="1200" cap="none" spc="0" normalizeH="0" baseline="0" noProof="0" dirty="0">
                <a:ln>
                  <a:noFill/>
                </a:ln>
                <a:solidFill>
                  <a:srgbClr val="0070C0"/>
                </a:solidFill>
                <a:effectLst/>
                <a:uLnTx/>
                <a:uFillTx/>
                <a:latin typeface="Calibri" panose="020F0502020204030204" pitchFamily="34" charset="0"/>
                <a:ea typeface="+mn-ea"/>
                <a:cs typeface="+mn-cs"/>
              </a:rPr>
              <a:t>Statement of Core/Corporate Values </a:t>
            </a:r>
            <a:r>
              <a:rPr kumimoji="0" lang="en-US" altLang="en-US"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 guiding core principles (</a:t>
            </a:r>
            <a:r>
              <a:rPr kumimoji="0" lang="en-US" altLang="en-US" sz="2000" b="0" i="0" u="none" strike="noStrike" kern="1200" cap="none" spc="0" normalizeH="0" baseline="0" noProof="0" dirty="0" err="1">
                <a:ln>
                  <a:noFill/>
                </a:ln>
                <a:solidFill>
                  <a:prstClr val="black"/>
                </a:solidFill>
                <a:effectLst/>
                <a:uLnTx/>
                <a:uFillTx/>
                <a:latin typeface="Calibri" panose="020F0502020204030204" pitchFamily="34" charset="0"/>
                <a:ea typeface="+mn-ea"/>
                <a:cs typeface="+mn-cs"/>
              </a:rPr>
              <a:t>behaviours</a:t>
            </a:r>
            <a:r>
              <a:rPr kumimoji="0" lang="en-US" altLang="en-US"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 beliefs etc.)</a:t>
            </a:r>
          </a:p>
          <a:p>
            <a:pPr marL="74295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altLang="en-US"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a:p>
            <a:pPr marL="74295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en-US" sz="2000" b="1" i="0" u="none" strike="noStrike" kern="1200" cap="none" spc="0" normalizeH="0" baseline="0" noProof="0" dirty="0">
                <a:ln>
                  <a:noFill/>
                </a:ln>
                <a:solidFill>
                  <a:srgbClr val="0070C0"/>
                </a:solidFill>
                <a:effectLst/>
                <a:uLnTx/>
                <a:uFillTx/>
                <a:latin typeface="Calibri" panose="020F0502020204030204" pitchFamily="34" charset="0"/>
                <a:ea typeface="+mn-ea"/>
                <a:cs typeface="+mn-cs"/>
              </a:rPr>
              <a:t>Statement of Objectives </a:t>
            </a:r>
            <a:r>
              <a:rPr kumimoji="0" lang="en-US" altLang="en-US"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 specific outcomes to achieve (performance targets etc.)</a:t>
            </a:r>
          </a:p>
        </p:txBody>
      </p:sp>
      <p:sp>
        <p:nvSpPr>
          <p:cNvPr id="4" name="Footer Placeholder 3">
            <a:extLst>
              <a:ext uri="{FF2B5EF4-FFF2-40B4-BE49-F238E27FC236}">
                <a16:creationId xmlns=""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8679344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 xmlns:a16="http://schemas.microsoft.com/office/drawing/2014/main" id="{504BED40-EAF7-4E55-AFF7-2CD840EBD3A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 xmlns:a16="http://schemas.microsoft.com/office/drawing/2014/main" id="{F8A26C51-3452-29CE-EA84-4C6E35EE9B1A}"/>
              </a:ext>
            </a:extLst>
          </p:cNvPr>
          <p:cNvSpPr>
            <a:spLocks noGrp="1"/>
          </p:cNvSpPr>
          <p:nvPr>
            <p:ph type="title"/>
          </p:nvPr>
        </p:nvSpPr>
        <p:spPr>
          <a:xfrm>
            <a:off x="581193" y="702156"/>
            <a:ext cx="6309003" cy="1013800"/>
          </a:xfrm>
        </p:spPr>
        <p:txBody>
          <a:bodyPr>
            <a:normAutofit/>
          </a:bodyPr>
          <a:lstStyle/>
          <a:p>
            <a:r>
              <a:rPr lang="en-GB">
                <a:solidFill>
                  <a:schemeClr val="tx2"/>
                </a:solidFill>
              </a:rPr>
              <a:t>Company mission</a:t>
            </a:r>
          </a:p>
        </p:txBody>
      </p:sp>
      <p:sp>
        <p:nvSpPr>
          <p:cNvPr id="14" name="Rectangle 13">
            <a:extLst>
              <a:ext uri="{FF2B5EF4-FFF2-40B4-BE49-F238E27FC236}">
                <a16:creationId xmlns="" xmlns:a16="http://schemas.microsoft.com/office/drawing/2014/main" id="{F367CCF1-BB1E-41CF-8499-94A870C33E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 xmlns:a16="http://schemas.microsoft.com/office/drawing/2014/main" id="{4B77B9CD-23BB-27DF-506D-F7FC0BBEFA52}"/>
              </a:ext>
            </a:extLst>
          </p:cNvPr>
          <p:cNvSpPr>
            <a:spLocks noGrp="1"/>
          </p:cNvSpPr>
          <p:nvPr>
            <p:ph idx="1"/>
          </p:nvPr>
        </p:nvSpPr>
        <p:spPr>
          <a:xfrm>
            <a:off x="581194" y="1896533"/>
            <a:ext cx="6309003" cy="3962266"/>
          </a:xfrm>
        </p:spPr>
        <p:txBody>
          <a:bodyPr>
            <a:normAutofit/>
          </a:bodyPr>
          <a:lstStyle/>
          <a:p>
            <a:pPr eaLnBrk="1" hangingPunct="1">
              <a:buFontTx/>
              <a:buNone/>
            </a:pPr>
            <a:r>
              <a:rPr lang="en-US" altLang="en-US" dirty="0">
                <a:solidFill>
                  <a:schemeClr val="tx2"/>
                </a:solidFill>
              </a:rPr>
              <a:t>What is a Company Mission?</a:t>
            </a:r>
          </a:p>
          <a:p>
            <a:r>
              <a:rPr lang="en-US" altLang="en-US" dirty="0">
                <a:solidFill>
                  <a:schemeClr val="tx2"/>
                </a:solidFill>
              </a:rPr>
              <a:t>This is the fundamental purpose that sets a firm apart from other firms of its type and identifies the scope of its operations in product and market terms.  </a:t>
            </a:r>
          </a:p>
          <a:p>
            <a:r>
              <a:rPr lang="en-US" altLang="en-US" dirty="0">
                <a:solidFill>
                  <a:schemeClr val="tx2"/>
                </a:solidFill>
              </a:rPr>
              <a:t>It sets out why the organization exists and what it should be doing.</a:t>
            </a:r>
          </a:p>
          <a:p>
            <a:r>
              <a:rPr lang="en-US" altLang="en-US" dirty="0">
                <a:solidFill>
                  <a:schemeClr val="tx2"/>
                </a:solidFill>
              </a:rPr>
              <a:t>It broadly outlines the organization’s future course and serves to communicate “who we are, what we do, and where we’re headed”</a:t>
            </a:r>
          </a:p>
          <a:p>
            <a:endParaRPr lang="en-GB" dirty="0">
              <a:solidFill>
                <a:schemeClr val="tx2"/>
              </a:solidFill>
            </a:endParaRPr>
          </a:p>
        </p:txBody>
      </p:sp>
      <p:sp>
        <p:nvSpPr>
          <p:cNvPr id="4" name="Footer Placeholder 3">
            <a:extLst>
              <a:ext uri="{FF2B5EF4-FFF2-40B4-BE49-F238E27FC236}">
                <a16:creationId xmlns="" xmlns:a16="http://schemas.microsoft.com/office/drawing/2014/main" id="{883FBBCA-7648-8AAC-16DC-D640D6418E6C}"/>
              </a:ext>
            </a:extLst>
          </p:cNvPr>
          <p:cNvSpPr>
            <a:spLocks noGrp="1"/>
          </p:cNvSpPr>
          <p:nvPr>
            <p:ph type="ftr" sz="quarter" idx="11"/>
          </p:nvPr>
        </p:nvSpPr>
        <p:spPr>
          <a:xfrm>
            <a:off x="581193" y="5951811"/>
            <a:ext cx="42774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93200"/>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 xmlns:a16="http://schemas.microsoft.com/office/drawing/2014/main" id="{8C2B8F84-C112-ED37-9C83-1EF486FCAB57}"/>
              </a:ext>
            </a:extLst>
          </p:cNvPr>
          <p:cNvSpPr>
            <a:spLocks noGrp="1"/>
          </p:cNvSpPr>
          <p:nvPr>
            <p:ph type="sldNum" sz="quarter" idx="12"/>
          </p:nvPr>
        </p:nvSpPr>
        <p:spPr>
          <a:xfrm>
            <a:off x="6576780" y="5956137"/>
            <a:ext cx="544874"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F93200"/>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19</a:t>
            </a:fld>
            <a:endParaRPr kumimoji="0" lang="en-US" sz="900" b="0" i="0" u="none" strike="noStrike" kern="1200" cap="none" spc="0" normalizeH="0" baseline="0" noProof="0">
              <a:ln>
                <a:noFill/>
              </a:ln>
              <a:solidFill>
                <a:srgbClr val="F93200"/>
              </a:solidFill>
              <a:effectLst/>
              <a:uLnTx/>
              <a:uFillTx/>
              <a:latin typeface="Franklin Gothic Book" panose="020B0502020104020203"/>
              <a:ea typeface="+mn-ea"/>
              <a:cs typeface="+mn-cs"/>
            </a:endParaRPr>
          </a:p>
        </p:txBody>
      </p:sp>
      <p:pic>
        <p:nvPicPr>
          <p:cNvPr id="8" name="Picture 7" descr="Person with idea concept">
            <a:extLst>
              <a:ext uri="{FF2B5EF4-FFF2-40B4-BE49-F238E27FC236}">
                <a16:creationId xmlns="" xmlns:a16="http://schemas.microsoft.com/office/drawing/2014/main" id="{A53FB055-0DD1-89C4-F816-1D1A0C4EB6A2}"/>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437197" y="80734"/>
            <a:ext cx="4670724" cy="6858000"/>
          </a:xfrm>
          <a:prstGeom prst="rect">
            <a:avLst/>
          </a:prstGeom>
        </p:spPr>
      </p:pic>
    </p:spTree>
    <p:extLst>
      <p:ext uri="{BB962C8B-B14F-4D97-AF65-F5344CB8AC3E}">
        <p14:creationId xmlns:p14="http://schemas.microsoft.com/office/powerpoint/2010/main" val="3982632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8A26C51-3452-29CE-EA84-4C6E35EE9B1A}"/>
              </a:ext>
            </a:extLst>
          </p:cNvPr>
          <p:cNvSpPr>
            <a:spLocks noGrp="1"/>
          </p:cNvSpPr>
          <p:nvPr>
            <p:ph type="title"/>
          </p:nvPr>
        </p:nvSpPr>
        <p:spPr>
          <a:xfrm>
            <a:off x="581192" y="702156"/>
            <a:ext cx="11029616" cy="846519"/>
          </a:xfrm>
        </p:spPr>
        <p:txBody>
          <a:bodyPr>
            <a:normAutofit/>
          </a:bodyPr>
          <a:lstStyle/>
          <a:p>
            <a:r>
              <a:rPr lang="en-GB" dirty="0"/>
              <a:t>Company mission – example: </a:t>
            </a:r>
            <a:r>
              <a:rPr lang="en-GB" dirty="0" err="1"/>
              <a:t>Coca-cola</a:t>
            </a:r>
            <a:r>
              <a:rPr lang="en-GB" dirty="0"/>
              <a:t> company</a:t>
            </a:r>
          </a:p>
        </p:txBody>
      </p:sp>
      <p:sp>
        <p:nvSpPr>
          <p:cNvPr id="3" name="Content Placeholder 2">
            <a:extLst>
              <a:ext uri="{FF2B5EF4-FFF2-40B4-BE49-F238E27FC236}">
                <a16:creationId xmlns="" xmlns:a16="http://schemas.microsoft.com/office/drawing/2014/main" id="{4B77B9CD-23BB-27DF-506D-F7FC0BBEFA52}"/>
              </a:ext>
            </a:extLst>
          </p:cNvPr>
          <p:cNvSpPr>
            <a:spLocks noGrp="1"/>
          </p:cNvSpPr>
          <p:nvPr>
            <p:ph idx="1"/>
          </p:nvPr>
        </p:nvSpPr>
        <p:spPr>
          <a:xfrm>
            <a:off x="581193" y="1858618"/>
            <a:ext cx="6917210" cy="4367562"/>
          </a:xfrm>
        </p:spPr>
        <p:txBody>
          <a:bodyPr>
            <a:noAutofit/>
          </a:bodyPr>
          <a:lstStyle/>
          <a:p>
            <a:pPr eaLnBrk="1" hangingPunct="1">
              <a:lnSpc>
                <a:spcPct val="90000"/>
              </a:lnSpc>
              <a:buFontTx/>
              <a:buNone/>
            </a:pPr>
            <a:r>
              <a:rPr lang="en-US" altLang="en-US" sz="1800" b="1" dirty="0">
                <a:solidFill>
                  <a:srgbClr val="0070C0"/>
                </a:solidFill>
              </a:rPr>
              <a:t>Mission</a:t>
            </a:r>
          </a:p>
          <a:p>
            <a:pPr eaLnBrk="1" hangingPunct="1">
              <a:lnSpc>
                <a:spcPct val="90000"/>
              </a:lnSpc>
              <a:buFontTx/>
              <a:buNone/>
            </a:pPr>
            <a:r>
              <a:rPr lang="en-US" altLang="en-US" sz="1800" b="1" dirty="0">
                <a:solidFill>
                  <a:srgbClr val="0070C0"/>
                </a:solidFill>
              </a:rPr>
              <a:t/>
            </a:r>
            <a:br>
              <a:rPr lang="en-US" altLang="en-US" sz="1800" b="1" dirty="0">
                <a:solidFill>
                  <a:srgbClr val="0070C0"/>
                </a:solidFill>
              </a:rPr>
            </a:br>
            <a:r>
              <a:rPr lang="en-US" altLang="en-US" sz="1800" b="1" dirty="0">
                <a:solidFill>
                  <a:srgbClr val="0070C0"/>
                </a:solidFill>
              </a:rPr>
              <a:t>Everything we do is inspired by our enduring mission:</a:t>
            </a:r>
          </a:p>
          <a:p>
            <a:pPr eaLnBrk="1" hangingPunct="1">
              <a:lnSpc>
                <a:spcPct val="90000"/>
              </a:lnSpc>
              <a:buFontTx/>
              <a:buNone/>
            </a:pPr>
            <a:endParaRPr lang="en-US" altLang="en-US" sz="1800" dirty="0"/>
          </a:p>
          <a:p>
            <a:pPr eaLnBrk="1" hangingPunct="1">
              <a:lnSpc>
                <a:spcPct val="90000"/>
              </a:lnSpc>
            </a:pPr>
            <a:r>
              <a:rPr lang="en-US" altLang="en-US" sz="1800" b="1" dirty="0"/>
              <a:t>To Refresh the World</a:t>
            </a:r>
            <a:r>
              <a:rPr lang="en-US" altLang="en-US" sz="1800" dirty="0"/>
              <a:t>... in body, mind, and spirit. </a:t>
            </a:r>
          </a:p>
          <a:p>
            <a:pPr eaLnBrk="1" hangingPunct="1">
              <a:lnSpc>
                <a:spcPct val="90000"/>
              </a:lnSpc>
            </a:pPr>
            <a:r>
              <a:rPr lang="en-US" altLang="en-US" sz="1800" b="1" dirty="0"/>
              <a:t>To Inspire Moments of Optimism</a:t>
            </a:r>
            <a:r>
              <a:rPr lang="en-US" altLang="en-US" sz="1800" dirty="0"/>
              <a:t>... through our brands and our actions. </a:t>
            </a:r>
          </a:p>
          <a:p>
            <a:pPr eaLnBrk="1" hangingPunct="1">
              <a:lnSpc>
                <a:spcPct val="90000"/>
              </a:lnSpc>
            </a:pPr>
            <a:r>
              <a:rPr lang="en-US" altLang="en-US" sz="1800" b="1" dirty="0"/>
              <a:t>To Create Value and Make a Difference</a:t>
            </a:r>
            <a:r>
              <a:rPr lang="en-US" altLang="en-US" sz="1800" dirty="0"/>
              <a:t>... everywhere we engage. </a:t>
            </a:r>
          </a:p>
          <a:p>
            <a:pPr>
              <a:lnSpc>
                <a:spcPct val="100000"/>
              </a:lnSpc>
            </a:pPr>
            <a:endParaRPr lang="en-GB" sz="1800" dirty="0"/>
          </a:p>
        </p:txBody>
      </p:sp>
      <p:pic>
        <p:nvPicPr>
          <p:cNvPr id="6" name="Picture 4" descr="coca-cola">
            <a:extLst>
              <a:ext uri="{FF2B5EF4-FFF2-40B4-BE49-F238E27FC236}">
                <a16:creationId xmlns="" xmlns:a16="http://schemas.microsoft.com/office/drawing/2014/main" id="{B8CDECA7-AFF6-0723-54EC-EEFBD10FE01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63915" y="2671858"/>
            <a:ext cx="3059782" cy="305978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 xmlns:a16="http://schemas.microsoft.com/office/drawing/2014/main" id="{883FBBCA-7648-8AAC-16DC-D640D6418E6C}"/>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F1162"/>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 xmlns:a16="http://schemas.microsoft.com/office/drawing/2014/main" id="{8C2B8F84-C112-ED37-9C83-1EF486FCAB5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FF1162"/>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20</a:t>
            </a:fld>
            <a:endParaRPr kumimoji="0" lang="en-US" sz="900" b="0" i="0" u="none" strike="noStrike" kern="1200" cap="none" spc="0" normalizeH="0" baseline="0" noProof="0">
              <a:ln>
                <a:noFill/>
              </a:ln>
              <a:solidFill>
                <a:srgbClr val="FF1162"/>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3594084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 xmlns:a16="http://schemas.microsoft.com/office/drawing/2014/main" id="{504BED40-EAF7-4E55-AFF7-2CD840EBD3A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 xmlns:a16="http://schemas.microsoft.com/office/drawing/2014/main" id="{F8A26C51-3452-29CE-EA84-4C6E35EE9B1A}"/>
              </a:ext>
            </a:extLst>
          </p:cNvPr>
          <p:cNvSpPr>
            <a:spLocks noGrp="1"/>
          </p:cNvSpPr>
          <p:nvPr>
            <p:ph type="title"/>
          </p:nvPr>
        </p:nvSpPr>
        <p:spPr>
          <a:xfrm>
            <a:off x="581193" y="702156"/>
            <a:ext cx="6309003" cy="1013800"/>
          </a:xfrm>
        </p:spPr>
        <p:txBody>
          <a:bodyPr>
            <a:normAutofit/>
          </a:bodyPr>
          <a:lstStyle/>
          <a:p>
            <a:r>
              <a:rPr lang="en-GB">
                <a:solidFill>
                  <a:schemeClr val="tx2"/>
                </a:solidFill>
              </a:rPr>
              <a:t>Company vision</a:t>
            </a:r>
          </a:p>
        </p:txBody>
      </p:sp>
      <p:sp>
        <p:nvSpPr>
          <p:cNvPr id="13" name="Rectangle 12">
            <a:extLst>
              <a:ext uri="{FF2B5EF4-FFF2-40B4-BE49-F238E27FC236}">
                <a16:creationId xmlns="" xmlns:a16="http://schemas.microsoft.com/office/drawing/2014/main" id="{F367CCF1-BB1E-41CF-8499-94A870C33E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 xmlns:a16="http://schemas.microsoft.com/office/drawing/2014/main" id="{4B77B9CD-23BB-27DF-506D-F7FC0BBEFA52}"/>
              </a:ext>
            </a:extLst>
          </p:cNvPr>
          <p:cNvSpPr>
            <a:spLocks noGrp="1"/>
          </p:cNvSpPr>
          <p:nvPr>
            <p:ph idx="1"/>
          </p:nvPr>
        </p:nvSpPr>
        <p:spPr>
          <a:xfrm>
            <a:off x="581194" y="1896533"/>
            <a:ext cx="6309003" cy="3962266"/>
          </a:xfrm>
        </p:spPr>
        <p:txBody>
          <a:bodyPr>
            <a:normAutofit/>
          </a:bodyPr>
          <a:lstStyle/>
          <a:p>
            <a:r>
              <a:rPr lang="en-GB" sz="2400" dirty="0">
                <a:solidFill>
                  <a:schemeClr val="tx2"/>
                </a:solidFill>
              </a:rPr>
              <a:t>What is a Company Vision?</a:t>
            </a:r>
          </a:p>
          <a:p>
            <a:pPr lvl="1"/>
            <a:r>
              <a:rPr lang="en-GB" sz="2400" dirty="0">
                <a:solidFill>
                  <a:schemeClr val="tx2"/>
                </a:solidFill>
              </a:rPr>
              <a:t>This is a general statement of the organization’s intended direction that evokes emotional feelings in organization members.</a:t>
            </a:r>
          </a:p>
          <a:p>
            <a:pPr lvl="1"/>
            <a:r>
              <a:rPr lang="en-GB" sz="2400" dirty="0">
                <a:solidFill>
                  <a:schemeClr val="tx2"/>
                </a:solidFill>
              </a:rPr>
              <a:t>A strategic vision describes the route a company intends to take in developing and strengthening.</a:t>
            </a:r>
          </a:p>
          <a:p>
            <a:endParaRPr lang="en-GB" sz="2400" dirty="0">
              <a:solidFill>
                <a:schemeClr val="tx2"/>
              </a:solidFill>
            </a:endParaRPr>
          </a:p>
        </p:txBody>
      </p:sp>
      <p:sp>
        <p:nvSpPr>
          <p:cNvPr id="4" name="Footer Placeholder 3">
            <a:extLst>
              <a:ext uri="{FF2B5EF4-FFF2-40B4-BE49-F238E27FC236}">
                <a16:creationId xmlns="" xmlns:a16="http://schemas.microsoft.com/office/drawing/2014/main" id="{883FBBCA-7648-8AAC-16DC-D640D6418E6C}"/>
              </a:ext>
            </a:extLst>
          </p:cNvPr>
          <p:cNvSpPr>
            <a:spLocks noGrp="1"/>
          </p:cNvSpPr>
          <p:nvPr>
            <p:ph type="ftr" sz="quarter" idx="11"/>
          </p:nvPr>
        </p:nvSpPr>
        <p:spPr>
          <a:xfrm>
            <a:off x="581193" y="5951811"/>
            <a:ext cx="42774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28ADC8"/>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 xmlns:a16="http://schemas.microsoft.com/office/drawing/2014/main" id="{8C2B8F84-C112-ED37-9C83-1EF486FCAB57}"/>
              </a:ext>
            </a:extLst>
          </p:cNvPr>
          <p:cNvSpPr>
            <a:spLocks noGrp="1"/>
          </p:cNvSpPr>
          <p:nvPr>
            <p:ph type="sldNum" sz="quarter" idx="12"/>
          </p:nvPr>
        </p:nvSpPr>
        <p:spPr>
          <a:xfrm>
            <a:off x="6576780" y="5956137"/>
            <a:ext cx="544874"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28ADC8"/>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21</a:t>
            </a:fld>
            <a:endParaRPr kumimoji="0" lang="en-US" sz="900" b="0" i="0" u="none" strike="noStrike" kern="1200" cap="none" spc="0" normalizeH="0" baseline="0" noProof="0">
              <a:ln>
                <a:noFill/>
              </a:ln>
              <a:solidFill>
                <a:srgbClr val="28ADC8"/>
              </a:solidFill>
              <a:effectLst/>
              <a:uLnTx/>
              <a:uFillTx/>
              <a:latin typeface="Franklin Gothic Book" panose="020B0502020104020203"/>
              <a:ea typeface="+mn-ea"/>
              <a:cs typeface="+mn-cs"/>
            </a:endParaRPr>
          </a:p>
        </p:txBody>
      </p:sp>
      <p:pic>
        <p:nvPicPr>
          <p:cNvPr id="6" name="Picture 5" descr="One orange paper boat leading a group of white paper boats">
            <a:extLst>
              <a:ext uri="{FF2B5EF4-FFF2-40B4-BE49-F238E27FC236}">
                <a16:creationId xmlns="" xmlns:a16="http://schemas.microsoft.com/office/drawing/2014/main" id="{B2C75861-F8F6-828C-CFE8-610F5F80901B}"/>
              </a:ext>
            </a:extLst>
          </p:cNvPr>
          <p:cNvPicPr>
            <a:picLocks noChangeAspect="1"/>
          </p:cNvPicPr>
          <p:nvPr/>
        </p:nvPicPr>
        <p:blipFill rotWithShape="1">
          <a:blip r:embed="rId2"/>
          <a:srcRect l="14234" r="40305" b="-1"/>
          <a:stretch/>
        </p:blipFill>
        <p:spPr>
          <a:xfrm>
            <a:off x="7521283" y="10"/>
            <a:ext cx="4670717" cy="6857990"/>
          </a:xfrm>
          <a:prstGeom prst="rect">
            <a:avLst/>
          </a:prstGeom>
        </p:spPr>
      </p:pic>
    </p:spTree>
    <p:extLst>
      <p:ext uri="{BB962C8B-B14F-4D97-AF65-F5344CB8AC3E}">
        <p14:creationId xmlns:p14="http://schemas.microsoft.com/office/powerpoint/2010/main" val="3401764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 xmlns:a16="http://schemas.microsoft.com/office/drawing/2014/main" id="{FBB53F82-F191-4EEB-AB7B-F69E634FA3E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 xmlns:a16="http://schemas.microsoft.com/office/drawing/2014/main" id="{F8A26C51-3452-29CE-EA84-4C6E35EE9B1A}"/>
              </a:ext>
            </a:extLst>
          </p:cNvPr>
          <p:cNvSpPr>
            <a:spLocks noGrp="1"/>
          </p:cNvSpPr>
          <p:nvPr>
            <p:ph type="title"/>
          </p:nvPr>
        </p:nvSpPr>
        <p:spPr>
          <a:xfrm>
            <a:off x="581192" y="702156"/>
            <a:ext cx="11029616" cy="846519"/>
          </a:xfrm>
        </p:spPr>
        <p:txBody>
          <a:bodyPr>
            <a:normAutofit/>
          </a:bodyPr>
          <a:lstStyle/>
          <a:p>
            <a:r>
              <a:rPr lang="en-GB" dirty="0"/>
              <a:t>Company vision – example: </a:t>
            </a:r>
            <a:r>
              <a:rPr lang="en-GB" dirty="0" err="1"/>
              <a:t>Coca-cola</a:t>
            </a:r>
            <a:r>
              <a:rPr lang="en-GB" dirty="0"/>
              <a:t> company</a:t>
            </a:r>
          </a:p>
        </p:txBody>
      </p:sp>
      <p:sp>
        <p:nvSpPr>
          <p:cNvPr id="13" name="Rectangle 12">
            <a:extLst>
              <a:ext uri="{FF2B5EF4-FFF2-40B4-BE49-F238E27FC236}">
                <a16:creationId xmlns="" xmlns:a16="http://schemas.microsoft.com/office/drawing/2014/main" id="{8616AA08-3831-473D-B61B-89484A33CF6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 xmlns:a16="http://schemas.microsoft.com/office/drawing/2014/main" id="{8431B918-3A1C-46BA-9430-CAD97D9DA0F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 xmlns:a16="http://schemas.microsoft.com/office/drawing/2014/main" id="{8400935A-2F82-4DC4-A4E1-E12EFB8C273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 xmlns:a16="http://schemas.microsoft.com/office/drawing/2014/main" id="{4B77B9CD-23BB-27DF-506D-F7FC0BBEFA52}"/>
              </a:ext>
            </a:extLst>
          </p:cNvPr>
          <p:cNvSpPr>
            <a:spLocks noGrp="1"/>
          </p:cNvSpPr>
          <p:nvPr>
            <p:ph idx="1"/>
          </p:nvPr>
        </p:nvSpPr>
        <p:spPr>
          <a:xfrm>
            <a:off x="581193" y="1858618"/>
            <a:ext cx="6917210" cy="4367562"/>
          </a:xfrm>
        </p:spPr>
        <p:txBody>
          <a:bodyPr>
            <a:noAutofit/>
          </a:bodyPr>
          <a:lstStyle/>
          <a:p>
            <a:pPr eaLnBrk="1" hangingPunct="1">
              <a:lnSpc>
                <a:spcPct val="100000"/>
              </a:lnSpc>
              <a:buFontTx/>
              <a:buNone/>
            </a:pPr>
            <a:r>
              <a:rPr lang="en-US" altLang="en-US" sz="1800" b="1" dirty="0">
                <a:solidFill>
                  <a:srgbClr val="0070C0"/>
                </a:solidFill>
              </a:rPr>
              <a:t>Vision:</a:t>
            </a:r>
            <a:br>
              <a:rPr lang="en-US" altLang="en-US" sz="1800" b="1" dirty="0">
                <a:solidFill>
                  <a:srgbClr val="0070C0"/>
                </a:solidFill>
              </a:rPr>
            </a:br>
            <a:r>
              <a:rPr lang="en-US" altLang="en-US" sz="1800" b="1" dirty="0">
                <a:solidFill>
                  <a:srgbClr val="0070C0"/>
                </a:solidFill>
              </a:rPr>
              <a:t>To achieve sustainable growth, we have established a vision with clear goals.</a:t>
            </a:r>
          </a:p>
          <a:p>
            <a:pPr eaLnBrk="1" hangingPunct="1">
              <a:lnSpc>
                <a:spcPct val="100000"/>
              </a:lnSpc>
            </a:pPr>
            <a:r>
              <a:rPr lang="en-US" altLang="en-US" sz="1800" b="1" dirty="0"/>
              <a:t>Profit</a:t>
            </a:r>
            <a:r>
              <a:rPr lang="en-US" altLang="en-US" sz="1800" dirty="0"/>
              <a:t>: Maximizing return to shareowners while being mindful of our overall responsibilities. </a:t>
            </a:r>
          </a:p>
          <a:p>
            <a:pPr eaLnBrk="1" hangingPunct="1">
              <a:lnSpc>
                <a:spcPct val="100000"/>
              </a:lnSpc>
            </a:pPr>
            <a:r>
              <a:rPr lang="en-US" altLang="en-US" sz="1800" b="1" dirty="0"/>
              <a:t>People</a:t>
            </a:r>
            <a:r>
              <a:rPr lang="en-US" altLang="en-US" sz="1800" dirty="0"/>
              <a:t>: Being a great place to work where people are inspired to be the best they can be. </a:t>
            </a:r>
          </a:p>
          <a:p>
            <a:pPr eaLnBrk="1" hangingPunct="1">
              <a:lnSpc>
                <a:spcPct val="100000"/>
              </a:lnSpc>
            </a:pPr>
            <a:r>
              <a:rPr lang="en-US" altLang="en-US" sz="1800" b="1" dirty="0"/>
              <a:t>Portfolio</a:t>
            </a:r>
            <a:r>
              <a:rPr lang="en-US" altLang="en-US" sz="1800" dirty="0"/>
              <a:t>: Bringing to the world a portfolio of beverage brands that anticipate and satisfy peoples’ desires and needs. </a:t>
            </a:r>
          </a:p>
          <a:p>
            <a:pPr eaLnBrk="1" hangingPunct="1">
              <a:lnSpc>
                <a:spcPct val="100000"/>
              </a:lnSpc>
            </a:pPr>
            <a:r>
              <a:rPr lang="en-US" altLang="en-US" sz="1800" b="1" dirty="0"/>
              <a:t>Partners</a:t>
            </a:r>
            <a:r>
              <a:rPr lang="en-US" altLang="en-US" sz="1800" dirty="0"/>
              <a:t>: Nurturing a winning network of partners and building mutual loyalty. </a:t>
            </a:r>
          </a:p>
          <a:p>
            <a:pPr eaLnBrk="1" hangingPunct="1">
              <a:lnSpc>
                <a:spcPct val="100000"/>
              </a:lnSpc>
            </a:pPr>
            <a:r>
              <a:rPr lang="en-US" altLang="en-US" sz="1800" b="1" dirty="0"/>
              <a:t>Planet</a:t>
            </a:r>
            <a:r>
              <a:rPr lang="en-US" altLang="en-US" sz="1800" dirty="0"/>
              <a:t>: Being a responsible global citizen that makes a difference.</a:t>
            </a:r>
          </a:p>
          <a:p>
            <a:pPr>
              <a:lnSpc>
                <a:spcPct val="100000"/>
              </a:lnSpc>
            </a:pPr>
            <a:endParaRPr lang="en-GB" sz="1800" dirty="0"/>
          </a:p>
        </p:txBody>
      </p:sp>
      <p:sp>
        <p:nvSpPr>
          <p:cNvPr id="19" name="Rectangle 18">
            <a:extLst>
              <a:ext uri="{FF2B5EF4-FFF2-40B4-BE49-F238E27FC236}">
                <a16:creationId xmlns="" xmlns:a16="http://schemas.microsoft.com/office/drawing/2014/main" id="{A3D5D599-1CAE-4C92-B5AE-8E51AF6D47C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6" y="2180496"/>
            <a:ext cx="3703321"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6" name="Picture 4" descr="coca-cola">
            <a:extLst>
              <a:ext uri="{FF2B5EF4-FFF2-40B4-BE49-F238E27FC236}">
                <a16:creationId xmlns="" xmlns:a16="http://schemas.microsoft.com/office/drawing/2014/main" id="{B8CDECA7-AFF6-0723-54EC-EEFBD10FE01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63915" y="2671858"/>
            <a:ext cx="3059782" cy="305978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 xmlns:a16="http://schemas.microsoft.com/office/drawing/2014/main" id="{883FBBCA-7648-8AAC-16DC-D640D6418E6C}"/>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F1162"/>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 xmlns:a16="http://schemas.microsoft.com/office/drawing/2014/main" id="{8C2B8F84-C112-ED37-9C83-1EF486FCAB5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FF1162"/>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22</a:t>
            </a:fld>
            <a:endParaRPr kumimoji="0" lang="en-US" sz="900" b="0" i="0" u="none" strike="noStrike" kern="1200" cap="none" spc="0" normalizeH="0" baseline="0" noProof="0">
              <a:ln>
                <a:noFill/>
              </a:ln>
              <a:solidFill>
                <a:srgbClr val="FF1162"/>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8841570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 xmlns:a16="http://schemas.microsoft.com/office/drawing/2014/main" id="{504BED40-EAF7-4E55-AFF7-2CD840EBD3A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 xmlns:a16="http://schemas.microsoft.com/office/drawing/2014/main" id="{F8A26C51-3452-29CE-EA84-4C6E35EE9B1A}"/>
              </a:ext>
            </a:extLst>
          </p:cNvPr>
          <p:cNvSpPr>
            <a:spLocks noGrp="1"/>
          </p:cNvSpPr>
          <p:nvPr>
            <p:ph type="title"/>
          </p:nvPr>
        </p:nvSpPr>
        <p:spPr>
          <a:xfrm>
            <a:off x="581193" y="702156"/>
            <a:ext cx="6309003" cy="1013800"/>
          </a:xfrm>
        </p:spPr>
        <p:txBody>
          <a:bodyPr>
            <a:normAutofit/>
          </a:bodyPr>
          <a:lstStyle/>
          <a:p>
            <a:r>
              <a:rPr lang="en-GB">
                <a:solidFill>
                  <a:schemeClr val="tx2"/>
                </a:solidFill>
              </a:rPr>
              <a:t>Company’s core values</a:t>
            </a:r>
          </a:p>
        </p:txBody>
      </p:sp>
      <p:sp>
        <p:nvSpPr>
          <p:cNvPr id="22" name="Rectangle 21">
            <a:extLst>
              <a:ext uri="{FF2B5EF4-FFF2-40B4-BE49-F238E27FC236}">
                <a16:creationId xmlns="" xmlns:a16="http://schemas.microsoft.com/office/drawing/2014/main" id="{F367CCF1-BB1E-41CF-8499-94A870C33E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 xmlns:a16="http://schemas.microsoft.com/office/drawing/2014/main" id="{4B77B9CD-23BB-27DF-506D-F7FC0BBEFA52}"/>
              </a:ext>
            </a:extLst>
          </p:cNvPr>
          <p:cNvSpPr>
            <a:spLocks noGrp="1"/>
          </p:cNvSpPr>
          <p:nvPr>
            <p:ph idx="1"/>
          </p:nvPr>
        </p:nvSpPr>
        <p:spPr>
          <a:xfrm>
            <a:off x="581194" y="1896533"/>
            <a:ext cx="6309003" cy="3962266"/>
          </a:xfrm>
        </p:spPr>
        <p:txBody>
          <a:bodyPr>
            <a:normAutofit/>
          </a:bodyPr>
          <a:lstStyle/>
          <a:p>
            <a:pPr eaLnBrk="1" hangingPunct="1">
              <a:lnSpc>
                <a:spcPct val="90000"/>
              </a:lnSpc>
            </a:pPr>
            <a:r>
              <a:rPr lang="en-US" altLang="en-US" sz="1800" dirty="0"/>
              <a:t>Companies often develop a statement of values to guide a company’s pursuit of its vision.</a:t>
            </a:r>
          </a:p>
          <a:p>
            <a:pPr eaLnBrk="1" hangingPunct="1">
              <a:lnSpc>
                <a:spcPct val="90000"/>
              </a:lnSpc>
            </a:pPr>
            <a:r>
              <a:rPr lang="en-US" altLang="en-US" sz="1800" dirty="0"/>
              <a:t>Core Values provide guidance for how the company’s business is to be conducted.</a:t>
            </a:r>
          </a:p>
          <a:p>
            <a:pPr eaLnBrk="1" hangingPunct="1">
              <a:lnSpc>
                <a:spcPct val="90000"/>
              </a:lnSpc>
            </a:pPr>
            <a:r>
              <a:rPr lang="en-US" altLang="en-US" sz="1800" dirty="0"/>
              <a:t>Values statements remain a bunch of nice words until the beliefs, traits, and behaviors are actually incorporated.</a:t>
            </a:r>
          </a:p>
          <a:p>
            <a:pPr eaLnBrk="1" hangingPunct="1">
              <a:lnSpc>
                <a:spcPct val="90000"/>
              </a:lnSpc>
            </a:pPr>
            <a:r>
              <a:rPr lang="en-US" altLang="en-US" sz="1800" dirty="0"/>
              <a:t>They need to be incorporated into the company’s operations and work practices and are used as the benchmark for job appraisal, promotions, and rewards.</a:t>
            </a:r>
          </a:p>
        </p:txBody>
      </p:sp>
      <p:sp>
        <p:nvSpPr>
          <p:cNvPr id="4" name="Footer Placeholder 3">
            <a:extLst>
              <a:ext uri="{FF2B5EF4-FFF2-40B4-BE49-F238E27FC236}">
                <a16:creationId xmlns="" xmlns:a16="http://schemas.microsoft.com/office/drawing/2014/main" id="{883FBBCA-7648-8AAC-16DC-D640D6418E6C}"/>
              </a:ext>
            </a:extLst>
          </p:cNvPr>
          <p:cNvSpPr>
            <a:spLocks noGrp="1"/>
          </p:cNvSpPr>
          <p:nvPr>
            <p:ph type="ftr" sz="quarter" idx="11"/>
          </p:nvPr>
        </p:nvSpPr>
        <p:spPr>
          <a:xfrm>
            <a:off x="581193" y="5951811"/>
            <a:ext cx="42774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B89761"/>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 xmlns:a16="http://schemas.microsoft.com/office/drawing/2014/main" id="{8C2B8F84-C112-ED37-9C83-1EF486FCAB57}"/>
              </a:ext>
            </a:extLst>
          </p:cNvPr>
          <p:cNvSpPr>
            <a:spLocks noGrp="1"/>
          </p:cNvSpPr>
          <p:nvPr>
            <p:ph type="sldNum" sz="quarter" idx="12"/>
          </p:nvPr>
        </p:nvSpPr>
        <p:spPr>
          <a:xfrm>
            <a:off x="6576780" y="5956137"/>
            <a:ext cx="544874"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B89761"/>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23</a:t>
            </a:fld>
            <a:endParaRPr kumimoji="0" lang="en-US" sz="900" b="0" i="0" u="none" strike="noStrike" kern="1200" cap="none" spc="0" normalizeH="0" baseline="0" noProof="0">
              <a:ln>
                <a:noFill/>
              </a:ln>
              <a:solidFill>
                <a:srgbClr val="B89761"/>
              </a:solidFill>
              <a:effectLst/>
              <a:uLnTx/>
              <a:uFillTx/>
              <a:latin typeface="Franklin Gothic Book" panose="020B0502020104020203"/>
              <a:ea typeface="+mn-ea"/>
              <a:cs typeface="+mn-cs"/>
            </a:endParaRPr>
          </a:p>
        </p:txBody>
      </p:sp>
      <p:pic>
        <p:nvPicPr>
          <p:cNvPr id="8" name="Picture 7" descr="Firemen in a huddle">
            <a:extLst>
              <a:ext uri="{FF2B5EF4-FFF2-40B4-BE49-F238E27FC236}">
                <a16:creationId xmlns="" xmlns:a16="http://schemas.microsoft.com/office/drawing/2014/main" id="{5DDD611E-1E85-6CA6-A529-93C79FFFF1ED}"/>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3368212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8A26C51-3452-29CE-EA84-4C6E35EE9B1A}"/>
              </a:ext>
            </a:extLst>
          </p:cNvPr>
          <p:cNvSpPr>
            <a:spLocks noGrp="1"/>
          </p:cNvSpPr>
          <p:nvPr>
            <p:ph type="title"/>
          </p:nvPr>
        </p:nvSpPr>
        <p:spPr>
          <a:xfrm>
            <a:off x="581192" y="702156"/>
            <a:ext cx="11029616" cy="846519"/>
          </a:xfrm>
        </p:spPr>
        <p:txBody>
          <a:bodyPr>
            <a:normAutofit/>
          </a:bodyPr>
          <a:lstStyle/>
          <a:p>
            <a:r>
              <a:rPr lang="en-GB" dirty="0"/>
              <a:t>Company’s core values – example: </a:t>
            </a:r>
            <a:r>
              <a:rPr lang="en-GB" dirty="0" err="1"/>
              <a:t>Coca-cola</a:t>
            </a:r>
            <a:r>
              <a:rPr lang="en-GB" dirty="0"/>
              <a:t> company</a:t>
            </a:r>
          </a:p>
        </p:txBody>
      </p:sp>
      <p:sp>
        <p:nvSpPr>
          <p:cNvPr id="3" name="Content Placeholder 2">
            <a:extLst>
              <a:ext uri="{FF2B5EF4-FFF2-40B4-BE49-F238E27FC236}">
                <a16:creationId xmlns="" xmlns:a16="http://schemas.microsoft.com/office/drawing/2014/main" id="{4B77B9CD-23BB-27DF-506D-F7FC0BBEFA52}"/>
              </a:ext>
            </a:extLst>
          </p:cNvPr>
          <p:cNvSpPr>
            <a:spLocks noGrp="1"/>
          </p:cNvSpPr>
          <p:nvPr>
            <p:ph idx="1"/>
          </p:nvPr>
        </p:nvSpPr>
        <p:spPr>
          <a:xfrm>
            <a:off x="581193" y="1858618"/>
            <a:ext cx="6917210" cy="4367562"/>
          </a:xfrm>
        </p:spPr>
        <p:txBody>
          <a:bodyPr>
            <a:noAutofit/>
          </a:bodyPr>
          <a:lstStyle/>
          <a:p>
            <a:pPr eaLnBrk="1" hangingPunct="1">
              <a:lnSpc>
                <a:spcPct val="90000"/>
              </a:lnSpc>
              <a:buFontTx/>
              <a:buNone/>
            </a:pPr>
            <a:r>
              <a:rPr lang="en-US" altLang="en-US" sz="1800" b="1" dirty="0">
                <a:solidFill>
                  <a:srgbClr val="0070C0"/>
                </a:solidFill>
              </a:rPr>
              <a:t>Values</a:t>
            </a:r>
          </a:p>
          <a:p>
            <a:pPr eaLnBrk="1" hangingPunct="1">
              <a:lnSpc>
                <a:spcPct val="90000"/>
              </a:lnSpc>
              <a:buFontTx/>
              <a:buNone/>
            </a:pPr>
            <a:r>
              <a:rPr lang="en-US" altLang="en-US" sz="1800" b="1" dirty="0">
                <a:solidFill>
                  <a:srgbClr val="0070C0"/>
                </a:solidFill>
              </a:rPr>
              <a:t/>
            </a:r>
            <a:br>
              <a:rPr lang="en-US" altLang="en-US" sz="1800" b="1" dirty="0">
                <a:solidFill>
                  <a:srgbClr val="0070C0"/>
                </a:solidFill>
              </a:rPr>
            </a:br>
            <a:r>
              <a:rPr lang="en-US" altLang="en-US" sz="1800" b="1" dirty="0">
                <a:solidFill>
                  <a:srgbClr val="0070C0"/>
                </a:solidFill>
              </a:rPr>
              <a:t>We are guided by shared values that we will live by as a company and as individuals. </a:t>
            </a:r>
          </a:p>
          <a:p>
            <a:pPr eaLnBrk="1" hangingPunct="1">
              <a:lnSpc>
                <a:spcPct val="90000"/>
              </a:lnSpc>
              <a:buFontTx/>
              <a:buNone/>
            </a:pPr>
            <a:endParaRPr lang="en-US" altLang="en-US" sz="1800" dirty="0"/>
          </a:p>
          <a:p>
            <a:pPr eaLnBrk="1" hangingPunct="1">
              <a:lnSpc>
                <a:spcPct val="90000"/>
              </a:lnSpc>
            </a:pPr>
            <a:r>
              <a:rPr lang="en-US" altLang="en-US" sz="1800" b="1" dirty="0"/>
              <a:t>Leadership</a:t>
            </a:r>
            <a:r>
              <a:rPr lang="en-US" altLang="en-US" sz="1800" dirty="0"/>
              <a:t>: "The courage to shape a better future" </a:t>
            </a:r>
          </a:p>
          <a:p>
            <a:pPr eaLnBrk="1" hangingPunct="1">
              <a:lnSpc>
                <a:spcPct val="90000"/>
              </a:lnSpc>
            </a:pPr>
            <a:r>
              <a:rPr lang="en-US" altLang="en-US" sz="1800" b="1" dirty="0"/>
              <a:t>Passion</a:t>
            </a:r>
            <a:r>
              <a:rPr lang="en-US" altLang="en-US" sz="1800" dirty="0"/>
              <a:t>: "Committed in heart and mind" </a:t>
            </a:r>
          </a:p>
          <a:p>
            <a:pPr eaLnBrk="1" hangingPunct="1">
              <a:lnSpc>
                <a:spcPct val="90000"/>
              </a:lnSpc>
            </a:pPr>
            <a:r>
              <a:rPr lang="en-US" altLang="en-US" sz="1800" b="1" dirty="0"/>
              <a:t>Integrity</a:t>
            </a:r>
            <a:r>
              <a:rPr lang="en-US" altLang="en-US" sz="1800" dirty="0"/>
              <a:t>: "Be real" </a:t>
            </a:r>
          </a:p>
          <a:p>
            <a:pPr eaLnBrk="1" hangingPunct="1">
              <a:lnSpc>
                <a:spcPct val="90000"/>
              </a:lnSpc>
            </a:pPr>
            <a:r>
              <a:rPr lang="en-US" altLang="en-US" sz="1800" b="1" dirty="0"/>
              <a:t>Accountability</a:t>
            </a:r>
            <a:r>
              <a:rPr lang="en-US" altLang="en-US" sz="1800" dirty="0"/>
              <a:t>: "If it is to be, it’s up to me" </a:t>
            </a:r>
          </a:p>
          <a:p>
            <a:pPr eaLnBrk="1" hangingPunct="1">
              <a:lnSpc>
                <a:spcPct val="90000"/>
              </a:lnSpc>
            </a:pPr>
            <a:r>
              <a:rPr lang="en-US" altLang="en-US" sz="1800" b="1" dirty="0"/>
              <a:t>Collaboration</a:t>
            </a:r>
            <a:r>
              <a:rPr lang="en-US" altLang="en-US" sz="1800" dirty="0"/>
              <a:t>: "Leverage collective genius" </a:t>
            </a:r>
          </a:p>
          <a:p>
            <a:pPr eaLnBrk="1" hangingPunct="1">
              <a:lnSpc>
                <a:spcPct val="90000"/>
              </a:lnSpc>
            </a:pPr>
            <a:r>
              <a:rPr lang="en-US" altLang="en-US" sz="1800" b="1" dirty="0"/>
              <a:t>Innovation</a:t>
            </a:r>
            <a:r>
              <a:rPr lang="en-US" altLang="en-US" sz="1800" dirty="0"/>
              <a:t>: "Seek, imagine, create, delight" </a:t>
            </a:r>
          </a:p>
          <a:p>
            <a:pPr eaLnBrk="1" hangingPunct="1">
              <a:lnSpc>
                <a:spcPct val="90000"/>
              </a:lnSpc>
            </a:pPr>
            <a:r>
              <a:rPr lang="en-US" altLang="en-US" sz="1800" b="1" dirty="0"/>
              <a:t>Quality</a:t>
            </a:r>
            <a:r>
              <a:rPr lang="en-US" altLang="en-US" sz="1800" dirty="0"/>
              <a:t>: "What we do, we do well" </a:t>
            </a:r>
          </a:p>
        </p:txBody>
      </p:sp>
      <p:pic>
        <p:nvPicPr>
          <p:cNvPr id="6" name="Picture 4" descr="coca-cola">
            <a:extLst>
              <a:ext uri="{FF2B5EF4-FFF2-40B4-BE49-F238E27FC236}">
                <a16:creationId xmlns="" xmlns:a16="http://schemas.microsoft.com/office/drawing/2014/main" id="{B8CDECA7-AFF6-0723-54EC-EEFBD10FE01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63915" y="2671858"/>
            <a:ext cx="3059782" cy="305978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 xmlns:a16="http://schemas.microsoft.com/office/drawing/2014/main" id="{883FBBCA-7648-8AAC-16DC-D640D6418E6C}"/>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F1162"/>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 xmlns:a16="http://schemas.microsoft.com/office/drawing/2014/main" id="{8C2B8F84-C112-ED37-9C83-1EF486FCAB5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FF1162"/>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24</a:t>
            </a:fld>
            <a:endParaRPr kumimoji="0" lang="en-US" sz="900" b="0" i="0" u="none" strike="noStrike" kern="1200" cap="none" spc="0" normalizeH="0" baseline="0" noProof="0">
              <a:ln>
                <a:noFill/>
              </a:ln>
              <a:solidFill>
                <a:srgbClr val="FF1162"/>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6384813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Market research</a:t>
            </a:r>
          </a:p>
        </p:txBody>
      </p:sp>
      <p:sp>
        <p:nvSpPr>
          <p:cNvPr id="3" name="TextBox 2">
            <a:extLst>
              <a:ext uri="{FF2B5EF4-FFF2-40B4-BE49-F238E27FC236}">
                <a16:creationId xmlns="" xmlns:a16="http://schemas.microsoft.com/office/drawing/2014/main" id="{1A63A293-6A4B-481D-8960-BE437C3CF946}"/>
              </a:ext>
            </a:extLst>
          </p:cNvPr>
          <p:cNvSpPr txBox="1"/>
          <p:nvPr/>
        </p:nvSpPr>
        <p:spPr>
          <a:xfrm>
            <a:off x="575894" y="1738882"/>
            <a:ext cx="10662081" cy="4585871"/>
          </a:xfrm>
          <a:prstGeom prst="rect">
            <a:avLst/>
          </a:prstGeom>
          <a:noFill/>
        </p:spPr>
        <p:txBody>
          <a:bodyPr wrap="square" rtlCol="0">
            <a:spAutoFit/>
          </a:bodyPr>
          <a:lstStyle/>
          <a:p>
            <a:pPr algn="ctr"/>
            <a:r>
              <a:rPr lang="en-GB" sz="2000" b="1" dirty="0">
                <a:solidFill>
                  <a:srgbClr val="0070C0"/>
                </a:solidFill>
              </a:rPr>
              <a:t>Market Research is the process of collecting information that provides insight into the consumer's buying habits - the rationale for purchase and location of purchases.</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There is no one ‘best’ way to gather market information.</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You have to start by narrowing down what you need to know to a set of questions. </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The approach to the collection of marketing information is determined based on the questions that need to be answered</a:t>
            </a:r>
            <a:r>
              <a:rPr lang="en-GB"/>
              <a:t>. </a:t>
            </a:r>
            <a:endParaRPr lang="en-GB" dirty="0"/>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b="1" dirty="0">
                <a:solidFill>
                  <a:srgbClr val="0070C0"/>
                </a:solidFill>
              </a:rPr>
              <a:t>Purpose:</a:t>
            </a:r>
            <a:r>
              <a:rPr lang="en-GB" dirty="0"/>
              <a:t> </a:t>
            </a:r>
          </a:p>
          <a:p>
            <a:pPr marL="800100" lvl="1" indent="-342900">
              <a:buFont typeface="Arial" panose="020B0604020202020204" pitchFamily="34" charset="0"/>
              <a:buChar char="•"/>
            </a:pPr>
            <a:r>
              <a:rPr lang="en-GB" dirty="0"/>
              <a:t>Identify new customers.</a:t>
            </a:r>
          </a:p>
          <a:p>
            <a:pPr marL="800100" lvl="1" indent="-342900">
              <a:buFont typeface="Arial" panose="020B0604020202020204" pitchFamily="34" charset="0"/>
              <a:buChar char="•"/>
            </a:pPr>
            <a:r>
              <a:rPr lang="en-GB" dirty="0"/>
              <a:t>Better understand existing customers.</a:t>
            </a:r>
          </a:p>
          <a:p>
            <a:pPr marL="800100" lvl="1" indent="-342900">
              <a:buFont typeface="Arial" panose="020B0604020202020204" pitchFamily="34" charset="0"/>
              <a:buChar char="•"/>
            </a:pPr>
            <a:r>
              <a:rPr lang="en-GB" dirty="0"/>
              <a:t>Better understand competitors.</a:t>
            </a:r>
          </a:p>
          <a:p>
            <a:pPr marL="800100" lvl="1" indent="-342900">
              <a:buFont typeface="Arial" panose="020B0604020202020204" pitchFamily="34" charset="0"/>
              <a:buChar char="•"/>
            </a:pPr>
            <a:r>
              <a:rPr lang="en-GB" dirty="0"/>
              <a:t>Test new markets.</a:t>
            </a:r>
          </a:p>
          <a:p>
            <a:pPr marL="800100" lvl="1" indent="-342900">
              <a:buFont typeface="Arial" panose="020B0604020202020204" pitchFamily="34" charset="0"/>
              <a:buChar char="•"/>
            </a:pPr>
            <a:r>
              <a:rPr lang="en-GB" dirty="0"/>
              <a:t>Identify new opportunities - performance, price, promotion.</a:t>
            </a:r>
          </a:p>
        </p:txBody>
      </p:sp>
      <p:sp>
        <p:nvSpPr>
          <p:cNvPr id="4" name="Footer Placeholder 3">
            <a:extLst>
              <a:ext uri="{FF2B5EF4-FFF2-40B4-BE49-F238E27FC236}">
                <a16:creationId xmlns=""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25</a:t>
            </a:fld>
            <a:endParaRPr lang="en-US" dirty="0"/>
          </a:p>
        </p:txBody>
      </p:sp>
    </p:spTree>
    <p:extLst>
      <p:ext uri="{BB962C8B-B14F-4D97-AF65-F5344CB8AC3E}">
        <p14:creationId xmlns:p14="http://schemas.microsoft.com/office/powerpoint/2010/main" val="3069549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9" end="9"/>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10" end="1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11" end="11"/>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2" end="12"/>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types of market information: Internal</a:t>
            </a:r>
          </a:p>
        </p:txBody>
      </p:sp>
      <p:sp>
        <p:nvSpPr>
          <p:cNvPr id="4" name="Footer Placeholder 3">
            <a:extLst>
              <a:ext uri="{FF2B5EF4-FFF2-40B4-BE49-F238E27FC236}">
                <a16:creationId xmlns=""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26</a:t>
            </a:fld>
            <a:endParaRPr lang="en-US" dirty="0"/>
          </a:p>
        </p:txBody>
      </p:sp>
      <p:pic>
        <p:nvPicPr>
          <p:cNvPr id="7" name="Picture 6">
            <a:extLst>
              <a:ext uri="{FF2B5EF4-FFF2-40B4-BE49-F238E27FC236}">
                <a16:creationId xmlns="" xmlns:a16="http://schemas.microsoft.com/office/drawing/2014/main" id="{412B3AAF-453B-5708-7DE6-A6B7B466642A}"/>
              </a:ext>
            </a:extLst>
          </p:cNvPr>
          <p:cNvPicPr>
            <a:picLocks noChangeAspect="1"/>
          </p:cNvPicPr>
          <p:nvPr/>
        </p:nvPicPr>
        <p:blipFill>
          <a:blip r:embed="rId2"/>
          <a:stretch>
            <a:fillRect/>
          </a:stretch>
        </p:blipFill>
        <p:spPr>
          <a:xfrm>
            <a:off x="352289" y="1687280"/>
            <a:ext cx="3453920" cy="3719607"/>
          </a:xfrm>
          <a:prstGeom prst="rect">
            <a:avLst/>
          </a:prstGeom>
        </p:spPr>
      </p:pic>
      <p:pic>
        <p:nvPicPr>
          <p:cNvPr id="12" name="Picture 11">
            <a:extLst>
              <a:ext uri="{FF2B5EF4-FFF2-40B4-BE49-F238E27FC236}">
                <a16:creationId xmlns="" xmlns:a16="http://schemas.microsoft.com/office/drawing/2014/main" id="{246D3C5B-7DB9-46E4-BF67-3C72F5BBF212}"/>
              </a:ext>
            </a:extLst>
          </p:cNvPr>
          <p:cNvPicPr>
            <a:picLocks noChangeAspect="1"/>
          </p:cNvPicPr>
          <p:nvPr/>
        </p:nvPicPr>
        <p:blipFill>
          <a:blip r:embed="rId3"/>
          <a:stretch>
            <a:fillRect/>
          </a:stretch>
        </p:blipFill>
        <p:spPr>
          <a:xfrm>
            <a:off x="4191912" y="1779104"/>
            <a:ext cx="7879561" cy="4502426"/>
          </a:xfrm>
          <a:prstGeom prst="rect">
            <a:avLst/>
          </a:prstGeom>
        </p:spPr>
      </p:pic>
    </p:spTree>
    <p:extLst>
      <p:ext uri="{BB962C8B-B14F-4D97-AF65-F5344CB8AC3E}">
        <p14:creationId xmlns:p14="http://schemas.microsoft.com/office/powerpoint/2010/main" val="1948281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types of market information: External</a:t>
            </a:r>
          </a:p>
        </p:txBody>
      </p:sp>
      <p:sp>
        <p:nvSpPr>
          <p:cNvPr id="4" name="Footer Placeholder 3">
            <a:extLst>
              <a:ext uri="{FF2B5EF4-FFF2-40B4-BE49-F238E27FC236}">
                <a16:creationId xmlns=""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27</a:t>
            </a:fld>
            <a:endParaRPr lang="en-US" dirty="0"/>
          </a:p>
        </p:txBody>
      </p:sp>
      <p:sp>
        <p:nvSpPr>
          <p:cNvPr id="8" name="TextBox 7">
            <a:extLst>
              <a:ext uri="{FF2B5EF4-FFF2-40B4-BE49-F238E27FC236}">
                <a16:creationId xmlns="" xmlns:a16="http://schemas.microsoft.com/office/drawing/2014/main" id="{33F82D34-77F9-B2FB-CD5D-AF0BDFF79C97}"/>
              </a:ext>
            </a:extLst>
          </p:cNvPr>
          <p:cNvSpPr txBox="1"/>
          <p:nvPr/>
        </p:nvSpPr>
        <p:spPr>
          <a:xfrm>
            <a:off x="6855617" y="3851238"/>
            <a:ext cx="4749893" cy="1077218"/>
          </a:xfrm>
          <a:prstGeom prst="rect">
            <a:avLst/>
          </a:prstGeom>
          <a:noFill/>
        </p:spPr>
        <p:txBody>
          <a:bodyPr wrap="square">
            <a:spAutoFit/>
          </a:bodyPr>
          <a:lstStyle/>
          <a:p>
            <a:r>
              <a:rPr lang="en-GB" sz="1600" b="1" dirty="0">
                <a:solidFill>
                  <a:srgbClr val="0070C0"/>
                </a:solidFill>
              </a:rPr>
              <a:t>Primary research: </a:t>
            </a:r>
            <a:r>
              <a:rPr lang="en-GB" sz="1600" dirty="0"/>
              <a:t>can be collected in several ways:</a:t>
            </a:r>
          </a:p>
          <a:p>
            <a:pPr marL="285750" indent="-285750">
              <a:buFont typeface="Arial" panose="020B0604020202020204" pitchFamily="34" charset="0"/>
              <a:buChar char="•"/>
            </a:pPr>
            <a:r>
              <a:rPr lang="en-GB" sz="1600" dirty="0"/>
              <a:t>Questionnaires.</a:t>
            </a:r>
          </a:p>
          <a:p>
            <a:pPr marL="285750" indent="-285750">
              <a:buFont typeface="Arial" panose="020B0604020202020204" pitchFamily="34" charset="0"/>
              <a:buChar char="•"/>
            </a:pPr>
            <a:r>
              <a:rPr lang="en-GB" sz="1600" dirty="0"/>
              <a:t>Focus groups.</a:t>
            </a:r>
          </a:p>
          <a:p>
            <a:pPr marL="285750" indent="-285750">
              <a:buFont typeface="Arial" panose="020B0604020202020204" pitchFamily="34" charset="0"/>
              <a:buChar char="•"/>
            </a:pPr>
            <a:r>
              <a:rPr lang="en-GB" sz="1600" dirty="0"/>
              <a:t>Interviews.</a:t>
            </a:r>
          </a:p>
        </p:txBody>
      </p:sp>
      <p:sp>
        <p:nvSpPr>
          <p:cNvPr id="10" name="TextBox 9">
            <a:extLst>
              <a:ext uri="{FF2B5EF4-FFF2-40B4-BE49-F238E27FC236}">
                <a16:creationId xmlns="" xmlns:a16="http://schemas.microsoft.com/office/drawing/2014/main" id="{A60F60DE-FE41-6EB5-FC67-11DB4F795781}"/>
              </a:ext>
            </a:extLst>
          </p:cNvPr>
          <p:cNvSpPr txBox="1"/>
          <p:nvPr/>
        </p:nvSpPr>
        <p:spPr>
          <a:xfrm>
            <a:off x="6854183" y="2728028"/>
            <a:ext cx="5192815" cy="1077218"/>
          </a:xfrm>
          <a:prstGeom prst="rect">
            <a:avLst/>
          </a:prstGeom>
          <a:noFill/>
        </p:spPr>
        <p:txBody>
          <a:bodyPr wrap="square">
            <a:spAutoFit/>
          </a:bodyPr>
          <a:lstStyle/>
          <a:p>
            <a:r>
              <a:rPr lang="en-GB" sz="1600" b="1" dirty="0">
                <a:solidFill>
                  <a:srgbClr val="0070C0"/>
                </a:solidFill>
              </a:rPr>
              <a:t>Secondary research</a:t>
            </a:r>
            <a:r>
              <a:rPr lang="en-GB" sz="1600" dirty="0"/>
              <a:t>: reading reports, other studies etc.</a:t>
            </a:r>
          </a:p>
          <a:p>
            <a:pPr marL="285750" indent="-285750">
              <a:buFont typeface="Arial" panose="020B0604020202020204" pitchFamily="34" charset="0"/>
              <a:buChar char="•"/>
            </a:pPr>
            <a:r>
              <a:rPr lang="en-GB" sz="1600" dirty="0"/>
              <a:t>Market Research Companies.</a:t>
            </a:r>
          </a:p>
          <a:p>
            <a:pPr marL="285750" indent="-285750">
              <a:buFont typeface="Arial" panose="020B0604020202020204" pitchFamily="34" charset="0"/>
              <a:buChar char="•"/>
            </a:pPr>
            <a:r>
              <a:rPr lang="en-GB" sz="1600" dirty="0"/>
              <a:t>Trade Unions.</a:t>
            </a:r>
          </a:p>
          <a:p>
            <a:pPr marL="285750" indent="-285750">
              <a:buFont typeface="Arial" panose="020B0604020202020204" pitchFamily="34" charset="0"/>
              <a:buChar char="•"/>
            </a:pPr>
            <a:r>
              <a:rPr lang="en-GB" sz="1600" dirty="0"/>
              <a:t>Government.</a:t>
            </a:r>
          </a:p>
        </p:txBody>
      </p:sp>
      <p:pic>
        <p:nvPicPr>
          <p:cNvPr id="11" name="Picture 10">
            <a:extLst>
              <a:ext uri="{FF2B5EF4-FFF2-40B4-BE49-F238E27FC236}">
                <a16:creationId xmlns="" xmlns:a16="http://schemas.microsoft.com/office/drawing/2014/main" id="{16D6E48F-92F4-D8BE-425C-27DC48B1A27B}"/>
              </a:ext>
            </a:extLst>
          </p:cNvPr>
          <p:cNvPicPr>
            <a:picLocks noChangeAspect="1"/>
          </p:cNvPicPr>
          <p:nvPr/>
        </p:nvPicPr>
        <p:blipFill>
          <a:blip r:embed="rId2"/>
          <a:stretch>
            <a:fillRect/>
          </a:stretch>
        </p:blipFill>
        <p:spPr>
          <a:xfrm>
            <a:off x="741305" y="1829472"/>
            <a:ext cx="5923034" cy="3053246"/>
          </a:xfrm>
          <a:prstGeom prst="rect">
            <a:avLst/>
          </a:prstGeom>
        </p:spPr>
      </p:pic>
    </p:spTree>
    <p:extLst>
      <p:ext uri="{BB962C8B-B14F-4D97-AF65-F5344CB8AC3E}">
        <p14:creationId xmlns:p14="http://schemas.microsoft.com/office/powerpoint/2010/main" val="683677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Market research – essential for identifying problems</a:t>
            </a:r>
          </a:p>
        </p:txBody>
      </p:sp>
      <p:sp>
        <p:nvSpPr>
          <p:cNvPr id="3" name="TextBox 2">
            <a:extLst>
              <a:ext uri="{FF2B5EF4-FFF2-40B4-BE49-F238E27FC236}">
                <a16:creationId xmlns="" xmlns:a16="http://schemas.microsoft.com/office/drawing/2014/main" id="{1A63A293-6A4B-481D-8960-BE437C3CF946}"/>
              </a:ext>
            </a:extLst>
          </p:cNvPr>
          <p:cNvSpPr txBox="1"/>
          <p:nvPr/>
        </p:nvSpPr>
        <p:spPr>
          <a:xfrm>
            <a:off x="575894" y="1738882"/>
            <a:ext cx="10662081" cy="369332"/>
          </a:xfrm>
          <a:prstGeom prst="rect">
            <a:avLst/>
          </a:prstGeom>
          <a:noFill/>
        </p:spPr>
        <p:txBody>
          <a:bodyPr wrap="square" rtlCol="0">
            <a:spAutoFit/>
          </a:bodyPr>
          <a:lstStyle/>
          <a:p>
            <a:pPr marL="342900" indent="-342900">
              <a:buFont typeface="Arial" panose="020B0604020202020204" pitchFamily="34" charset="0"/>
              <a:buChar char="•"/>
            </a:pPr>
            <a:r>
              <a:rPr lang="en-GB" dirty="0"/>
              <a:t>Market research can be used to identify potential problems and to solve existing problems.</a:t>
            </a:r>
          </a:p>
        </p:txBody>
      </p:sp>
      <p:sp>
        <p:nvSpPr>
          <p:cNvPr id="4" name="Footer Placeholder 3">
            <a:extLst>
              <a:ext uri="{FF2B5EF4-FFF2-40B4-BE49-F238E27FC236}">
                <a16:creationId xmlns=""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28</a:t>
            </a:fld>
            <a:endParaRPr lang="en-US" dirty="0"/>
          </a:p>
        </p:txBody>
      </p:sp>
      <p:pic>
        <p:nvPicPr>
          <p:cNvPr id="7" name="Picture 6">
            <a:extLst>
              <a:ext uri="{FF2B5EF4-FFF2-40B4-BE49-F238E27FC236}">
                <a16:creationId xmlns="" xmlns:a16="http://schemas.microsoft.com/office/drawing/2014/main" id="{781E1D53-DC81-F541-F20C-C3661423DC42}"/>
              </a:ext>
            </a:extLst>
          </p:cNvPr>
          <p:cNvPicPr>
            <a:picLocks noChangeAspect="1"/>
          </p:cNvPicPr>
          <p:nvPr/>
        </p:nvPicPr>
        <p:blipFill>
          <a:blip r:embed="rId2"/>
          <a:stretch>
            <a:fillRect/>
          </a:stretch>
        </p:blipFill>
        <p:spPr>
          <a:xfrm>
            <a:off x="505142" y="2420519"/>
            <a:ext cx="5234175" cy="2621997"/>
          </a:xfrm>
          <a:prstGeom prst="rect">
            <a:avLst/>
          </a:prstGeom>
        </p:spPr>
      </p:pic>
      <p:pic>
        <p:nvPicPr>
          <p:cNvPr id="9" name="Picture 8">
            <a:extLst>
              <a:ext uri="{FF2B5EF4-FFF2-40B4-BE49-F238E27FC236}">
                <a16:creationId xmlns="" xmlns:a16="http://schemas.microsoft.com/office/drawing/2014/main" id="{4087A163-E571-936D-B77F-F9B2BC4A8B9E}"/>
              </a:ext>
            </a:extLst>
          </p:cNvPr>
          <p:cNvPicPr>
            <a:picLocks noChangeAspect="1"/>
          </p:cNvPicPr>
          <p:nvPr/>
        </p:nvPicPr>
        <p:blipFill>
          <a:blip r:embed="rId3"/>
          <a:stretch>
            <a:fillRect/>
          </a:stretch>
        </p:blipFill>
        <p:spPr>
          <a:xfrm>
            <a:off x="5836388" y="2431989"/>
            <a:ext cx="6000152" cy="2523796"/>
          </a:xfrm>
          <a:prstGeom prst="rect">
            <a:avLst/>
          </a:prstGeom>
        </p:spPr>
      </p:pic>
    </p:spTree>
    <p:extLst>
      <p:ext uri="{BB962C8B-B14F-4D97-AF65-F5344CB8AC3E}">
        <p14:creationId xmlns:p14="http://schemas.microsoft.com/office/powerpoint/2010/main" val="606415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2.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D289AE2-D2AE-49D1-AFAC-3A79F6794255}">
  <ds:schemaRefs>
    <ds:schemaRef ds:uri="http://purl.org/dc/elements/1.1/"/>
    <ds:schemaRef ds:uri="http://schemas.microsoft.com/office/2006/metadata/properties"/>
    <ds:schemaRef ds:uri="http://purl.org/dc/terms/"/>
    <ds:schemaRef ds:uri="http://schemas.openxmlformats.org/package/2006/metadata/core-properties"/>
    <ds:schemaRef ds:uri="16c05727-aa75-4e4a-9b5f-8a80a1165891"/>
    <ds:schemaRef ds:uri="http://schemas.microsoft.com/office/2006/documentManagement/types"/>
    <ds:schemaRef ds:uri="http://schemas.microsoft.com/office/infopath/2007/PartnerControls"/>
    <ds:schemaRef ds:uri="71af3243-3dd4-4a8d-8c0d-dd76da1f02a5"/>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1710</TotalTime>
  <Words>1289</Words>
  <Application>Microsoft Office PowerPoint</Application>
  <PresentationFormat>Widescreen</PresentationFormat>
  <Paragraphs>199</Paragraphs>
  <Slides>28</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28</vt:i4>
      </vt:variant>
    </vt:vector>
  </HeadingPairs>
  <TitlesOfParts>
    <vt:vector size="37" baseType="lpstr">
      <vt:lpstr>MS PGothic</vt:lpstr>
      <vt:lpstr>Arial</vt:lpstr>
      <vt:lpstr>Calibri</vt:lpstr>
      <vt:lpstr>Comic Sans MS</vt:lpstr>
      <vt:lpstr>Franklin Gothic Book</vt:lpstr>
      <vt:lpstr>Franklin Gothic Demi</vt:lpstr>
      <vt:lpstr>Roboto</vt:lpstr>
      <vt:lpstr>Wingdings 2</vt:lpstr>
      <vt:lpstr>DividendVTI</vt:lpstr>
      <vt:lpstr>MBA Marketing management BMMB7012</vt:lpstr>
      <vt:lpstr>What is marketing?</vt:lpstr>
      <vt:lpstr>Marketing and markets</vt:lpstr>
      <vt:lpstr>The marketing concept</vt:lpstr>
      <vt:lpstr>The marketing concept (continued…)</vt:lpstr>
      <vt:lpstr>Evolution of marketing</vt:lpstr>
      <vt:lpstr>Evolution of marketing</vt:lpstr>
      <vt:lpstr>Market-Oriented vs. Internally Orientated Businesses</vt:lpstr>
      <vt:lpstr>Expectation setting vs. customer value</vt:lpstr>
      <vt:lpstr>The nature of customer value</vt:lpstr>
      <vt:lpstr>Forms of customer value</vt:lpstr>
      <vt:lpstr>How to Capture value from customers</vt:lpstr>
      <vt:lpstr>Marketing process – The basic framework</vt:lpstr>
      <vt:lpstr>Marketing mix – 4p and 7p introduction</vt:lpstr>
      <vt:lpstr>7p marketing mix</vt:lpstr>
      <vt:lpstr>The Extended Marketing Mix within the External Environment </vt:lpstr>
      <vt:lpstr>Marketing planning process</vt:lpstr>
      <vt:lpstr>Mission, Vision, core values and objectives</vt:lpstr>
      <vt:lpstr>Company mission</vt:lpstr>
      <vt:lpstr>Company mission – example: Coca-cola company</vt:lpstr>
      <vt:lpstr>Company vision</vt:lpstr>
      <vt:lpstr>Company vision – example: Coca-cola company</vt:lpstr>
      <vt:lpstr>Company’s core values</vt:lpstr>
      <vt:lpstr>Company’s core values – example: Coca-cola company</vt:lpstr>
      <vt:lpstr>Market research</vt:lpstr>
      <vt:lpstr>types of market information: Internal</vt:lpstr>
      <vt:lpstr>types of market information: External</vt:lpstr>
      <vt:lpstr>Market research – essential for identifying problems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85</cp:revision>
  <dcterms:created xsi:type="dcterms:W3CDTF">2021-11-30T09:35:50Z</dcterms:created>
  <dcterms:modified xsi:type="dcterms:W3CDTF">2023-05-16T08:43:56Z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