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3" r:id="rId3"/>
    <p:sldId id="279" r:id="rId4"/>
    <p:sldId id="280" r:id="rId5"/>
    <p:sldId id="274" r:id="rId6"/>
    <p:sldId id="281" r:id="rId7"/>
    <p:sldId id="282" r:id="rId8"/>
    <p:sldId id="283" r:id="rId9"/>
    <p:sldId id="277" r:id="rId10"/>
    <p:sldId id="276" r:id="rId11"/>
    <p:sldId id="28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3" d="100"/>
          <a:sy n="43" d="100"/>
        </p:scale>
        <p:origin x="-1164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21AE37-2C35-4C8C-B9B5-F7D87D1ABA48}" type="datetimeFigureOut">
              <a:rPr lang="en-GB" smtClean="0"/>
              <a:t>28/04/2017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0BF4B6-A9D6-431E-82CA-57AF93F921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594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ACL- Access Control List</a:t>
            </a:r>
          </a:p>
          <a:p>
            <a:r>
              <a:rPr lang="en-GB" dirty="0" smtClean="0"/>
              <a:t>Access Layer Switches directly connects to server farm. Server functions include FTP,</a:t>
            </a:r>
            <a:r>
              <a:rPr lang="en-GB" baseline="0" dirty="0" smtClean="0"/>
              <a:t> Telnet, Database etc.,</a:t>
            </a:r>
          </a:p>
          <a:p>
            <a:r>
              <a:rPr lang="en-GB" baseline="0" dirty="0" smtClean="0"/>
              <a:t>DCT abbreviation : only used in this presentation slides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0BF4B6-A9D6-431E-82CA-57AF93F921B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2579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EtherChannel</a:t>
            </a:r>
            <a:r>
              <a:rPr lang="en-GB" dirty="0" smtClean="0"/>
              <a:t> – Port Channel in Cisco</a:t>
            </a:r>
          </a:p>
          <a:p>
            <a:r>
              <a:rPr lang="en-GB" dirty="0" smtClean="0"/>
              <a:t>(In this presentation slides ‘</a:t>
            </a:r>
            <a:r>
              <a:rPr lang="en-GB" dirty="0" err="1" smtClean="0"/>
              <a:t>agg</a:t>
            </a:r>
            <a:r>
              <a:rPr lang="en-GB" dirty="0" smtClean="0"/>
              <a:t>’ means</a:t>
            </a:r>
            <a:r>
              <a:rPr lang="en-GB" baseline="0" dirty="0" smtClean="0"/>
              <a:t> ‘</a:t>
            </a:r>
            <a:r>
              <a:rPr lang="en-GB" dirty="0" smtClean="0"/>
              <a:t>aggregation layer switch’, ‘</a:t>
            </a:r>
            <a:r>
              <a:rPr lang="en-GB" dirty="0" err="1" smtClean="0"/>
              <a:t>acc</a:t>
            </a:r>
            <a:r>
              <a:rPr lang="en-GB" dirty="0" smtClean="0"/>
              <a:t>’ means ‘access layer switch’)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0BF4B6-A9D6-431E-82CA-57AF93F921B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3529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IDS – Intrusion Detection System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0BF4B6-A9D6-431E-82CA-57AF93F921B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0784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0BF4B6-A9D6-431E-82CA-57AF93F921B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3126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B506A-E6F3-4E63-8909-B320E932D46B}" type="datetimeFigureOut">
              <a:rPr lang="en-GB" smtClean="0"/>
              <a:t>28/04/2017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883C-A68A-4351-BC0D-F3F6626EC2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022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B506A-E6F3-4E63-8909-B320E932D46B}" type="datetimeFigureOut">
              <a:rPr lang="en-GB" smtClean="0"/>
              <a:t>28/04/2017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883C-A68A-4351-BC0D-F3F6626EC2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505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B506A-E6F3-4E63-8909-B320E932D46B}" type="datetimeFigureOut">
              <a:rPr lang="en-GB" smtClean="0"/>
              <a:t>28/04/2017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883C-A68A-4351-BC0D-F3F6626EC2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772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B506A-E6F3-4E63-8909-B320E932D46B}" type="datetimeFigureOut">
              <a:rPr lang="en-GB" smtClean="0"/>
              <a:t>28/04/2017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883C-A68A-4351-BC0D-F3F6626EC2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158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B506A-E6F3-4E63-8909-B320E932D46B}" type="datetimeFigureOut">
              <a:rPr lang="en-GB" smtClean="0"/>
              <a:t>28/04/2017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883C-A68A-4351-BC0D-F3F6626EC2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254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B506A-E6F3-4E63-8909-B320E932D46B}" type="datetimeFigureOut">
              <a:rPr lang="en-GB" smtClean="0"/>
              <a:t>28/04/2017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883C-A68A-4351-BC0D-F3F6626EC2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056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B506A-E6F3-4E63-8909-B320E932D46B}" type="datetimeFigureOut">
              <a:rPr lang="en-GB" smtClean="0"/>
              <a:t>28/04/2017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883C-A68A-4351-BC0D-F3F6626EC2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316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B506A-E6F3-4E63-8909-B320E932D46B}" type="datetimeFigureOut">
              <a:rPr lang="en-GB" smtClean="0"/>
              <a:t>28/04/2017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883C-A68A-4351-BC0D-F3F6626EC2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27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B506A-E6F3-4E63-8909-B320E932D46B}" type="datetimeFigureOut">
              <a:rPr lang="en-GB" smtClean="0"/>
              <a:t>28/04/2017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883C-A68A-4351-BC0D-F3F6626EC2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990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B506A-E6F3-4E63-8909-B320E932D46B}" type="datetimeFigureOut">
              <a:rPr lang="en-GB" smtClean="0"/>
              <a:t>28/04/2017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883C-A68A-4351-BC0D-F3F6626EC2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718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B506A-E6F3-4E63-8909-B320E932D46B}" type="datetimeFigureOut">
              <a:rPr lang="en-GB" smtClean="0"/>
              <a:t>28/04/2017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883C-A68A-4351-BC0D-F3F6626EC2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666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EB506A-E6F3-4E63-8909-B320E932D46B}" type="datetimeFigureOut">
              <a:rPr lang="en-GB" smtClean="0"/>
              <a:t>28/04/2017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04883C-A68A-4351-BC0D-F3F6626EC2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821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Center Technologies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866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Data Centre Topologies(DCT)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5496" y="1412776"/>
            <a:ext cx="5293260" cy="46064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smtClean="0"/>
              <a:t>Generic Server Farm Design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2348565"/>
            <a:ext cx="4629751" cy="411924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31597" y="2760222"/>
            <a:ext cx="48965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Need for Layer 3: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FF0000"/>
                </a:solidFill>
              </a:rPr>
              <a:t>Forwarding packets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FF0000"/>
                </a:solidFill>
              </a:rPr>
              <a:t>Maintaining  a ‘view’ of network that is expected to change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FF0000"/>
                </a:solidFill>
              </a:rPr>
              <a:t>Support default gateway for server farm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731597" y="4615968"/>
            <a:ext cx="416088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Need for Layer 2: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STP(802.1d) between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</a:rPr>
              <a:t>agg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 &amp;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</a:rPr>
              <a:t>acc</a:t>
            </a:r>
            <a:endParaRPr lang="en-GB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STP enhancements(802.1w)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VLAN for logical separation of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Services such as </a:t>
            </a:r>
            <a:r>
              <a:rPr lang="en-GB" dirty="0" err="1" smtClean="0">
                <a:solidFill>
                  <a:schemeClr val="accent3">
                    <a:lumMod val="50000"/>
                  </a:schemeClr>
                </a:solidFill>
              </a:rPr>
              <a:t>QoS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, security, ACL etc.,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053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Connectivity Between 2 aggregate switches &amp; between aggregate and access layer switches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en-GB" dirty="0" err="1" smtClean="0"/>
              <a:t>EtherChannel</a:t>
            </a:r>
            <a:r>
              <a:rPr lang="en-GB" dirty="0" smtClean="0"/>
              <a:t> between </a:t>
            </a:r>
            <a:r>
              <a:rPr lang="en-GB" dirty="0" err="1" smtClean="0"/>
              <a:t>agg</a:t>
            </a:r>
            <a:r>
              <a:rPr lang="en-GB" dirty="0" smtClean="0"/>
              <a:t> switches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</a:t>
            </a:r>
            <a:r>
              <a:rPr lang="en-GB" sz="2400" dirty="0" smtClean="0">
                <a:solidFill>
                  <a:srgbClr val="FF0000"/>
                </a:solidFill>
              </a:rPr>
              <a:t>set in trunk mode : to allow physical link to support as many VLANs as possible, it passes VLAN ID, access mode: supports only one LAN, so ‘not used’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  <a:p>
            <a:pPr algn="just"/>
            <a:r>
              <a:rPr lang="en-GB" dirty="0" smtClean="0"/>
              <a:t>Single or multiple links(</a:t>
            </a:r>
            <a:r>
              <a:rPr lang="en-GB" sz="2400" dirty="0" smtClean="0">
                <a:solidFill>
                  <a:srgbClr val="FF0000"/>
                </a:solidFill>
              </a:rPr>
              <a:t>depending on predicted oversubscription</a:t>
            </a:r>
            <a:r>
              <a:rPr lang="en-GB" dirty="0" smtClean="0"/>
              <a:t>) from each </a:t>
            </a:r>
            <a:r>
              <a:rPr lang="en-GB" dirty="0" err="1" smtClean="0"/>
              <a:t>acc</a:t>
            </a:r>
            <a:r>
              <a:rPr lang="en-GB" dirty="0" smtClean="0"/>
              <a:t> switch to </a:t>
            </a:r>
            <a:r>
              <a:rPr lang="en-GB" dirty="0" err="1" smtClean="0"/>
              <a:t>agg</a:t>
            </a:r>
            <a:r>
              <a:rPr lang="en-GB" dirty="0" smtClean="0"/>
              <a:t> switch(</a:t>
            </a:r>
            <a:r>
              <a:rPr lang="en-GB" sz="2400" dirty="0" smtClean="0">
                <a:solidFill>
                  <a:srgbClr val="FF0000"/>
                </a:solidFill>
              </a:rPr>
              <a:t>also set in trunk mode</a:t>
            </a:r>
            <a:r>
              <a:rPr lang="en-GB" dirty="0" smtClean="0"/>
              <a:t>)</a:t>
            </a:r>
          </a:p>
          <a:p>
            <a:pPr algn="just"/>
            <a:r>
              <a:rPr lang="en-GB" dirty="0" smtClean="0"/>
              <a:t>Servers dual-homed for redundancy(</a:t>
            </a:r>
            <a:r>
              <a:rPr lang="en-GB" sz="2400" dirty="0" smtClean="0">
                <a:solidFill>
                  <a:srgbClr val="FF0000"/>
                </a:solidFill>
              </a:rPr>
              <a:t>NIC has 2 ports: Active, standby, when active fails standby takes over utilizing the same MAC &amp; IP address that the active port was using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 rot="19947401">
            <a:off x="-21824" y="39742"/>
            <a:ext cx="1114276" cy="648072"/>
          </a:xfrm>
          <a:prstGeom prst="ellipse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 smtClean="0"/>
              <a:t>DCT continued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143145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Server Farm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600223"/>
            <a:ext cx="5111750" cy="5853113"/>
          </a:xfrm>
        </p:spPr>
        <p:txBody>
          <a:bodyPr/>
          <a:lstStyle/>
          <a:p>
            <a:pPr algn="just"/>
            <a:r>
              <a:rPr lang="en-GB" dirty="0" smtClean="0"/>
              <a:t>Need for Layer 2:</a:t>
            </a:r>
          </a:p>
          <a:p>
            <a:pPr lvl="1" algn="just"/>
            <a:r>
              <a:rPr lang="en-GB" sz="2000" dirty="0" smtClean="0"/>
              <a:t>Server sharing same functionalities are grouped into same VLAN(based on services/ownership) &amp; may need to communicate</a:t>
            </a:r>
          </a:p>
          <a:p>
            <a:pPr lvl="1" algn="just"/>
            <a:r>
              <a:rPr lang="en-GB" sz="2000" dirty="0" smtClean="0"/>
              <a:t>Servers are dual homed(connected to </a:t>
            </a:r>
            <a:r>
              <a:rPr lang="en-GB" sz="2000" dirty="0" err="1" smtClean="0"/>
              <a:t>acc</a:t>
            </a:r>
            <a:r>
              <a:rPr lang="en-GB" sz="2000" dirty="0" smtClean="0"/>
              <a:t> for redundancy, so should be in same VLAN if needed to use same IP)</a:t>
            </a:r>
          </a:p>
          <a:p>
            <a:pPr lvl="1" algn="just"/>
            <a:r>
              <a:rPr lang="en-GB" sz="2000" dirty="0" smtClean="0"/>
              <a:t>Growth of server farm is horizontal</a:t>
            </a:r>
          </a:p>
          <a:p>
            <a:pPr lvl="1" algn="just"/>
            <a:r>
              <a:rPr lang="en-GB" sz="2000" dirty="0" err="1" smtClean="0"/>
              <a:t>Stateful</a:t>
            </a:r>
            <a:r>
              <a:rPr lang="en-GB" sz="2000" dirty="0" smtClean="0"/>
              <a:t> devices(load balancers, firewall etc., needs to be in Layer 2 adjacency)</a:t>
            </a:r>
          </a:p>
          <a:p>
            <a:pPr marL="457200" lvl="1" indent="0" algn="just">
              <a:buNone/>
            </a:pPr>
            <a:r>
              <a:rPr lang="en-GB" sz="2000" dirty="0" smtClean="0"/>
              <a:t>If the above doesn’t occur in </a:t>
            </a:r>
            <a:r>
              <a:rPr lang="en-GB" sz="2000" dirty="0" err="1" smtClean="0"/>
              <a:t>datacenter</a:t>
            </a:r>
            <a:r>
              <a:rPr lang="en-GB" sz="2000" dirty="0" smtClean="0"/>
              <a:t>, then can prefer to go for Layer 3</a:t>
            </a:r>
            <a:endParaRPr lang="en-GB" sz="2000" dirty="0"/>
          </a:p>
          <a:p>
            <a:pPr marL="457200" lvl="1" indent="0" algn="just">
              <a:buNone/>
            </a:pPr>
            <a:r>
              <a:rPr lang="en-GB" sz="2000" dirty="0" smtClean="0"/>
              <a:t>Problem with Layer 2 is </a:t>
            </a:r>
            <a:r>
              <a:rPr lang="en-GB" sz="2000" dirty="0" smtClean="0">
                <a:solidFill>
                  <a:srgbClr val="FF0000"/>
                </a:solidFill>
              </a:rPr>
              <a:t>STP</a:t>
            </a:r>
            <a:r>
              <a:rPr lang="en-GB" sz="2000" dirty="0" smtClean="0"/>
              <a:t>, but </a:t>
            </a:r>
            <a:r>
              <a:rPr lang="en-GB" sz="2000" dirty="0" smtClean="0">
                <a:solidFill>
                  <a:srgbClr val="FF0000"/>
                </a:solidFill>
              </a:rPr>
              <a:t>802.1w with </a:t>
            </a:r>
            <a:r>
              <a:rPr lang="en-GB" sz="2000" dirty="0" err="1" smtClean="0">
                <a:solidFill>
                  <a:srgbClr val="FF0000"/>
                </a:solidFill>
              </a:rPr>
              <a:t>loopguard</a:t>
            </a:r>
            <a:r>
              <a:rPr lang="en-GB" sz="2000" dirty="0" smtClean="0"/>
              <a:t> does not have the problems of STP</a:t>
            </a:r>
            <a:endParaRPr lang="en-GB" sz="2000" dirty="0"/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69" y="1484784"/>
            <a:ext cx="3400411" cy="4646596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 rot="19947401">
            <a:off x="-21824" y="39742"/>
            <a:ext cx="1114276" cy="648072"/>
          </a:xfrm>
          <a:prstGeom prst="ellipse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 smtClean="0"/>
              <a:t>DCT continued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889751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 smtClean="0"/>
              <a:t>Alternate Layer3/Layer2 Designs</a:t>
            </a:r>
          </a:p>
          <a:p>
            <a:r>
              <a:rPr lang="en-GB" sz="3600" dirty="0" smtClean="0"/>
              <a:t>(</a:t>
            </a:r>
            <a:r>
              <a:rPr lang="en-GB" sz="3600" dirty="0" err="1" smtClean="0"/>
              <a:t>Loopless</a:t>
            </a:r>
            <a:r>
              <a:rPr lang="en-GB" sz="3600" dirty="0" smtClean="0"/>
              <a:t> topology)</a:t>
            </a:r>
            <a:endParaRPr lang="en-GB" sz="3600" dirty="0"/>
          </a:p>
        </p:txBody>
      </p:sp>
      <p:pic>
        <p:nvPicPr>
          <p:cNvPr id="3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69" y="1802329"/>
            <a:ext cx="4345777" cy="464659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499" y="1786004"/>
            <a:ext cx="4488735" cy="4662920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313138" y="1410212"/>
            <a:ext cx="8248216" cy="4114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i="1" dirty="0" smtClean="0"/>
              <a:t>Common Server Farm Environment              </a:t>
            </a:r>
            <a:r>
              <a:rPr lang="en-GB" sz="2000" i="1" dirty="0"/>
              <a:t>	 </a:t>
            </a:r>
            <a:r>
              <a:rPr lang="en-GB" sz="2000" i="1" dirty="0" smtClean="0"/>
              <a:t>                   </a:t>
            </a:r>
            <a:r>
              <a:rPr lang="en-GB" sz="2000" i="1" dirty="0" err="1" smtClean="0"/>
              <a:t>Loopless</a:t>
            </a:r>
            <a:r>
              <a:rPr lang="en-GB" sz="2000" i="1" dirty="0" smtClean="0"/>
              <a:t> </a:t>
            </a:r>
            <a:r>
              <a:rPr lang="en-GB" sz="2000" i="1" dirty="0"/>
              <a:t>Topology</a:t>
            </a:r>
          </a:p>
          <a:p>
            <a:pPr lvl="1"/>
            <a:endParaRPr lang="en-GB" sz="1800" i="1" dirty="0"/>
          </a:p>
        </p:txBody>
      </p:sp>
      <p:sp>
        <p:nvSpPr>
          <p:cNvPr id="6" name="Oval 5"/>
          <p:cNvSpPr/>
          <p:nvPr/>
        </p:nvSpPr>
        <p:spPr>
          <a:xfrm>
            <a:off x="5724128" y="4125627"/>
            <a:ext cx="2592288" cy="1463613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1115616" y="4077072"/>
            <a:ext cx="2592288" cy="1463613"/>
          </a:xfrm>
          <a:prstGeom prst="ellipse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 rot="19947401">
            <a:off x="-21824" y="39742"/>
            <a:ext cx="1114276" cy="648072"/>
          </a:xfrm>
          <a:prstGeom prst="ellipse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 smtClean="0"/>
              <a:t>DCT continued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732078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Multitier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 smtClean="0"/>
              <a:t>Identify communication requirements between services to determine network services requirements</a:t>
            </a:r>
          </a:p>
          <a:p>
            <a:pPr algn="just"/>
            <a:r>
              <a:rPr lang="en-GB" dirty="0" smtClean="0"/>
              <a:t>Communication requirements</a:t>
            </a:r>
          </a:p>
          <a:p>
            <a:pPr lvl="1" algn="just"/>
            <a:r>
              <a:rPr lang="en-GB" dirty="0" smtClean="0"/>
              <a:t>Scalability(load balancing between tiers)</a:t>
            </a:r>
          </a:p>
          <a:p>
            <a:pPr lvl="1" algn="just"/>
            <a:r>
              <a:rPr lang="en-GB" dirty="0" smtClean="0"/>
              <a:t>Security(SSL between tiers for encrypted transaction, firewalling &amp; IDS between tiers)</a:t>
            </a:r>
            <a:endParaRPr lang="en-GB" dirty="0"/>
          </a:p>
        </p:txBody>
      </p:sp>
      <p:sp>
        <p:nvSpPr>
          <p:cNvPr id="5" name="Oval 4"/>
          <p:cNvSpPr/>
          <p:nvPr/>
        </p:nvSpPr>
        <p:spPr>
          <a:xfrm rot="19947401">
            <a:off x="-21824" y="39742"/>
            <a:ext cx="1114276" cy="648072"/>
          </a:xfrm>
          <a:prstGeom prst="ellipse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 smtClean="0"/>
              <a:t>DCT continued</a:t>
            </a:r>
            <a:endParaRPr lang="en-GB" sz="1100" dirty="0"/>
          </a:p>
        </p:txBody>
      </p:sp>
      <p:pic>
        <p:nvPicPr>
          <p:cNvPr id="6" name="Content Placeholder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509" y="1556792"/>
            <a:ext cx="3254907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70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Multitier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9248" y="1600200"/>
            <a:ext cx="7787208" cy="4525963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 smtClean="0"/>
              <a:t>Example: Web Server </a:t>
            </a:r>
          </a:p>
          <a:p>
            <a:pPr algn="just"/>
            <a:r>
              <a:rPr lang="en-GB" dirty="0" smtClean="0"/>
              <a:t>Common problem : </a:t>
            </a:r>
            <a:r>
              <a:rPr lang="en-GB" dirty="0" smtClean="0">
                <a:solidFill>
                  <a:srgbClr val="FF0000"/>
                </a:solidFill>
              </a:rPr>
              <a:t>scaling</a:t>
            </a:r>
          </a:p>
          <a:p>
            <a:pPr algn="just"/>
            <a:r>
              <a:rPr lang="en-GB" dirty="0" smtClean="0"/>
              <a:t>Solution: 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deploy more webservers with similar characteristics &amp; same content</a:t>
            </a:r>
          </a:p>
          <a:p>
            <a:pPr algn="just"/>
            <a:r>
              <a:rPr lang="en-GB" dirty="0" smtClean="0"/>
              <a:t>Solution requires: Use of load balancer in front of server farm that hides the no. of servers &amp; virtualize their services</a:t>
            </a:r>
          </a:p>
          <a:p>
            <a:pPr algn="just"/>
            <a:r>
              <a:rPr lang="en-GB" dirty="0" smtClean="0"/>
              <a:t>User view: single server</a:t>
            </a:r>
          </a:p>
          <a:p>
            <a:pPr algn="just"/>
            <a:r>
              <a:rPr lang="en-GB" dirty="0" smtClean="0"/>
              <a:t>Load balancer view: picks dynamically servers &amp; services</a:t>
            </a:r>
          </a:p>
          <a:p>
            <a:pPr marL="0" indent="0" algn="just">
              <a:buNone/>
            </a:pPr>
            <a:endParaRPr lang="en-GB" dirty="0" smtClean="0"/>
          </a:p>
          <a:p>
            <a:pPr marL="0" indent="0" algn="just">
              <a:buNone/>
            </a:pPr>
            <a:r>
              <a:rPr lang="en-GB" dirty="0" smtClean="0"/>
              <a:t>Same logic applies between the web tier &amp; the application tier, a web server can be connected to ‘n’ number of application servers</a:t>
            </a:r>
          </a:p>
          <a:p>
            <a:pPr lvl="1" algn="just"/>
            <a:endParaRPr lang="en-GB" dirty="0"/>
          </a:p>
        </p:txBody>
      </p:sp>
      <p:sp>
        <p:nvSpPr>
          <p:cNvPr id="4" name="Oval 3"/>
          <p:cNvSpPr/>
          <p:nvPr/>
        </p:nvSpPr>
        <p:spPr>
          <a:xfrm rot="19947401">
            <a:off x="-21824" y="39742"/>
            <a:ext cx="1114276" cy="648072"/>
          </a:xfrm>
          <a:prstGeom prst="ellipse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 smtClean="0"/>
              <a:t>DCT continued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359624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9672" y="188640"/>
            <a:ext cx="3008313" cy="720080"/>
          </a:xfrm>
        </p:spPr>
        <p:txBody>
          <a:bodyPr/>
          <a:lstStyle/>
          <a:p>
            <a:r>
              <a:rPr lang="en-GB" dirty="0" smtClean="0"/>
              <a:t>Extended Multitier Design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1520" y="908720"/>
            <a:ext cx="8280920" cy="648072"/>
          </a:xfrm>
        </p:spPr>
        <p:txBody>
          <a:bodyPr>
            <a:normAutofit/>
          </a:bodyPr>
          <a:lstStyle/>
          <a:p>
            <a:r>
              <a:rPr lang="en-GB" dirty="0" smtClean="0"/>
              <a:t>Costly, but allows more control &amp; better scalability.</a:t>
            </a:r>
          </a:p>
          <a:p>
            <a:r>
              <a:rPr lang="en-GB" dirty="0" smtClean="0"/>
              <a:t>Example: Having firewall at each tier is considered as more secure. This is a physical separation</a:t>
            </a:r>
            <a:endParaRPr lang="en-GB" dirty="0"/>
          </a:p>
        </p:txBody>
      </p:sp>
      <p:sp>
        <p:nvSpPr>
          <p:cNvPr id="6" name="Oval 5"/>
          <p:cNvSpPr/>
          <p:nvPr/>
        </p:nvSpPr>
        <p:spPr>
          <a:xfrm rot="19947401">
            <a:off x="-21824" y="39742"/>
            <a:ext cx="1114276" cy="648072"/>
          </a:xfrm>
          <a:prstGeom prst="ellipse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 smtClean="0"/>
              <a:t>DCT continued</a:t>
            </a:r>
            <a:endParaRPr lang="en-GB" sz="11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43" t="25654" r="28760" b="5350"/>
          <a:stretch/>
        </p:blipFill>
        <p:spPr bwMode="auto">
          <a:xfrm>
            <a:off x="827584" y="1484784"/>
            <a:ext cx="7344816" cy="512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2795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204" y="1628800"/>
            <a:ext cx="5194300" cy="4195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Collapsed Multitier Design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457004" cy="4525963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 smtClean="0"/>
              <a:t>All servers are connected directly to the access switches</a:t>
            </a:r>
          </a:p>
          <a:p>
            <a:pPr algn="just"/>
            <a:r>
              <a:rPr lang="en-GB" dirty="0" smtClean="0"/>
              <a:t>Reduces cost</a:t>
            </a:r>
          </a:p>
          <a:p>
            <a:pPr algn="just"/>
            <a:r>
              <a:rPr lang="en-GB" dirty="0" smtClean="0"/>
              <a:t>Management is challenging</a:t>
            </a:r>
          </a:p>
          <a:p>
            <a:pPr algn="just"/>
            <a:r>
              <a:rPr lang="en-GB" dirty="0" smtClean="0"/>
              <a:t>Firewall has to protect both from internet users as well as between the different servers</a:t>
            </a:r>
          </a:p>
          <a:p>
            <a:pPr algn="just"/>
            <a:r>
              <a:rPr lang="en-GB" dirty="0" smtClean="0"/>
              <a:t>Load balancers also has to do the same in terms of balancing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 rot="19947401">
            <a:off x="-21824" y="39742"/>
            <a:ext cx="1114276" cy="648072"/>
          </a:xfrm>
          <a:prstGeom prst="ellipse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 smtClean="0"/>
              <a:t>DCT continued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861761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Fully Redundant L2 &amp; L3</a:t>
            </a:r>
            <a:endParaRPr lang="en-GB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87057" y="1600200"/>
            <a:ext cx="4744983" cy="48990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 smtClean="0"/>
              <a:t>Figure depicts the logical steps in designing the server farm infrastructure. </a:t>
            </a:r>
            <a:endParaRPr lang="en-US" sz="2400" dirty="0" smtClean="0"/>
          </a:p>
          <a:p>
            <a:pPr algn="just"/>
            <a:r>
              <a:rPr lang="en-GB" sz="2400" dirty="0" smtClean="0"/>
              <a:t>The process starts with a Layer 3 switch that provides ports for direct server connectivity and routing to the core. </a:t>
            </a:r>
            <a:endParaRPr lang="en-US" sz="2400" dirty="0" smtClean="0"/>
          </a:p>
          <a:p>
            <a:pPr algn="just"/>
            <a:r>
              <a:rPr lang="en-GB" sz="2400" dirty="0" smtClean="0"/>
              <a:t>A Layer 2 switch could be used, but the Layer 3 switch limits the broadcasts and flooding to and from the server farms.</a:t>
            </a:r>
            <a:endParaRPr lang="en-US" sz="2400" dirty="0" smtClean="0"/>
          </a:p>
          <a:p>
            <a:pPr algn="just"/>
            <a:endParaRPr lang="en-GB" sz="2400" dirty="0"/>
          </a:p>
        </p:txBody>
      </p:sp>
      <p:sp>
        <p:nvSpPr>
          <p:cNvPr id="5" name="Oval 4"/>
          <p:cNvSpPr/>
          <p:nvPr/>
        </p:nvSpPr>
        <p:spPr>
          <a:xfrm rot="19947401">
            <a:off x="-21824" y="39742"/>
            <a:ext cx="1114276" cy="648072"/>
          </a:xfrm>
          <a:prstGeom prst="ellipse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 smtClean="0"/>
              <a:t>DCT continued</a:t>
            </a:r>
            <a:endParaRPr lang="en-GB" sz="1100" dirty="0"/>
          </a:p>
        </p:txBody>
      </p:sp>
      <p:grpSp>
        <p:nvGrpSpPr>
          <p:cNvPr id="10" name="Group 9"/>
          <p:cNvGrpSpPr/>
          <p:nvPr/>
        </p:nvGrpSpPr>
        <p:grpSpPr>
          <a:xfrm>
            <a:off x="4716016" y="1772816"/>
            <a:ext cx="4449336" cy="4926161"/>
            <a:chOff x="4716016" y="1772816"/>
            <a:chExt cx="4449336" cy="4926161"/>
          </a:xfrm>
        </p:grpSpPr>
        <p:pic>
          <p:nvPicPr>
            <p:cNvPr id="4" name="Content Placeholder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032500" y="2159100"/>
              <a:ext cx="4032000" cy="4444800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5247342" y="1999873"/>
              <a:ext cx="129958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b="1" dirty="0" smtClean="0">
                  <a:solidFill>
                    <a:srgbClr val="FF0000"/>
                  </a:solidFill>
                </a:rPr>
                <a:t>Not fault tolerant</a:t>
              </a:r>
              <a:endParaRPr lang="en-GB" sz="1200" b="1" dirty="0">
                <a:solidFill>
                  <a:srgbClr val="FF0000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7380312" y="1772816"/>
              <a:ext cx="178504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b="1" dirty="0" smtClean="0">
                  <a:solidFill>
                    <a:srgbClr val="FF0000"/>
                  </a:solidFill>
                </a:rPr>
                <a:t>Port density is limited to </a:t>
              </a:r>
            </a:p>
            <a:p>
              <a:r>
                <a:rPr lang="en-GB" sz="1200" b="1" dirty="0" smtClean="0">
                  <a:solidFill>
                    <a:srgbClr val="FF0000"/>
                  </a:solidFill>
                </a:rPr>
                <a:t>the two </a:t>
              </a:r>
              <a:r>
                <a:rPr lang="en-GB" sz="1200" b="1" dirty="0" err="1" smtClean="0">
                  <a:solidFill>
                    <a:srgbClr val="FF0000"/>
                  </a:solidFill>
                </a:rPr>
                <a:t>agg</a:t>
              </a:r>
              <a:r>
                <a:rPr lang="en-GB" sz="1200" b="1" dirty="0" smtClean="0">
                  <a:solidFill>
                    <a:srgbClr val="FF0000"/>
                  </a:solidFill>
                </a:rPr>
                <a:t> switches</a:t>
              </a:r>
              <a:endParaRPr lang="en-GB" sz="1200" b="1" dirty="0">
                <a:solidFill>
                  <a:srgbClr val="FF0000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716016" y="6237312"/>
              <a:ext cx="272247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b="1" dirty="0" smtClean="0">
                  <a:solidFill>
                    <a:srgbClr val="FF0000"/>
                  </a:solidFill>
                </a:rPr>
                <a:t>Not fault tolerant, if Layer 2 access fails,</a:t>
              </a:r>
            </a:p>
            <a:p>
              <a:r>
                <a:rPr lang="en-GB" sz="1200" b="1" dirty="0">
                  <a:solidFill>
                    <a:srgbClr val="FF0000"/>
                  </a:solidFill>
                </a:rPr>
                <a:t>t</a:t>
              </a:r>
              <a:r>
                <a:rPr lang="en-GB" sz="1200" b="1" dirty="0" smtClean="0">
                  <a:solidFill>
                    <a:srgbClr val="FF0000"/>
                  </a:solidFill>
                </a:rPr>
                <a:t>he n server loses communication</a:t>
              </a:r>
              <a:endParaRPr lang="en-GB" sz="1200" b="1" dirty="0">
                <a:solidFill>
                  <a:srgbClr val="FF0000"/>
                </a:solidFill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651374" y="6392361"/>
              <a:ext cx="145713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b="1" dirty="0" smtClean="0">
                  <a:solidFill>
                    <a:srgbClr val="FF0000"/>
                  </a:solidFill>
                </a:rPr>
                <a:t>Dual homed servers</a:t>
              </a:r>
              <a:endParaRPr lang="en-GB" sz="12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6494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Acknowledgement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Mauricio </a:t>
            </a:r>
            <a:r>
              <a:rPr lang="en-GB" dirty="0" err="1"/>
              <a:t>Arregoces</a:t>
            </a:r>
            <a:r>
              <a:rPr lang="en-GB" dirty="0"/>
              <a:t>, M. P., 2004. </a:t>
            </a:r>
            <a:r>
              <a:rPr lang="en-GB" i="1" dirty="0"/>
              <a:t>Data Center Fundamentals. </a:t>
            </a:r>
            <a:r>
              <a:rPr lang="en-GB" dirty="0" err="1"/>
              <a:t>s.l.:Cisco</a:t>
            </a:r>
            <a:r>
              <a:rPr lang="en-GB" dirty="0"/>
              <a:t> Press.</a:t>
            </a:r>
          </a:p>
          <a:p>
            <a:pPr marL="0" indent="0">
              <a:buNone/>
            </a:pPr>
            <a:r>
              <a:rPr lang="en-GB"/>
              <a:t>   Chapter 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81104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629</Words>
  <Application>Microsoft Office PowerPoint</Application>
  <PresentationFormat>On-screen Show (4:3)</PresentationFormat>
  <Paragraphs>81</Paragraphs>
  <Slides>11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Data Center Technologies</vt:lpstr>
      <vt:lpstr>PowerPoint Presentation</vt:lpstr>
      <vt:lpstr>Connectivity Between 2 aggregate switches &amp; between aggregate and access layer switches</vt:lpstr>
      <vt:lpstr>Common Server Farm Environment</vt:lpstr>
      <vt:lpstr>PowerPoint Presentation</vt:lpstr>
      <vt:lpstr>Multitier Design</vt:lpstr>
      <vt:lpstr>Multitier Design</vt:lpstr>
      <vt:lpstr>Extended Multitier Design</vt:lpstr>
      <vt:lpstr>Collapsed Multitier Design</vt:lpstr>
      <vt:lpstr>PowerPoint Presentation</vt:lpstr>
      <vt:lpstr>Acknowledgement</vt:lpstr>
    </vt:vector>
  </TitlesOfParts>
  <Company>ARCELIK AS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Center Technologies</dc:title>
  <dc:creator>office</dc:creator>
  <cp:lastModifiedBy>Anly ChandraMohan</cp:lastModifiedBy>
  <cp:revision>22</cp:revision>
  <dcterms:created xsi:type="dcterms:W3CDTF">2017-03-13T08:55:57Z</dcterms:created>
  <dcterms:modified xsi:type="dcterms:W3CDTF">2017-04-28T11:40:31Z</dcterms:modified>
</cp:coreProperties>
</file>