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8" r:id="rId18"/>
    <p:sldId id="277" r:id="rId19"/>
    <p:sldId id="273" r:id="rId20"/>
    <p:sldId id="274" r:id="rId21"/>
    <p:sldId id="279" r:id="rId22"/>
    <p:sldId id="27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3BBFF-77C1-4BF1-A3B2-2505841100BA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D2BB1-BB31-4EB8-A961-18800A74EAA8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0B886-74BB-4D5E-9EA9-584482FE40E6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4CCD1-3502-4C30-947C-75FC88992007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B797A-E8AF-4231-9C64-308C5BB9ED3E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24146-07E2-48CA-8629-5887ED47FCDB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7E718-B4F0-433E-A285-0013249184C0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E44C4-3D72-4D6E-86A4-F5491DC49E6D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8EA14-E6AC-4B59-973C-7A06B0EDE3E3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3879-1153-42D3-8EC7-7A3CC94658D3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1496-D8B1-4FDC-98A5-AD2561A2EE1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3855-5B08-4570-810C-DE4498675D2C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C1B1A-3400-4A09-B018-5620D6ADA4AF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E65E-8B04-4250-B4A9-5C65F355F1A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5881F-8E44-4F15-AB98-80B7869E49CA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D2069-43FA-49C5-9F0E-58E1EB237AEF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05854CA-19F4-4771-B6A2-DA5C0742B220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B3B3F-C0CE-47CB-BCED-F49A710726FF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ASSERTIVE DISCIPLINE</a:t>
            </a:r>
            <a:br>
              <a:rPr lang="en-GB" sz="4400" dirty="0" smtClean="0"/>
            </a:br>
            <a:r>
              <a:rPr lang="en-GB" sz="4400" dirty="0" smtClean="0"/>
              <a:t>DISGYBLAETH CADARNHAOL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LYNWEN ROBERTS</a:t>
            </a:r>
          </a:p>
          <a:p>
            <a:r>
              <a:rPr lang="en-GB" dirty="0" smtClean="0"/>
              <a:t>28/03/19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207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br>
              <a:rPr lang="en-GB" dirty="0" smtClean="0"/>
            </a:br>
            <a:r>
              <a:rPr lang="en-GB" dirty="0" err="1" smtClean="0"/>
              <a:t>Cefndir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BA </a:t>
            </a:r>
            <a:r>
              <a:rPr lang="en-GB" dirty="0" err="1" smtClean="0"/>
              <a:t>Seicoleg</a:t>
            </a:r>
            <a:endParaRPr lang="en-GB" dirty="0" smtClean="0"/>
          </a:p>
          <a:p>
            <a:r>
              <a:rPr lang="en-GB" dirty="0" smtClean="0"/>
              <a:t>20 </a:t>
            </a:r>
            <a:r>
              <a:rPr lang="en-GB" dirty="0" err="1" smtClean="0"/>
              <a:t>mlynedd</a:t>
            </a:r>
            <a:r>
              <a:rPr lang="en-GB" dirty="0" smtClean="0"/>
              <a:t> o </a:t>
            </a:r>
            <a:r>
              <a:rPr lang="en-GB" dirty="0" err="1" smtClean="0"/>
              <a:t>brofiad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Seicolegydd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Arwain</a:t>
            </a:r>
            <a:r>
              <a:rPr lang="en-GB" dirty="0" smtClean="0"/>
              <a:t>,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chydweithwyr</a:t>
            </a:r>
            <a:r>
              <a:rPr lang="en-GB" dirty="0" smtClean="0"/>
              <a:t>,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strategol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Nghyngor</a:t>
            </a:r>
            <a:r>
              <a:rPr lang="en-GB" dirty="0" smtClean="0"/>
              <a:t> Sir Ceredigion</a:t>
            </a:r>
          </a:p>
          <a:p>
            <a:r>
              <a:rPr lang="en-GB" dirty="0" err="1" smtClean="0"/>
              <a:t>Hyfforddi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a staff </a:t>
            </a:r>
            <a:r>
              <a:rPr lang="en-GB" dirty="0" err="1" smtClean="0"/>
              <a:t>cefnogol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disgyblaeth</a:t>
            </a:r>
            <a:r>
              <a:rPr lang="en-GB" dirty="0" smtClean="0"/>
              <a:t> </a:t>
            </a:r>
            <a:r>
              <a:rPr lang="en-GB" dirty="0" err="1" smtClean="0"/>
              <a:t>cadarnhaol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BA ( Hons) Psychology</a:t>
            </a:r>
          </a:p>
          <a:p>
            <a:r>
              <a:rPr lang="en-GB" i="1" dirty="0" smtClean="0"/>
              <a:t>20 years experience as an Educational Psychologist</a:t>
            </a:r>
          </a:p>
          <a:p>
            <a:r>
              <a:rPr lang="en-GB" i="1" dirty="0" smtClean="0"/>
              <a:t>Led, with colleagues, strategically, on behaviour issues in Ceredigion for several years</a:t>
            </a:r>
          </a:p>
          <a:p>
            <a:r>
              <a:rPr lang="en-GB" i="1" dirty="0" smtClean="0"/>
              <a:t>Trained teachers and support staff in Assertive Discipline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83112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br>
              <a:rPr lang="en-GB" dirty="0" smtClean="0"/>
            </a:br>
            <a:r>
              <a:rPr lang="en-GB" dirty="0" err="1" smtClean="0"/>
              <a:t>Tasg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Diffiniwch‘rheolaeth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’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nod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Diffiniwch</a:t>
            </a:r>
            <a:r>
              <a:rPr lang="en-GB" dirty="0" smtClean="0"/>
              <a:t> </a:t>
            </a:r>
            <a:r>
              <a:rPr lang="en-GB" dirty="0"/>
              <a:t>‘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’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nod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Define ‘classroom management’</a:t>
            </a:r>
          </a:p>
          <a:p>
            <a:r>
              <a:rPr lang="en-GB" i="1" dirty="0" smtClean="0"/>
              <a:t>What is the aim of classroom management? </a:t>
            </a:r>
          </a:p>
          <a:p>
            <a:r>
              <a:rPr lang="en-GB" i="1" dirty="0" smtClean="0"/>
              <a:t>Define ‘behaviour management’</a:t>
            </a:r>
          </a:p>
          <a:p>
            <a:r>
              <a:rPr lang="en-GB" i="1" dirty="0" smtClean="0"/>
              <a:t>What is the aim of behaviour management? </a:t>
            </a:r>
          </a:p>
          <a:p>
            <a:pPr marL="0" indent="0">
              <a:buNone/>
            </a:pPr>
            <a:endParaRPr lang="en-GB" i="1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1045" y="525835"/>
            <a:ext cx="3089031" cy="153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794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Assertive Discipline: background</a:t>
            </a:r>
            <a:br>
              <a:rPr lang="en-GB" dirty="0" smtClean="0"/>
            </a:br>
            <a:r>
              <a:rPr lang="en-GB" dirty="0" err="1" smtClean="0"/>
              <a:t>Disgyblaeth</a:t>
            </a:r>
            <a:r>
              <a:rPr lang="en-GB" dirty="0" smtClean="0"/>
              <a:t> </a:t>
            </a:r>
            <a:r>
              <a:rPr lang="en-GB" dirty="0" err="1" smtClean="0"/>
              <a:t>Cadarnhaol</a:t>
            </a:r>
            <a:r>
              <a:rPr lang="en-GB" dirty="0" smtClean="0"/>
              <a:t>: </a:t>
            </a:r>
            <a:r>
              <a:rPr lang="en-GB" dirty="0" err="1" smtClean="0"/>
              <a:t>cefndir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Nod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/>
              <a:t>Bendant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: -</a:t>
            </a:r>
          </a:p>
          <a:p>
            <a:pPr lvl="1"/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cyfrifol</a:t>
            </a:r>
            <a:endParaRPr lang="en-GB" dirty="0"/>
          </a:p>
          <a:p>
            <a:pPr lvl="1"/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hunan-barch</a:t>
            </a:r>
            <a:endParaRPr lang="en-GB" dirty="0"/>
          </a:p>
          <a:p>
            <a:pPr lvl="1"/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 smtClean="0"/>
              <a:t>academaidd</a:t>
            </a:r>
            <a:endParaRPr lang="en-GB" dirty="0" smtClean="0"/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rheswm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anghytuno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The goal of Assertive Discipline is to :-</a:t>
            </a:r>
          </a:p>
          <a:p>
            <a:pPr lvl="1"/>
            <a:r>
              <a:rPr lang="en-GB" i="1" dirty="0"/>
              <a:t>T</a:t>
            </a:r>
            <a:r>
              <a:rPr lang="en-GB" i="1" dirty="0" smtClean="0"/>
              <a:t>each pupils to choose responsible behaviour</a:t>
            </a:r>
          </a:p>
          <a:p>
            <a:pPr lvl="1"/>
            <a:r>
              <a:rPr lang="en-GB" i="1" dirty="0" smtClean="0"/>
              <a:t>This increases their self esteem</a:t>
            </a:r>
          </a:p>
          <a:p>
            <a:pPr lvl="1"/>
            <a:r>
              <a:rPr lang="en-GB" i="1" dirty="0" smtClean="0"/>
              <a:t>This increases their academic success</a:t>
            </a:r>
          </a:p>
          <a:p>
            <a:r>
              <a:rPr lang="en-GB" i="1" dirty="0" smtClean="0"/>
              <a:t>Is there a counter argument?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7522" y="600570"/>
            <a:ext cx="2288931" cy="1386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924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Assertive </a:t>
            </a:r>
            <a:r>
              <a:rPr lang="en-GB" dirty="0" err="1" smtClean="0"/>
              <a:t>Discipline:principles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: </a:t>
            </a:r>
            <a:r>
              <a:rPr lang="en-GB" dirty="0" err="1" smtClean="0"/>
              <a:t>egwyddorion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1.Yr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G</a:t>
            </a:r>
            <a:r>
              <a:rPr lang="en-GB" dirty="0" err="1" smtClean="0"/>
              <a:t>adarnhaol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2.Cynllun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smtClean="0"/>
              <a:t>y </a:t>
            </a:r>
            <a:r>
              <a:rPr lang="en-GB" dirty="0" err="1" smtClean="0"/>
              <a:t>Dosbarth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3.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 smtClean="0"/>
              <a:t>Cyfrifol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4.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/>
              <a:t>sydd</a:t>
            </a:r>
            <a:r>
              <a:rPr lang="en-GB" dirty="0"/>
              <a:t> ag </a:t>
            </a:r>
            <a:r>
              <a:rPr lang="en-GB" dirty="0" err="1"/>
              <a:t>anawsterau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The Assertive Attitude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The Classroom Discipline Plan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Teaching Responsible Behaviour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Working with Pupils who have difficulties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3707" y="577124"/>
            <a:ext cx="2051539" cy="1433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583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assertive teacher: Canter, 1992</a:t>
            </a:r>
            <a:br>
              <a:rPr lang="en-GB" dirty="0" smtClean="0"/>
            </a:br>
            <a:r>
              <a:rPr lang="en-GB" dirty="0" smtClean="0"/>
              <a:t>Yr </a:t>
            </a:r>
            <a:r>
              <a:rPr lang="en-GB" dirty="0" err="1" smtClean="0"/>
              <a:t>athro</a:t>
            </a:r>
            <a:r>
              <a:rPr lang="en-GB" dirty="0" smtClean="0"/>
              <a:t> </a:t>
            </a:r>
            <a:r>
              <a:rPr lang="en-GB" dirty="0" err="1" smtClean="0"/>
              <a:t>cadarnhaol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adarnhaol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wybod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ddisgwyl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cyfyngiadau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ddisgyblion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ddisgyblion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cyfrifol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i="1" dirty="0" smtClean="0"/>
              <a:t>An assertive attitude</a:t>
            </a:r>
          </a:p>
          <a:p>
            <a:r>
              <a:rPr lang="en-GB" i="1" dirty="0" smtClean="0"/>
              <a:t>You have the right to teach </a:t>
            </a:r>
          </a:p>
          <a:p>
            <a:r>
              <a:rPr lang="en-GB" i="1" dirty="0" smtClean="0"/>
              <a:t>Pupils have the right to learn</a:t>
            </a:r>
            <a:endParaRPr lang="en-GB" i="1" dirty="0"/>
          </a:p>
          <a:p>
            <a:r>
              <a:rPr lang="en-GB" i="1" dirty="0" smtClean="0"/>
              <a:t>Pupils need to know what you expect</a:t>
            </a:r>
          </a:p>
          <a:p>
            <a:r>
              <a:rPr lang="en-GB" i="1" dirty="0" smtClean="0"/>
              <a:t>Pupils need limits</a:t>
            </a:r>
          </a:p>
          <a:p>
            <a:r>
              <a:rPr lang="en-GB" i="1" dirty="0" smtClean="0"/>
              <a:t>Pupils need positive recognition</a:t>
            </a:r>
          </a:p>
          <a:p>
            <a:r>
              <a:rPr lang="en-GB" i="1" dirty="0" smtClean="0"/>
              <a:t>Pupils need to be taught how to choose responsible behaviour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8649" y="589085"/>
            <a:ext cx="2363666" cy="1397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969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br>
              <a:rPr lang="en-GB" dirty="0" smtClean="0"/>
            </a:br>
            <a:r>
              <a:rPr lang="en-GB" dirty="0" err="1" smtClean="0"/>
              <a:t>Tasg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Senarios</a:t>
            </a:r>
            <a:endParaRPr lang="en-GB" dirty="0"/>
          </a:p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o 6, </a:t>
            </a:r>
            <a:r>
              <a:rPr lang="en-GB" dirty="0" err="1"/>
              <a:t>cymerwch</a:t>
            </a:r>
            <a:r>
              <a:rPr lang="en-GB" dirty="0"/>
              <a:t> y </a:t>
            </a:r>
            <a:r>
              <a:rPr lang="en-GB" dirty="0" err="1"/>
              <a:t>rolau</a:t>
            </a:r>
            <a:r>
              <a:rPr lang="en-GB" dirty="0"/>
              <a:t> a </a:t>
            </a:r>
            <a:r>
              <a:rPr lang="en-GB" dirty="0" err="1"/>
              <a:t>amlinellir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taflenni</a:t>
            </a:r>
            <a:r>
              <a:rPr lang="en-GB" dirty="0"/>
              <a:t> a </a:t>
            </a:r>
            <a:r>
              <a:rPr lang="en-GB" dirty="0" err="1" smtClean="0"/>
              <a:t>ddarperir</a:t>
            </a:r>
            <a:endParaRPr lang="en-GB" dirty="0"/>
          </a:p>
          <a:p>
            <a:r>
              <a:rPr lang="en-GB" dirty="0"/>
              <a:t>3 </a:t>
            </a:r>
            <a:r>
              <a:rPr lang="en-GB" dirty="0" err="1"/>
              <a:t>disgybl</a:t>
            </a:r>
            <a:r>
              <a:rPr lang="en-GB" dirty="0"/>
              <a:t> a 3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  <a:p>
            <a:r>
              <a:rPr lang="en-GB" dirty="0" err="1"/>
              <a:t>Newidiwch</a:t>
            </a:r>
            <a:r>
              <a:rPr lang="en-GB" dirty="0"/>
              <a:t> </a:t>
            </a:r>
            <a:r>
              <a:rPr lang="en-GB" dirty="0" err="1"/>
              <a:t>rolau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 smtClean="0"/>
              <a:t>senario</a:t>
            </a:r>
            <a:endParaRPr lang="en-GB" dirty="0" smtClean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deimlad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endParaRPr lang="en-GB" dirty="0"/>
          </a:p>
          <a:p>
            <a:pPr lvl="1"/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 smtClean="0"/>
              <a:t>gadarn</a:t>
            </a:r>
            <a:endParaRPr lang="en-GB" dirty="0"/>
          </a:p>
          <a:p>
            <a:pPr lvl="1"/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gelyniaethus</a:t>
            </a:r>
            <a:endParaRPr lang="en-GB" dirty="0"/>
          </a:p>
          <a:p>
            <a:pPr lvl="1"/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 smtClean="0"/>
              <a:t>cadarn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Scenarios</a:t>
            </a:r>
          </a:p>
          <a:p>
            <a:r>
              <a:rPr lang="en-GB" i="1" dirty="0" smtClean="0"/>
              <a:t>In groups of 6, take the roles outlined on the enclosed sheets. </a:t>
            </a:r>
            <a:endParaRPr lang="en-GB" i="1" dirty="0"/>
          </a:p>
          <a:p>
            <a:r>
              <a:rPr lang="en-GB" i="1" dirty="0" smtClean="0"/>
              <a:t>3 pupils &amp; 3 teachers in each group </a:t>
            </a:r>
          </a:p>
          <a:p>
            <a:r>
              <a:rPr lang="en-GB" i="1" dirty="0" smtClean="0"/>
              <a:t>Change roles for each scenario</a:t>
            </a:r>
          </a:p>
          <a:p>
            <a:r>
              <a:rPr lang="en-GB" i="1" dirty="0" smtClean="0"/>
              <a:t>How did it feel to be a </a:t>
            </a:r>
          </a:p>
          <a:p>
            <a:pPr lvl="1"/>
            <a:r>
              <a:rPr lang="en-GB" i="1" dirty="0" smtClean="0"/>
              <a:t>Non assertive teacher</a:t>
            </a:r>
          </a:p>
          <a:p>
            <a:pPr lvl="1"/>
            <a:r>
              <a:rPr lang="en-GB" i="1" dirty="0" smtClean="0"/>
              <a:t>A hostile teacher</a:t>
            </a:r>
          </a:p>
          <a:p>
            <a:pPr lvl="1"/>
            <a:r>
              <a:rPr lang="en-GB" i="1" dirty="0" smtClean="0"/>
              <a:t>An assertive teacher?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2738" y="553915"/>
            <a:ext cx="2769576" cy="144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800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Disgyblaeth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Classroom Discipline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Rheolau</a:t>
            </a:r>
            <a:endParaRPr lang="en-GB" dirty="0"/>
          </a:p>
          <a:p>
            <a:pPr lvl="1"/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ddilyn</a:t>
            </a:r>
            <a:r>
              <a:rPr lang="en-GB" dirty="0"/>
              <a:t> </a:t>
            </a:r>
            <a:r>
              <a:rPr lang="en-GB" dirty="0" err="1"/>
              <a:t>drwy'r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/>
          </a:p>
          <a:p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endParaRPr lang="en-GB" dirty="0"/>
          </a:p>
          <a:p>
            <a:pPr lvl="1"/>
            <a:r>
              <a:rPr lang="en-GB" dirty="0"/>
              <a:t>Pan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rheolau</a:t>
            </a:r>
            <a:endParaRPr lang="en-GB" dirty="0"/>
          </a:p>
          <a:p>
            <a:r>
              <a:rPr lang="en-GB" dirty="0" err="1"/>
              <a:t>Canlyniadau</a:t>
            </a:r>
            <a:endParaRPr lang="en-GB" dirty="0"/>
          </a:p>
          <a:p>
            <a:pPr lvl="1"/>
            <a:r>
              <a:rPr lang="en-GB" dirty="0" smtClean="0"/>
              <a:t>Pan </a:t>
            </a:r>
            <a:r>
              <a:rPr lang="en-GB" dirty="0" err="1" smtClean="0"/>
              <a:t>fo’r</a:t>
            </a:r>
            <a:r>
              <a:rPr lang="en-GB" dirty="0" smtClean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peidio</a:t>
            </a:r>
            <a:r>
              <a:rPr lang="en-GB" dirty="0"/>
              <a:t> â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rheolau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Rules</a:t>
            </a:r>
          </a:p>
          <a:p>
            <a:pPr lvl="1"/>
            <a:r>
              <a:rPr lang="en-GB" i="1" dirty="0"/>
              <a:t>T</a:t>
            </a:r>
            <a:r>
              <a:rPr lang="en-GB" i="1" dirty="0" smtClean="0"/>
              <a:t>hat pupils must follow all the time</a:t>
            </a:r>
          </a:p>
          <a:p>
            <a:r>
              <a:rPr lang="en-GB" i="1" dirty="0" smtClean="0"/>
              <a:t>Positive Recognition</a:t>
            </a:r>
          </a:p>
          <a:p>
            <a:pPr lvl="1"/>
            <a:r>
              <a:rPr lang="en-GB" i="1" dirty="0" smtClean="0"/>
              <a:t>When pupils follow rules</a:t>
            </a:r>
          </a:p>
          <a:p>
            <a:r>
              <a:rPr lang="en-GB" i="1" dirty="0" smtClean="0"/>
              <a:t>Consequences</a:t>
            </a:r>
          </a:p>
          <a:p>
            <a:pPr lvl="1"/>
            <a:r>
              <a:rPr lang="en-GB" i="1" dirty="0" smtClean="0"/>
              <a:t>That result when pupils choose not to follow rules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7183" y="563935"/>
            <a:ext cx="2335823" cy="1459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348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Buddion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Disgyblaeth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Benefits of a Classroom Discipline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Mae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haws</a:t>
            </a:r>
          </a:p>
          <a:p>
            <a:r>
              <a:rPr lang="en-GB" dirty="0"/>
              <a:t>Mae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disgyblion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</a:t>
            </a:r>
            <a:r>
              <a:rPr lang="en-GB" dirty="0" err="1"/>
              <a:t>reolwyr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A discipline plan makes managing pupil behaviour easier</a:t>
            </a:r>
          </a:p>
          <a:p>
            <a:r>
              <a:rPr lang="en-GB" i="1" dirty="0" smtClean="0"/>
              <a:t>A discipline plan protects pupils’ rights</a:t>
            </a:r>
          </a:p>
          <a:p>
            <a:r>
              <a:rPr lang="en-GB" i="1" dirty="0" smtClean="0"/>
              <a:t>A discipline plan helps ensure parental support</a:t>
            </a:r>
          </a:p>
          <a:p>
            <a:r>
              <a:rPr lang="en-GB" i="1" dirty="0" smtClean="0"/>
              <a:t>A discipline helps ensure senior management support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6608" y="603500"/>
            <a:ext cx="1667608" cy="138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174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Rheolau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Gweladwy</a:t>
            </a:r>
            <a:endParaRPr lang="en-GB" dirty="0"/>
          </a:p>
          <a:p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rheol</a:t>
            </a:r>
            <a:r>
              <a:rPr lang="en-GB" dirty="0"/>
              <a:t> ‘Hey Dad</a:t>
            </a:r>
            <a:r>
              <a:rPr lang="en-GB" dirty="0" smtClean="0"/>
              <a:t>’( </a:t>
            </a:r>
            <a:r>
              <a:rPr lang="en-GB" dirty="0" err="1" smtClean="0"/>
              <a:t>tasg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gymwys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dydd</a:t>
            </a:r>
            <a:endParaRPr lang="en-GB" dirty="0"/>
          </a:p>
          <a:p>
            <a:r>
              <a:rPr lang="en-GB" dirty="0" err="1" smtClean="0"/>
              <a:t>Wedi‘u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priodol</a:t>
            </a:r>
            <a:endParaRPr lang="en-GB" dirty="0"/>
          </a:p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reolau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</a:t>
            </a:r>
          </a:p>
          <a:p>
            <a:r>
              <a:rPr lang="en-GB" dirty="0" err="1"/>
              <a:t>Gofynnwch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hawgrymiadau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Observable</a:t>
            </a:r>
          </a:p>
          <a:p>
            <a:r>
              <a:rPr lang="en-GB" i="1" dirty="0" smtClean="0"/>
              <a:t>Follow the ‘Hey Dad’ rule (task)</a:t>
            </a:r>
          </a:p>
          <a:p>
            <a:r>
              <a:rPr lang="en-GB" i="1" dirty="0" smtClean="0"/>
              <a:t>Applicable throughout the day</a:t>
            </a:r>
          </a:p>
          <a:p>
            <a:r>
              <a:rPr lang="en-GB" i="1" dirty="0" smtClean="0"/>
              <a:t>Designed to teach appropriate classroom behaviour</a:t>
            </a:r>
          </a:p>
          <a:p>
            <a:r>
              <a:rPr lang="en-GB" i="1" dirty="0" smtClean="0"/>
              <a:t>Choose rules that work for you</a:t>
            </a:r>
          </a:p>
          <a:p>
            <a:r>
              <a:rPr lang="en-GB" i="1" dirty="0" smtClean="0"/>
              <a:t>Ask pupils for their suggestions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4152" y="581520"/>
            <a:ext cx="2649414" cy="142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37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rules</a:t>
            </a:r>
            <a:br>
              <a:rPr lang="en-GB" dirty="0" smtClean="0"/>
            </a:br>
            <a:r>
              <a:rPr lang="en-GB" dirty="0" err="1" smtClean="0"/>
              <a:t>Rheolau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Dilynwch</a:t>
            </a:r>
            <a:r>
              <a:rPr lang="en-GB" dirty="0"/>
              <a:t> y </a:t>
            </a:r>
            <a:r>
              <a:rPr lang="en-GB" dirty="0" err="1"/>
              <a:t>cyfarwyddiadau</a:t>
            </a:r>
            <a:endParaRPr lang="en-GB" dirty="0"/>
          </a:p>
          <a:p>
            <a:r>
              <a:rPr lang="en-GB" dirty="0" err="1"/>
              <a:t>Cadwch</a:t>
            </a:r>
            <a:r>
              <a:rPr lang="en-GB" dirty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/>
              <a:t>t</a:t>
            </a:r>
            <a:r>
              <a:rPr lang="en-GB" dirty="0" err="1" smtClean="0"/>
              <a:t>raed</a:t>
            </a:r>
            <a:r>
              <a:rPr lang="en-GB" dirty="0" smtClean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dwylo</a:t>
            </a:r>
            <a:r>
              <a:rPr lang="en-GB" dirty="0"/>
              <a:t> a </a:t>
            </a:r>
            <a:r>
              <a:rPr lang="en-GB" dirty="0" err="1"/>
              <a:t>gwrthrychau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chi'ch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r>
              <a:rPr lang="en-GB" dirty="0"/>
              <a:t>Dim </a:t>
            </a:r>
            <a:r>
              <a:rPr lang="en-GB" dirty="0" err="1"/>
              <a:t>rhegi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 smtClean="0"/>
              <a:t>phryfocio</a:t>
            </a:r>
            <a:endParaRPr lang="en-GB" dirty="0" smtClean="0"/>
          </a:p>
          <a:p>
            <a:r>
              <a:rPr lang="en-GB" dirty="0" smtClean="0"/>
              <a:t>TASG </a:t>
            </a:r>
          </a:p>
          <a:p>
            <a:r>
              <a:rPr lang="en-GB" dirty="0" err="1" smtClean="0"/>
              <a:t>Ysgrifennwch</a:t>
            </a:r>
            <a:r>
              <a:rPr lang="en-GB" dirty="0" smtClean="0"/>
              <a:t> 3 </a:t>
            </a:r>
            <a:r>
              <a:rPr lang="en-GB" dirty="0" err="1" smtClean="0"/>
              <a:t>rheol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Follow instructions</a:t>
            </a:r>
          </a:p>
          <a:p>
            <a:r>
              <a:rPr lang="en-GB" i="1" dirty="0" smtClean="0"/>
              <a:t>Keep hands feet and objects to yourself</a:t>
            </a:r>
          </a:p>
          <a:p>
            <a:r>
              <a:rPr lang="en-GB" i="1" dirty="0" smtClean="0"/>
              <a:t>No swearing or teasing</a:t>
            </a:r>
          </a:p>
          <a:p>
            <a:r>
              <a:rPr lang="en-GB" i="1" dirty="0" smtClean="0"/>
              <a:t>TASK</a:t>
            </a:r>
          </a:p>
          <a:p>
            <a:r>
              <a:rPr lang="en-GB" i="1" dirty="0" smtClean="0"/>
              <a:t>Write 3 more useful rules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4152" y="580403"/>
            <a:ext cx="2651990" cy="1426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182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Recognition</a:t>
            </a:r>
            <a:br>
              <a:rPr lang="en-GB" dirty="0" smtClean="0"/>
            </a:br>
            <a:r>
              <a:rPr lang="en-GB" dirty="0" err="1" smtClean="0"/>
              <a:t>Cydnabyddiaeth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adarnhaol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Mae </a:t>
            </a: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barhau</a:t>
            </a:r>
            <a:r>
              <a:rPr lang="en-GB" dirty="0"/>
              <a:t> ag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priodol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hunan-barch</a:t>
            </a:r>
            <a:r>
              <a:rPr lang="en-GB" dirty="0"/>
              <a:t> </a:t>
            </a:r>
            <a:r>
              <a:rPr lang="en-GB" dirty="0" err="1"/>
              <a:t>disgybl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problemus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wella'r</a:t>
            </a:r>
            <a:r>
              <a:rPr lang="en-GB" dirty="0"/>
              <a:t> </a:t>
            </a:r>
            <a:r>
              <a:rPr lang="en-GB" dirty="0" err="1"/>
              <a:t>berthynas</a:t>
            </a:r>
            <a:r>
              <a:rPr lang="en-GB" dirty="0"/>
              <a:t> â </a:t>
            </a:r>
            <a:r>
              <a:rPr lang="en-GB" dirty="0" err="1"/>
              <a:t>disgyblion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Positive recognition encourages pupils to continue appropriate behaviour</a:t>
            </a:r>
          </a:p>
          <a:p>
            <a:r>
              <a:rPr lang="en-GB" i="1" dirty="0" smtClean="0"/>
              <a:t>Positive recognition increases a pupil’s self esteem</a:t>
            </a:r>
          </a:p>
          <a:p>
            <a:r>
              <a:rPr lang="en-GB" i="1" dirty="0" smtClean="0"/>
              <a:t>Positive recognition reduces problem behaviours</a:t>
            </a:r>
          </a:p>
          <a:p>
            <a:r>
              <a:rPr lang="en-GB" i="1" dirty="0" smtClean="0"/>
              <a:t>Consistent positive recognition helps improve relationships with pupils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5785" y="589085"/>
            <a:ext cx="2118946" cy="1397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768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Nodwch</a:t>
            </a:r>
            <a:r>
              <a:rPr lang="en-GB" dirty="0"/>
              <a:t> pa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sail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endParaRPr lang="en-GB" dirty="0"/>
          </a:p>
          <a:p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anfanteision</a:t>
            </a:r>
            <a:endParaRPr lang="en-GB" dirty="0"/>
          </a:p>
          <a:p>
            <a:r>
              <a:rPr lang="en-GB" dirty="0" err="1"/>
              <a:t>Rhestrwch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gydnabyddiaeth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gyfarwydd</a:t>
            </a:r>
            <a:r>
              <a:rPr lang="en-GB" dirty="0"/>
              <a:t> â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Note which theoretical framework underpins positive recognition</a:t>
            </a:r>
          </a:p>
          <a:p>
            <a:r>
              <a:rPr lang="en-GB" i="1" dirty="0" smtClean="0"/>
              <a:t>Reflect on any drawbacks </a:t>
            </a:r>
          </a:p>
          <a:p>
            <a:r>
              <a:rPr lang="en-GB" i="1" dirty="0" smtClean="0"/>
              <a:t>List examples of positive recognition that you’re familiar with in a classroom situation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2997" y="595644"/>
            <a:ext cx="2121592" cy="1396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753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6992" y="595645"/>
            <a:ext cx="2121592" cy="13914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Recognition</a:t>
            </a:r>
            <a:br>
              <a:rPr lang="en-GB" dirty="0"/>
            </a:b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Canmoliaeth</a:t>
            </a:r>
            <a:endParaRPr lang="en-GB" dirty="0"/>
          </a:p>
          <a:p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a </a:t>
            </a:r>
            <a:r>
              <a:rPr lang="en-GB" dirty="0" err="1"/>
              <a:t>galwadau</a:t>
            </a:r>
            <a:r>
              <a:rPr lang="en-GB" dirty="0"/>
              <a:t> </a:t>
            </a:r>
            <a:r>
              <a:rPr lang="en-GB" dirty="0" err="1"/>
              <a:t>ffôn</a:t>
            </a:r>
            <a:r>
              <a:rPr lang="en-GB" dirty="0"/>
              <a:t> </a:t>
            </a:r>
            <a:r>
              <a:rPr lang="en-GB" dirty="0" err="1"/>
              <a:t>adref</a:t>
            </a:r>
            <a:endParaRPr lang="en-GB" dirty="0"/>
          </a:p>
          <a:p>
            <a:r>
              <a:rPr lang="en-GB" dirty="0" err="1"/>
              <a:t>Breintiau</a:t>
            </a:r>
            <a:r>
              <a:rPr lang="en-GB" dirty="0"/>
              <a:t> </a:t>
            </a:r>
            <a:r>
              <a:rPr lang="en-GB" dirty="0" err="1"/>
              <a:t>arbennig</a:t>
            </a:r>
            <a:endParaRPr lang="en-GB" dirty="0"/>
          </a:p>
          <a:p>
            <a:r>
              <a:rPr lang="en-GB" dirty="0" err="1"/>
              <a:t>Gwobrau</a:t>
            </a:r>
            <a:r>
              <a:rPr lang="en-GB" dirty="0"/>
              <a:t> </a:t>
            </a:r>
            <a:r>
              <a:rPr lang="en-GB" dirty="0" err="1"/>
              <a:t>ymddygiad</a:t>
            </a:r>
            <a:endParaRPr lang="en-GB" dirty="0"/>
          </a:p>
          <a:p>
            <a:r>
              <a:rPr lang="en-GB" dirty="0" err="1" smtClean="0"/>
              <a:t>Gwobrau</a:t>
            </a:r>
            <a:r>
              <a:rPr lang="en-GB" dirty="0" smtClean="0"/>
              <a:t> </a:t>
            </a:r>
            <a:r>
              <a:rPr lang="en-GB" dirty="0" err="1" smtClean="0"/>
              <a:t>diriaethol</a:t>
            </a:r>
            <a:endParaRPr lang="en-GB" dirty="0" smtClean="0"/>
          </a:p>
          <a:p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dosbarth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Praise</a:t>
            </a:r>
          </a:p>
          <a:p>
            <a:r>
              <a:rPr lang="en-GB" i="1" dirty="0" smtClean="0"/>
              <a:t>Positive notes and phone calls home</a:t>
            </a:r>
          </a:p>
          <a:p>
            <a:r>
              <a:rPr lang="en-GB" i="1" dirty="0" smtClean="0"/>
              <a:t>Special privileges</a:t>
            </a:r>
          </a:p>
          <a:p>
            <a:r>
              <a:rPr lang="en-GB" i="1" dirty="0" smtClean="0"/>
              <a:t>Behaviour awards</a:t>
            </a:r>
          </a:p>
          <a:p>
            <a:r>
              <a:rPr lang="en-GB" i="1" dirty="0" smtClean="0"/>
              <a:t>Tangible rewards</a:t>
            </a:r>
          </a:p>
          <a:p>
            <a:r>
              <a:rPr lang="en-GB" i="1" dirty="0" smtClean="0"/>
              <a:t>Class-wide positive recognition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335480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</a:t>
            </a:r>
            <a:br>
              <a:rPr lang="en-GB" dirty="0" smtClean="0"/>
            </a:br>
            <a:r>
              <a:rPr lang="en-GB" dirty="0" err="1" smtClean="0"/>
              <a:t>Canlyniadau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haeddu</a:t>
            </a:r>
            <a:r>
              <a:rPr lang="en-GB" dirty="0"/>
              <a:t> </a:t>
            </a:r>
            <a:r>
              <a:rPr lang="en-GB" dirty="0" err="1"/>
              <a:t>strwythur</a:t>
            </a:r>
            <a:endParaRPr lang="en-GB" dirty="0"/>
          </a:p>
          <a:p>
            <a:r>
              <a:rPr lang="en-GB" dirty="0"/>
              <a:t>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haeddu</a:t>
            </a:r>
            <a:r>
              <a:rPr lang="en-GB" dirty="0"/>
              <a:t> </a:t>
            </a:r>
            <a:r>
              <a:rPr lang="en-GB" dirty="0" err="1"/>
              <a:t>cyfyngiadau</a:t>
            </a:r>
            <a:endParaRPr lang="en-GB" dirty="0"/>
          </a:p>
          <a:p>
            <a:r>
              <a:rPr lang="en-GB" dirty="0"/>
              <a:t>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haeddu</a:t>
            </a:r>
            <a:r>
              <a:rPr lang="en-GB" dirty="0"/>
              <a:t> </a:t>
            </a:r>
            <a:r>
              <a:rPr lang="en-GB" dirty="0" err="1"/>
              <a:t>cysondeb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ddewis</a:t>
            </a:r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ganlyniadau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cysondeb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difrifoldeb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Children deserve structure</a:t>
            </a:r>
          </a:p>
          <a:p>
            <a:r>
              <a:rPr lang="en-GB" i="1" dirty="0" smtClean="0"/>
              <a:t>Children deserve limits</a:t>
            </a:r>
          </a:p>
          <a:p>
            <a:r>
              <a:rPr lang="en-GB" i="1" dirty="0" smtClean="0"/>
              <a:t>Children deserve consistency</a:t>
            </a:r>
          </a:p>
          <a:p>
            <a:r>
              <a:rPr lang="en-GB" i="1" dirty="0" smtClean="0"/>
              <a:t>Consequences are a choice</a:t>
            </a:r>
          </a:p>
          <a:p>
            <a:r>
              <a:rPr lang="en-GB" i="1" dirty="0" smtClean="0"/>
              <a:t>Consequences do not have to be sever to be effective</a:t>
            </a:r>
          </a:p>
          <a:p>
            <a:r>
              <a:rPr lang="en-GB" i="1" dirty="0" smtClean="0"/>
              <a:t>Consistency is more effective than severity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5299" y="571500"/>
            <a:ext cx="2479431" cy="145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6607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Consequences</a:t>
            </a:r>
            <a:br>
              <a:rPr lang="en-GB" dirty="0"/>
            </a:br>
            <a:r>
              <a:rPr lang="en-GB" dirty="0" err="1"/>
              <a:t>Canlyniadau</a:t>
            </a:r>
            <a:endParaRPr lang="en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61477259"/>
              </p:ext>
            </p:extLst>
          </p:nvPr>
        </p:nvGraphicFramePr>
        <p:xfrm>
          <a:off x="681038" y="2336800"/>
          <a:ext cx="4697412" cy="39410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8706">
                  <a:extLst>
                    <a:ext uri="{9D8B030D-6E8A-4147-A177-3AD203B41FA5}">
                      <a16:colId xmlns:a16="http://schemas.microsoft.com/office/drawing/2014/main" val="2586338395"/>
                    </a:ext>
                  </a:extLst>
                </a:gridCol>
                <a:gridCol w="2348706">
                  <a:extLst>
                    <a:ext uri="{9D8B030D-6E8A-4147-A177-3AD203B41FA5}">
                      <a16:colId xmlns:a16="http://schemas.microsoft.com/office/drawing/2014/main" val="840713558"/>
                    </a:ext>
                  </a:extLst>
                </a:gridCol>
              </a:tblGrid>
              <a:tr h="397369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Canlyniadau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0068227"/>
                  </a:ext>
                </a:extLst>
              </a:tr>
              <a:tr h="685870">
                <a:tc>
                  <a:txBody>
                    <a:bodyPr/>
                    <a:lstStyle/>
                    <a:p>
                      <a:r>
                        <a:rPr lang="en-GB" dirty="0" smtClean="0"/>
                        <a:t>Y </a:t>
                      </a:r>
                      <a:r>
                        <a:rPr lang="en-GB" dirty="0" err="1" smtClean="0"/>
                        <a:t>tro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cyntaf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mae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disgybl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torri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rheol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Rhybudd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8201697"/>
                  </a:ext>
                </a:extLst>
              </a:tr>
              <a:tr h="979815">
                <a:tc>
                  <a:txBody>
                    <a:bodyPr/>
                    <a:lstStyle/>
                    <a:p>
                      <a:r>
                        <a:rPr lang="en-GB" dirty="0" smtClean="0"/>
                        <a:t>2il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Aros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y </a:t>
                      </a:r>
                      <a:r>
                        <a:rPr lang="en-GB" dirty="0" err="1" smtClean="0"/>
                        <a:t>dosbarth</a:t>
                      </a:r>
                      <a:r>
                        <a:rPr lang="en-GB" dirty="0" smtClean="0"/>
                        <a:t> am 1 </a:t>
                      </a:r>
                      <a:r>
                        <a:rPr lang="en-GB" dirty="0" err="1" smtClean="0"/>
                        <a:t>funud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ar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ôl</a:t>
                      </a:r>
                      <a:r>
                        <a:rPr lang="en-GB" baseline="0" dirty="0" smtClean="0"/>
                        <a:t> y </a:t>
                      </a:r>
                      <a:r>
                        <a:rPr lang="en-GB" baseline="0" dirty="0" err="1" smtClean="0"/>
                        <a:t>gloch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4059537"/>
                  </a:ext>
                </a:extLst>
              </a:tr>
              <a:tr h="685870">
                <a:tc>
                  <a:txBody>
                    <a:bodyPr/>
                    <a:lstStyle/>
                    <a:p>
                      <a:r>
                        <a:rPr lang="en-GB" dirty="0" smtClean="0"/>
                        <a:t>3ydd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Aros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y </a:t>
                      </a:r>
                      <a:r>
                        <a:rPr lang="en-GB" dirty="0" err="1" smtClean="0"/>
                        <a:t>dosbarth</a:t>
                      </a:r>
                      <a:r>
                        <a:rPr lang="en-GB" baseline="0" dirty="0" smtClean="0"/>
                        <a:t> 2 </a:t>
                      </a:r>
                      <a:r>
                        <a:rPr lang="en-GB" baseline="0" dirty="0" err="1" smtClean="0"/>
                        <a:t>funud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ar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ôl</a:t>
                      </a:r>
                      <a:r>
                        <a:rPr lang="en-GB" baseline="0" dirty="0" smtClean="0"/>
                        <a:t> y </a:t>
                      </a:r>
                      <a:r>
                        <a:rPr lang="en-GB" baseline="0" dirty="0" err="1" smtClean="0"/>
                        <a:t>gloch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0895188"/>
                  </a:ext>
                </a:extLst>
              </a:tr>
              <a:tr h="397369">
                <a:tc>
                  <a:txBody>
                    <a:bodyPr/>
                    <a:lstStyle/>
                    <a:p>
                      <a:r>
                        <a:rPr lang="en-GB" dirty="0" smtClean="0"/>
                        <a:t>4ydd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Ffonio’r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rhieni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3352277"/>
                  </a:ext>
                </a:extLst>
              </a:tr>
              <a:tr h="397369">
                <a:tc>
                  <a:txBody>
                    <a:bodyPr/>
                    <a:lstStyle/>
                    <a:p>
                      <a:r>
                        <a:rPr lang="en-GB" dirty="0" smtClean="0"/>
                        <a:t>5ed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Anfon</a:t>
                      </a:r>
                      <a:r>
                        <a:rPr lang="en-GB" dirty="0" smtClean="0"/>
                        <a:t> at y </a:t>
                      </a:r>
                      <a:r>
                        <a:rPr lang="en-GB" dirty="0" err="1" smtClean="0"/>
                        <a:t>pennaeth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436972"/>
                  </a:ext>
                </a:extLst>
              </a:tr>
              <a:tr h="397369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Difrifol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Anfon</a:t>
                      </a:r>
                      <a:r>
                        <a:rPr lang="en-GB" dirty="0" smtClean="0"/>
                        <a:t> at y </a:t>
                      </a:r>
                      <a:r>
                        <a:rPr lang="en-GB" dirty="0" err="1" smtClean="0"/>
                        <a:t>pennaeth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956804"/>
                  </a:ext>
                </a:extLst>
              </a:tr>
            </a:tbl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8321797"/>
              </p:ext>
            </p:extLst>
          </p:nvPr>
        </p:nvGraphicFramePr>
        <p:xfrm>
          <a:off x="5594350" y="2336798"/>
          <a:ext cx="4700588" cy="3941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0294">
                  <a:extLst>
                    <a:ext uri="{9D8B030D-6E8A-4147-A177-3AD203B41FA5}">
                      <a16:colId xmlns:a16="http://schemas.microsoft.com/office/drawing/2014/main" val="3987887374"/>
                    </a:ext>
                  </a:extLst>
                </a:gridCol>
                <a:gridCol w="2350294">
                  <a:extLst>
                    <a:ext uri="{9D8B030D-6E8A-4147-A177-3AD203B41FA5}">
                      <a16:colId xmlns:a16="http://schemas.microsoft.com/office/drawing/2014/main" val="2141634722"/>
                    </a:ext>
                  </a:extLst>
                </a:gridCol>
              </a:tblGrid>
              <a:tr h="370317">
                <a:tc gridSpan="2">
                  <a:txBody>
                    <a:bodyPr/>
                    <a:lstStyle/>
                    <a:p>
                      <a:r>
                        <a:rPr lang="en-GB" i="1" dirty="0" smtClean="0"/>
                        <a:t>Consequences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495588"/>
                  </a:ext>
                </a:extLst>
              </a:tr>
              <a:tr h="541581">
                <a:tc>
                  <a:txBody>
                    <a:bodyPr/>
                    <a:lstStyle/>
                    <a:p>
                      <a:r>
                        <a:rPr lang="en-GB" i="1" dirty="0" smtClean="0"/>
                        <a:t>1</a:t>
                      </a:r>
                      <a:r>
                        <a:rPr lang="en-GB" i="1" baseline="30000" dirty="0" smtClean="0"/>
                        <a:t>st</a:t>
                      </a:r>
                      <a:r>
                        <a:rPr lang="en-GB" i="1" baseline="0" dirty="0" smtClean="0"/>
                        <a:t> time a pupil breaks a rule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Warning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9796638"/>
                  </a:ext>
                </a:extLst>
              </a:tr>
              <a:tr h="541581">
                <a:tc>
                  <a:txBody>
                    <a:bodyPr/>
                    <a:lstStyle/>
                    <a:p>
                      <a:r>
                        <a:rPr lang="en-GB" i="1" dirty="0" smtClean="0"/>
                        <a:t>2nd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Stay</a:t>
                      </a:r>
                      <a:r>
                        <a:rPr lang="en-GB" i="1" baseline="0" dirty="0" smtClean="0"/>
                        <a:t> in class 1 minute after bell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2349288"/>
                  </a:ext>
                </a:extLst>
              </a:tr>
              <a:tr h="541581">
                <a:tc>
                  <a:txBody>
                    <a:bodyPr/>
                    <a:lstStyle/>
                    <a:p>
                      <a:r>
                        <a:rPr lang="en-GB" i="1" dirty="0" smtClean="0"/>
                        <a:t>3rd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Stay</a:t>
                      </a:r>
                      <a:r>
                        <a:rPr lang="en-GB" i="1" baseline="0" dirty="0" smtClean="0"/>
                        <a:t> in class 2 minutes after bell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866876"/>
                  </a:ext>
                </a:extLst>
              </a:tr>
              <a:tr h="370317">
                <a:tc>
                  <a:txBody>
                    <a:bodyPr/>
                    <a:lstStyle/>
                    <a:p>
                      <a:r>
                        <a:rPr lang="en-GB" i="1" dirty="0" smtClean="0"/>
                        <a:t>4th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Call parents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8503968"/>
                  </a:ext>
                </a:extLst>
              </a:tr>
              <a:tr h="541581">
                <a:tc>
                  <a:txBody>
                    <a:bodyPr/>
                    <a:lstStyle/>
                    <a:p>
                      <a:r>
                        <a:rPr lang="en-GB" i="1" dirty="0" smtClean="0"/>
                        <a:t>5th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Send to head teacher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9912527"/>
                  </a:ext>
                </a:extLst>
              </a:tr>
              <a:tr h="541581">
                <a:tc>
                  <a:txBody>
                    <a:bodyPr/>
                    <a:lstStyle/>
                    <a:p>
                      <a:r>
                        <a:rPr lang="en-GB" i="1" dirty="0" smtClean="0"/>
                        <a:t>Severe</a:t>
                      </a:r>
                      <a:r>
                        <a:rPr lang="en-GB" i="1" baseline="0" dirty="0" smtClean="0"/>
                        <a:t> clause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Send to head teacher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5248707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3679" y="568210"/>
            <a:ext cx="2481287" cy="145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649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Canlyniadau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Using Consequences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Darparwch</a:t>
            </a:r>
            <a:r>
              <a:rPr lang="en-GB" dirty="0" smtClean="0"/>
              <a:t> </a:t>
            </a:r>
            <a:r>
              <a:rPr lang="en-GB" dirty="0" err="1" smtClean="0"/>
              <a:t>ganlyniadau</a:t>
            </a:r>
            <a:r>
              <a:rPr lang="en-GB" dirty="0" smtClean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, mater o </a:t>
            </a:r>
            <a:r>
              <a:rPr lang="en-GB" dirty="0" err="1"/>
              <a:t>ffaith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. </a:t>
            </a:r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ganlyniad</a:t>
            </a:r>
            <a:r>
              <a:rPr lang="en-GB" dirty="0" smtClean="0"/>
              <a:t> </a:t>
            </a:r>
            <a:r>
              <a:rPr lang="en-GB" dirty="0"/>
              <a:t>bob </a:t>
            </a:r>
            <a:r>
              <a:rPr lang="en-GB" dirty="0" err="1"/>
              <a:t>tro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tarfu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canlyniad</a:t>
            </a:r>
            <a:r>
              <a:rPr lang="en-GB" dirty="0"/>
              <a:t>, </a:t>
            </a:r>
            <a:r>
              <a:rPr lang="en-GB" dirty="0" err="1"/>
              <a:t>dewch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cadarnhaol</a:t>
            </a:r>
            <a:endParaRPr lang="en-GB" dirty="0"/>
          </a:p>
          <a:p>
            <a:r>
              <a:rPr lang="en-GB" dirty="0" err="1" smtClean="0"/>
              <a:t>Darparwch</a:t>
            </a:r>
            <a:r>
              <a:rPr lang="en-GB" dirty="0" smtClean="0"/>
              <a:t> </a:t>
            </a:r>
            <a:r>
              <a:rPr lang="en-GB" dirty="0"/>
              <a:t>'</a:t>
            </a:r>
            <a:r>
              <a:rPr lang="en-GB" dirty="0" err="1"/>
              <a:t>mecanwaith</a:t>
            </a:r>
            <a:r>
              <a:rPr lang="en-GB" dirty="0"/>
              <a:t> </a:t>
            </a:r>
            <a:r>
              <a:rPr lang="en-GB" dirty="0" err="1"/>
              <a:t>dianc</a:t>
            </a:r>
            <a:r>
              <a:rPr lang="en-GB" dirty="0"/>
              <a:t>'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ofidus</a:t>
            </a:r>
            <a:r>
              <a:rPr lang="en-GB" dirty="0"/>
              <a:t> ac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ddigwyddodd</a:t>
            </a:r>
            <a:endParaRPr lang="en-GB" dirty="0"/>
          </a:p>
          <a:p>
            <a:r>
              <a:rPr lang="en-GB" dirty="0"/>
              <a:t>Pan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aflonyddu'n</a:t>
            </a:r>
            <a:r>
              <a:rPr lang="en-GB" dirty="0"/>
              <a:t> </a:t>
            </a:r>
            <a:r>
              <a:rPr lang="en-GB" dirty="0" err="1"/>
              <a:t>barhaus</a:t>
            </a:r>
            <a:r>
              <a:rPr lang="en-GB" dirty="0"/>
              <a:t>, ‘</a:t>
            </a:r>
            <a:r>
              <a:rPr lang="en-GB" dirty="0" err="1" smtClean="0"/>
              <a:t>symudwch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Provide consequences in a calm, matter of fact manner</a:t>
            </a:r>
          </a:p>
          <a:p>
            <a:r>
              <a:rPr lang="en-GB" i="1" dirty="0" smtClean="0"/>
              <a:t>Be consistent. Provide a consequence every time a pupil chooses to disrupt</a:t>
            </a:r>
          </a:p>
          <a:p>
            <a:r>
              <a:rPr lang="en-GB" i="1" dirty="0" smtClean="0"/>
              <a:t>After a pupil receives a consequence, find the first opportunity you can to recognize positive behaviour</a:t>
            </a:r>
          </a:p>
          <a:p>
            <a:r>
              <a:rPr lang="en-GB" i="1" dirty="0" smtClean="0"/>
              <a:t>Provide an ‘escape mechanism’ for pupils who are upset and want to talk about what happened</a:t>
            </a:r>
          </a:p>
          <a:p>
            <a:r>
              <a:rPr lang="en-GB" i="1" dirty="0" smtClean="0"/>
              <a:t>When a pupils continuously disrupts, ‘move in’</a:t>
            </a:r>
          </a:p>
          <a:p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4887" y="568210"/>
            <a:ext cx="2481287" cy="145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0815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/>
              <a:t>- </a:t>
            </a:r>
            <a:r>
              <a:rPr lang="en-GB" dirty="0" err="1"/>
              <a:t>rheolau</a:t>
            </a:r>
            <a:r>
              <a:rPr lang="en-GB" dirty="0"/>
              <a:t>, </a:t>
            </a: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, </a:t>
            </a:r>
            <a:r>
              <a:rPr lang="en-GB" dirty="0" err="1"/>
              <a:t>canlyniadau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ag </a:t>
            </a:r>
            <a:r>
              <a:rPr lang="en-GB" dirty="0" err="1"/>
              <a:t>ef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anghytuno</a:t>
            </a:r>
            <a:r>
              <a:rPr lang="en-GB" dirty="0"/>
              <a:t> ag </a:t>
            </a:r>
            <a:r>
              <a:rPr lang="en-GB" dirty="0" err="1"/>
              <a:t>ef</a:t>
            </a:r>
            <a:r>
              <a:rPr lang="en-GB" dirty="0"/>
              <a:t>?</a:t>
            </a:r>
          </a:p>
          <a:p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arall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Discuss the classroom discipline plan – rules, positive recognition, consequences</a:t>
            </a:r>
          </a:p>
          <a:p>
            <a:r>
              <a:rPr lang="en-GB" i="1" dirty="0" smtClean="0"/>
              <a:t>What do you agree with?</a:t>
            </a:r>
          </a:p>
          <a:p>
            <a:r>
              <a:rPr lang="en-GB" i="1" dirty="0" smtClean="0"/>
              <a:t>What do you disagree with? </a:t>
            </a:r>
          </a:p>
          <a:p>
            <a:r>
              <a:rPr lang="en-GB" i="1" dirty="0" smtClean="0"/>
              <a:t>Feedback to another group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2007" y="565162"/>
            <a:ext cx="2334970" cy="145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9533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Dysgu’r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Teaching the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1.Eglurwch </a:t>
            </a:r>
            <a:r>
              <a:rPr lang="en-GB" dirty="0"/>
              <a:t>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 smtClean="0"/>
              <a:t>rheolau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2.Dysgwch </a:t>
            </a:r>
            <a:r>
              <a:rPr lang="en-GB" dirty="0"/>
              <a:t>y </a:t>
            </a:r>
            <a:r>
              <a:rPr lang="en-GB" dirty="0" err="1"/>
              <a:t>rheolau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3.Gwiriwch </a:t>
            </a:r>
            <a:r>
              <a:rPr lang="en-GB" dirty="0"/>
              <a:t>am </a:t>
            </a:r>
            <a:r>
              <a:rPr lang="en-GB" dirty="0" err="1"/>
              <a:t>ddealltwriaeth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4</a:t>
            </a:r>
            <a:r>
              <a:rPr lang="en-GB" dirty="0" smtClean="0"/>
              <a:t>.Eglurwch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y </a:t>
            </a:r>
            <a:r>
              <a:rPr lang="en-GB" dirty="0" err="1"/>
              <a:t>rheolau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gadarnhaol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5.Eglurwch </a:t>
            </a:r>
            <a:r>
              <a:rPr lang="en-GB" dirty="0"/>
              <a:t>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ganlyniadau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6.Dysgu'r </a:t>
            </a:r>
            <a:r>
              <a:rPr lang="en-GB" dirty="0" err="1"/>
              <a:t>canlyniadau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7.Gwiriwch </a:t>
            </a:r>
            <a:r>
              <a:rPr lang="en-GB" dirty="0"/>
              <a:t>am </a:t>
            </a:r>
            <a:r>
              <a:rPr lang="en-GB" dirty="0" err="1"/>
              <a:t>ddealltwriaeth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GB" dirty="0" smtClean="0"/>
              <a:t>Explain why you need rules</a:t>
            </a:r>
          </a:p>
          <a:p>
            <a:pPr marL="457200" indent="-457200">
              <a:buAutoNum type="arabicPeriod"/>
            </a:pPr>
            <a:r>
              <a:rPr lang="en-GB" dirty="0" smtClean="0"/>
              <a:t>Teach the rules</a:t>
            </a:r>
          </a:p>
          <a:p>
            <a:pPr marL="457200" indent="-457200">
              <a:buAutoNum type="arabicPeriod"/>
            </a:pPr>
            <a:r>
              <a:rPr lang="en-GB" dirty="0" smtClean="0"/>
              <a:t>Check for understanding</a:t>
            </a:r>
          </a:p>
          <a:p>
            <a:pPr marL="457200" indent="-457200">
              <a:buAutoNum type="arabicPeriod"/>
            </a:pPr>
            <a:r>
              <a:rPr lang="en-GB" dirty="0" smtClean="0"/>
              <a:t>Explain how you will positively recognize students who follow the rules</a:t>
            </a:r>
          </a:p>
          <a:p>
            <a:pPr marL="457200" indent="-457200">
              <a:buAutoNum type="arabicPeriod"/>
            </a:pPr>
            <a:r>
              <a:rPr lang="en-GB" dirty="0" smtClean="0"/>
              <a:t>Explain why you have consequences</a:t>
            </a:r>
          </a:p>
          <a:p>
            <a:pPr marL="457200" indent="-457200">
              <a:buAutoNum type="arabicPeriod"/>
            </a:pPr>
            <a:r>
              <a:rPr lang="en-GB" dirty="0" smtClean="0"/>
              <a:t>Teach the consequences</a:t>
            </a:r>
          </a:p>
          <a:p>
            <a:pPr marL="457200" indent="-457200">
              <a:buAutoNum type="arabicPeriod"/>
            </a:pPr>
            <a:r>
              <a:rPr lang="en-GB" dirty="0" smtClean="0"/>
              <a:t>Check for understanding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0799" y="565162"/>
            <a:ext cx="2334970" cy="145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0504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61" cy="133934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ag </a:t>
            </a:r>
            <a:r>
              <a:rPr lang="en-GB" dirty="0" err="1"/>
              <a:t>anawsterau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Working with Pupils who have difficulties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Cynhadledd</a:t>
            </a:r>
            <a:r>
              <a:rPr lang="en-GB" dirty="0"/>
              <a:t>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1: 1</a:t>
            </a:r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Cadarnhaol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</a:t>
            </a:r>
            <a:r>
              <a:rPr lang="en-GB" dirty="0" err="1" smtClean="0"/>
              <a:t>ynllun</a:t>
            </a:r>
            <a:r>
              <a:rPr lang="en-GB" dirty="0" smtClean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  <a:p>
            <a:r>
              <a:rPr lang="en-GB" dirty="0"/>
              <a:t>Cael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 a </a:t>
            </a:r>
            <a:r>
              <a:rPr lang="en-GB" dirty="0" err="1"/>
              <a:t>Thimau</a:t>
            </a:r>
            <a:r>
              <a:rPr lang="en-GB" dirty="0"/>
              <a:t> </a:t>
            </a:r>
            <a:r>
              <a:rPr lang="en-GB" dirty="0" err="1"/>
              <a:t>Rheoli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1:1 Problem Solving Conference</a:t>
            </a:r>
          </a:p>
          <a:p>
            <a:r>
              <a:rPr lang="en-GB" i="1" dirty="0" smtClean="0"/>
              <a:t>Using Positive Support to Build Positive Relationships</a:t>
            </a:r>
          </a:p>
          <a:p>
            <a:r>
              <a:rPr lang="en-GB" i="1" dirty="0" smtClean="0"/>
              <a:t>Developing an Individual Behaviour Plan</a:t>
            </a:r>
          </a:p>
          <a:p>
            <a:r>
              <a:rPr lang="en-GB" i="1" dirty="0" smtClean="0"/>
              <a:t>Getting Support from Parents and Management Teams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9169" y="597876"/>
            <a:ext cx="1428750" cy="138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061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Beirniadaethau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Critiques?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Myfyriwch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‘</a:t>
            </a:r>
            <a:r>
              <a:rPr lang="en-GB" dirty="0" err="1" smtClean="0"/>
              <a:t>reoli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’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modiwl</a:t>
            </a:r>
            <a:endParaRPr lang="en-GB" dirty="0"/>
          </a:p>
          <a:p>
            <a:r>
              <a:rPr lang="en-GB" dirty="0"/>
              <a:t>A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tebygrwydd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?</a:t>
            </a:r>
          </a:p>
          <a:p>
            <a:r>
              <a:rPr lang="en-GB" dirty="0" err="1" smtClean="0"/>
              <a:t>Myfyriwch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smtClean="0"/>
              <a:t>y </a:t>
            </a:r>
            <a:r>
              <a:rPr lang="en-GB" dirty="0" err="1" smtClean="0"/>
              <a:t>rhesymau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wrthod</a:t>
            </a:r>
            <a:r>
              <a:rPr lang="en-GB" dirty="0" smtClean="0"/>
              <a:t> y dull </a:t>
            </a:r>
            <a:r>
              <a:rPr lang="en-GB" dirty="0" err="1" smtClean="0"/>
              <a:t>Disgyblaeth</a:t>
            </a:r>
            <a:r>
              <a:rPr lang="en-GB" dirty="0" smtClean="0"/>
              <a:t> </a:t>
            </a:r>
            <a:r>
              <a:rPr lang="en-GB" dirty="0" err="1" smtClean="0"/>
              <a:t>Cadarnhaol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Reflect on ‘behaviour management’ throughout your module</a:t>
            </a:r>
          </a:p>
          <a:p>
            <a:r>
              <a:rPr lang="en-GB" i="1" dirty="0" smtClean="0"/>
              <a:t>Are there similarities between approaches?</a:t>
            </a:r>
          </a:p>
          <a:p>
            <a:r>
              <a:rPr lang="en-GB" i="1" dirty="0"/>
              <a:t>C</a:t>
            </a:r>
            <a:r>
              <a:rPr lang="en-GB" i="1" dirty="0" smtClean="0"/>
              <a:t>ritically reflect on reasons to dismiss the Assertive Discipline approach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929" y="601741"/>
            <a:ext cx="2292295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3453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cyfeirnodau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Canter, L. &amp; Canter, M. ( 1992) </a:t>
            </a:r>
            <a:r>
              <a:rPr lang="en-GB" i="1" dirty="0" smtClean="0"/>
              <a:t>Assertive Discipline. Positive </a:t>
            </a:r>
            <a:r>
              <a:rPr lang="en-GB" i="1" dirty="0" err="1" smtClean="0"/>
              <a:t>Behavior</a:t>
            </a:r>
            <a:r>
              <a:rPr lang="en-GB" i="1" dirty="0" smtClean="0"/>
              <a:t> Management for Today’s Classroom. Santa Monica: Canter &amp; Associates Inc. </a:t>
            </a:r>
          </a:p>
        </p:txBody>
      </p:sp>
    </p:spTree>
    <p:extLst>
      <p:ext uri="{BB962C8B-B14F-4D97-AF65-F5344CB8AC3E}">
        <p14:creationId xmlns:p14="http://schemas.microsoft.com/office/powerpoint/2010/main" val="233182224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253</TotalTime>
  <Words>1354</Words>
  <Application>Microsoft Office PowerPoint</Application>
  <PresentationFormat>Widescreen</PresentationFormat>
  <Paragraphs>241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Trebuchet MS</vt:lpstr>
      <vt:lpstr>Berlin</vt:lpstr>
      <vt:lpstr>ASSERTIVE DISCIPLINE DISGYBLAETH CADARNHAOL</vt:lpstr>
      <vt:lpstr>Background Cefndir</vt:lpstr>
      <vt:lpstr>Task Tasg</vt:lpstr>
      <vt:lpstr>Assertive Discipline: background Disgyblaeth Cadarnhaol: cefndir</vt:lpstr>
      <vt:lpstr>Assertive Discipline:principles Disgyblaeth Cadarnhaol: egwyddorion</vt:lpstr>
      <vt:lpstr>The assertive teacher: Canter, 1992 Yr athro cadarnhaol</vt:lpstr>
      <vt:lpstr>Task Tasg</vt:lpstr>
      <vt:lpstr>Y Cynllun Disgyblaeth Dosbarth The Classroom Discipline Plan</vt:lpstr>
      <vt:lpstr>Buddion Cynllun Disgyblaeth Dosbarth Benefits of a Classroom Discipline Plan</vt:lpstr>
      <vt:lpstr>Rheolau Rules</vt:lpstr>
      <vt:lpstr>Useful rules Rheolau defnyddiol</vt:lpstr>
      <vt:lpstr>Positive Recognition Cydnabyddiaeth Gadarnhaol</vt:lpstr>
      <vt:lpstr>Tasg Task</vt:lpstr>
      <vt:lpstr>Positive Recognition Cydnabyddiaeth Gadarnhaol</vt:lpstr>
      <vt:lpstr>Consequences Canlyniadau</vt:lpstr>
      <vt:lpstr>Consequences Canlyniadau</vt:lpstr>
      <vt:lpstr>Defnyddio Canlyniadau Using Consequences</vt:lpstr>
      <vt:lpstr>Tasg Task</vt:lpstr>
      <vt:lpstr>Dysgu’r Cynllun Teaching the Plan</vt:lpstr>
      <vt:lpstr>Gweithio gyda Disgyblion sydd ag anawsterau Working with Pupils who have difficulties </vt:lpstr>
      <vt:lpstr>Beirniadaethau? Critiques?</vt:lpstr>
      <vt:lpstr>Rhestr cyfeirnodau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ASSERTIVE DISCIPLINE DISGYBLAETH CADARNHAOL</dc:title>
  <dc:creator>Lynwen Roberts</dc:creator>
  <cp:lastModifiedBy>Lynwen Roberts</cp:lastModifiedBy>
  <cp:revision>22</cp:revision>
  <dcterms:created xsi:type="dcterms:W3CDTF">2019-03-08T12:23:41Z</dcterms:created>
  <dcterms:modified xsi:type="dcterms:W3CDTF">2019-03-15T15:04:05Z</dcterms:modified>
</cp:coreProperties>
</file>