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300" r:id="rId25"/>
    <p:sldId id="280" r:id="rId26"/>
    <p:sldId id="281" r:id="rId27"/>
    <p:sldId id="282" r:id="rId28"/>
    <p:sldId id="283" r:id="rId29"/>
    <p:sldId id="284" r:id="rId30"/>
    <p:sldId id="286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9C6500F1-82F9-4BA2-BC49-353CE7324942}"/>
    <pc:docChg chg="custSel modSld">
      <pc:chgData name="Lester Mason" userId="900107b4fbb17bba" providerId="LiveId" clId="{9C6500F1-82F9-4BA2-BC49-353CE7324942}" dt="2022-09-14T08:40:42.130" v="23" actId="6549"/>
      <pc:docMkLst>
        <pc:docMk/>
      </pc:docMkLst>
      <pc:sldChg chg="modSp mod">
        <pc:chgData name="Lester Mason" userId="900107b4fbb17bba" providerId="LiveId" clId="{9C6500F1-82F9-4BA2-BC49-353CE7324942}" dt="2022-09-14T08:37:12.658" v="18" actId="20577"/>
        <pc:sldMkLst>
          <pc:docMk/>
          <pc:sldMk cId="0" sldId="256"/>
        </pc:sldMkLst>
        <pc:spChg chg="mod">
          <ac:chgData name="Lester Mason" userId="900107b4fbb17bba" providerId="LiveId" clId="{9C6500F1-82F9-4BA2-BC49-353CE7324942}" dt="2022-09-14T08:37:12.658" v="18" actId="20577"/>
          <ac:spMkLst>
            <pc:docMk/>
            <pc:sldMk cId="0" sldId="256"/>
            <ac:spMk id="2" creationId="{00000000-0000-0000-0000-000000000000}"/>
          </ac:spMkLst>
        </pc:spChg>
      </pc:sldChg>
      <pc:sldChg chg="addSp delSp modSp mod modClrScheme chgLayout">
        <pc:chgData name="Lester Mason" userId="900107b4fbb17bba" providerId="LiveId" clId="{9C6500F1-82F9-4BA2-BC49-353CE7324942}" dt="2022-09-14T08:38:52.794" v="22" actId="700"/>
        <pc:sldMkLst>
          <pc:docMk/>
          <pc:sldMk cId="0" sldId="259"/>
        </pc:sldMkLst>
        <pc:spChg chg="mod ord">
          <ac:chgData name="Lester Mason" userId="900107b4fbb17bba" providerId="LiveId" clId="{9C6500F1-82F9-4BA2-BC49-353CE7324942}" dt="2022-09-14T08:38:52.794" v="22" actId="700"/>
          <ac:spMkLst>
            <pc:docMk/>
            <pc:sldMk cId="0" sldId="259"/>
            <ac:spMk id="2" creationId="{00000000-0000-0000-0000-000000000000}"/>
          </ac:spMkLst>
        </pc:spChg>
        <pc:spChg chg="del mod ord">
          <ac:chgData name="Lester Mason" userId="900107b4fbb17bba" providerId="LiveId" clId="{9C6500F1-82F9-4BA2-BC49-353CE7324942}" dt="2022-09-14T08:38:52.794" v="22" actId="700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Lester Mason" userId="900107b4fbb17bba" providerId="LiveId" clId="{9C6500F1-82F9-4BA2-BC49-353CE7324942}" dt="2022-09-14T08:38:36.510" v="20"/>
          <ac:spMkLst>
            <pc:docMk/>
            <pc:sldMk cId="0" sldId="259"/>
            <ac:spMk id="6" creationId="{BE45F429-96D6-937A-AEAB-1B6E1C78B3C9}"/>
          </ac:spMkLst>
        </pc:spChg>
        <pc:picChg chg="del">
          <ac:chgData name="Lester Mason" userId="900107b4fbb17bba" providerId="LiveId" clId="{9C6500F1-82F9-4BA2-BC49-353CE7324942}" dt="2022-09-14T08:38:25.891" v="19" actId="21"/>
          <ac:picMkLst>
            <pc:docMk/>
            <pc:sldMk cId="0" sldId="259"/>
            <ac:picMk id="4" creationId="{00000000-0000-0000-0000-000000000000}"/>
          </ac:picMkLst>
        </pc:picChg>
        <pc:picChg chg="add mod ord">
          <ac:chgData name="Lester Mason" userId="900107b4fbb17bba" providerId="LiveId" clId="{9C6500F1-82F9-4BA2-BC49-353CE7324942}" dt="2022-09-14T08:38:52.794" v="22" actId="700"/>
          <ac:picMkLst>
            <pc:docMk/>
            <pc:sldMk cId="0" sldId="259"/>
            <ac:picMk id="7" creationId="{6C4066A4-7A75-57FB-9330-6C298790ACF5}"/>
          </ac:picMkLst>
        </pc:picChg>
      </pc:sldChg>
      <pc:sldChg chg="modSp mod">
        <pc:chgData name="Lester Mason" userId="900107b4fbb17bba" providerId="LiveId" clId="{9C6500F1-82F9-4BA2-BC49-353CE7324942}" dt="2022-09-14T08:40:42.130" v="23" actId="6549"/>
        <pc:sldMkLst>
          <pc:docMk/>
          <pc:sldMk cId="2754477318" sldId="279"/>
        </pc:sldMkLst>
        <pc:spChg chg="mod">
          <ac:chgData name="Lester Mason" userId="900107b4fbb17bba" providerId="LiveId" clId="{9C6500F1-82F9-4BA2-BC49-353CE7324942}" dt="2022-09-14T08:40:42.130" v="23" actId="6549"/>
          <ac:spMkLst>
            <pc:docMk/>
            <pc:sldMk cId="2754477318" sldId="279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0583ED-F85D-440D-9AED-1E2251174997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390217-A34E-4F2A-9853-D0BA6A0012A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38B54F0-202B-4B4E-A47C-EC2A7B257C67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3804E5C-AAAB-4FBE-B65F-60033B698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3F2ABE2-EBED-4974-91D5-D1B23A5E24AB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035BA61D-1961-4457-9AC7-2E9150C60BC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DC5B08-1A64-405F-8ADF-204F23DC080D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831E59-6ED1-4BFC-9598-3B51A02F17B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F0A1A4-0B48-44BE-98C8-DD3EA2D3DD7D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9D8DEBE-7B2E-489E-AF8E-65622DA1B5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D9B9012-7F9E-4A73-BA4E-051F101A74EF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8A9A428-0259-4436-B273-41964F1384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09DD9D5-E6C1-43D4-A6BE-C3FB1708662C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68834-6D3B-4476-A5D3-46E2617B1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AFE05B1-F80C-4F84-A6D7-72CBE58A2DBC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24690B-73ED-435D-BE57-8E68817E08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1D4ECD8-C46C-4595-9246-F0DF1334BF8A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A15022D-4005-45ED-99CD-2BD6F92F91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910FBE1-4C38-4D27-8324-DA8A067470AA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C2C3682-572D-4569-BA7F-BA581299E0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7A39E2C-25DD-4128-85C8-596872E41AFE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8C94C90-B782-4395-835E-ACB1373D1A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247EF1E1-E8D9-4F90-A82A-5A64FDDE8687}" type="datetime1">
              <a:rPr lang="en-GB" smtClean="0"/>
              <a:pPr lvl="0"/>
              <a:t>14/09/2022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E83F92C7-8135-4105-9B76-726AFF50455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MEMORY AND HISTORY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‘MEMORY’</a:t>
            </a:r>
          </a:p>
        </p:txBody>
      </p:sp>
      <p:pic>
        <p:nvPicPr>
          <p:cNvPr id="3" name="Content Placeholder 4" descr="imagesCAG8QFWV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15820" y="1628802"/>
            <a:ext cx="3312368" cy="453650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ORAL TESTIMONIES</a:t>
            </a:r>
          </a:p>
        </p:txBody>
      </p:sp>
      <p:pic>
        <p:nvPicPr>
          <p:cNvPr id="7" name="Content Placeholder 7" descr="0192893173_01_LZZZZZZZ.jpg">
            <a:extLst>
              <a:ext uri="{FF2B5EF4-FFF2-40B4-BE49-F238E27FC236}">
                <a16:creationId xmlns:a16="http://schemas.microsoft.com/office/drawing/2014/main" id="{6C4066A4-7A75-57FB-9330-6C298790A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1101" y="1600200"/>
            <a:ext cx="3201797" cy="470852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ILLUMINATING THE PAST  </a:t>
            </a:r>
          </a:p>
        </p:txBody>
      </p:sp>
      <p:sp>
        <p:nvSpPr>
          <p:cNvPr id="3" name="Content Placeholder 10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ORAL HISTORY TESTIMONIES CAN BRING TO LIFE ASPECTS OF THE PAST THAT GO UNDOCUMENTED</a:t>
            </a:r>
          </a:p>
          <a:p>
            <a:pPr lvl="0"/>
            <a:r>
              <a:rPr lang="en-GB"/>
              <a:t> FILL THE GAP/COMPENSATE  FOR UNDER RECORDING – E.G.  CENSUS REPORTS</a:t>
            </a:r>
          </a:p>
          <a:p>
            <a:pPr lvl="0"/>
            <a:r>
              <a:rPr lang="en-GB"/>
              <a:t>CHANGE THE PRACTICE OF BEING AN HISTORIAN – ACCESS NEW APPROACHES TO RECORDING MEMORY AND EXPERIENCES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WHERE DOCUMENTS FAIL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600"/>
              </a:spcBef>
            </a:pPr>
            <a:r>
              <a:rPr lang="en-GB" sz="2600" b="1"/>
              <a:t>ORAL TESTIMONIES CAN ILLUMINATE ASPECTS OF COMMUNITY LIFE INCLUDING</a:t>
            </a:r>
            <a:r>
              <a:rPr lang="en-GB" sz="2600"/>
              <a:t>: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HOW FAMILIES FUNCTIONED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POWER AND DECISION MAKING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CLOSENESS OF COMMUNITY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COURTSHIP; MARRIAGE; FAMILY SIZE; LIFE CHANCES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ROLE OF WOMEN – GENDER CONSTRAINTS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CHILDHOOD – LIFE CHANCES</a:t>
            </a:r>
          </a:p>
          <a:p>
            <a:pPr lvl="0"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HISTORY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3" cy="4997150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ORAL HISTORY WAS </a:t>
            </a:r>
          </a:p>
          <a:p>
            <a:pPr lvl="0">
              <a:lnSpc>
                <a:spcPct val="90000"/>
              </a:lnSpc>
            </a:pPr>
            <a:r>
              <a:rPr lang="en-GB"/>
              <a:t>‘THE FIRST KIND OF HISTORY’</a:t>
            </a:r>
          </a:p>
          <a:p>
            <a:pPr lvl="0">
              <a:lnSpc>
                <a:spcPct val="90000"/>
              </a:lnSpc>
            </a:pPr>
            <a:r>
              <a:rPr lang="en-GB"/>
              <a:t>PAUL THOMPSON </a:t>
            </a:r>
            <a:r>
              <a:rPr lang="en-GB" i="1"/>
              <a:t>THE VOICE OF THE PAST, </a:t>
            </a:r>
            <a:r>
              <a:rPr lang="en-GB"/>
              <a:t>(OUP, 1978, [1st EDITION]) also 2</a:t>
            </a:r>
            <a:r>
              <a:rPr lang="en-GB" baseline="30000"/>
              <a:t>nd</a:t>
            </a:r>
            <a:r>
              <a:rPr lang="en-GB"/>
              <a:t> and 3</a:t>
            </a:r>
            <a:r>
              <a:rPr lang="en-GB" baseline="30000"/>
              <a:t>rd</a:t>
            </a:r>
            <a:r>
              <a:rPr lang="en-GB"/>
              <a:t> EDITIONS (1988; 2000)</a:t>
            </a:r>
          </a:p>
          <a:p>
            <a:pPr lvl="0">
              <a:lnSpc>
                <a:spcPct val="90000"/>
              </a:lnSpc>
            </a:pPr>
            <a:r>
              <a:rPr lang="en-GB"/>
              <a:t> Main library: 907.THO</a:t>
            </a:r>
          </a:p>
        </p:txBody>
      </p:sp>
      <p:pic>
        <p:nvPicPr>
          <p:cNvPr id="4" name="Content Placeholder 7" descr="0192893173_01_LZZZZZZZ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28673" y="1600200"/>
            <a:ext cx="3077654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OBSERVERS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1. Henry Mayhew- </a:t>
            </a:r>
            <a:r>
              <a:rPr lang="en-GB" sz="2400" i="1"/>
              <a:t>London Labour and the London Poor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2. Charles Booth and Seebohm Rowntree – documented London life in the late 19</a:t>
            </a:r>
            <a:r>
              <a:rPr lang="en-GB" sz="2400" baseline="30000"/>
              <a:t>th</a:t>
            </a:r>
            <a:r>
              <a:rPr lang="en-GB" sz="2400"/>
              <a:t> century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3. Beatrice Webb (right with Sidney Webb) – surveyor of the London slums </a:t>
            </a:r>
          </a:p>
        </p:txBody>
      </p:sp>
      <p:pic>
        <p:nvPicPr>
          <p:cNvPr id="4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2060847"/>
            <a:ext cx="3384377" cy="352839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HENRY MAYHEW</a:t>
            </a:r>
          </a:p>
        </p:txBody>
      </p:sp>
      <p:pic>
        <p:nvPicPr>
          <p:cNvPr id="3" name="Content Placeholder 6" descr="London-Labour-and-the-Londo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57" y="1772820"/>
            <a:ext cx="3672404" cy="453650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HENRY MAYHEW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Henry Mayhew (1812-87); founder of ‘Punch’ magazine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1840s: observed and documented the lives of the London poor (first serialised in the </a:t>
            </a:r>
            <a:r>
              <a:rPr lang="en-GB" sz="2400" i="1"/>
              <a:t>Morning Chronicle)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All types including prostitutes, beggars, mudlarks, and ‘pure finders’!! </a:t>
            </a:r>
          </a:p>
        </p:txBody>
      </p:sp>
      <p:pic>
        <p:nvPicPr>
          <p:cNvPr id="4" name="Content Placeholder 10" descr="imagesCA7S3FQG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32035" y="1628802"/>
            <a:ext cx="3168350" cy="453650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BOOTH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Charles Booth (1840-1916); philanthropist and social researcher</a:t>
            </a:r>
          </a:p>
          <a:p>
            <a:pPr lvl="0"/>
            <a:r>
              <a:rPr lang="en-GB" sz="2400"/>
              <a:t>Late Victorian period carried out a statistical survey of poverty and pauperism in London</a:t>
            </a:r>
          </a:p>
          <a:p>
            <a:pPr lvl="0"/>
            <a:r>
              <a:rPr lang="en-GB" sz="2400"/>
              <a:t>Worked with Beatrice Webb (nee Potter)</a:t>
            </a:r>
          </a:p>
          <a:p>
            <a:pPr lvl="0"/>
            <a:r>
              <a:rPr lang="en-GB" sz="2400"/>
              <a:t>Published </a:t>
            </a:r>
            <a:r>
              <a:rPr lang="en-GB" sz="2400" i="1"/>
              <a:t>Life and labour of the people in London</a:t>
            </a:r>
            <a:endParaRPr lang="en-GB" sz="2400"/>
          </a:p>
        </p:txBody>
      </p:sp>
      <p:pic>
        <p:nvPicPr>
          <p:cNvPr id="4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63560" y="1600200"/>
            <a:ext cx="3007879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>
          <a:xfrm>
            <a:off x="467541" y="260649"/>
            <a:ext cx="8229600" cy="1143000"/>
          </a:xfrm>
        </p:spPr>
        <p:txBody>
          <a:bodyPr/>
          <a:lstStyle/>
          <a:p>
            <a:pPr lvl="0"/>
            <a:r>
              <a:rPr lang="en-GB" sz="3700"/>
              <a:t>BOOTH’S ‘SOCIOLOGICAL’ MAPS </a:t>
            </a:r>
          </a:p>
        </p:txBody>
      </p:sp>
      <p:pic>
        <p:nvPicPr>
          <p:cNvPr id="3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5" y="1600200"/>
            <a:ext cx="5472610" cy="4708529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ROWNTREE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Seebohm Rowntree (1871-1954)</a:t>
            </a:r>
          </a:p>
          <a:p>
            <a:pPr lvl="0"/>
            <a:r>
              <a:rPr lang="en-GB"/>
              <a:t>Investigated poverty in York</a:t>
            </a:r>
          </a:p>
          <a:p>
            <a:pPr lvl="0"/>
            <a:r>
              <a:rPr lang="en-GB"/>
              <a:t>Devised the ‘poverty line’ based upon a minimum wage and calorie intake </a:t>
            </a:r>
          </a:p>
          <a:p>
            <a:pPr lvl="0"/>
            <a:r>
              <a:rPr lang="en-GB"/>
              <a:t>Carried out studies up to the 1950s</a:t>
            </a:r>
          </a:p>
        </p:txBody>
      </p:sp>
      <p:pic>
        <p:nvPicPr>
          <p:cNvPr id="4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1844820"/>
            <a:ext cx="2736305" cy="4176467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WEBBS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Beatrice Webb (1858-1943) and Sidney Webb (1859-1947)</a:t>
            </a:r>
          </a:p>
          <a:p>
            <a:pPr lvl="0"/>
            <a:r>
              <a:rPr lang="en-GB" sz="2400"/>
              <a:t>Beatrice worked with Charles Booth and later on the ‘Commission on Poor Laws and the relief of distress’ (1905-09)</a:t>
            </a:r>
          </a:p>
          <a:p>
            <a:pPr lvl="0"/>
            <a:r>
              <a:rPr lang="en-GB" sz="2400"/>
              <a:t>Founder members of The Fabians (1884) and the LSE (1895)</a:t>
            </a:r>
          </a:p>
        </p:txBody>
      </p:sp>
      <p:pic>
        <p:nvPicPr>
          <p:cNvPr id="4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1772820"/>
            <a:ext cx="2952332" cy="432047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MASS OBSERVATION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3" cy="4997150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Founded in 1937 by anthropologist Tom Harrison et al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Recorded everyday life in Britain through volunteer observers and open questionnaires – the views of the ‘man in the street’  - from saving habits to the Abdication!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Helped shaped social policy in Britain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The archive is housed at the University of Sussex; – re-launched in 1981 after decline in the 1960s</a:t>
            </a:r>
          </a:p>
        </p:txBody>
      </p:sp>
      <p:pic>
        <p:nvPicPr>
          <p:cNvPr id="4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ORAL HISTORY AS DISCIPLINE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 b="1"/>
              <a:t>THE 1960s: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/>
              <a:t> ‘LABOUR HISTORY’ AND ‘WORKING CLASS ‘ HISTORY FACULTIES BEGAN TO TAP INTO ORAL HISTORY COLLECTIONS, ENCOURAGED BY GAP IN HISTORY OF DOMESTIC AND WORKING LIVES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endParaRPr lang="en-GB" sz="2000"/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/>
              <a:t>OTHER DISCIPLINES ALSO INSPIRED TO STUDY ORAL RECORDS – SOCIAL SCIENCE; ARCHIVISTS; MUSEUM COLLECTIONS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endParaRPr lang="en-GB" sz="2000"/>
          </a:p>
        </p:txBody>
      </p:sp>
      <p:pic>
        <p:nvPicPr>
          <p:cNvPr id="4" name="Content Placeholder 8" descr="smith_miners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196" y="1556793"/>
            <a:ext cx="4038603" cy="453650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THEORY IN ORAL HISTORY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1. 1960s – Oral History influenced by themes in Social History; Women’s History; Labour History</a:t>
            </a:r>
          </a:p>
          <a:p>
            <a:pPr lvl="0">
              <a:lnSpc>
                <a:spcPct val="90000"/>
              </a:lnSpc>
            </a:pPr>
            <a:r>
              <a:rPr lang="en-GB"/>
              <a:t>2. 1970s – development of </a:t>
            </a:r>
            <a:r>
              <a:rPr lang="en-GB" b="1"/>
              <a:t>HISTORY FROM – BELOW – </a:t>
            </a:r>
            <a:r>
              <a:rPr lang="en-GB"/>
              <a:t>a voice for those previously hidden from historical accounts</a:t>
            </a:r>
          </a:p>
          <a:p>
            <a:pPr lvl="0">
              <a:lnSpc>
                <a:spcPct val="90000"/>
              </a:lnSpc>
            </a:pPr>
            <a:r>
              <a:rPr lang="en-GB"/>
              <a:t>3.  Community-based initiatives and media work – concept of EMPOWERMENT and SHARED AUTHORITY</a:t>
            </a:r>
          </a:p>
          <a:p>
            <a:pPr lvl="0">
              <a:lnSpc>
                <a:spcPct val="90000"/>
              </a:lnSpc>
            </a:pPr>
            <a:r>
              <a:rPr lang="en-GB"/>
              <a:t>4. Emphasis on understanding narrative and memory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‘HISTORY FROM BELOW’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Gain new perspectives on the past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Highlight feminist and labour history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Record an eclectic mix of voices of the less powerful – the majority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Through: the </a:t>
            </a:r>
            <a:r>
              <a:rPr lang="en-GB" sz="2400" b="1"/>
              <a:t>HISTORY WORKSHOP MOVEMENT </a:t>
            </a:r>
            <a:r>
              <a:rPr lang="en-GB" sz="2400"/>
              <a:t>(founded 1976 by Raphael Samuel) </a:t>
            </a:r>
          </a:p>
        </p:txBody>
      </p:sp>
      <p:pic>
        <p:nvPicPr>
          <p:cNvPr id="4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33975" y="1648619"/>
            <a:ext cx="3067050" cy="4429125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‘HIDDEN HISTORIES’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400"/>
              <a:t>Women’s lives explored – work of Joanna Bornat; Jill Liddington; Diana Gittins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Working Class lives – miners; shipbuilders; farm labourers; unorganised labour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Wider subject base – World War I; Spanish Civil War; British street culture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Vehicle: </a:t>
            </a:r>
            <a:r>
              <a:rPr lang="en-GB" sz="2400" b="1"/>
              <a:t>ORAL HISTORY JOURNAL</a:t>
            </a:r>
          </a:p>
        </p:txBody>
      </p:sp>
      <p:pic>
        <p:nvPicPr>
          <p:cNvPr id="4" name="Content Placeholder 4" descr="journal38_1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4125" y="1844820"/>
            <a:ext cx="2448269" cy="3888431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‘BLACK AND MINORITY ETHNIC’</a:t>
            </a:r>
          </a:p>
        </p:txBody>
      </p:sp>
      <p:sp>
        <p:nvSpPr>
          <p:cNvPr id="3" name="Content Placeholder 9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ORAL HISTORY JOURNAL  Vol 8 No 1 (1980) – issued articles on Oral History and Black labour; West Indian migration to Britain; Pakistani community in Manchester; </a:t>
            </a:r>
          </a:p>
          <a:p>
            <a:pPr lvl="0">
              <a:lnSpc>
                <a:spcPct val="90000"/>
              </a:lnSpc>
            </a:pPr>
            <a:r>
              <a:rPr lang="en-GB"/>
              <a:t>ORAL HISTORY JOURNAL Vol 21 No 1 (1993) – special addition on Ethnicity and National Identity</a:t>
            </a:r>
          </a:p>
          <a:p>
            <a:pPr lvl="0">
              <a:lnSpc>
                <a:spcPct val="90000"/>
              </a:lnSpc>
            </a:pPr>
            <a:r>
              <a:rPr lang="en-GB"/>
              <a:t> see PER A 942 in library</a:t>
            </a:r>
          </a:p>
          <a:p>
            <a:pPr lvl="0">
              <a:lnSpc>
                <a:spcPct val="90000"/>
              </a:lnSpc>
            </a:pPr>
            <a:r>
              <a:rPr lang="en-GB"/>
              <a:t>Through 80s and 90s BME oral projects developed in Bradford, Birmingham, Leicester, London (Chinese oral history project)</a:t>
            </a: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3700"/>
              <a:t>LESBIAN ,GAY, BISEXUAL, TRANSGENDER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67541" y="1412775"/>
            <a:ext cx="8229600" cy="4752529"/>
          </a:xfrm>
        </p:spPr>
        <p:txBody>
          <a:bodyPr/>
          <a:lstStyle/>
          <a:p>
            <a:pPr lvl="0"/>
            <a:r>
              <a:rPr lang="en-GB"/>
              <a:t>Projects include:</a:t>
            </a:r>
          </a:p>
          <a:p>
            <a:pPr lvl="0"/>
            <a:r>
              <a:rPr lang="en-GB"/>
              <a:t>Gavin Brown’s: </a:t>
            </a:r>
            <a:r>
              <a:rPr lang="en-GB" i="1"/>
              <a:t>Listening to queer maps of the city: gay men’s narratives of pleasure and danger in London’s East End</a:t>
            </a:r>
          </a:p>
          <a:p>
            <a:pPr lvl="0"/>
            <a:r>
              <a:rPr lang="en-GB"/>
              <a:t>Clare Lomas (2007): </a:t>
            </a:r>
            <a:r>
              <a:rPr lang="en-GB" i="1"/>
              <a:t>Men don’t wear velvet you know: Fashionable masculinity and the shopping experience, London 1950s-1970s</a:t>
            </a:r>
          </a:p>
          <a:p>
            <a:pPr lvl="0"/>
            <a:r>
              <a:rPr lang="en-GB"/>
              <a:t>Hall-Carpenter Archives (HCA) and Margot Farnham’s oral collection (1985-88): </a:t>
            </a:r>
            <a:r>
              <a:rPr lang="en-GB" i="1"/>
              <a:t>Jenning’s study of lesbian identities in Britain, 1945-70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2">
              <a:spcBef>
                <a:spcPts val="700"/>
              </a:spcBef>
            </a:pPr>
            <a:endParaRPr lang="en-GB" sz="2800" i="1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‘SHARED AUTHORITY’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Lies at the heart of oral history and its reliance upon interview-based testimonies</a:t>
            </a:r>
          </a:p>
          <a:p>
            <a:pPr lvl="0">
              <a:lnSpc>
                <a:spcPct val="90000"/>
              </a:lnSpc>
            </a:pPr>
            <a:r>
              <a:rPr lang="en-GB"/>
              <a:t>Concerns over the inequality between the interviewer and interviewee – raising issues about power relations and inter-subjectivity</a:t>
            </a:r>
          </a:p>
          <a:p>
            <a:pPr lvl="0">
              <a:lnSpc>
                <a:spcPct val="90000"/>
              </a:lnSpc>
            </a:pPr>
            <a:r>
              <a:rPr lang="en-GB"/>
              <a:t>Originating in the United States ‘shared authority’ ‘redefine(d) and redistribute(d) intellectual authority, so that it might be shared more broadly’ Michael Frisch, </a:t>
            </a:r>
            <a:r>
              <a:rPr lang="en-GB" i="1"/>
              <a:t>A Shared Authority: Essays on the craft and meaning of Oral and Public History, </a:t>
            </a:r>
            <a:r>
              <a:rPr lang="en-GB"/>
              <a:t>(New York, 1990), p.XX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EMPOWERMENT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‘ALL HISTORY DEPENDS ULTMATELY UPON ITS SOCIAL PURPOSE’ –</a:t>
            </a:r>
          </a:p>
          <a:p>
            <a:pPr lvl="0"/>
            <a:endParaRPr lang="en-GB"/>
          </a:p>
          <a:p>
            <a:pPr lvl="0"/>
            <a:r>
              <a:rPr lang="en-GB"/>
              <a:t>PAUL THOMPSON, </a:t>
            </a:r>
            <a:r>
              <a:rPr lang="en-GB" i="1"/>
              <a:t>THE VOICE OF THE PAST </a:t>
            </a:r>
            <a:r>
              <a:rPr lang="en-GB"/>
              <a:t>(OUP, 1978), P.1</a:t>
            </a:r>
          </a:p>
        </p:txBody>
      </p:sp>
      <p:pic>
        <p:nvPicPr>
          <p:cNvPr id="4" name="Content Placeholder 5" descr="olhis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62496" y="1628802"/>
            <a:ext cx="3810003" cy="4464493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Synonymous with oral history is the issue of memory and accuracy, as well as its subjectivity - or the need for oral historians to better understand and analyse :</a:t>
            </a:r>
          </a:p>
          <a:p>
            <a:r>
              <a:rPr lang="en-GB" dirty="0"/>
              <a:t>‘what people think happened...the presentation of radically different account...that different groups and individuals experience the same event in totally different ways’ Tony Green, ‘The Leicester Conference on Oral History’, </a:t>
            </a:r>
            <a:r>
              <a:rPr lang="en-GB" i="1" dirty="0"/>
              <a:t>Oral History </a:t>
            </a:r>
            <a:r>
              <a:rPr lang="en-GB" dirty="0"/>
              <a:t>1 No 3, 1971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477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jordanova_ludmill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692696"/>
            <a:ext cx="3024336" cy="525658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r>
              <a:rPr lang="en-GB" dirty="0"/>
              <a:t>LUDMILLA JORDANOVA, </a:t>
            </a:r>
          </a:p>
          <a:p>
            <a:endParaRPr lang="en-GB" i="1" dirty="0"/>
          </a:p>
          <a:p>
            <a:r>
              <a:rPr lang="en-GB" i="1" dirty="0"/>
              <a:t>HISTORY IN PRACTICE, </a:t>
            </a:r>
            <a:r>
              <a:rPr lang="en-GB" dirty="0"/>
              <a:t>(LONDON: ARNOLD, 2000)</a:t>
            </a:r>
          </a:p>
        </p:txBody>
      </p:sp>
    </p:spTree>
    <p:extLst>
      <p:ext uri="{BB962C8B-B14F-4D97-AF65-F5344CB8AC3E}">
        <p14:creationId xmlns:p14="http://schemas.microsoft.com/office/powerpoint/2010/main" val="291899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 OF ‘MEMORY’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Early recognition that memory itself should be the object of study – addressing the subjectivities of oral testimonies</a:t>
            </a:r>
          </a:p>
          <a:p>
            <a:r>
              <a:rPr lang="en-GB" dirty="0"/>
              <a:t>Alessandro </a:t>
            </a:r>
            <a:r>
              <a:rPr lang="en-GB" dirty="0" err="1"/>
              <a:t>Portelli</a:t>
            </a:r>
            <a:r>
              <a:rPr lang="en-GB" dirty="0"/>
              <a:t>  - linked to new approaches to the past, beyond what is recalled, to change the meaning given to events ‘What makes oral history different’, in Perks and Thomson (eds.) </a:t>
            </a:r>
            <a:r>
              <a:rPr lang="en-GB" i="1" dirty="0"/>
              <a:t>The oral history reader, </a:t>
            </a:r>
            <a:r>
              <a:rPr lang="en-GB" dirty="0"/>
              <a:t>(London: 2006, [2</a:t>
            </a:r>
            <a:r>
              <a:rPr lang="en-GB" baseline="30000" dirty="0"/>
              <a:t>nd</a:t>
            </a:r>
            <a:r>
              <a:rPr lang="en-GB" dirty="0"/>
              <a:t> Edition])  </a:t>
            </a:r>
          </a:p>
        </p:txBody>
      </p:sp>
      <p:pic>
        <p:nvPicPr>
          <p:cNvPr id="5" name="Content Placeholder 4" descr="The-Oral-History-Reader-Perks-Robert-978041534303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60783" y="1600200"/>
            <a:ext cx="3213434" cy="4525963"/>
          </a:xfrm>
        </p:spPr>
      </p:pic>
    </p:spTree>
    <p:extLst>
      <p:ext uri="{BB962C8B-B14F-4D97-AF65-F5344CB8AC3E}">
        <p14:creationId xmlns:p14="http://schemas.microsoft.com/office/powerpoint/2010/main" val="39205235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 OF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Relationship between individual and social surroundings – the way human beings experience the world around them</a:t>
            </a:r>
          </a:p>
          <a:p>
            <a:r>
              <a:rPr lang="en-GB" dirty="0"/>
              <a:t>Shaping of memory by ideologies, myths and culture – how the world is invested with meaning</a:t>
            </a:r>
          </a:p>
          <a:p>
            <a:r>
              <a:rPr lang="en-GB" dirty="0"/>
              <a:t>Central is an understanding of the nature of memory  and the conceptualisation of the relationship between ‘memory ‘and ‘history’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5310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‘MEMORY’ AND ‘HISTORY’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Pierre Nora, Editor of </a:t>
            </a:r>
            <a:r>
              <a:rPr lang="en-GB" dirty="0" err="1"/>
              <a:t>Lieux</a:t>
            </a:r>
            <a:r>
              <a:rPr lang="en-GB" dirty="0"/>
              <a:t> de Memoire (Sites of Memory) – the impact of ‘History’ as an academic discipline on ‘Memory’ as a continuous narrative of a collective: English version: </a:t>
            </a:r>
            <a:r>
              <a:rPr lang="en-GB" i="1" dirty="0"/>
              <a:t>Realms of Memory, </a:t>
            </a:r>
            <a:r>
              <a:rPr lang="en-GB" dirty="0"/>
              <a:t>(New York, 1996-8)</a:t>
            </a:r>
          </a:p>
        </p:txBody>
      </p:sp>
      <p:pic>
        <p:nvPicPr>
          <p:cNvPr id="6" name="Content Placeholder 5" descr="nora_pierre03_bien_spi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700808"/>
            <a:ext cx="3175000" cy="4320480"/>
          </a:xfrm>
        </p:spPr>
      </p:pic>
    </p:spTree>
    <p:extLst>
      <p:ext uri="{BB962C8B-B14F-4D97-AF65-F5344CB8AC3E}">
        <p14:creationId xmlns:p14="http://schemas.microsoft.com/office/powerpoint/2010/main" val="1409266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‘MEMORY’ AND ‘HISTORY’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Tracking historiography and critical reflection against the erosion of the influence of memory within its communal setting</a:t>
            </a:r>
          </a:p>
          <a:p>
            <a:endParaRPr lang="en-GB" dirty="0"/>
          </a:p>
          <a:p>
            <a:r>
              <a:rPr lang="en-GB" dirty="0"/>
              <a:t>What remains are ‘the Sites of Memory’ or ‘merely the lingering awareness of memories and traditions that once had social meaning’ Geoffrey </a:t>
            </a:r>
            <a:r>
              <a:rPr lang="en-GB" dirty="0" err="1"/>
              <a:t>Cubitt</a:t>
            </a:r>
            <a:r>
              <a:rPr lang="en-GB" dirty="0"/>
              <a:t>,  </a:t>
            </a:r>
            <a:r>
              <a:rPr lang="en-GB" i="1" dirty="0"/>
              <a:t>History and Memory’ </a:t>
            </a:r>
            <a:r>
              <a:rPr lang="en-GB" dirty="0"/>
              <a:t>(Manchester, Manchester University Press, 2007), p.47</a:t>
            </a:r>
          </a:p>
          <a:p>
            <a:endParaRPr lang="en-GB" dirty="0"/>
          </a:p>
        </p:txBody>
      </p:sp>
      <p:pic>
        <p:nvPicPr>
          <p:cNvPr id="6" name="Content Placeholder 5" descr="51WIWCvyYA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844824"/>
            <a:ext cx="3312368" cy="4032448"/>
          </a:xfrm>
        </p:spPr>
      </p:pic>
    </p:spTree>
    <p:extLst>
      <p:ext uri="{BB962C8B-B14F-4D97-AF65-F5344CB8AC3E}">
        <p14:creationId xmlns:p14="http://schemas.microsoft.com/office/powerpoint/2010/main" val="32452296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INDIVIDUAL AND SOCIAL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Connection between personal knowledge and  experience, and knowledge acquired as part of the collective</a:t>
            </a:r>
          </a:p>
          <a:p>
            <a:r>
              <a:rPr lang="en-GB" dirty="0"/>
              <a:t>Individuals remember ‘not as isolated agents but as social beings’ (</a:t>
            </a:r>
            <a:r>
              <a:rPr lang="en-GB" dirty="0" err="1"/>
              <a:t>Cubitt</a:t>
            </a:r>
            <a:r>
              <a:rPr lang="en-GB" dirty="0"/>
              <a:t>, p.118)</a:t>
            </a:r>
          </a:p>
          <a:p>
            <a:r>
              <a:rPr lang="en-GB" dirty="0"/>
              <a:t>‘Individuals remember in ways that are fluctuating and discontinuous, and this reflects the fact that the social environment they inhabit is a complex and shifting one’ (</a:t>
            </a:r>
            <a:r>
              <a:rPr lang="en-GB" dirty="0" err="1"/>
              <a:t>Cubitt</a:t>
            </a:r>
            <a:r>
              <a:rPr lang="en-GB" dirty="0"/>
              <a:t>, p.159) </a:t>
            </a:r>
          </a:p>
        </p:txBody>
      </p:sp>
    </p:spTree>
    <p:extLst>
      <p:ext uri="{BB962C8B-B14F-4D97-AF65-F5344CB8AC3E}">
        <p14:creationId xmlns:p14="http://schemas.microsoft.com/office/powerpoint/2010/main" val="17256280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‘MEMORY’ AND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‘Before’ and ‘After’ categorisation of war (e.g. The Great War), part of ‘a shared sense of the general significance of a particular event’ </a:t>
            </a:r>
            <a:r>
              <a:rPr lang="en-GB" dirty="0" err="1"/>
              <a:t>Ludmilla</a:t>
            </a:r>
            <a:r>
              <a:rPr lang="en-GB" dirty="0"/>
              <a:t>  </a:t>
            </a:r>
            <a:r>
              <a:rPr lang="en-GB" dirty="0" err="1"/>
              <a:t>Jordanova</a:t>
            </a:r>
            <a:r>
              <a:rPr lang="en-GB" dirty="0"/>
              <a:t>,  </a:t>
            </a:r>
            <a:r>
              <a:rPr lang="en-GB" i="1" dirty="0"/>
              <a:t>History in Practice </a:t>
            </a:r>
            <a:r>
              <a:rPr lang="en-GB" dirty="0"/>
              <a:t>(London: Arnold, 2000), p.122</a:t>
            </a:r>
          </a:p>
        </p:txBody>
      </p:sp>
      <p:pic>
        <p:nvPicPr>
          <p:cNvPr id="5" name="Content Placeholder 4" descr="imagesCAG8QFW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700808"/>
            <a:ext cx="2664296" cy="4032448"/>
          </a:xfrm>
        </p:spPr>
      </p:pic>
    </p:spTree>
    <p:extLst>
      <p:ext uri="{BB962C8B-B14F-4D97-AF65-F5344CB8AC3E}">
        <p14:creationId xmlns:p14="http://schemas.microsoft.com/office/powerpoint/2010/main" val="40179769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‘MEMORY’ AND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Remembering war or other significant events e.g. The Holocaust, are linked to subsequent actions manifested through points of reference (memorials or museums) </a:t>
            </a:r>
          </a:p>
          <a:p>
            <a:r>
              <a:rPr lang="en-GB" dirty="0"/>
              <a:t>Interpreting meaning attributed to such points of reference is not straight forward, as meaning given to, and taken from them are multi-layered and can change overtime </a:t>
            </a:r>
          </a:p>
          <a:p>
            <a:r>
              <a:rPr lang="en-GB" dirty="0"/>
              <a:t>New meaning is brought on by the ‘constant give and take between memorials and viewers ...the responses of viewers to their own world in light of a memorialised past – the consequences of memory’ James Young, </a:t>
            </a:r>
            <a:r>
              <a:rPr lang="en-GB" i="1" dirty="0"/>
              <a:t>The Texture of Memory </a:t>
            </a:r>
            <a:r>
              <a:rPr lang="en-GB" dirty="0"/>
              <a:t>(London: Yale, 1993), </a:t>
            </a:r>
            <a:r>
              <a:rPr lang="en-GB" dirty="0" err="1"/>
              <a:t>p.ix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65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‘AXES’ OF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James Young refers to:</a:t>
            </a:r>
          </a:p>
          <a:p>
            <a:endParaRPr lang="en-GB" dirty="0"/>
          </a:p>
          <a:p>
            <a:r>
              <a:rPr lang="en-GB" dirty="0"/>
              <a:t> ‘the many complicated historical, political, and aesthetic axes on which memory is constructed. For neither memory nor intention is ever monolithic: each depends on the vast array of forces – material, aesthetic, spatial, ideological – converging in one memorial site’</a:t>
            </a:r>
          </a:p>
          <a:p>
            <a:r>
              <a:rPr lang="en-GB" i="1" dirty="0"/>
              <a:t>The Texture of Memory, </a:t>
            </a:r>
            <a:r>
              <a:rPr lang="en-GB" dirty="0"/>
              <a:t>p. x.</a:t>
            </a:r>
          </a:p>
        </p:txBody>
      </p:sp>
    </p:spTree>
    <p:extLst>
      <p:ext uri="{BB962C8B-B14F-4D97-AF65-F5344CB8AC3E}">
        <p14:creationId xmlns:p14="http://schemas.microsoft.com/office/powerpoint/2010/main" val="32556343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JAMES  YOUNG:</a:t>
            </a:r>
          </a:p>
          <a:p>
            <a:endParaRPr lang="en-GB" dirty="0"/>
          </a:p>
          <a:p>
            <a:r>
              <a:rPr lang="en-GB" i="1"/>
              <a:t>THE TEXTURE OF MEMORY: HOLOCAUST MEMORIALS AND MEANING </a:t>
            </a:r>
            <a:r>
              <a:rPr lang="en-GB"/>
              <a:t>(YALE UNIVERSITY, 1993)</a:t>
            </a:r>
            <a:endParaRPr lang="en-GB" i="1"/>
          </a:p>
        </p:txBody>
      </p:sp>
      <p:pic>
        <p:nvPicPr>
          <p:cNvPr id="5" name="Content Placeholder 4" descr="51hco1Bahk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124744"/>
            <a:ext cx="3509714" cy="4824536"/>
          </a:xfrm>
        </p:spPr>
      </p:pic>
    </p:spTree>
    <p:extLst>
      <p:ext uri="{BB962C8B-B14F-4D97-AF65-F5344CB8AC3E}">
        <p14:creationId xmlns:p14="http://schemas.microsoft.com/office/powerpoint/2010/main" val="8343026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‘MEMORY’ AND ‘IRONY’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Paul </a:t>
            </a:r>
            <a:r>
              <a:rPr lang="en-GB" dirty="0" err="1"/>
              <a:t>Fussell’s</a:t>
            </a:r>
            <a:r>
              <a:rPr lang="en-GB" dirty="0"/>
              <a:t> modern classic: </a:t>
            </a:r>
            <a:r>
              <a:rPr lang="en-GB" i="1" dirty="0"/>
              <a:t>The Great War and Modern Memory </a:t>
            </a:r>
            <a:r>
              <a:rPr lang="en-GB" dirty="0"/>
              <a:t>(Oxford: OUP, [2nd Edition],1977)</a:t>
            </a:r>
          </a:p>
          <a:p>
            <a:r>
              <a:rPr lang="en-GB" dirty="0"/>
              <a:t>Through wartime reminiscences of soldier-writers he explores ‘the application of mind and memory to the events of the Great War’ (page 35)</a:t>
            </a:r>
          </a:p>
          <a:p>
            <a:r>
              <a:rPr lang="en-GB" dirty="0"/>
              <a:t>one dominant form of modern understanding - </a:t>
            </a:r>
            <a:r>
              <a:rPr lang="en-GB" b="1" dirty="0"/>
              <a:t>IRONY</a:t>
            </a:r>
          </a:p>
          <a:p>
            <a:endParaRPr lang="en-GB" dirty="0"/>
          </a:p>
        </p:txBody>
      </p:sp>
      <p:pic>
        <p:nvPicPr>
          <p:cNvPr id="5" name="Content Placeholder 4" descr="97801950217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60232" y="1628800"/>
            <a:ext cx="2123728" cy="3240360"/>
          </a:xfrm>
        </p:spPr>
      </p:pic>
      <p:pic>
        <p:nvPicPr>
          <p:cNvPr id="1026" name="Picture 2" descr="C:\Users\Sony\Pictures\fussell_pau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208823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8042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 AND IRONY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Robert Graves, </a:t>
            </a:r>
            <a:r>
              <a:rPr lang="en-GB" i="1" dirty="0"/>
              <a:t>Goodbye to All That </a:t>
            </a:r>
            <a:r>
              <a:rPr lang="en-GB" dirty="0"/>
              <a:t>(London: Penguin, 1960 [3</a:t>
            </a:r>
            <a:r>
              <a:rPr lang="en-GB" baseline="30000" dirty="0"/>
              <a:t>rd</a:t>
            </a:r>
            <a:r>
              <a:rPr lang="en-GB" dirty="0"/>
              <a:t> Edition]).</a:t>
            </a:r>
          </a:p>
          <a:p>
            <a:r>
              <a:rPr lang="en-GB" dirty="0"/>
              <a:t>Siegfried Sassoon, </a:t>
            </a:r>
            <a:r>
              <a:rPr lang="en-GB" i="1" dirty="0"/>
              <a:t>Selected Poems</a:t>
            </a:r>
            <a:r>
              <a:rPr lang="en-GB" dirty="0"/>
              <a:t> (London: Faber, 1979 [5</a:t>
            </a:r>
            <a:r>
              <a:rPr lang="en-GB" baseline="30000" dirty="0"/>
              <a:t>th</a:t>
            </a:r>
            <a:r>
              <a:rPr lang="en-GB" dirty="0"/>
              <a:t> Edition]).</a:t>
            </a:r>
          </a:p>
          <a:p>
            <a:r>
              <a:rPr lang="en-GB" dirty="0"/>
              <a:t>Edmund Blunden, </a:t>
            </a:r>
            <a:r>
              <a:rPr lang="en-GB" i="1" dirty="0"/>
              <a:t>The Undertones of War </a:t>
            </a:r>
            <a:r>
              <a:rPr lang="en-GB" dirty="0"/>
              <a:t>(London:Penguin,1982 [3</a:t>
            </a:r>
            <a:r>
              <a:rPr lang="en-GB" baseline="30000" dirty="0"/>
              <a:t>rd</a:t>
            </a:r>
            <a:r>
              <a:rPr lang="en-GB" dirty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robertgraves-778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664296" cy="3744416"/>
          </a:xfrm>
        </p:spPr>
      </p:pic>
    </p:spTree>
    <p:extLst>
      <p:ext uri="{BB962C8B-B14F-4D97-AF65-F5344CB8AC3E}">
        <p14:creationId xmlns:p14="http://schemas.microsoft.com/office/powerpoint/2010/main" val="15834410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‘WAR MEMORY’ AND NEW MEANING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1918 – the ‘before’ and ‘after’ dichotomy (reflecting the contrast between a perceived pre-war idyll and wartime nastiness), and evident in </a:t>
            </a:r>
            <a:r>
              <a:rPr lang="en-GB" dirty="0" err="1"/>
              <a:t>Fussell’s</a:t>
            </a:r>
            <a:r>
              <a:rPr lang="en-GB" dirty="0"/>
              <a:t> modern understanding of the war – irony,  highlighted in Samuel </a:t>
            </a:r>
            <a:r>
              <a:rPr lang="en-GB" dirty="0" err="1"/>
              <a:t>Hyne’s</a:t>
            </a:r>
            <a:r>
              <a:rPr lang="en-GB" dirty="0"/>
              <a:t> observations:</a:t>
            </a:r>
          </a:p>
          <a:p>
            <a:r>
              <a:rPr lang="en-GB" dirty="0"/>
              <a:t>A breach ‘in the perceived continuity of history...was the war’s most striking legacy’ </a:t>
            </a:r>
            <a:r>
              <a:rPr lang="en-GB" i="1" dirty="0"/>
              <a:t>A War Imagined </a:t>
            </a:r>
            <a:r>
              <a:rPr lang="en-GB" dirty="0"/>
              <a:t>(Pimlico, 1990), p.78</a:t>
            </a:r>
          </a:p>
          <a:p>
            <a:r>
              <a:rPr lang="en-GB" dirty="0"/>
              <a:t>Perceived discontinuity evolved through collective memory into myths about the war and what it was like</a:t>
            </a:r>
          </a:p>
          <a:p>
            <a:endParaRPr lang="en-GB" dirty="0"/>
          </a:p>
        </p:txBody>
      </p:sp>
      <p:pic>
        <p:nvPicPr>
          <p:cNvPr id="5" name="Content Placeholder 4" descr="51zidunaxq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72816"/>
            <a:ext cx="2857500" cy="4248472"/>
          </a:xfrm>
        </p:spPr>
      </p:pic>
    </p:spTree>
    <p:extLst>
      <p:ext uri="{BB962C8B-B14F-4D97-AF65-F5344CB8AC3E}">
        <p14:creationId xmlns:p14="http://schemas.microsoft.com/office/powerpoint/2010/main" val="17842800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BRITTAIN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‘it seems to me that the war will make a big division of before and after in the history of the world, almost if not quite as big as the B.C. And A.D. division made by the birth of Christ’.</a:t>
            </a:r>
          </a:p>
          <a:p>
            <a:r>
              <a:rPr lang="en-GB" dirty="0"/>
              <a:t>Vera </a:t>
            </a:r>
            <a:r>
              <a:rPr lang="en-GB" dirty="0" err="1"/>
              <a:t>Brittain</a:t>
            </a:r>
            <a:r>
              <a:rPr lang="en-GB" dirty="0"/>
              <a:t>, </a:t>
            </a:r>
            <a:r>
              <a:rPr lang="en-GB" i="1" dirty="0"/>
              <a:t>Testament of Youth: An Autobiographical Study of the Years 1900-1925</a:t>
            </a:r>
            <a:r>
              <a:rPr lang="en-GB" dirty="0"/>
              <a:t> (London: Virago, 1978 [2</a:t>
            </a:r>
            <a:r>
              <a:rPr lang="en-GB" baseline="30000" dirty="0"/>
              <a:t>nd</a:t>
            </a:r>
            <a:r>
              <a:rPr lang="en-GB" dirty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poet-britt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16334428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Traditional aspects of European culture proved resilient; hence communities after 1918 were able to reach back ‘into their traditional cultural heritage’ and make sense of the war</a:t>
            </a:r>
          </a:p>
          <a:p>
            <a:r>
              <a:rPr lang="en-GB" dirty="0"/>
              <a:t> Jay Winter, </a:t>
            </a:r>
            <a:r>
              <a:rPr lang="en-GB" i="1" dirty="0"/>
              <a:t>Sites of Memory, Sites of Mourning: The Great War in European</a:t>
            </a:r>
            <a:r>
              <a:rPr lang="en-GB" dirty="0"/>
              <a:t> </a:t>
            </a:r>
            <a:r>
              <a:rPr lang="en-GB" i="1" dirty="0"/>
              <a:t>Cultural History</a:t>
            </a:r>
            <a:r>
              <a:rPr lang="en-GB" dirty="0"/>
              <a:t> (Cambridge: Cambridge University Press, 1995), p.9.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5" name="Content Placeholder 4" descr="Sites-of-Memory-Sites-of-Mourning-978052163988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4849" y="1600200"/>
            <a:ext cx="2885301" cy="4525963"/>
          </a:xfrm>
        </p:spPr>
      </p:pic>
    </p:spTree>
    <p:extLst>
      <p:ext uri="{BB962C8B-B14F-4D97-AF65-F5344CB8AC3E}">
        <p14:creationId xmlns:p14="http://schemas.microsoft.com/office/powerpoint/2010/main" val="29650832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FORWARD...LOOKING BACK!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‘Paul </a:t>
            </a:r>
            <a:r>
              <a:rPr lang="en-GB" dirty="0" err="1"/>
              <a:t>Fussell’s</a:t>
            </a:r>
            <a:r>
              <a:rPr lang="en-GB" dirty="0"/>
              <a:t> war generation faced forward to find its answers in modernism...Jay Winter’s turned back to seek neo-classical and romantic solutions from the past. Whereas </a:t>
            </a:r>
            <a:r>
              <a:rPr lang="en-GB" dirty="0" err="1"/>
              <a:t>Fussell</a:t>
            </a:r>
            <a:r>
              <a:rPr lang="en-GB" dirty="0"/>
              <a:t> emphasises catastrophe and discontinuity, Winter tends to highlight recovery and continuity’.</a:t>
            </a:r>
          </a:p>
          <a:p>
            <a:r>
              <a:rPr lang="en-GB" dirty="0"/>
              <a:t>Peter </a:t>
            </a:r>
            <a:r>
              <a:rPr lang="en-GB" dirty="0" err="1"/>
              <a:t>Hoffenburg</a:t>
            </a:r>
            <a:r>
              <a:rPr lang="en-GB" dirty="0"/>
              <a:t>, ‘Landscape, Memory and the Australian War Experience, 1915-1918’, </a:t>
            </a:r>
            <a:r>
              <a:rPr lang="en-GB" i="1" dirty="0"/>
              <a:t>Journal of Contemporary History</a:t>
            </a:r>
            <a:r>
              <a:rPr lang="en-GB" dirty="0"/>
              <a:t>, (2001), Vol. 36, No. 1, pp. 111-31.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9152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SITES OF MEMORY...</a:t>
            </a:r>
          </a:p>
        </p:txBody>
      </p:sp>
      <p:pic>
        <p:nvPicPr>
          <p:cNvPr id="7" name="Content Placeholder 6" descr="2371771357_b23099c4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4828" y="1600200"/>
            <a:ext cx="3023343" cy="4525963"/>
          </a:xfrm>
        </p:spPr>
      </p:pic>
      <p:pic>
        <p:nvPicPr>
          <p:cNvPr id="8" name="Content Placeholder 7" descr="914476_1a46917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14318175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‘WAR MEMORY’ AND NEW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Respecting the dead – Pilgrimage, Battlefield Tourism and the search for meaning</a:t>
            </a:r>
          </a:p>
          <a:p>
            <a:r>
              <a:rPr lang="en-GB" dirty="0"/>
              <a:t>‘Economy of sacrifice’ – those at home and those at the front</a:t>
            </a:r>
          </a:p>
          <a:p>
            <a:r>
              <a:rPr lang="en-GB" dirty="0"/>
              <a:t>Memory of war was determined by ‘Existing predilections in the cultural, political, religious and communitarian, rather than the other way round’ – Adrian Gregory </a:t>
            </a:r>
            <a:r>
              <a:rPr lang="en-GB" i="1" dirty="0"/>
              <a:t>The Silence of Memory </a:t>
            </a:r>
            <a:r>
              <a:rPr lang="en-GB" dirty="0"/>
              <a:t>(Berg,1994), p.5. War memory is fluid in nature constantly shaped by political and economic events, as opposed to shaping events – reflecting Geoffrey </a:t>
            </a:r>
            <a:r>
              <a:rPr lang="en-GB" dirty="0" err="1"/>
              <a:t>Cubitt’s</a:t>
            </a:r>
            <a:r>
              <a:rPr lang="en-GB" dirty="0"/>
              <a:t>  shifting environments (see above)</a:t>
            </a:r>
          </a:p>
        </p:txBody>
      </p:sp>
    </p:spTree>
    <p:extLst>
      <p:ext uri="{BB962C8B-B14F-4D97-AF65-F5344CB8AC3E}">
        <p14:creationId xmlns:p14="http://schemas.microsoft.com/office/powerpoint/2010/main" val="21647607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GREGORY</a:t>
            </a:r>
          </a:p>
        </p:txBody>
      </p:sp>
      <p:pic>
        <p:nvPicPr>
          <p:cNvPr id="4" name="Content Placeholder 3" descr="607079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00200"/>
            <a:ext cx="3888432" cy="4997152"/>
          </a:xfrm>
        </p:spPr>
      </p:pic>
    </p:spTree>
    <p:extLst>
      <p:ext uri="{BB962C8B-B14F-4D97-AF65-F5344CB8AC3E}">
        <p14:creationId xmlns:p14="http://schemas.microsoft.com/office/powerpoint/2010/main" val="10145650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104</TotalTime>
  <Words>2142</Words>
  <Application>Microsoft Office PowerPoint</Application>
  <PresentationFormat>On-screen Show (4:3)</PresentationFormat>
  <Paragraphs>156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Book Antiqua</vt:lpstr>
      <vt:lpstr>Lucida Sans</vt:lpstr>
      <vt:lpstr>Wingdings</vt:lpstr>
      <vt:lpstr>Wingdings 2</vt:lpstr>
      <vt:lpstr>Wingdings 3</vt:lpstr>
      <vt:lpstr>Apex</vt:lpstr>
      <vt:lpstr>MEMORY AND HISTORY</vt:lpstr>
      <vt:lpstr>‘MEMORY’</vt:lpstr>
      <vt:lpstr>ORAL TESTIMONIES</vt:lpstr>
      <vt:lpstr>ILLUMINATING THE PAST  </vt:lpstr>
      <vt:lpstr>WHERE DOCUMENTS FAIL</vt:lpstr>
      <vt:lpstr>HISTORY</vt:lpstr>
      <vt:lpstr>OBSERVERS</vt:lpstr>
      <vt:lpstr>HENRY MAYHEW</vt:lpstr>
      <vt:lpstr>HENRY MAYHEW</vt:lpstr>
      <vt:lpstr>BOOTH</vt:lpstr>
      <vt:lpstr>BOOTH’S ‘SOCIOLOGICAL’ MAPS </vt:lpstr>
      <vt:lpstr>ROWNTREE</vt:lpstr>
      <vt:lpstr>THE WEBBS</vt:lpstr>
      <vt:lpstr>MASS OBSERVATION</vt:lpstr>
      <vt:lpstr>ORAL HISTORY AS DISCIPLINE</vt:lpstr>
      <vt:lpstr>THEORY IN ORAL HISTORY</vt:lpstr>
      <vt:lpstr>‘HISTORY FROM BELOW’</vt:lpstr>
      <vt:lpstr>‘HIDDEN HISTORIES’</vt:lpstr>
      <vt:lpstr>‘BLACK AND MINORITY ETHNIC’</vt:lpstr>
      <vt:lpstr>LESBIAN ,GAY, BISEXUAL, TRANSGENDER</vt:lpstr>
      <vt:lpstr>‘SHARED AUTHORITY’</vt:lpstr>
      <vt:lpstr>EMPOWERMENT</vt:lpstr>
      <vt:lpstr>MEMORY</vt:lpstr>
      <vt:lpstr>PowerPoint Presentation</vt:lpstr>
      <vt:lpstr>THE STUDY OF ‘MEMORY’</vt:lpstr>
      <vt:lpstr>THE STUDY OF MEMORY</vt:lpstr>
      <vt:lpstr>‘MEMORY’ AND ‘HISTORY’</vt:lpstr>
      <vt:lpstr>‘MEMORY’ AND ‘HISTORY’</vt:lpstr>
      <vt:lpstr>INDIVIDUAL AND SOCIAL MEMORY</vt:lpstr>
      <vt:lpstr>‘MEMORY’ AND WAR</vt:lpstr>
      <vt:lpstr>‘MEMORY’ AND WAR</vt:lpstr>
      <vt:lpstr>THE ‘AXES’ OF MEMORY</vt:lpstr>
      <vt:lpstr>PowerPoint Presentation</vt:lpstr>
      <vt:lpstr>‘MEMORY’ AND ‘IRONY’</vt:lpstr>
      <vt:lpstr>WAR AND IRONY</vt:lpstr>
      <vt:lpstr>‘WAR MEMORY’ AND NEW MEANING </vt:lpstr>
      <vt:lpstr>BRITTAIN</vt:lpstr>
      <vt:lpstr>CRITIQUE</vt:lpstr>
      <vt:lpstr>LOOKING FORWARD...LOOKING BACK!</vt:lpstr>
      <vt:lpstr>SITES OF MEMORY...</vt:lpstr>
      <vt:lpstr>‘WAR MEMORY’ AND NEW MEANING</vt:lpstr>
      <vt:lpstr>GREGORY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Ahsk 5004 – THEORY , METHODS, PRACTICE</dc:title>
  <dc:creator>Lester Mason</dc:creator>
  <cp:lastModifiedBy>Lester Mason</cp:lastModifiedBy>
  <cp:revision>5</cp:revision>
  <dcterms:created xsi:type="dcterms:W3CDTF">2016-10-11T10:04:30Z</dcterms:created>
  <dcterms:modified xsi:type="dcterms:W3CDTF">2022-09-14T08:41:12Z</dcterms:modified>
</cp:coreProperties>
</file>