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8" r:id="rId3"/>
    <p:sldId id="257" r:id="rId4"/>
    <p:sldId id="262" r:id="rId5"/>
    <p:sldId id="263" r:id="rId6"/>
    <p:sldId id="259" r:id="rId7"/>
    <p:sldId id="271" r:id="rId8"/>
    <p:sldId id="260" r:id="rId9"/>
    <p:sldId id="261" r:id="rId10"/>
    <p:sldId id="264" r:id="rId11"/>
    <p:sldId id="265" r:id="rId12"/>
    <p:sldId id="266" r:id="rId13"/>
    <p:sldId id="267"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7608" autoAdjust="0"/>
  </p:normalViewPr>
  <p:slideViewPr>
    <p:cSldViewPr snapToGrid="0">
      <p:cViewPr varScale="1">
        <p:scale>
          <a:sx n="45" d="100"/>
          <a:sy n="45" d="100"/>
        </p:scale>
        <p:origin x="628"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563694-BA17-4043-A033-4220F8F5AFA1}"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FC7E214A-BE4A-4940-8E28-51C539132DA9}">
      <dgm:prSet custT="1"/>
      <dgm:spPr/>
      <dgm:t>
        <a:bodyPr/>
        <a:lstStyle/>
        <a:p>
          <a:pPr>
            <a:lnSpc>
              <a:spcPct val="100000"/>
            </a:lnSpc>
          </a:pPr>
          <a:r>
            <a:rPr lang="en-GB" sz="2000" b="1" dirty="0">
              <a:latin typeface="Times New Roman" panose="02020603050405020304" pitchFamily="18" charset="0"/>
              <a:cs typeface="Times New Roman" panose="02020603050405020304" pitchFamily="18" charset="0"/>
            </a:rPr>
            <a:t>Jane had always been interested in wildlife and animals</a:t>
          </a:r>
          <a:endParaRPr lang="en-US" sz="2000" dirty="0">
            <a:latin typeface="Times New Roman" panose="02020603050405020304" pitchFamily="18" charset="0"/>
            <a:cs typeface="Times New Roman" panose="02020603050405020304" pitchFamily="18" charset="0"/>
          </a:endParaRPr>
        </a:p>
      </dgm:t>
    </dgm:pt>
    <dgm:pt modelId="{206415BE-C945-4292-A957-465A6934D261}" type="parTrans" cxnId="{A8B26610-FC4D-44B4-9EBC-04171F9D7E51}">
      <dgm:prSet/>
      <dgm:spPr/>
      <dgm:t>
        <a:bodyPr/>
        <a:lstStyle/>
        <a:p>
          <a:endParaRPr lang="en-US"/>
        </a:p>
      </dgm:t>
    </dgm:pt>
    <dgm:pt modelId="{13030B03-557C-433D-A075-DB6F25519D27}" type="sibTrans" cxnId="{A8B26610-FC4D-44B4-9EBC-04171F9D7E51}">
      <dgm:prSet/>
      <dgm:spPr/>
      <dgm:t>
        <a:bodyPr/>
        <a:lstStyle/>
        <a:p>
          <a:pPr>
            <a:lnSpc>
              <a:spcPct val="100000"/>
            </a:lnSpc>
          </a:pPr>
          <a:endParaRPr lang="en-US"/>
        </a:p>
      </dgm:t>
    </dgm:pt>
    <dgm:pt modelId="{3B05BFC4-B9B8-4455-B87A-4069699FD37D}">
      <dgm:prSet custT="1"/>
      <dgm:spPr/>
      <dgm:t>
        <a:bodyPr/>
        <a:lstStyle/>
        <a:p>
          <a:pPr>
            <a:lnSpc>
              <a:spcPct val="100000"/>
            </a:lnSpc>
          </a:pPr>
          <a:r>
            <a:rPr lang="en-GB" sz="2000" b="1" dirty="0">
              <a:latin typeface="Times New Roman" panose="02020603050405020304" pitchFamily="18" charset="0"/>
              <a:cs typeface="Times New Roman" panose="02020603050405020304" pitchFamily="18" charset="0"/>
            </a:rPr>
            <a:t>She hid in a henhouse to see where the eggs came from</a:t>
          </a:r>
          <a:endParaRPr lang="en-US" sz="2000" dirty="0">
            <a:latin typeface="Times New Roman" panose="02020603050405020304" pitchFamily="18" charset="0"/>
            <a:cs typeface="Times New Roman" panose="02020603050405020304" pitchFamily="18" charset="0"/>
          </a:endParaRPr>
        </a:p>
      </dgm:t>
    </dgm:pt>
    <dgm:pt modelId="{0FC1BACC-B41E-4B52-9228-965A7B29FCB0}" type="parTrans" cxnId="{30B38159-4BCA-41B6-949F-3D7D9A82B220}">
      <dgm:prSet/>
      <dgm:spPr/>
      <dgm:t>
        <a:bodyPr/>
        <a:lstStyle/>
        <a:p>
          <a:endParaRPr lang="en-US"/>
        </a:p>
      </dgm:t>
    </dgm:pt>
    <dgm:pt modelId="{9144F07F-DCDA-4E14-8C2C-CC3C1F5FD722}" type="sibTrans" cxnId="{30B38159-4BCA-41B6-949F-3D7D9A82B220}">
      <dgm:prSet/>
      <dgm:spPr/>
      <dgm:t>
        <a:bodyPr/>
        <a:lstStyle/>
        <a:p>
          <a:endParaRPr lang="en-US"/>
        </a:p>
      </dgm:t>
    </dgm:pt>
    <dgm:pt modelId="{68FD3A0F-406E-41BF-852D-9E1FC195C2EA}" type="pres">
      <dgm:prSet presAssocID="{C0563694-BA17-4043-A033-4220F8F5AFA1}" presName="root" presStyleCnt="0">
        <dgm:presLayoutVars>
          <dgm:dir/>
          <dgm:resizeHandles val="exact"/>
        </dgm:presLayoutVars>
      </dgm:prSet>
      <dgm:spPr/>
    </dgm:pt>
    <dgm:pt modelId="{08D1ED1F-1EE6-4AD8-BE13-B30DD449613A}" type="pres">
      <dgm:prSet presAssocID="{C0563694-BA17-4043-A033-4220F8F5AFA1}" presName="container" presStyleCnt="0">
        <dgm:presLayoutVars>
          <dgm:dir/>
          <dgm:resizeHandles val="exact"/>
        </dgm:presLayoutVars>
      </dgm:prSet>
      <dgm:spPr/>
    </dgm:pt>
    <dgm:pt modelId="{3777D592-A430-429F-9378-47CD878B584E}" type="pres">
      <dgm:prSet presAssocID="{FC7E214A-BE4A-4940-8E28-51C539132DA9}" presName="compNode" presStyleCnt="0"/>
      <dgm:spPr/>
    </dgm:pt>
    <dgm:pt modelId="{0076A48C-F248-485C-888F-DE2CDAF7C27A}" type="pres">
      <dgm:prSet presAssocID="{FC7E214A-BE4A-4940-8E28-51C539132DA9}" presName="iconBgRect" presStyleLbl="bgShp" presStyleIdx="0" presStyleCnt="2"/>
      <dgm:spPr/>
    </dgm:pt>
    <dgm:pt modelId="{C44572F6-B882-4FFD-BA54-C27390D62C6E}" type="pres">
      <dgm:prSet presAssocID="{FC7E214A-BE4A-4940-8E28-51C539132DA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ger"/>
        </a:ext>
      </dgm:extLst>
    </dgm:pt>
    <dgm:pt modelId="{925EAB5F-9C7E-4488-9916-BABB6DB4F5B7}" type="pres">
      <dgm:prSet presAssocID="{FC7E214A-BE4A-4940-8E28-51C539132DA9}" presName="spaceRect" presStyleCnt="0"/>
      <dgm:spPr/>
    </dgm:pt>
    <dgm:pt modelId="{55AEA1F4-5C4B-474D-9A24-07AA7E3A4955}" type="pres">
      <dgm:prSet presAssocID="{FC7E214A-BE4A-4940-8E28-51C539132DA9}" presName="textRect" presStyleLbl="revTx" presStyleIdx="0" presStyleCnt="2">
        <dgm:presLayoutVars>
          <dgm:chMax val="1"/>
          <dgm:chPref val="1"/>
        </dgm:presLayoutVars>
      </dgm:prSet>
      <dgm:spPr/>
    </dgm:pt>
    <dgm:pt modelId="{130AD54F-D71C-4458-8014-82E25005E476}" type="pres">
      <dgm:prSet presAssocID="{13030B03-557C-433D-A075-DB6F25519D27}" presName="sibTrans" presStyleLbl="sibTrans2D1" presStyleIdx="0" presStyleCnt="0"/>
      <dgm:spPr/>
    </dgm:pt>
    <dgm:pt modelId="{D42E017E-4679-4FFB-8C0E-D4C46CDE3D58}" type="pres">
      <dgm:prSet presAssocID="{3B05BFC4-B9B8-4455-B87A-4069699FD37D}" presName="compNode" presStyleCnt="0"/>
      <dgm:spPr/>
    </dgm:pt>
    <dgm:pt modelId="{5F7E09F3-412B-49AA-89A3-D346365D19D5}" type="pres">
      <dgm:prSet presAssocID="{3B05BFC4-B9B8-4455-B87A-4069699FD37D}" presName="iconBgRect" presStyleLbl="bgShp" presStyleIdx="1" presStyleCnt="2"/>
      <dgm:spPr/>
    </dgm:pt>
    <dgm:pt modelId="{D9C6A5D2-09EF-497C-9AA0-2D5AA38932EF}" type="pres">
      <dgm:prSet presAssocID="{3B05BFC4-B9B8-4455-B87A-4069699FD37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BCE10B77-630E-4CB0-B787-8212790AC01A}" type="pres">
      <dgm:prSet presAssocID="{3B05BFC4-B9B8-4455-B87A-4069699FD37D}" presName="spaceRect" presStyleCnt="0"/>
      <dgm:spPr/>
    </dgm:pt>
    <dgm:pt modelId="{E0F3B508-6005-4DC4-BF19-744A7FF3A6F8}" type="pres">
      <dgm:prSet presAssocID="{3B05BFC4-B9B8-4455-B87A-4069699FD37D}" presName="textRect" presStyleLbl="revTx" presStyleIdx="1" presStyleCnt="2" custScaleY="231084">
        <dgm:presLayoutVars>
          <dgm:chMax val="1"/>
          <dgm:chPref val="1"/>
        </dgm:presLayoutVars>
      </dgm:prSet>
      <dgm:spPr/>
    </dgm:pt>
  </dgm:ptLst>
  <dgm:cxnLst>
    <dgm:cxn modelId="{A8B26610-FC4D-44B4-9EBC-04171F9D7E51}" srcId="{C0563694-BA17-4043-A033-4220F8F5AFA1}" destId="{FC7E214A-BE4A-4940-8E28-51C539132DA9}" srcOrd="0" destOrd="0" parTransId="{206415BE-C945-4292-A957-465A6934D261}" sibTransId="{13030B03-557C-433D-A075-DB6F25519D27}"/>
    <dgm:cxn modelId="{4297E41D-06E8-4BB0-9EFF-C34CA00E92FD}" type="presOf" srcId="{3B05BFC4-B9B8-4455-B87A-4069699FD37D}" destId="{E0F3B508-6005-4DC4-BF19-744A7FF3A6F8}" srcOrd="0" destOrd="0" presId="urn:microsoft.com/office/officeart/2018/2/layout/IconCircleList"/>
    <dgm:cxn modelId="{E40D0940-84F2-48FA-B06C-8E2B523DC48F}" type="presOf" srcId="{C0563694-BA17-4043-A033-4220F8F5AFA1}" destId="{68FD3A0F-406E-41BF-852D-9E1FC195C2EA}" srcOrd="0" destOrd="0" presId="urn:microsoft.com/office/officeart/2018/2/layout/IconCircleList"/>
    <dgm:cxn modelId="{30B38159-4BCA-41B6-949F-3D7D9A82B220}" srcId="{C0563694-BA17-4043-A033-4220F8F5AFA1}" destId="{3B05BFC4-B9B8-4455-B87A-4069699FD37D}" srcOrd="1" destOrd="0" parTransId="{0FC1BACC-B41E-4B52-9228-965A7B29FCB0}" sibTransId="{9144F07F-DCDA-4E14-8C2C-CC3C1F5FD722}"/>
    <dgm:cxn modelId="{F26FD65A-B752-4CAE-A1C1-09A6C3EE43D3}" type="presOf" srcId="{13030B03-557C-433D-A075-DB6F25519D27}" destId="{130AD54F-D71C-4458-8014-82E25005E476}" srcOrd="0" destOrd="0" presId="urn:microsoft.com/office/officeart/2018/2/layout/IconCircleList"/>
    <dgm:cxn modelId="{2D3E37D2-345C-4B46-96B8-FE33FFE02AC5}" type="presOf" srcId="{FC7E214A-BE4A-4940-8E28-51C539132DA9}" destId="{55AEA1F4-5C4B-474D-9A24-07AA7E3A4955}" srcOrd="0" destOrd="0" presId="urn:microsoft.com/office/officeart/2018/2/layout/IconCircleList"/>
    <dgm:cxn modelId="{CAE90BD9-B455-4C23-8801-A6EE6E5896A0}" type="presParOf" srcId="{68FD3A0F-406E-41BF-852D-9E1FC195C2EA}" destId="{08D1ED1F-1EE6-4AD8-BE13-B30DD449613A}" srcOrd="0" destOrd="0" presId="urn:microsoft.com/office/officeart/2018/2/layout/IconCircleList"/>
    <dgm:cxn modelId="{5BBF38AF-0728-4E95-BA19-6E6208E510D0}" type="presParOf" srcId="{08D1ED1F-1EE6-4AD8-BE13-B30DD449613A}" destId="{3777D592-A430-429F-9378-47CD878B584E}" srcOrd="0" destOrd="0" presId="urn:microsoft.com/office/officeart/2018/2/layout/IconCircleList"/>
    <dgm:cxn modelId="{09BD57B4-A1DB-4DE3-9CFB-4160D1CF5D5C}" type="presParOf" srcId="{3777D592-A430-429F-9378-47CD878B584E}" destId="{0076A48C-F248-485C-888F-DE2CDAF7C27A}" srcOrd="0" destOrd="0" presId="urn:microsoft.com/office/officeart/2018/2/layout/IconCircleList"/>
    <dgm:cxn modelId="{E321932F-902C-4800-AF06-0C3DE04D4E00}" type="presParOf" srcId="{3777D592-A430-429F-9378-47CD878B584E}" destId="{C44572F6-B882-4FFD-BA54-C27390D62C6E}" srcOrd="1" destOrd="0" presId="urn:microsoft.com/office/officeart/2018/2/layout/IconCircleList"/>
    <dgm:cxn modelId="{70F7312D-DE7A-44B9-AC98-A2C62E73398B}" type="presParOf" srcId="{3777D592-A430-429F-9378-47CD878B584E}" destId="{925EAB5F-9C7E-4488-9916-BABB6DB4F5B7}" srcOrd="2" destOrd="0" presId="urn:microsoft.com/office/officeart/2018/2/layout/IconCircleList"/>
    <dgm:cxn modelId="{ED56E0A2-81CA-45C5-A11F-A4317FAB8AEE}" type="presParOf" srcId="{3777D592-A430-429F-9378-47CD878B584E}" destId="{55AEA1F4-5C4B-474D-9A24-07AA7E3A4955}" srcOrd="3" destOrd="0" presId="urn:microsoft.com/office/officeart/2018/2/layout/IconCircleList"/>
    <dgm:cxn modelId="{200318BE-D65F-4A8D-A752-5ACE7579ECC9}" type="presParOf" srcId="{08D1ED1F-1EE6-4AD8-BE13-B30DD449613A}" destId="{130AD54F-D71C-4458-8014-82E25005E476}" srcOrd="1" destOrd="0" presId="urn:microsoft.com/office/officeart/2018/2/layout/IconCircleList"/>
    <dgm:cxn modelId="{B983D796-3562-4917-BC76-C74536432AF1}" type="presParOf" srcId="{08D1ED1F-1EE6-4AD8-BE13-B30DD449613A}" destId="{D42E017E-4679-4FFB-8C0E-D4C46CDE3D58}" srcOrd="2" destOrd="0" presId="urn:microsoft.com/office/officeart/2018/2/layout/IconCircleList"/>
    <dgm:cxn modelId="{D6347B91-742B-41A7-8122-888A171522A4}" type="presParOf" srcId="{D42E017E-4679-4FFB-8C0E-D4C46CDE3D58}" destId="{5F7E09F3-412B-49AA-89A3-D346365D19D5}" srcOrd="0" destOrd="0" presId="urn:microsoft.com/office/officeart/2018/2/layout/IconCircleList"/>
    <dgm:cxn modelId="{428EB098-2F2A-4389-ACB4-5A5984DBED6B}" type="presParOf" srcId="{D42E017E-4679-4FFB-8C0E-D4C46CDE3D58}" destId="{D9C6A5D2-09EF-497C-9AA0-2D5AA38932EF}" srcOrd="1" destOrd="0" presId="urn:microsoft.com/office/officeart/2018/2/layout/IconCircleList"/>
    <dgm:cxn modelId="{84B327A8-0EA5-4C3B-B412-480267D438BA}" type="presParOf" srcId="{D42E017E-4679-4FFB-8C0E-D4C46CDE3D58}" destId="{BCE10B77-630E-4CB0-B787-8212790AC01A}" srcOrd="2" destOrd="0" presId="urn:microsoft.com/office/officeart/2018/2/layout/IconCircleList"/>
    <dgm:cxn modelId="{2ACA6392-0AF6-4C3C-A8C1-F83CB65874C7}" type="presParOf" srcId="{D42E017E-4679-4FFB-8C0E-D4C46CDE3D58}" destId="{E0F3B508-6005-4DC4-BF19-744A7FF3A6F8}"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D8F340-33C7-482F-85E6-3D585D434FE0}" type="doc">
      <dgm:prSet loTypeId="urn:microsoft.com/office/officeart/2018/5/layout/IconLeaf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D8CC90A0-337C-42C6-B382-95EC917BCFD4}">
      <dgm:prSet/>
      <dgm:spPr/>
      <dgm:t>
        <a:bodyPr/>
        <a:lstStyle/>
        <a:p>
          <a:pPr>
            <a:lnSpc>
              <a:spcPct val="100000"/>
            </a:lnSpc>
            <a:defRPr cap="all"/>
          </a:pPr>
          <a:endParaRPr lang="en-US"/>
        </a:p>
      </dgm:t>
    </dgm:pt>
    <dgm:pt modelId="{F8FBCCE2-4AA2-47E4-A45C-62C3A5A86341}" type="parTrans" cxnId="{918F60E5-7CFE-4B40-96FF-AD985F690067}">
      <dgm:prSet/>
      <dgm:spPr/>
      <dgm:t>
        <a:bodyPr/>
        <a:lstStyle/>
        <a:p>
          <a:endParaRPr lang="en-US"/>
        </a:p>
      </dgm:t>
    </dgm:pt>
    <dgm:pt modelId="{65A0D34C-FB62-4544-B5CF-A2428087AE00}" type="sibTrans" cxnId="{918F60E5-7CFE-4B40-96FF-AD985F690067}">
      <dgm:prSet/>
      <dgm:spPr/>
      <dgm:t>
        <a:bodyPr/>
        <a:lstStyle/>
        <a:p>
          <a:endParaRPr lang="en-US"/>
        </a:p>
      </dgm:t>
    </dgm:pt>
    <dgm:pt modelId="{E78D835B-E565-4436-9490-D4F137D4F328}">
      <dgm:prSet/>
      <dgm:spPr/>
      <dgm:t>
        <a:bodyPr/>
        <a:lstStyle/>
        <a:p>
          <a:pPr>
            <a:lnSpc>
              <a:spcPct val="100000"/>
            </a:lnSpc>
            <a:defRPr cap="all"/>
          </a:pPr>
          <a:r>
            <a:rPr lang="en-GB"/>
            <a:t>It was her research that had changed what we know of their species</a:t>
          </a:r>
          <a:endParaRPr lang="en-US"/>
        </a:p>
      </dgm:t>
    </dgm:pt>
    <dgm:pt modelId="{0F42E321-A96D-45FE-A619-6D0268B26B4A}" type="parTrans" cxnId="{7C732B66-9C38-4459-A9A6-BE43AC511091}">
      <dgm:prSet/>
      <dgm:spPr/>
      <dgm:t>
        <a:bodyPr/>
        <a:lstStyle/>
        <a:p>
          <a:endParaRPr lang="en-US"/>
        </a:p>
      </dgm:t>
    </dgm:pt>
    <dgm:pt modelId="{35279D45-F58A-43FB-8AC1-C0E4E169817D}" type="sibTrans" cxnId="{7C732B66-9C38-4459-A9A6-BE43AC511091}">
      <dgm:prSet/>
      <dgm:spPr/>
      <dgm:t>
        <a:bodyPr/>
        <a:lstStyle/>
        <a:p>
          <a:endParaRPr lang="en-US"/>
        </a:p>
      </dgm:t>
    </dgm:pt>
    <dgm:pt modelId="{8A8492E3-8D06-4A59-87AC-547AC8B6932D}">
      <dgm:prSet/>
      <dgm:spPr/>
      <dgm:t>
        <a:bodyPr/>
        <a:lstStyle/>
        <a:p>
          <a:pPr>
            <a:lnSpc>
              <a:spcPct val="100000"/>
            </a:lnSpc>
            <a:defRPr cap="all"/>
          </a:pPr>
          <a:r>
            <a:rPr lang="en-GB"/>
            <a:t>She had founded the Jane Goodall institute. </a:t>
          </a:r>
          <a:endParaRPr lang="en-US"/>
        </a:p>
      </dgm:t>
    </dgm:pt>
    <dgm:pt modelId="{D839441A-5033-4719-8213-D0C86BC4E397}" type="parTrans" cxnId="{DC27F509-7E1F-427A-A27A-42F959906994}">
      <dgm:prSet/>
      <dgm:spPr/>
      <dgm:t>
        <a:bodyPr/>
        <a:lstStyle/>
        <a:p>
          <a:endParaRPr lang="en-US"/>
        </a:p>
      </dgm:t>
    </dgm:pt>
    <dgm:pt modelId="{148F80D5-2986-492E-A4F2-19D18E769CE1}" type="sibTrans" cxnId="{DC27F509-7E1F-427A-A27A-42F959906994}">
      <dgm:prSet/>
      <dgm:spPr/>
      <dgm:t>
        <a:bodyPr/>
        <a:lstStyle/>
        <a:p>
          <a:endParaRPr lang="en-US"/>
        </a:p>
      </dgm:t>
    </dgm:pt>
    <dgm:pt modelId="{3B421441-7135-4B6B-AC9C-FC04BE095859}" type="pres">
      <dgm:prSet presAssocID="{26D8F340-33C7-482F-85E6-3D585D434FE0}" presName="root" presStyleCnt="0">
        <dgm:presLayoutVars>
          <dgm:dir/>
          <dgm:resizeHandles val="exact"/>
        </dgm:presLayoutVars>
      </dgm:prSet>
      <dgm:spPr/>
    </dgm:pt>
    <dgm:pt modelId="{FB2DC105-1F67-42B6-AC87-44513383D9B9}" type="pres">
      <dgm:prSet presAssocID="{D8CC90A0-337C-42C6-B382-95EC917BCFD4}" presName="compNode" presStyleCnt="0"/>
      <dgm:spPr/>
    </dgm:pt>
    <dgm:pt modelId="{98EB60A8-2288-45AE-9D00-B12258DA9A1F}" type="pres">
      <dgm:prSet presAssocID="{D8CC90A0-337C-42C6-B382-95EC917BCFD4}" presName="iconBgRect" presStyleLbl="bgShp" presStyleIdx="0" presStyleCnt="3"/>
      <dgm:spPr>
        <a:prstGeom prst="round2DiagRect">
          <a:avLst>
            <a:gd name="adj1" fmla="val 29727"/>
            <a:gd name="adj2" fmla="val 0"/>
          </a:avLst>
        </a:prstGeom>
      </dgm:spPr>
    </dgm:pt>
    <dgm:pt modelId="{20FB4A5E-C7CB-4752-8C01-53432761FBC9}" type="pres">
      <dgm:prSet presAssocID="{D8CC90A0-337C-42C6-B382-95EC917BCFD4}" presName="iconRect" presStyleLbl="node1" presStyleIdx="0" presStyleCnt="3"/>
      <dgm:spPr>
        <a:ln>
          <a:noFill/>
        </a:ln>
      </dgm:spPr>
    </dgm:pt>
    <dgm:pt modelId="{8CE48993-0FF2-48EF-AAA1-9DBDBF35D75F}" type="pres">
      <dgm:prSet presAssocID="{D8CC90A0-337C-42C6-B382-95EC917BCFD4}" presName="spaceRect" presStyleCnt="0"/>
      <dgm:spPr/>
    </dgm:pt>
    <dgm:pt modelId="{78ED87DF-2594-4C5D-9F5F-58ECF94A3F3E}" type="pres">
      <dgm:prSet presAssocID="{D8CC90A0-337C-42C6-B382-95EC917BCFD4}" presName="textRect" presStyleLbl="revTx" presStyleIdx="0" presStyleCnt="3">
        <dgm:presLayoutVars>
          <dgm:chMax val="1"/>
          <dgm:chPref val="1"/>
        </dgm:presLayoutVars>
      </dgm:prSet>
      <dgm:spPr/>
    </dgm:pt>
    <dgm:pt modelId="{569273AD-8BEE-4733-AEE6-AC4222F685AB}" type="pres">
      <dgm:prSet presAssocID="{65A0D34C-FB62-4544-B5CF-A2428087AE00}" presName="sibTrans" presStyleCnt="0"/>
      <dgm:spPr/>
    </dgm:pt>
    <dgm:pt modelId="{DD2DB7E9-9725-47D5-8F48-7F645D4808A8}" type="pres">
      <dgm:prSet presAssocID="{E78D835B-E565-4436-9490-D4F137D4F328}" presName="compNode" presStyleCnt="0"/>
      <dgm:spPr/>
    </dgm:pt>
    <dgm:pt modelId="{3EAD30D7-41E2-4FF6-BBDD-4DF15FBFA241}" type="pres">
      <dgm:prSet presAssocID="{E78D835B-E565-4436-9490-D4F137D4F328}" presName="iconBgRect" presStyleLbl="bgShp" presStyleIdx="1" presStyleCnt="3"/>
      <dgm:spPr>
        <a:prstGeom prst="round2DiagRect">
          <a:avLst>
            <a:gd name="adj1" fmla="val 29727"/>
            <a:gd name="adj2" fmla="val 0"/>
          </a:avLst>
        </a:prstGeom>
      </dgm:spPr>
    </dgm:pt>
    <dgm:pt modelId="{AA1E12BB-5A06-464A-9DC3-0A9EE85D239D}" type="pres">
      <dgm:prSet presAssocID="{E78D835B-E565-4436-9490-D4F137D4F328}" presName="iconRect" presStyleLbl="node1" presStyleIdx="1"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323910E3-C1F2-41BD-B42F-736E0B65CF0A}" type="pres">
      <dgm:prSet presAssocID="{E78D835B-E565-4436-9490-D4F137D4F328}" presName="spaceRect" presStyleCnt="0"/>
      <dgm:spPr/>
    </dgm:pt>
    <dgm:pt modelId="{842D0B9D-DACB-4730-A666-FFC85CA0514F}" type="pres">
      <dgm:prSet presAssocID="{E78D835B-E565-4436-9490-D4F137D4F328}" presName="textRect" presStyleLbl="revTx" presStyleIdx="1" presStyleCnt="3">
        <dgm:presLayoutVars>
          <dgm:chMax val="1"/>
          <dgm:chPref val="1"/>
        </dgm:presLayoutVars>
      </dgm:prSet>
      <dgm:spPr/>
    </dgm:pt>
    <dgm:pt modelId="{4408147B-713A-4325-9F5D-D962C960E02C}" type="pres">
      <dgm:prSet presAssocID="{35279D45-F58A-43FB-8AC1-C0E4E169817D}" presName="sibTrans" presStyleCnt="0"/>
      <dgm:spPr/>
    </dgm:pt>
    <dgm:pt modelId="{E2DAC442-31FF-4BDE-946D-7985E9D53569}" type="pres">
      <dgm:prSet presAssocID="{8A8492E3-8D06-4A59-87AC-547AC8B6932D}" presName="compNode" presStyleCnt="0"/>
      <dgm:spPr/>
    </dgm:pt>
    <dgm:pt modelId="{71B0A14F-CD54-4988-95F1-488F73DA7154}" type="pres">
      <dgm:prSet presAssocID="{8A8492E3-8D06-4A59-87AC-547AC8B6932D}" presName="iconBgRect" presStyleLbl="bgShp" presStyleIdx="2" presStyleCnt="3"/>
      <dgm:spPr>
        <a:prstGeom prst="round2DiagRect">
          <a:avLst>
            <a:gd name="adj1" fmla="val 29727"/>
            <a:gd name="adj2" fmla="val 0"/>
          </a:avLst>
        </a:prstGeom>
      </dgm:spPr>
    </dgm:pt>
    <dgm:pt modelId="{D8817D51-07BB-45E5-BD56-E14D8ADFCEF1}" type="pres">
      <dgm:prSet presAssocID="{8A8492E3-8D06-4A59-87AC-547AC8B6932D}"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21EB2C16-F183-4723-9FE3-146883739803}" type="pres">
      <dgm:prSet presAssocID="{8A8492E3-8D06-4A59-87AC-547AC8B6932D}" presName="spaceRect" presStyleCnt="0"/>
      <dgm:spPr/>
    </dgm:pt>
    <dgm:pt modelId="{AEF0DBF7-B7A6-4B0C-986E-D4F8A70B66FA}" type="pres">
      <dgm:prSet presAssocID="{8A8492E3-8D06-4A59-87AC-547AC8B6932D}" presName="textRect" presStyleLbl="revTx" presStyleIdx="2" presStyleCnt="3">
        <dgm:presLayoutVars>
          <dgm:chMax val="1"/>
          <dgm:chPref val="1"/>
        </dgm:presLayoutVars>
      </dgm:prSet>
      <dgm:spPr/>
    </dgm:pt>
  </dgm:ptLst>
  <dgm:cxnLst>
    <dgm:cxn modelId="{DC27F509-7E1F-427A-A27A-42F959906994}" srcId="{26D8F340-33C7-482F-85E6-3D585D434FE0}" destId="{8A8492E3-8D06-4A59-87AC-547AC8B6932D}" srcOrd="2" destOrd="0" parTransId="{D839441A-5033-4719-8213-D0C86BC4E397}" sibTransId="{148F80D5-2986-492E-A4F2-19D18E769CE1}"/>
    <dgm:cxn modelId="{83B54E42-4E59-4383-BAA7-C47CAAC4E277}" type="presOf" srcId="{D8CC90A0-337C-42C6-B382-95EC917BCFD4}" destId="{78ED87DF-2594-4C5D-9F5F-58ECF94A3F3E}" srcOrd="0" destOrd="0" presId="urn:microsoft.com/office/officeart/2018/5/layout/IconLeafLabelList"/>
    <dgm:cxn modelId="{7C732B66-9C38-4459-A9A6-BE43AC511091}" srcId="{26D8F340-33C7-482F-85E6-3D585D434FE0}" destId="{E78D835B-E565-4436-9490-D4F137D4F328}" srcOrd="1" destOrd="0" parTransId="{0F42E321-A96D-45FE-A619-6D0268B26B4A}" sibTransId="{35279D45-F58A-43FB-8AC1-C0E4E169817D}"/>
    <dgm:cxn modelId="{9AE87175-F818-4F25-B049-69A16B779E4B}" type="presOf" srcId="{26D8F340-33C7-482F-85E6-3D585D434FE0}" destId="{3B421441-7135-4B6B-AC9C-FC04BE095859}" srcOrd="0" destOrd="0" presId="urn:microsoft.com/office/officeart/2018/5/layout/IconLeafLabelList"/>
    <dgm:cxn modelId="{DBBF0377-CD46-48F5-A94A-8C75516F1413}" type="presOf" srcId="{8A8492E3-8D06-4A59-87AC-547AC8B6932D}" destId="{AEF0DBF7-B7A6-4B0C-986E-D4F8A70B66FA}" srcOrd="0" destOrd="0" presId="urn:microsoft.com/office/officeart/2018/5/layout/IconLeafLabelList"/>
    <dgm:cxn modelId="{EFF1B5BE-F96F-41EF-8985-98331B099840}" type="presOf" srcId="{E78D835B-E565-4436-9490-D4F137D4F328}" destId="{842D0B9D-DACB-4730-A666-FFC85CA0514F}" srcOrd="0" destOrd="0" presId="urn:microsoft.com/office/officeart/2018/5/layout/IconLeafLabelList"/>
    <dgm:cxn modelId="{918F60E5-7CFE-4B40-96FF-AD985F690067}" srcId="{26D8F340-33C7-482F-85E6-3D585D434FE0}" destId="{D8CC90A0-337C-42C6-B382-95EC917BCFD4}" srcOrd="0" destOrd="0" parTransId="{F8FBCCE2-4AA2-47E4-A45C-62C3A5A86341}" sibTransId="{65A0D34C-FB62-4544-B5CF-A2428087AE00}"/>
    <dgm:cxn modelId="{4EC86908-2674-4809-844B-9B3171531F54}" type="presParOf" srcId="{3B421441-7135-4B6B-AC9C-FC04BE095859}" destId="{FB2DC105-1F67-42B6-AC87-44513383D9B9}" srcOrd="0" destOrd="0" presId="urn:microsoft.com/office/officeart/2018/5/layout/IconLeafLabelList"/>
    <dgm:cxn modelId="{B6582100-EC02-4FED-9B57-4555CE31F5B1}" type="presParOf" srcId="{FB2DC105-1F67-42B6-AC87-44513383D9B9}" destId="{98EB60A8-2288-45AE-9D00-B12258DA9A1F}" srcOrd="0" destOrd="0" presId="urn:microsoft.com/office/officeart/2018/5/layout/IconLeafLabelList"/>
    <dgm:cxn modelId="{D29120D5-5421-4517-807C-2E3679E3B50F}" type="presParOf" srcId="{FB2DC105-1F67-42B6-AC87-44513383D9B9}" destId="{20FB4A5E-C7CB-4752-8C01-53432761FBC9}" srcOrd="1" destOrd="0" presId="urn:microsoft.com/office/officeart/2018/5/layout/IconLeafLabelList"/>
    <dgm:cxn modelId="{33A8EFDD-A340-42F7-BE9E-324DC0046EF7}" type="presParOf" srcId="{FB2DC105-1F67-42B6-AC87-44513383D9B9}" destId="{8CE48993-0FF2-48EF-AAA1-9DBDBF35D75F}" srcOrd="2" destOrd="0" presId="urn:microsoft.com/office/officeart/2018/5/layout/IconLeafLabelList"/>
    <dgm:cxn modelId="{BA037F9B-442D-4ECF-B07F-55C1EAEBF54D}" type="presParOf" srcId="{FB2DC105-1F67-42B6-AC87-44513383D9B9}" destId="{78ED87DF-2594-4C5D-9F5F-58ECF94A3F3E}" srcOrd="3" destOrd="0" presId="urn:microsoft.com/office/officeart/2018/5/layout/IconLeafLabelList"/>
    <dgm:cxn modelId="{3D07B4A9-6F75-4819-885C-13A519A309C5}" type="presParOf" srcId="{3B421441-7135-4B6B-AC9C-FC04BE095859}" destId="{569273AD-8BEE-4733-AEE6-AC4222F685AB}" srcOrd="1" destOrd="0" presId="urn:microsoft.com/office/officeart/2018/5/layout/IconLeafLabelList"/>
    <dgm:cxn modelId="{0A27F8AE-6E10-4D66-9445-5038BF33C998}" type="presParOf" srcId="{3B421441-7135-4B6B-AC9C-FC04BE095859}" destId="{DD2DB7E9-9725-47D5-8F48-7F645D4808A8}" srcOrd="2" destOrd="0" presId="urn:microsoft.com/office/officeart/2018/5/layout/IconLeafLabelList"/>
    <dgm:cxn modelId="{8FC93F29-E79C-43AC-A197-8C2397461546}" type="presParOf" srcId="{DD2DB7E9-9725-47D5-8F48-7F645D4808A8}" destId="{3EAD30D7-41E2-4FF6-BBDD-4DF15FBFA241}" srcOrd="0" destOrd="0" presId="urn:microsoft.com/office/officeart/2018/5/layout/IconLeafLabelList"/>
    <dgm:cxn modelId="{F3B173D5-EEE3-4880-AB11-D6A57C046DA7}" type="presParOf" srcId="{DD2DB7E9-9725-47D5-8F48-7F645D4808A8}" destId="{AA1E12BB-5A06-464A-9DC3-0A9EE85D239D}" srcOrd="1" destOrd="0" presId="urn:microsoft.com/office/officeart/2018/5/layout/IconLeafLabelList"/>
    <dgm:cxn modelId="{67559A4E-FCC3-41D4-80FD-6B754355B72A}" type="presParOf" srcId="{DD2DB7E9-9725-47D5-8F48-7F645D4808A8}" destId="{323910E3-C1F2-41BD-B42F-736E0B65CF0A}" srcOrd="2" destOrd="0" presId="urn:microsoft.com/office/officeart/2018/5/layout/IconLeafLabelList"/>
    <dgm:cxn modelId="{B73109CA-C9C2-422B-881D-60CB267B3F9B}" type="presParOf" srcId="{DD2DB7E9-9725-47D5-8F48-7F645D4808A8}" destId="{842D0B9D-DACB-4730-A666-FFC85CA0514F}" srcOrd="3" destOrd="0" presId="urn:microsoft.com/office/officeart/2018/5/layout/IconLeafLabelList"/>
    <dgm:cxn modelId="{3C6972E6-5463-4FEC-BDC4-E980B83153EB}" type="presParOf" srcId="{3B421441-7135-4B6B-AC9C-FC04BE095859}" destId="{4408147B-713A-4325-9F5D-D962C960E02C}" srcOrd="3" destOrd="0" presId="urn:microsoft.com/office/officeart/2018/5/layout/IconLeafLabelList"/>
    <dgm:cxn modelId="{745522CD-887C-43F0-A460-357A081188F4}" type="presParOf" srcId="{3B421441-7135-4B6B-AC9C-FC04BE095859}" destId="{E2DAC442-31FF-4BDE-946D-7985E9D53569}" srcOrd="4" destOrd="0" presId="urn:microsoft.com/office/officeart/2018/5/layout/IconLeafLabelList"/>
    <dgm:cxn modelId="{288C70F9-ADE6-47C6-B928-061770BDE9A6}" type="presParOf" srcId="{E2DAC442-31FF-4BDE-946D-7985E9D53569}" destId="{71B0A14F-CD54-4988-95F1-488F73DA7154}" srcOrd="0" destOrd="0" presId="urn:microsoft.com/office/officeart/2018/5/layout/IconLeafLabelList"/>
    <dgm:cxn modelId="{64042E0B-0985-451E-9671-E6DBE7914A6D}" type="presParOf" srcId="{E2DAC442-31FF-4BDE-946D-7985E9D53569}" destId="{D8817D51-07BB-45E5-BD56-E14D8ADFCEF1}" srcOrd="1" destOrd="0" presId="urn:microsoft.com/office/officeart/2018/5/layout/IconLeafLabelList"/>
    <dgm:cxn modelId="{0E43F552-1E50-4C59-BF7B-64A55ED72217}" type="presParOf" srcId="{E2DAC442-31FF-4BDE-946D-7985E9D53569}" destId="{21EB2C16-F183-4723-9FE3-146883739803}" srcOrd="2" destOrd="0" presId="urn:microsoft.com/office/officeart/2018/5/layout/IconLeafLabelList"/>
    <dgm:cxn modelId="{9496A905-757B-4F9D-94D5-8B984AA71B64}" type="presParOf" srcId="{E2DAC442-31FF-4BDE-946D-7985E9D53569}" destId="{AEF0DBF7-B7A6-4B0C-986E-D4F8A70B66FA}" srcOrd="3" destOrd="0" presId="urn:microsoft.com/office/officeart/2018/5/layout/IconLeaf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6A48C-F248-485C-888F-DE2CDAF7C27A}">
      <dsp:nvSpPr>
        <dsp:cNvPr id="0" name=""/>
        <dsp:cNvSpPr/>
      </dsp:nvSpPr>
      <dsp:spPr>
        <a:xfrm>
          <a:off x="74093" y="1612208"/>
          <a:ext cx="656355" cy="65635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4572F6-B882-4FFD-BA54-C27390D62C6E}">
      <dsp:nvSpPr>
        <dsp:cNvPr id="0" name=""/>
        <dsp:cNvSpPr/>
      </dsp:nvSpPr>
      <dsp:spPr>
        <a:xfrm>
          <a:off x="211927" y="1750043"/>
          <a:ext cx="380686" cy="3806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AEA1F4-5C4B-474D-9A24-07AA7E3A4955}">
      <dsp:nvSpPr>
        <dsp:cNvPr id="0" name=""/>
        <dsp:cNvSpPr/>
      </dsp:nvSpPr>
      <dsp:spPr>
        <a:xfrm>
          <a:off x="871095" y="1612208"/>
          <a:ext cx="1547122" cy="65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Jane had always been interested in wildlife and animals</a:t>
          </a:r>
          <a:endParaRPr lang="en-US" sz="2000" kern="1200" dirty="0">
            <a:latin typeface="Times New Roman" panose="02020603050405020304" pitchFamily="18" charset="0"/>
            <a:cs typeface="Times New Roman" panose="02020603050405020304" pitchFamily="18" charset="0"/>
          </a:endParaRPr>
        </a:p>
      </dsp:txBody>
      <dsp:txXfrm>
        <a:off x="871095" y="1612208"/>
        <a:ext cx="1547122" cy="656355"/>
      </dsp:txXfrm>
    </dsp:sp>
    <dsp:sp modelId="{5F7E09F3-412B-49AA-89A3-D346365D19D5}">
      <dsp:nvSpPr>
        <dsp:cNvPr id="0" name=""/>
        <dsp:cNvSpPr/>
      </dsp:nvSpPr>
      <dsp:spPr>
        <a:xfrm>
          <a:off x="2687793" y="1612208"/>
          <a:ext cx="656355" cy="656355"/>
        </a:xfrm>
        <a:prstGeom prst="ellipse">
          <a:avLst/>
        </a:prstGeom>
        <a:solidFill>
          <a:schemeClr val="accent5">
            <a:hueOff val="2495256"/>
            <a:satOff val="-50489"/>
            <a:lumOff val="1569"/>
            <a:alphaOff val="0"/>
          </a:schemeClr>
        </a:solidFill>
        <a:ln>
          <a:noFill/>
        </a:ln>
        <a:effectLst/>
      </dsp:spPr>
      <dsp:style>
        <a:lnRef idx="0">
          <a:scrgbClr r="0" g="0" b="0"/>
        </a:lnRef>
        <a:fillRef idx="1">
          <a:scrgbClr r="0" g="0" b="0"/>
        </a:fillRef>
        <a:effectRef idx="0">
          <a:scrgbClr r="0" g="0" b="0"/>
        </a:effectRef>
        <a:fontRef idx="minor"/>
      </dsp:style>
    </dsp:sp>
    <dsp:sp modelId="{D9C6A5D2-09EF-497C-9AA0-2D5AA38932EF}">
      <dsp:nvSpPr>
        <dsp:cNvPr id="0" name=""/>
        <dsp:cNvSpPr/>
      </dsp:nvSpPr>
      <dsp:spPr>
        <a:xfrm>
          <a:off x="2825627" y="1750043"/>
          <a:ext cx="380686" cy="3806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F3B508-6005-4DC4-BF19-744A7FF3A6F8}">
      <dsp:nvSpPr>
        <dsp:cNvPr id="0" name=""/>
        <dsp:cNvSpPr/>
      </dsp:nvSpPr>
      <dsp:spPr>
        <a:xfrm>
          <a:off x="3484795" y="1182020"/>
          <a:ext cx="1547122" cy="1516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She hid in a henhouse to see where the eggs came from</a:t>
          </a:r>
          <a:endParaRPr lang="en-US" sz="2000" kern="1200" dirty="0">
            <a:latin typeface="Times New Roman" panose="02020603050405020304" pitchFamily="18" charset="0"/>
            <a:cs typeface="Times New Roman" panose="02020603050405020304" pitchFamily="18" charset="0"/>
          </a:endParaRPr>
        </a:p>
      </dsp:txBody>
      <dsp:txXfrm>
        <a:off x="3484795" y="1182020"/>
        <a:ext cx="1547122" cy="15167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B60A8-2288-45AE-9D00-B12258DA9A1F}">
      <dsp:nvSpPr>
        <dsp:cNvPr id="0" name=""/>
        <dsp:cNvSpPr/>
      </dsp:nvSpPr>
      <dsp:spPr>
        <a:xfrm>
          <a:off x="618710" y="244"/>
          <a:ext cx="893197" cy="89319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FB4A5E-C7CB-4752-8C01-53432761FBC9}">
      <dsp:nvSpPr>
        <dsp:cNvPr id="0" name=""/>
        <dsp:cNvSpPr/>
      </dsp:nvSpPr>
      <dsp:spPr>
        <a:xfrm>
          <a:off x="809064" y="190598"/>
          <a:ext cx="512490" cy="512490"/>
        </a:xfrm>
        <a:prstGeom prst="rect">
          <a:avLst/>
        </a:prstGeom>
        <a:solidFill>
          <a:schemeClr val="accent2">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ED87DF-2594-4C5D-9F5F-58ECF94A3F3E}">
      <dsp:nvSpPr>
        <dsp:cNvPr id="0" name=""/>
        <dsp:cNvSpPr/>
      </dsp:nvSpPr>
      <dsp:spPr>
        <a:xfrm>
          <a:off x="333180" y="1171651"/>
          <a:ext cx="1464257" cy="58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endParaRPr lang="en-US" sz="1100" kern="1200"/>
        </a:p>
      </dsp:txBody>
      <dsp:txXfrm>
        <a:off x="333180" y="1171651"/>
        <a:ext cx="1464257" cy="585703"/>
      </dsp:txXfrm>
    </dsp:sp>
    <dsp:sp modelId="{3EAD30D7-41E2-4FF6-BBDD-4DF15FBFA241}">
      <dsp:nvSpPr>
        <dsp:cNvPr id="0" name=""/>
        <dsp:cNvSpPr/>
      </dsp:nvSpPr>
      <dsp:spPr>
        <a:xfrm>
          <a:off x="2339213" y="244"/>
          <a:ext cx="893197" cy="89319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1E12BB-5A06-464A-9DC3-0A9EE85D239D}">
      <dsp:nvSpPr>
        <dsp:cNvPr id="0" name=""/>
        <dsp:cNvSpPr/>
      </dsp:nvSpPr>
      <dsp:spPr>
        <a:xfrm>
          <a:off x="2529567" y="190598"/>
          <a:ext cx="512490" cy="5124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2D0B9D-DACB-4730-A666-FFC85CA0514F}">
      <dsp:nvSpPr>
        <dsp:cNvPr id="0" name=""/>
        <dsp:cNvSpPr/>
      </dsp:nvSpPr>
      <dsp:spPr>
        <a:xfrm>
          <a:off x="2053683" y="1171651"/>
          <a:ext cx="1464257" cy="58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It was her research that had changed what we know of their species</a:t>
          </a:r>
          <a:endParaRPr lang="en-US" sz="1100" kern="1200"/>
        </a:p>
      </dsp:txBody>
      <dsp:txXfrm>
        <a:off x="2053683" y="1171651"/>
        <a:ext cx="1464257" cy="585703"/>
      </dsp:txXfrm>
    </dsp:sp>
    <dsp:sp modelId="{71B0A14F-CD54-4988-95F1-488F73DA7154}">
      <dsp:nvSpPr>
        <dsp:cNvPr id="0" name=""/>
        <dsp:cNvSpPr/>
      </dsp:nvSpPr>
      <dsp:spPr>
        <a:xfrm>
          <a:off x="1478962" y="2123418"/>
          <a:ext cx="893197" cy="89319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817D51-07BB-45E5-BD56-E14D8ADFCEF1}">
      <dsp:nvSpPr>
        <dsp:cNvPr id="0" name=""/>
        <dsp:cNvSpPr/>
      </dsp:nvSpPr>
      <dsp:spPr>
        <a:xfrm>
          <a:off x="1669315" y="2313772"/>
          <a:ext cx="512490" cy="5124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F0DBF7-B7A6-4B0C-986E-D4F8A70B66FA}">
      <dsp:nvSpPr>
        <dsp:cNvPr id="0" name=""/>
        <dsp:cNvSpPr/>
      </dsp:nvSpPr>
      <dsp:spPr>
        <a:xfrm>
          <a:off x="1193432" y="3294824"/>
          <a:ext cx="1464257" cy="58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She had founded the Jane Goodall institute. </a:t>
          </a:r>
          <a:endParaRPr lang="en-US" sz="1100" kern="1200"/>
        </a:p>
      </dsp:txBody>
      <dsp:txXfrm>
        <a:off x="1193432" y="3294824"/>
        <a:ext cx="1464257" cy="58570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464A4D-0EA7-4664-8985-18852733BCF1}" type="datetimeFigureOut">
              <a:rPr lang="en-GB" smtClean="0"/>
              <a:t>11/06/2019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B0A20-1C31-46CB-9359-1FE13D2DCBDC}" type="slidenum">
              <a:rPr lang="en-GB" smtClean="0"/>
              <a:t>‹#›</a:t>
            </a:fld>
            <a:endParaRPr lang="en-GB"/>
          </a:p>
        </p:txBody>
      </p:sp>
    </p:spTree>
    <p:extLst>
      <p:ext uri="{BB962C8B-B14F-4D97-AF65-F5344CB8AC3E}">
        <p14:creationId xmlns:p14="http://schemas.microsoft.com/office/powerpoint/2010/main" val="963997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Dr Jane Goodall was born in England 1934. From a very young age she had always been very interested in animals and wildlife. On her first birthday she was given a soft toy Chimpanzee in honour of a baby chimpanzee being born at London Zoo.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When she was five years old, she had hidden in a henhouse, she hid in there so, she could see where the eggs had come from. Not realising that her parents were frantically out looking for her.  When she finally appeared she was very excited about she had found out.  Rather than her parents telling her off, they had listened to her exciting story.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She had always wanted to live in Africa so that she could watch and write about the animals, Her mother had encouraged her by saying, “ Jane if you really want something, and if you work hard, take advantage of the opportunities, and never give up, you will somehow find a way”  “jane-</a:t>
            </a:r>
            <a:r>
              <a:rPr lang="en-GB" sz="1200" dirty="0" err="1">
                <a:latin typeface="Times New Roman" panose="02020603050405020304" pitchFamily="18" charset="0"/>
                <a:cs typeface="Times New Roman" panose="02020603050405020304" pitchFamily="18" charset="0"/>
              </a:rPr>
              <a:t>goodall</a:t>
            </a:r>
            <a:r>
              <a:rPr lang="en-GB" sz="1200" dirty="0">
                <a:latin typeface="Times New Roman" panose="02020603050405020304" pitchFamily="18" charset="0"/>
                <a:cs typeface="Times New Roman" panose="02020603050405020304" pitchFamily="18" charset="0"/>
              </a:rPr>
              <a:t> biography”. (n.d.).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It was at the age of twenty-three that Jane had travelled to Kenya by boat. Although she had an amazing time meeting new people and enjoying the wildlife, the most important event in her trip was meeting the famous anthropologist and palaeontologist Dr Louis S B Leakey. This is where her journey really begins once she starts working with Dr Leakey.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 “jane-</a:t>
            </a:r>
            <a:r>
              <a:rPr lang="en-GB" sz="1200" dirty="0" err="1">
                <a:latin typeface="Times New Roman" panose="02020603050405020304" pitchFamily="18" charset="0"/>
                <a:cs typeface="Times New Roman" panose="02020603050405020304" pitchFamily="18" charset="0"/>
              </a:rPr>
              <a:t>goodall</a:t>
            </a:r>
            <a:r>
              <a:rPr lang="en-GB" sz="1200" dirty="0">
                <a:latin typeface="Times New Roman" panose="02020603050405020304" pitchFamily="18" charset="0"/>
                <a:cs typeface="Times New Roman" panose="02020603050405020304" pitchFamily="18" charset="0"/>
              </a:rPr>
              <a:t> biography”. (n.d.).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96B0A20-1C31-46CB-9359-1FE13D2DCBDC}" type="slidenum">
              <a:rPr lang="en-GB" smtClean="0"/>
              <a:t>2</a:t>
            </a:fld>
            <a:endParaRPr lang="en-GB"/>
          </a:p>
        </p:txBody>
      </p:sp>
    </p:spTree>
    <p:extLst>
      <p:ext uri="{BB962C8B-B14F-4D97-AF65-F5344CB8AC3E}">
        <p14:creationId xmlns:p14="http://schemas.microsoft.com/office/powerpoint/2010/main" val="253879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Because she had impressed Dr Leakey with her knowledge of Africa and all wildlife, he had hired her as his assistant. </a:t>
            </a:r>
          </a:p>
          <a:p>
            <a:endPar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Jane had travelled with Dr Leakey and his wife, archaeologist Mary Leakey to Olduvai Gorge in Tanzania on a fossil-hunting expedition. </a:t>
            </a:r>
          </a:p>
          <a:p>
            <a:endPar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b="0" i="1" u="none" strike="noStrike" kern="1200" dirty="0">
                <a:solidFill>
                  <a:schemeClr val="tx1"/>
                </a:solidFill>
                <a:effectLst/>
                <a:latin typeface="Times New Roman" panose="02020603050405020304" pitchFamily="18" charset="0"/>
                <a:ea typeface="+mn-ea"/>
                <a:cs typeface="Times New Roman" panose="02020603050405020304" pitchFamily="18" charset="0"/>
              </a:rPr>
              <a:t>I could have learned a whole lot more about fossils and become a palaeontologist. But my childhood dream was as strong as ever–somehow I must find a way to watch free, wild animals living their own, undisturbed lives–I wanted to learn things that no one else knew, uncover secrets through patient observation.</a:t>
            </a:r>
            <a:endPar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b="0" i="1" u="none" strike="noStrike" kern="1200" dirty="0">
                <a:solidFill>
                  <a:schemeClr val="tx1"/>
                </a:solidFill>
                <a:effectLst/>
                <a:latin typeface="Times New Roman" panose="02020603050405020304" pitchFamily="18" charset="0"/>
                <a:ea typeface="+mn-ea"/>
                <a:cs typeface="Times New Roman" panose="02020603050405020304" pitchFamily="18" charset="0"/>
              </a:rPr>
              <a:t>I wanted to come as close to talking to animals as I could.</a:t>
            </a:r>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p>
          <a:p>
            <a:r>
              <a:rPr lang="en-GB" dirty="0"/>
              <a:t>“jane-</a:t>
            </a:r>
            <a:r>
              <a:rPr lang="en-GB" dirty="0" err="1"/>
              <a:t>goodall</a:t>
            </a:r>
            <a:r>
              <a:rPr lang="en-GB" dirty="0"/>
              <a:t> biography”. (n.d.).</a:t>
            </a:r>
          </a:p>
        </p:txBody>
      </p:sp>
      <p:sp>
        <p:nvSpPr>
          <p:cNvPr id="4" name="Slide Number Placeholder 3"/>
          <p:cNvSpPr>
            <a:spLocks noGrp="1"/>
          </p:cNvSpPr>
          <p:nvPr>
            <p:ph type="sldNum" sz="quarter" idx="5"/>
          </p:nvPr>
        </p:nvSpPr>
        <p:spPr/>
        <p:txBody>
          <a:bodyPr/>
          <a:lstStyle/>
          <a:p>
            <a:fld id="{196B0A20-1C31-46CB-9359-1FE13D2DCBDC}" type="slidenum">
              <a:rPr lang="en-GB" smtClean="0"/>
              <a:t>3</a:t>
            </a:fld>
            <a:endParaRPr lang="en-GB"/>
          </a:p>
        </p:txBody>
      </p:sp>
    </p:spTree>
    <p:extLst>
      <p:ext uri="{BB962C8B-B14F-4D97-AF65-F5344CB8AC3E}">
        <p14:creationId xmlns:p14="http://schemas.microsoft.com/office/powerpoint/2010/main" val="4010640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Jane had become widely known due to the film called </a:t>
            </a:r>
            <a:r>
              <a:rPr lang="en-GB" sz="1200" b="1" i="1" u="none" strike="noStrike" kern="1200" dirty="0">
                <a:solidFill>
                  <a:schemeClr val="tx1"/>
                </a:solidFill>
                <a:effectLst/>
                <a:latin typeface="Times New Roman" panose="02020603050405020304" pitchFamily="18" charset="0"/>
                <a:ea typeface="+mn-ea"/>
                <a:cs typeface="Times New Roman" panose="02020603050405020304" pitchFamily="18" charset="0"/>
              </a:rPr>
              <a:t>Miss Goodall and the Wild Chimpanzees</a:t>
            </a:r>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this was released in 1965.  With this exposure had brought international acclaim and ignited what became a legendary career in primatology. </a:t>
            </a:r>
          </a:p>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Jane has since completed a </a:t>
            </a:r>
            <a:r>
              <a:rPr lang="en-GB"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Ph.D</a:t>
            </a:r>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at Cambridge University, authored many books, mentored many new generations of scientists, she has promoted conservation in the developing world, as well as establishing sanctuaries for chimpanzees. Now Jane Goodall Institute’s Roots and Shoots is in nearly a hundred countries, training people to become conservation leaders. </a:t>
            </a:r>
          </a:p>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“becoming Jane Goodall” Gerber, T. (October, 2010).</a:t>
            </a:r>
          </a:p>
          <a:p>
            <a:endParaRPr lang="en-GB" dirty="0"/>
          </a:p>
        </p:txBody>
      </p:sp>
      <p:sp>
        <p:nvSpPr>
          <p:cNvPr id="4" name="Slide Number Placeholder 3"/>
          <p:cNvSpPr>
            <a:spLocks noGrp="1"/>
          </p:cNvSpPr>
          <p:nvPr>
            <p:ph type="sldNum" sz="quarter" idx="5"/>
          </p:nvPr>
        </p:nvSpPr>
        <p:spPr/>
        <p:txBody>
          <a:bodyPr/>
          <a:lstStyle/>
          <a:p>
            <a:fld id="{196B0A20-1C31-46CB-9359-1FE13D2DCBDC}" type="slidenum">
              <a:rPr lang="en-GB" smtClean="0"/>
              <a:t>4</a:t>
            </a:fld>
            <a:endParaRPr lang="en-GB"/>
          </a:p>
        </p:txBody>
      </p:sp>
    </p:spTree>
    <p:extLst>
      <p:ext uri="{BB962C8B-B14F-4D97-AF65-F5344CB8AC3E}">
        <p14:creationId xmlns:p14="http://schemas.microsoft.com/office/powerpoint/2010/main" val="1625652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Jane’s observations had found that not only did Pan troglodytes – the chimpanzee – make use of tools, but that the nearest evolutionary cousins </a:t>
            </a:r>
            <a:r>
              <a:rPr lang="en-GB" dirty="0">
                <a:latin typeface="Times New Roman" panose="02020603050405020304" pitchFamily="18" charset="0"/>
                <a:cs typeface="Times New Roman" panose="02020603050405020304" pitchFamily="18" charset="0"/>
              </a:rPr>
              <a:t>embraced. Hugged, and kissed each other. They experience adolescence, develop powerful mother – and – child bonds, and use political chicanery to get what they want. They made war, wiping out members of their own species with almost genocidal brutality.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It is clear that we have learnt not just about our evolutionary cousins but also about ourselves, this is thanks to the work of Jane Goodall fifty years ago, and other chimp observation projects that have been set up in the wake of her studies.</a:t>
            </a:r>
          </a:p>
          <a:p>
            <a:endParaRPr lang="en-GB" dirty="0"/>
          </a:p>
          <a:p>
            <a:r>
              <a:rPr lang="en-GB" dirty="0"/>
              <a:t>Unfortunately many of these programmes are now under threat by current decline in population of the chimpanzees across Africa.  Over a hundred years ago there were two million chimpanzees , now there are less than 200,000.  This is all down to habitat destruction and bushmeat trade. </a:t>
            </a:r>
          </a:p>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"Chimps with everything: Jane Goodall's 50 years in the </a:t>
            </a:r>
            <a:r>
              <a:rPr lang="en-GB"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jungle</a:t>
            </a:r>
            <a:r>
              <a:rPr lang="en-GB" b="0" dirty="0" err="1">
                <a:latin typeface="Times New Roman" panose="02020603050405020304" pitchFamily="18" charset="0"/>
                <a:cs typeface="Times New Roman" panose="02020603050405020304" pitchFamily="18" charset="0"/>
              </a:rPr>
              <a:t>“</a:t>
            </a:r>
            <a:r>
              <a:rPr lang="en-GB" dirty="0" err="1"/>
              <a:t>McKie</a:t>
            </a:r>
            <a:r>
              <a:rPr lang="en-GB" dirty="0"/>
              <a:t>, Robin. The Guardian (27</a:t>
            </a:r>
            <a:r>
              <a:rPr lang="en-GB" baseline="30000" dirty="0"/>
              <a:t>th</a:t>
            </a:r>
            <a:r>
              <a:rPr lang="en-GB" dirty="0"/>
              <a:t> June, 2010.).</a:t>
            </a:r>
          </a:p>
          <a:p>
            <a:endParaRPr lang="en-GB" dirty="0"/>
          </a:p>
        </p:txBody>
      </p:sp>
      <p:sp>
        <p:nvSpPr>
          <p:cNvPr id="4" name="Slide Number Placeholder 3"/>
          <p:cNvSpPr>
            <a:spLocks noGrp="1"/>
          </p:cNvSpPr>
          <p:nvPr>
            <p:ph type="sldNum" sz="quarter" idx="5"/>
          </p:nvPr>
        </p:nvSpPr>
        <p:spPr/>
        <p:txBody>
          <a:bodyPr/>
          <a:lstStyle/>
          <a:p>
            <a:fld id="{196B0A20-1C31-46CB-9359-1FE13D2DCBDC}" type="slidenum">
              <a:rPr lang="en-GB" smtClean="0"/>
              <a:t>5</a:t>
            </a:fld>
            <a:endParaRPr lang="en-GB"/>
          </a:p>
        </p:txBody>
      </p:sp>
    </p:spTree>
    <p:extLst>
      <p:ext uri="{BB962C8B-B14F-4D97-AF65-F5344CB8AC3E}">
        <p14:creationId xmlns:p14="http://schemas.microsoft.com/office/powerpoint/2010/main" val="3380514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In 1977 Jane had founded the Jane Goodall Institute (JGI). This was to support research in Gombe and to scale up the research protection of the chimpanzees within their habitat.</a:t>
            </a:r>
          </a:p>
          <a:p>
            <a:endPar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It wasn’t until the late 80s that it had become clear that Gombe was only part of the solution to a much bigger, rapidly growing problem of the deforestation and declining chimpanzees population across Africa.</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With this in mind she had redefined the traditional conservation, and approached it with what would be recognised as the role that the people play in the well-being of animals and their habitat. </a:t>
            </a:r>
          </a:p>
          <a:p>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It was a group of young people who had confided their deep concerns, that she had invited them to co-found Roots &amp; Shoots, this is a program at work with young people in a hundred countries to foster the informed conservation leaders that our world so urgently needs. </a:t>
            </a:r>
            <a:endParaRPr lang="en-GB" sz="1200" b="0" i="1" u="none" strike="noStrike"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“becoming Jane Goodall” Gerber, T. (October, 2010).</a:t>
            </a:r>
          </a:p>
          <a:p>
            <a:endParaRPr lang="en-GB" sz="1200" b="0" i="1" u="none" strike="noStrike"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96B0A20-1C31-46CB-9359-1FE13D2DCBDC}" type="slidenum">
              <a:rPr lang="en-GB" smtClean="0"/>
              <a:t>6</a:t>
            </a:fld>
            <a:endParaRPr lang="en-GB"/>
          </a:p>
        </p:txBody>
      </p:sp>
    </p:spTree>
    <p:extLst>
      <p:ext uri="{BB962C8B-B14F-4D97-AF65-F5344CB8AC3E}">
        <p14:creationId xmlns:p14="http://schemas.microsoft.com/office/powerpoint/2010/main" val="39024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It was a group of young people who had confided their deep concerns, that she had invited them to co-found Roots &amp; Shoots, this is a program at work with young people in a hundred countries to foster the informed conservation leaders that our world so urgently needs. </a:t>
            </a:r>
            <a:endParaRPr lang="en-GB" sz="1200" b="0" i="1" u="none" strike="noStrike"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“becoming Jane Goodall” Gerber, T. (October, 2010).</a:t>
            </a:r>
          </a:p>
          <a:p>
            <a:endParaRPr lang="en-GB" dirty="0"/>
          </a:p>
        </p:txBody>
      </p:sp>
      <p:sp>
        <p:nvSpPr>
          <p:cNvPr id="4" name="Slide Number Placeholder 3"/>
          <p:cNvSpPr>
            <a:spLocks noGrp="1"/>
          </p:cNvSpPr>
          <p:nvPr>
            <p:ph type="sldNum" sz="quarter" idx="5"/>
          </p:nvPr>
        </p:nvSpPr>
        <p:spPr/>
        <p:txBody>
          <a:bodyPr/>
          <a:lstStyle/>
          <a:p>
            <a:fld id="{196B0A20-1C31-46CB-9359-1FE13D2DCBDC}" type="slidenum">
              <a:rPr lang="en-GB" smtClean="0"/>
              <a:t>7</a:t>
            </a:fld>
            <a:endParaRPr lang="en-GB"/>
          </a:p>
        </p:txBody>
      </p:sp>
    </p:spTree>
    <p:extLst>
      <p:ext uri="{BB962C8B-B14F-4D97-AF65-F5344CB8AC3E}">
        <p14:creationId xmlns:p14="http://schemas.microsoft.com/office/powerpoint/2010/main" val="29274017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Times New Roman" panose="02020603050405020304" pitchFamily="18" charset="0"/>
                <a:cs typeface="Times New Roman" panose="02020603050405020304" pitchFamily="18" charset="0"/>
              </a:rPr>
              <a:t>So what is the approach that JGI have and does it help the lives of people and animals alike?</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Well they have the conservation science; they use the latest scientific discoveries and technologies, this helps with trying to solve some of the worlds toughest conservation challenges.  With the tools and knowledge it helps them to monitor the habitat health , map distribution of the chimpanzees and other great apes, also to observe and analyse the actions of humans. </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The concentrate very heavily on citizen science and crowd-sourcing with aim of engaging and empowering the local communities, decision-makers, to better stewards of the environment, protection of chimpanzees, great apes as well as all living things. </a:t>
            </a:r>
          </a:p>
          <a:p>
            <a:r>
              <a:rPr lang="en-GB" sz="1200" dirty="0">
                <a:latin typeface="Times New Roman" panose="02020603050405020304" pitchFamily="18" charset="0"/>
                <a:cs typeface="Times New Roman" panose="02020603050405020304" pitchFamily="18" charset="0"/>
              </a:rPr>
              <a:t>“Strategy: Conservation Science” (n.d.).</a:t>
            </a:r>
          </a:p>
        </p:txBody>
      </p:sp>
      <p:sp>
        <p:nvSpPr>
          <p:cNvPr id="4" name="Slide Number Placeholder 3"/>
          <p:cNvSpPr>
            <a:spLocks noGrp="1"/>
          </p:cNvSpPr>
          <p:nvPr>
            <p:ph type="sldNum" sz="quarter" idx="5"/>
          </p:nvPr>
        </p:nvSpPr>
        <p:spPr/>
        <p:txBody>
          <a:bodyPr/>
          <a:lstStyle/>
          <a:p>
            <a:fld id="{196B0A20-1C31-46CB-9359-1FE13D2DCBDC}" type="slidenum">
              <a:rPr lang="en-GB" smtClean="0"/>
              <a:t>8</a:t>
            </a:fld>
            <a:endParaRPr lang="en-GB"/>
          </a:p>
        </p:txBody>
      </p:sp>
    </p:spTree>
    <p:extLst>
      <p:ext uri="{BB962C8B-B14F-4D97-AF65-F5344CB8AC3E}">
        <p14:creationId xmlns:p14="http://schemas.microsoft.com/office/powerpoint/2010/main" val="4068802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Healthy Habitats – With human communities growing and being unsustainable, it is putting the future of the natural habitats at risk.</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At JGI they believe the best way that we can protect healthy habitats is to try and focus on the actions that not only will protect the endangered animals and their habitats, but would also benefit the local communities whose lives depend on the healthy environment. </a:t>
            </a:r>
          </a:p>
          <a:p>
            <a:r>
              <a:rPr lang="en-GB" dirty="0">
                <a:latin typeface="Times New Roman" panose="02020603050405020304" pitchFamily="18" charset="0"/>
                <a:cs typeface="Times New Roman" panose="02020603050405020304" pitchFamily="18" charset="0"/>
              </a:rPr>
              <a:t>“Healthy Habitats” (n.d.). </a:t>
            </a:r>
          </a:p>
        </p:txBody>
      </p:sp>
      <p:sp>
        <p:nvSpPr>
          <p:cNvPr id="4" name="Slide Number Placeholder 3"/>
          <p:cNvSpPr>
            <a:spLocks noGrp="1"/>
          </p:cNvSpPr>
          <p:nvPr>
            <p:ph type="sldNum" sz="quarter" idx="5"/>
          </p:nvPr>
        </p:nvSpPr>
        <p:spPr/>
        <p:txBody>
          <a:bodyPr/>
          <a:lstStyle/>
          <a:p>
            <a:fld id="{196B0A20-1C31-46CB-9359-1FE13D2DCBDC}" type="slidenum">
              <a:rPr lang="en-GB" smtClean="0"/>
              <a:t>9</a:t>
            </a:fld>
            <a:endParaRPr lang="en-GB"/>
          </a:p>
        </p:txBody>
      </p:sp>
    </p:spTree>
    <p:extLst>
      <p:ext uri="{BB962C8B-B14F-4D97-AF65-F5344CB8AC3E}">
        <p14:creationId xmlns:p14="http://schemas.microsoft.com/office/powerpoint/2010/main" val="2523446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Within the JGI they operate at the landscape scale, this focuses on protecting the vital corridors weaving together a network of community reserves and national protected areas that connect communities of chimpanzees, improving genetic viability of the species across their entire range.</a:t>
            </a:r>
          </a:p>
          <a:p>
            <a:r>
              <a:rPr lang="en-GB" dirty="0">
                <a:latin typeface="Times New Roman" panose="02020603050405020304" pitchFamily="18" charset="0"/>
                <a:cs typeface="Times New Roman" panose="02020603050405020304" pitchFamily="18" charset="0"/>
              </a:rPr>
              <a:t>“healthy habitats” (n.d.).  </a:t>
            </a:r>
          </a:p>
          <a:p>
            <a:endParaRPr lang="en-GB" dirty="0"/>
          </a:p>
        </p:txBody>
      </p:sp>
      <p:sp>
        <p:nvSpPr>
          <p:cNvPr id="4" name="Slide Number Placeholder 3"/>
          <p:cNvSpPr>
            <a:spLocks noGrp="1"/>
          </p:cNvSpPr>
          <p:nvPr>
            <p:ph type="sldNum" sz="quarter" idx="5"/>
          </p:nvPr>
        </p:nvSpPr>
        <p:spPr/>
        <p:txBody>
          <a:bodyPr/>
          <a:lstStyle/>
          <a:p>
            <a:fld id="{196B0A20-1C31-46CB-9359-1FE13D2DCBDC}" type="slidenum">
              <a:rPr lang="en-GB" smtClean="0"/>
              <a:t>10</a:t>
            </a:fld>
            <a:endParaRPr lang="en-GB"/>
          </a:p>
        </p:txBody>
      </p:sp>
    </p:spTree>
    <p:extLst>
      <p:ext uri="{BB962C8B-B14F-4D97-AF65-F5344CB8AC3E}">
        <p14:creationId xmlns:p14="http://schemas.microsoft.com/office/powerpoint/2010/main" val="14799216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We are all very aware of the importance of climate change, we also know that deforestation is taking away the natural habitats of all wildlife. Did you know as well as us taking away the natural habitats, by deforestation and forest degradation it actually contributes as much as thirty percent of global greenhouse gas emissions each year.</a:t>
            </a:r>
          </a:p>
          <a:p>
            <a:r>
              <a:rPr lang="en-GB" dirty="0">
                <a:latin typeface="Times New Roman" panose="02020603050405020304" pitchFamily="18" charset="0"/>
                <a:cs typeface="Times New Roman" panose="02020603050405020304" pitchFamily="18" charset="0"/>
              </a:rPr>
              <a:t>“Project Issue: Protecting Habitats and fighting climate change” (n.d.).</a:t>
            </a:r>
          </a:p>
        </p:txBody>
      </p:sp>
      <p:sp>
        <p:nvSpPr>
          <p:cNvPr id="4" name="Slide Number Placeholder 3"/>
          <p:cNvSpPr>
            <a:spLocks noGrp="1"/>
          </p:cNvSpPr>
          <p:nvPr>
            <p:ph type="sldNum" sz="quarter" idx="5"/>
          </p:nvPr>
        </p:nvSpPr>
        <p:spPr/>
        <p:txBody>
          <a:bodyPr/>
          <a:lstStyle/>
          <a:p>
            <a:fld id="{196B0A20-1C31-46CB-9359-1FE13D2DCBDC}" type="slidenum">
              <a:rPr lang="en-GB" smtClean="0"/>
              <a:t>11</a:t>
            </a:fld>
            <a:endParaRPr lang="en-GB"/>
          </a:p>
        </p:txBody>
      </p:sp>
    </p:spTree>
    <p:extLst>
      <p:ext uri="{BB962C8B-B14F-4D97-AF65-F5344CB8AC3E}">
        <p14:creationId xmlns:p14="http://schemas.microsoft.com/office/powerpoint/2010/main" val="3140222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Tropical rainforests are disappearing in the Congo Basin, this is due to timber and mining industries, along with agricultural land clearing.  The local people are lacking basic needs, so often rely on forests, harvesting trees to sell as charcoal unsustainably.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“Project Issue: Protecting Habitats and fighting climate change” (n.d.).</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96B0A20-1C31-46CB-9359-1FE13D2DCBDC}" type="slidenum">
              <a:rPr lang="en-GB" smtClean="0"/>
              <a:t>12</a:t>
            </a:fld>
            <a:endParaRPr lang="en-GB"/>
          </a:p>
        </p:txBody>
      </p:sp>
    </p:spTree>
    <p:extLst>
      <p:ext uri="{BB962C8B-B14F-4D97-AF65-F5344CB8AC3E}">
        <p14:creationId xmlns:p14="http://schemas.microsoft.com/office/powerpoint/2010/main" val="3077680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At the Jane Goodall Institute they aim to help local communities to improve their, education, and economic livelihoods in order to achieve protection of forest habitats. With keeping the forests alive it helps maintain the global ecosystems, this allows the forest to be the “lungs” of the planet by absorbing the excess harmful carbon and releasing oxygen. </a:t>
            </a:r>
          </a:p>
          <a:p>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By working with local and international governments, they help to support policy which emphasizes sustainable development. “Project Issue: Protecting Habitats and fighting climate change” (n.d.).</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96B0A20-1C31-46CB-9359-1FE13D2DCBDC}" type="slidenum">
              <a:rPr lang="en-GB" smtClean="0"/>
              <a:t>13</a:t>
            </a:fld>
            <a:endParaRPr lang="en-GB"/>
          </a:p>
        </p:txBody>
      </p:sp>
    </p:spTree>
    <p:extLst>
      <p:ext uri="{BB962C8B-B14F-4D97-AF65-F5344CB8AC3E}">
        <p14:creationId xmlns:p14="http://schemas.microsoft.com/office/powerpoint/2010/main" val="1222497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Jane Goodall has helped man kind rethink our relationships with other lives with whom we share this planet, she has also helped reshape our responsibilities towards them. Within the forty years plus the Jane Goodall Institute has expanded on Jane’s vision and her work into a global mission to empower people to make a change and difference for all living things, for a greener future.  They continue to build for a better tomorrow and beyond. </a:t>
            </a:r>
          </a:p>
          <a:p>
            <a:r>
              <a:rPr lang="en-GB" dirty="0">
                <a:latin typeface="Times New Roman" panose="02020603050405020304" pitchFamily="18" charset="0"/>
                <a:cs typeface="Times New Roman" panose="02020603050405020304" pitchFamily="18" charset="0"/>
              </a:rPr>
              <a:t>“timeline” (2017).</a:t>
            </a:r>
          </a:p>
        </p:txBody>
      </p:sp>
      <p:sp>
        <p:nvSpPr>
          <p:cNvPr id="4" name="Slide Number Placeholder 3"/>
          <p:cNvSpPr>
            <a:spLocks noGrp="1"/>
          </p:cNvSpPr>
          <p:nvPr>
            <p:ph type="sldNum" sz="quarter" idx="5"/>
          </p:nvPr>
        </p:nvSpPr>
        <p:spPr/>
        <p:txBody>
          <a:bodyPr/>
          <a:lstStyle/>
          <a:p>
            <a:fld id="{196B0A20-1C31-46CB-9359-1FE13D2DCBDC}" type="slidenum">
              <a:rPr lang="en-GB" smtClean="0"/>
              <a:t>14</a:t>
            </a:fld>
            <a:endParaRPr lang="en-GB"/>
          </a:p>
        </p:txBody>
      </p:sp>
    </p:spTree>
    <p:extLst>
      <p:ext uri="{BB962C8B-B14F-4D97-AF65-F5344CB8AC3E}">
        <p14:creationId xmlns:p14="http://schemas.microsoft.com/office/powerpoint/2010/main" val="14706093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B0A20-1C31-46CB-9359-1FE13D2DCBDC}" type="slidenum">
              <a:rPr lang="en-GB" smtClean="0"/>
              <a:t>15</a:t>
            </a:fld>
            <a:endParaRPr lang="en-GB"/>
          </a:p>
        </p:txBody>
      </p:sp>
    </p:spTree>
    <p:extLst>
      <p:ext uri="{BB962C8B-B14F-4D97-AF65-F5344CB8AC3E}">
        <p14:creationId xmlns:p14="http://schemas.microsoft.com/office/powerpoint/2010/main" val="520783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51798F-D3D8-46E1-A30A-B457086333A6}"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3222797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51798F-D3D8-46E1-A30A-B457086333A6}"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261775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1798F-D3D8-46E1-A30A-B457086333A6}"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1782158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51798F-D3D8-46E1-A30A-B457086333A6}"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3673439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51798F-D3D8-46E1-A30A-B457086333A6}" type="datetimeFigureOut">
              <a:rPr lang="en-GB" smtClean="0"/>
              <a:t>11/06/2019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4046285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51798F-D3D8-46E1-A30A-B457086333A6}" type="datetimeFigureOut">
              <a:rPr lang="en-GB" smtClean="0"/>
              <a:t>11/06/2019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2775451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51798F-D3D8-46E1-A30A-B457086333A6}" type="datetimeFigureOut">
              <a:rPr lang="en-GB" smtClean="0"/>
              <a:t>11/06/2019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2740358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851798F-D3D8-46E1-A30A-B457086333A6}"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993417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51798F-D3D8-46E1-A30A-B457086333A6}"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3431337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1798F-D3D8-46E1-A30A-B457086333A6}"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1975695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1798F-D3D8-46E1-A30A-B457086333A6}"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33234-4CB8-4D98-A68F-AC7590DC6AD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9876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1798F-D3D8-46E1-A30A-B457086333A6}"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24600338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1798F-D3D8-46E1-A30A-B457086333A6}"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33234-4CB8-4D98-A68F-AC7590DC6AD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388417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1798F-D3D8-46E1-A30A-B457086333A6}"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1271116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51798F-D3D8-46E1-A30A-B457086333A6}"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2788401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51798F-D3D8-46E1-A30A-B457086333A6}"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33234-4CB8-4D98-A68F-AC7590DC6AD0}" type="slidenum">
              <a:rPr lang="en-GB" smtClean="0"/>
              <a:t>‹#›</a:t>
            </a:fld>
            <a:endParaRPr lang="en-GB"/>
          </a:p>
        </p:txBody>
      </p:sp>
    </p:spTree>
    <p:extLst>
      <p:ext uri="{BB962C8B-B14F-4D97-AF65-F5344CB8AC3E}">
        <p14:creationId xmlns:p14="http://schemas.microsoft.com/office/powerpoint/2010/main" val="3413134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851798F-D3D8-46E1-A30A-B457086333A6}" type="datetimeFigureOut">
              <a:rPr lang="en-GB" smtClean="0"/>
              <a:t>11/06/2019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AE33234-4CB8-4D98-A68F-AC7590DC6AD0}" type="slidenum">
              <a:rPr lang="en-GB" smtClean="0"/>
              <a:t>‹#›</a:t>
            </a:fld>
            <a:endParaRPr lang="en-GB"/>
          </a:p>
        </p:txBody>
      </p:sp>
    </p:spTree>
    <p:extLst>
      <p:ext uri="{BB962C8B-B14F-4D97-AF65-F5344CB8AC3E}">
        <p14:creationId xmlns:p14="http://schemas.microsoft.com/office/powerpoint/2010/main" val="20998877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hyperlink" Target="https://creativecommons.org/licenses/by-nc-sa/3.0/" TargetMode="External"/><Relationship Id="rId4" Type="http://schemas.openxmlformats.org/officeDocument/2006/relationships/hyperlink" Target="http://www.htxt.co.za/2014/02/04/jane-goodall-give-talks-south-africa-week/"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6.jpg"/><Relationship Id="rId7" Type="http://schemas.openxmlformats.org/officeDocument/2006/relationships/diagramLayout" Target="../diagrams/layout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hyperlink" Target="https://creativecommons.org/licenses/by-nd/3.0/" TargetMode="External"/><Relationship Id="rId10" Type="http://schemas.microsoft.com/office/2007/relationships/diagramDrawing" Target="../diagrams/drawing2.xml"/><Relationship Id="rId4" Type="http://schemas.openxmlformats.org/officeDocument/2006/relationships/hyperlink" Target="http://www.thesubversivearchaeologist.com/2012/04/battle-of-technological-titans-castor.html#comment-form" TargetMode="External"/><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phantomsandmonsters.com/2013/01/just-facts-bigfoot-gravesite-for-sale.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thecryptocrew.com/2012/08/chimpanzees-have-secret-handshake.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www.flickr.com/photos/afrikaforce/518797619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ixabay.com/en/chimpanzee-primate-ape-thoughtful-1273601/"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en.m.wikipedia.org/wiki/primat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keptics.stackexchange.com/questions/17723/do-monkeys-love-bananas"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17.jpg"/><Relationship Id="rId7" Type="http://schemas.openxmlformats.org/officeDocument/2006/relationships/hyperlink" Target="https://creativecommons.org/licenses/by-nc-nd/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tolweb.org/treehouses/?treehouse_id=4718" TargetMode="External"/><Relationship Id="rId5" Type="http://schemas.openxmlformats.org/officeDocument/2006/relationships/image" Target="../media/image18.jpg"/><Relationship Id="rId4" Type="http://schemas.openxmlformats.org/officeDocument/2006/relationships/hyperlink" Target="https://aprendizagensnanet.blogspot.com/2015/07/parabens-jane-goodall-55-anos-de.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intercontinentalcry.org/ndima-saving-the-congo-basin-forest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counterinformation.wordpress.com/2016/01/13/the-destruction-of-the-congos-ecosystem-economic-plundering-of-the-drc/"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presurfer.blogspot.com/2014/11/gombe-national-park-in-tanzania-on.html" TargetMode="External"/><Relationship Id="rId13" Type="http://schemas.openxmlformats.org/officeDocument/2006/relationships/hyperlink" Target="https://creativecommons.org/licenses/by-nd/3.0/" TargetMode="External"/><Relationship Id="rId3" Type="http://schemas.openxmlformats.org/officeDocument/2006/relationships/image" Target="../media/image21.jpg"/><Relationship Id="rId7" Type="http://schemas.openxmlformats.org/officeDocument/2006/relationships/image" Target="../media/image23.jpg"/><Relationship Id="rId12" Type="http://schemas.openxmlformats.org/officeDocument/2006/relationships/hyperlink" Target="https://creativecommons.org/licenses/by-nc-nd/3.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southafricatoday.net/environment/for-the-famed-chimps-of-gombe-human-encroachment-takes-a-toll/"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22.jpg"/><Relationship Id="rId10" Type="http://schemas.openxmlformats.org/officeDocument/2006/relationships/hyperlink" Target="http://jeremynjenprice.blogspot.com/2009/08/womens-day-activities.html" TargetMode="External"/><Relationship Id="rId4" Type="http://schemas.openxmlformats.org/officeDocument/2006/relationships/hyperlink" Target="http://www.biogascentral.net/digester/582" TargetMode="External"/><Relationship Id="rId9" Type="http://schemas.openxmlformats.org/officeDocument/2006/relationships/image" Target="../media/image24.jpg"/></Relationships>
</file>

<file path=ppt/slides/_rels/slide14.xml.rels><?xml version="1.0" encoding="UTF-8" standalone="yes"?>
<Relationships xmlns="http://schemas.openxmlformats.org/package/2006/relationships"><Relationship Id="rId8" Type="http://schemas.openxmlformats.org/officeDocument/2006/relationships/hyperlink" Target="http://www.especiesde.com/chimpance/" TargetMode="External"/><Relationship Id="rId13" Type="http://schemas.openxmlformats.org/officeDocument/2006/relationships/hyperlink" Target="https://creativecommons.org/licenses/by/3.0/" TargetMode="External"/><Relationship Id="rId3" Type="http://schemas.openxmlformats.org/officeDocument/2006/relationships/image" Target="../media/image25.jpeg"/><Relationship Id="rId7" Type="http://schemas.openxmlformats.org/officeDocument/2006/relationships/image" Target="../media/image27.jpg"/><Relationship Id="rId12" Type="http://schemas.openxmlformats.org/officeDocument/2006/relationships/hyperlink" Target="https://creativecommons.org/licenses/by-nc-nd/3.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dfa.tigweb.org/action/?section=phones" TargetMode="External"/><Relationship Id="rId11" Type="http://schemas.openxmlformats.org/officeDocument/2006/relationships/hyperlink" Target="https://creativecommons.org/licenses/by-sa/3.0/" TargetMode="External"/><Relationship Id="rId5" Type="http://schemas.openxmlformats.org/officeDocument/2006/relationships/image" Target="../media/image26.jpg"/><Relationship Id="rId10" Type="http://schemas.openxmlformats.org/officeDocument/2006/relationships/hyperlink" Target="http://commons.wikimedia.org/wiki/File:Chimpanzees_in_Uganda_(5984913059).jpg" TargetMode="External"/><Relationship Id="rId4" Type="http://schemas.openxmlformats.org/officeDocument/2006/relationships/hyperlink" Target="http://www.movienews.me/2017/06/20th-century-fox-partners-with-jane.html" TargetMode="External"/><Relationship Id="rId9" Type="http://schemas.openxmlformats.org/officeDocument/2006/relationships/image" Target="../media/image28.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A9FA5-4FE3-4ED6-9E37-59DC05A38E3F}"/>
              </a:ext>
            </a:extLst>
          </p:cNvPr>
          <p:cNvSpPr>
            <a:spLocks noGrp="1"/>
          </p:cNvSpPr>
          <p:nvPr>
            <p:ph type="ctrTitle"/>
          </p:nvPr>
        </p:nvSpPr>
        <p:spPr>
          <a:xfrm>
            <a:off x="1364192" y="2404531"/>
            <a:ext cx="7766936" cy="1646302"/>
          </a:xfrm>
        </p:spPr>
        <p:txBody>
          <a:bodyPr/>
          <a:lstStyle/>
          <a:p>
            <a:r>
              <a:rPr lang="en-GB" sz="4000" b="1" dirty="0"/>
              <a:t>Learning  and Collaboration for Global Citizenship</a:t>
            </a:r>
            <a:br>
              <a:rPr lang="en-GB" dirty="0"/>
            </a:br>
            <a:endParaRPr lang="en-GB" dirty="0"/>
          </a:p>
        </p:txBody>
      </p:sp>
      <p:sp>
        <p:nvSpPr>
          <p:cNvPr id="3" name="Subtitle 2">
            <a:extLst>
              <a:ext uri="{FF2B5EF4-FFF2-40B4-BE49-F238E27FC236}">
                <a16:creationId xmlns:a16="http://schemas.microsoft.com/office/drawing/2014/main" id="{00888AD0-1E3B-45CE-8E8E-E55EAFEF8DD7}"/>
              </a:ext>
            </a:extLst>
          </p:cNvPr>
          <p:cNvSpPr>
            <a:spLocks noGrp="1"/>
          </p:cNvSpPr>
          <p:nvPr>
            <p:ph type="subTitle" idx="1"/>
          </p:nvPr>
        </p:nvSpPr>
        <p:spPr>
          <a:xfrm>
            <a:off x="1364192" y="3429000"/>
            <a:ext cx="8765646" cy="3143250"/>
          </a:xfrm>
        </p:spPr>
        <p:txBody>
          <a:bodyPr>
            <a:noAutofit/>
          </a:bodyPr>
          <a:lstStyle/>
          <a:p>
            <a:pPr algn="ctr"/>
            <a:r>
              <a:rPr lang="en-GB" sz="2000" b="1" dirty="0">
                <a:latin typeface="Times New Roman" panose="02020603050405020304" pitchFamily="18" charset="0"/>
                <a:cs typeface="Times New Roman" panose="02020603050405020304" pitchFamily="18" charset="0"/>
              </a:rPr>
              <a:t>BMSP4003</a:t>
            </a:r>
          </a:p>
          <a:p>
            <a:pPr algn="ctr"/>
            <a:r>
              <a:rPr lang="en-GB" sz="2000" b="1" dirty="0">
                <a:latin typeface="Times New Roman" panose="02020603050405020304" pitchFamily="18" charset="0"/>
                <a:cs typeface="Times New Roman" panose="02020603050405020304" pitchFamily="18" charset="0"/>
              </a:rPr>
              <a:t>Dr Alex Bell</a:t>
            </a:r>
          </a:p>
          <a:p>
            <a:pPr algn="ctr"/>
            <a:r>
              <a:rPr lang="en-GB" sz="2000" b="1" dirty="0">
                <a:latin typeface="Times New Roman" panose="02020603050405020304" pitchFamily="18" charset="0"/>
                <a:cs typeface="Times New Roman" panose="02020603050405020304" pitchFamily="18" charset="0"/>
              </a:rPr>
              <a:t>Contribution to Sustainability</a:t>
            </a:r>
          </a:p>
          <a:p>
            <a:pPr algn="ctr"/>
            <a:r>
              <a:rPr lang="en-GB" sz="2000" b="1" dirty="0">
                <a:latin typeface="Times New Roman" panose="02020603050405020304" pitchFamily="18" charset="0"/>
                <a:cs typeface="Times New Roman" panose="02020603050405020304" pitchFamily="18" charset="0"/>
              </a:rPr>
              <a:t>Dr Jane Goodall</a:t>
            </a:r>
          </a:p>
          <a:p>
            <a:pPr algn="ctr"/>
            <a:r>
              <a:rPr lang="en-GB" sz="2000" b="1" dirty="0">
                <a:latin typeface="Times New Roman" panose="02020603050405020304" pitchFamily="18" charset="0"/>
                <a:cs typeface="Times New Roman" panose="02020603050405020304" pitchFamily="18" charset="0"/>
              </a:rPr>
              <a:t>Vernessa Francois</a:t>
            </a:r>
          </a:p>
          <a:p>
            <a:pPr algn="ctr"/>
            <a:r>
              <a:rPr lang="en-GB" sz="2000" b="1" dirty="0">
                <a:latin typeface="Times New Roman" panose="02020603050405020304" pitchFamily="18" charset="0"/>
                <a:cs typeface="Times New Roman" panose="02020603050405020304" pitchFamily="18" charset="0"/>
              </a:rPr>
              <a:t>1707182</a:t>
            </a:r>
          </a:p>
        </p:txBody>
      </p:sp>
    </p:spTree>
    <p:extLst>
      <p:ext uri="{BB962C8B-B14F-4D97-AF65-F5344CB8AC3E}">
        <p14:creationId xmlns:p14="http://schemas.microsoft.com/office/powerpoint/2010/main" val="4273993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6B5EC-102B-4C68-BF0E-590F058064AE}"/>
              </a:ext>
            </a:extLst>
          </p:cNvPr>
          <p:cNvSpPr>
            <a:spLocks noGrp="1"/>
          </p:cNvSpPr>
          <p:nvPr>
            <p:ph type="title"/>
          </p:nvPr>
        </p:nvSpPr>
        <p:spPr>
          <a:xfrm>
            <a:off x="5536734" y="609600"/>
            <a:ext cx="3737268" cy="1320800"/>
          </a:xfrm>
        </p:spPr>
        <p:txBody>
          <a:bodyPr>
            <a:normAutofit/>
          </a:bodyPr>
          <a:lstStyle/>
          <a:p>
            <a:r>
              <a:rPr lang="en-GB" b="1">
                <a:latin typeface="Times New Roman" panose="02020603050405020304" pitchFamily="18" charset="0"/>
                <a:cs typeface="Times New Roman" panose="02020603050405020304" pitchFamily="18" charset="0"/>
              </a:rPr>
              <a:t>Brief History of Jane’s life </a:t>
            </a:r>
          </a:p>
        </p:txBody>
      </p:sp>
      <p:pic>
        <p:nvPicPr>
          <p:cNvPr id="23" name="Picture 22" descr="A person holding an animal&#10;&#10;Description automatically generated">
            <a:extLst>
              <a:ext uri="{FF2B5EF4-FFF2-40B4-BE49-F238E27FC236}">
                <a16:creationId xmlns:a16="http://schemas.microsoft.com/office/drawing/2014/main" id="{C8C3F5E9-6A79-4C70-886D-1EB06C920AB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125" r="49625"/>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7" name="Isosceles Triangle 3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3650B87-949C-4B6A-BA20-5F7966222CE0}"/>
              </a:ext>
            </a:extLst>
          </p:cNvPr>
          <p:cNvGraphicFramePr>
            <a:graphicFrameLocks noGrp="1"/>
          </p:cNvGraphicFramePr>
          <p:nvPr>
            <p:ph idx="1"/>
            <p:extLst>
              <p:ext uri="{D42A27DB-BD31-4B8C-83A1-F6EECF244321}">
                <p14:modId xmlns:p14="http://schemas.microsoft.com/office/powerpoint/2010/main" val="620720396"/>
              </p:ext>
            </p:extLst>
          </p:nvPr>
        </p:nvGraphicFramePr>
        <p:xfrm>
          <a:off x="4852362" y="1958975"/>
          <a:ext cx="5106012"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5" name="TextBox 24">
            <a:extLst>
              <a:ext uri="{FF2B5EF4-FFF2-40B4-BE49-F238E27FC236}">
                <a16:creationId xmlns:a16="http://schemas.microsoft.com/office/drawing/2014/main" id="{FCCAE3D0-3F99-47AB-BF74-9539EACD4DED}"/>
              </a:ext>
            </a:extLst>
          </p:cNvPr>
          <p:cNvSpPr txBox="1"/>
          <p:nvPr/>
        </p:nvSpPr>
        <p:spPr>
          <a:xfrm>
            <a:off x="9521077" y="6657945"/>
            <a:ext cx="26709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htxt.co.za/2014/02/04/jane-goodall-give-talks-south-africa-wee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435946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7E468B7D-3B38-4720-853C-783F4CF02A4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9353"/>
          <a:stretch/>
        </p:blipFill>
        <p:spPr>
          <a:xfrm>
            <a:off x="4108378" y="124780"/>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83EB701-AFA5-4A9F-99BE-D0F224122FC7}"/>
              </a:ext>
            </a:extLst>
          </p:cNvPr>
          <p:cNvSpPr>
            <a:spLocks noGrp="1"/>
          </p:cNvSpPr>
          <p:nvPr>
            <p:ph type="title"/>
          </p:nvPr>
        </p:nvSpPr>
        <p:spPr>
          <a:xfrm>
            <a:off x="677333" y="609600"/>
            <a:ext cx="3851123" cy="1320800"/>
          </a:xfrm>
        </p:spPr>
        <p:txBody>
          <a:bodyPr>
            <a:normAutofit/>
          </a:bodyPr>
          <a:lstStyle/>
          <a:p>
            <a:pPr>
              <a:lnSpc>
                <a:spcPct val="90000"/>
              </a:lnSpc>
            </a:pPr>
            <a:r>
              <a:rPr lang="en-GB" sz="2800"/>
              <a:t>Jane Goodall – Jane Goodall Institute for Wildlife</a:t>
            </a:r>
          </a:p>
        </p:txBody>
      </p:sp>
      <p:cxnSp>
        <p:nvCxnSpPr>
          <p:cNvPr id="89" name="Straight Connector 8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B43FAF85-E9F9-45A7-8B96-8EC52247ECDB}"/>
              </a:ext>
            </a:extLst>
          </p:cNvPr>
          <p:cNvSpPr txBox="1"/>
          <p:nvPr/>
        </p:nvSpPr>
        <p:spPr>
          <a:xfrm>
            <a:off x="9649317" y="6870700"/>
            <a:ext cx="254268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www.thesubversivearchaeologist.com/2012/04/battle-of-technological-titans-castor.html#comment-form">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a:t>
            </a:r>
            <a:r>
              <a:rPr lang="en-GB" sz="700">
                <a:solidFill>
                  <a:srgbClr val="FFFFFF"/>
                </a:solidFill>
              </a:rPr>
              <a:t>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graphicFrame>
        <p:nvGraphicFramePr>
          <p:cNvPr id="27" name="Content Placeholder 2">
            <a:extLst>
              <a:ext uri="{FF2B5EF4-FFF2-40B4-BE49-F238E27FC236}">
                <a16:creationId xmlns:a16="http://schemas.microsoft.com/office/drawing/2014/main" id="{E0E04DEA-B8C2-4AB5-934E-F7E48D698CAD}"/>
              </a:ext>
            </a:extLst>
          </p:cNvPr>
          <p:cNvGraphicFramePr>
            <a:graphicFrameLocks noGrp="1"/>
          </p:cNvGraphicFramePr>
          <p:nvPr>
            <p:ph idx="1"/>
            <p:extLst>
              <p:ext uri="{D42A27DB-BD31-4B8C-83A1-F6EECF244321}">
                <p14:modId xmlns:p14="http://schemas.microsoft.com/office/powerpoint/2010/main" val="3446697568"/>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504116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10">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A picture containing grass, outdoor, animal, tree&#10;&#10;Description automatically generated">
            <a:extLst>
              <a:ext uri="{FF2B5EF4-FFF2-40B4-BE49-F238E27FC236}">
                <a16:creationId xmlns:a16="http://schemas.microsoft.com/office/drawing/2014/main" id="{5E34D5C1-199C-4A6F-8927-32C6F0336C37}"/>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3281" b="2450"/>
          <a:stretch/>
        </p:blipFill>
        <p:spPr>
          <a:xfrm>
            <a:off x="20" y="10"/>
            <a:ext cx="12191980" cy="6857990"/>
          </a:xfrm>
          <a:prstGeom prst="rect">
            <a:avLst/>
          </a:prstGeom>
        </p:spPr>
      </p:pic>
      <p:sp>
        <p:nvSpPr>
          <p:cNvPr id="6" name="TextBox 5">
            <a:extLst>
              <a:ext uri="{FF2B5EF4-FFF2-40B4-BE49-F238E27FC236}">
                <a16:creationId xmlns:a16="http://schemas.microsoft.com/office/drawing/2014/main" id="{9EEA04A1-4712-479C-A388-FC3EAA415235}"/>
              </a:ext>
            </a:extLst>
          </p:cNvPr>
          <p:cNvSpPr txBox="1"/>
          <p:nvPr/>
        </p:nvSpPr>
        <p:spPr>
          <a:xfrm>
            <a:off x="9505047" y="6657945"/>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hantomsandmonsters.com/2013/01/just-facts-bigfoot-gravesite-for-sal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022680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10">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A picture containing animal, grass, mammal, primate&#10;&#10;Description automatically generated">
            <a:extLst>
              <a:ext uri="{FF2B5EF4-FFF2-40B4-BE49-F238E27FC236}">
                <a16:creationId xmlns:a16="http://schemas.microsoft.com/office/drawing/2014/main" id="{38D7ED3B-1341-4E20-961D-05EBBC6DBE03}"/>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4635" b="460"/>
          <a:stretch/>
        </p:blipFill>
        <p:spPr>
          <a:xfrm>
            <a:off x="20" y="10"/>
            <a:ext cx="12191980" cy="6857990"/>
          </a:xfrm>
          <a:prstGeom prst="rect">
            <a:avLst/>
          </a:prstGeom>
        </p:spPr>
      </p:pic>
      <p:sp>
        <p:nvSpPr>
          <p:cNvPr id="6" name="TextBox 5">
            <a:extLst>
              <a:ext uri="{FF2B5EF4-FFF2-40B4-BE49-F238E27FC236}">
                <a16:creationId xmlns:a16="http://schemas.microsoft.com/office/drawing/2014/main" id="{287A43DA-937A-4693-8943-B41D201C04CF}"/>
              </a:ext>
            </a:extLst>
          </p:cNvPr>
          <p:cNvSpPr txBox="1"/>
          <p:nvPr/>
        </p:nvSpPr>
        <p:spPr>
          <a:xfrm>
            <a:off x="9505047" y="6657945"/>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cryptocrew.com/2012/08/chimpanzees-have-secret-handshak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780343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35">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 up of an animal&#10;&#10;Description automatically generated">
            <a:extLst>
              <a:ext uri="{FF2B5EF4-FFF2-40B4-BE49-F238E27FC236}">
                <a16:creationId xmlns:a16="http://schemas.microsoft.com/office/drawing/2014/main" id="{BEA3B4F6-3AD4-42A3-8AED-57E0C5A3B032}"/>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4067" r="1" b="8776"/>
          <a:stretch/>
        </p:blipFill>
        <p:spPr>
          <a:xfrm>
            <a:off x="568452" y="571500"/>
            <a:ext cx="11055096" cy="5715000"/>
          </a:xfrm>
          <a:prstGeom prst="rect">
            <a:avLst/>
          </a:prstGeom>
        </p:spPr>
      </p:pic>
      <p:sp>
        <p:nvSpPr>
          <p:cNvPr id="6" name="TextBox 5">
            <a:extLst>
              <a:ext uri="{FF2B5EF4-FFF2-40B4-BE49-F238E27FC236}">
                <a16:creationId xmlns:a16="http://schemas.microsoft.com/office/drawing/2014/main" id="{929989A9-2434-40A1-9254-42070B05D34E}"/>
              </a:ext>
            </a:extLst>
          </p:cNvPr>
          <p:cNvSpPr txBox="1"/>
          <p:nvPr/>
        </p:nvSpPr>
        <p:spPr>
          <a:xfrm>
            <a:off x="9226738" y="6086445"/>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flickr.com/photos/afrikaforce/518797619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222470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14">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0" name="Content Placeholder 9" descr="A picture containing animal, mammal, ground, primate&#10;&#10;Description automatically generated">
            <a:extLst>
              <a:ext uri="{FF2B5EF4-FFF2-40B4-BE49-F238E27FC236}">
                <a16:creationId xmlns:a16="http://schemas.microsoft.com/office/drawing/2014/main" id="{9682B6AC-C53D-4B66-9F8E-F9BEBC73E4B2}"/>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5730"/>
          <a:stretch/>
        </p:blipFill>
        <p:spPr>
          <a:xfrm>
            <a:off x="20" y="10"/>
            <a:ext cx="12191980" cy="6857990"/>
          </a:xfrm>
          <a:prstGeom prst="rect">
            <a:avLst/>
          </a:prstGeom>
        </p:spPr>
      </p:pic>
    </p:spTree>
    <p:extLst>
      <p:ext uri="{BB962C8B-B14F-4D97-AF65-F5344CB8AC3E}">
        <p14:creationId xmlns:p14="http://schemas.microsoft.com/office/powerpoint/2010/main" val="2238043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A12D95C-80B7-4DC5-B861-635B0867CCD2}"/>
              </a:ext>
            </a:extLst>
          </p:cNvPr>
          <p:cNvSpPr>
            <a:spLocks noGrp="1"/>
          </p:cNvSpPr>
          <p:nvPr>
            <p:ph type="title"/>
          </p:nvPr>
        </p:nvSpPr>
        <p:spPr>
          <a:xfrm>
            <a:off x="6094856" y="1261331"/>
            <a:ext cx="3179146" cy="2786430"/>
          </a:xfrm>
        </p:spPr>
        <p:txBody>
          <a:bodyPr vert="horz" lIns="91440" tIns="45720" rIns="91440" bIns="45720" rtlCol="0" anchor="b">
            <a:normAutofit/>
          </a:bodyPr>
          <a:lstStyle/>
          <a:p>
            <a:pPr algn="r"/>
            <a:r>
              <a:rPr lang="en-US" sz="5400" b="1" dirty="0">
                <a:latin typeface="Times New Roman" panose="02020603050405020304" pitchFamily="18" charset="0"/>
                <a:cs typeface="Times New Roman" panose="02020603050405020304" pitchFamily="18" charset="0"/>
              </a:rPr>
              <a:t>The Approach of JGI</a:t>
            </a:r>
          </a:p>
        </p:txBody>
      </p:sp>
      <p:pic>
        <p:nvPicPr>
          <p:cNvPr id="5" name="Content Placeholder 4" descr="A group of sheep standing on top of a grass covered field&#10;&#10;Description automatically generated">
            <a:extLst>
              <a:ext uri="{FF2B5EF4-FFF2-40B4-BE49-F238E27FC236}">
                <a16:creationId xmlns:a16="http://schemas.microsoft.com/office/drawing/2014/main" id="{14D041C8-523D-44DD-88C9-39060F014BD5}"/>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446" r="4904"/>
          <a:stretch/>
        </p:blipFill>
        <p:spPr>
          <a:xfrm>
            <a:off x="888603" y="1261329"/>
            <a:ext cx="4973212" cy="4732905"/>
          </a:xfrm>
          <a:prstGeom prst="rect">
            <a:avLst/>
          </a:prstGeom>
        </p:spPr>
      </p:pic>
      <p:sp>
        <p:nvSpPr>
          <p:cNvPr id="6" name="TextBox 5">
            <a:extLst>
              <a:ext uri="{FF2B5EF4-FFF2-40B4-BE49-F238E27FC236}">
                <a16:creationId xmlns:a16="http://schemas.microsoft.com/office/drawing/2014/main" id="{38800854-3707-4226-8ADF-CDEA00C6C439}"/>
              </a:ext>
            </a:extLst>
          </p:cNvPr>
          <p:cNvSpPr txBox="1"/>
          <p:nvPr/>
        </p:nvSpPr>
        <p:spPr>
          <a:xfrm>
            <a:off x="3335161" y="5396615"/>
            <a:ext cx="25266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en.m.wikipedia.org/wiki/primat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188513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2" name="Straight Connector 51">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59">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3" name="Rectangle 62">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6" name="Straight Connector 65">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7"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Isosceles Triangle 68">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3" name="Isosceles Triangle 72">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Isosceles Triangle 73">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6" name="Rectangle 75">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Content Placeholder 4" descr="A person standing in front of a fruit stand&#10;&#10;Description automatically generated">
            <a:extLst>
              <a:ext uri="{FF2B5EF4-FFF2-40B4-BE49-F238E27FC236}">
                <a16:creationId xmlns:a16="http://schemas.microsoft.com/office/drawing/2014/main" id="{4C87C009-FF90-4BDD-BCEA-882A48214D57}"/>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9142" r="1" b="3413"/>
          <a:stretch/>
        </p:blipFill>
        <p:spPr>
          <a:xfrm>
            <a:off x="568452" y="571500"/>
            <a:ext cx="11055096" cy="5715000"/>
          </a:xfrm>
          <a:prstGeom prst="rect">
            <a:avLst/>
          </a:prstGeom>
        </p:spPr>
      </p:pic>
      <p:sp>
        <p:nvSpPr>
          <p:cNvPr id="6" name="TextBox 5">
            <a:extLst>
              <a:ext uri="{FF2B5EF4-FFF2-40B4-BE49-F238E27FC236}">
                <a16:creationId xmlns:a16="http://schemas.microsoft.com/office/drawing/2014/main" id="{913FFB53-09F6-4DA9-ABEA-49192CAEBFDE}"/>
              </a:ext>
            </a:extLst>
          </p:cNvPr>
          <p:cNvSpPr txBox="1"/>
          <p:nvPr/>
        </p:nvSpPr>
        <p:spPr>
          <a:xfrm>
            <a:off x="9096895" y="6086445"/>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keptics.stackexchange.com/questions/17723/do-monkeys-love-banana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23490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7664F850-BA8B-47AE-B11A-225CAB8969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2" name="Straight Connector 31">
              <a:extLst>
                <a:ext uri="{FF2B5EF4-FFF2-40B4-BE49-F238E27FC236}">
                  <a16:creationId xmlns:a16="http://schemas.microsoft.com/office/drawing/2014/main" id="{634FC909-7343-4DEC-920F-098F56B476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24F22DB2-7E27-4CF7-8B17-254ECB9AE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C6E593B3-91A3-4687-8B8D-FE37A3714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0C25B431-5C97-4B8D-B0A3-BFB8133C7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CA37B366-497E-4CB8-A678-A770CE2BD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7">
              <a:extLst>
                <a:ext uri="{FF2B5EF4-FFF2-40B4-BE49-F238E27FC236}">
                  <a16:creationId xmlns:a16="http://schemas.microsoft.com/office/drawing/2014/main" id="{CF707EDC-52B2-4D5C-8EC3-71C66EE8B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8">
              <a:extLst>
                <a:ext uri="{FF2B5EF4-FFF2-40B4-BE49-F238E27FC236}">
                  <a16:creationId xmlns:a16="http://schemas.microsoft.com/office/drawing/2014/main" id="{BF8E2DE7-7466-4EDF-8D69-BCA91A88D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229C2E15-76CD-409E-9D6B-10DAD8881E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89A24369-AC96-4A98-AD98-47A7217EC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7D0DF9A3-4628-42F6-B0A4-44D97617E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3" name="Rectangle 42">
            <a:extLst>
              <a:ext uri="{FF2B5EF4-FFF2-40B4-BE49-F238E27FC236}">
                <a16:creationId xmlns:a16="http://schemas.microsoft.com/office/drawing/2014/main" id="{7459C506-5F4B-4B75-9218-C7C3F87FA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BC659EEB-C3AE-4544-8263-417009DCDF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6" name="Straight Connector 45">
              <a:extLst>
                <a:ext uri="{FF2B5EF4-FFF2-40B4-BE49-F238E27FC236}">
                  <a16:creationId xmlns:a16="http://schemas.microsoft.com/office/drawing/2014/main" id="{D99DB6C6-36F9-4576-A558-95153EADBE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694E7916-EDE4-4B50-A4A1-6B28FDD4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5">
              <a:extLst>
                <a:ext uri="{FF2B5EF4-FFF2-40B4-BE49-F238E27FC236}">
                  <a16:creationId xmlns:a16="http://schemas.microsoft.com/office/drawing/2014/main" id="{6F6CB7BB-4370-4173-97F8-F636C0F14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B0F590BB-1F51-4138-A2D4-2E483C84F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4A492863-9797-45A2-BAB3-514F10C5F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8">
              <a:extLst>
                <a:ext uri="{FF2B5EF4-FFF2-40B4-BE49-F238E27FC236}">
                  <a16:creationId xmlns:a16="http://schemas.microsoft.com/office/drawing/2014/main" id="{7C1E33F6-6D0F-4ECF-92F4-6F71D8BAF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9">
              <a:extLst>
                <a:ext uri="{FF2B5EF4-FFF2-40B4-BE49-F238E27FC236}">
                  <a16:creationId xmlns:a16="http://schemas.microsoft.com/office/drawing/2014/main" id="{73EEEA64-7411-474B-BD0E-60C24B3F4E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4F82A6DD-92BB-4443-B5A5-05240DD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79832BCB-1DCF-46AC-9FFA-170791668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6" name="Rectangle 55">
            <a:extLst>
              <a:ext uri="{FF2B5EF4-FFF2-40B4-BE49-F238E27FC236}">
                <a16:creationId xmlns:a16="http://schemas.microsoft.com/office/drawing/2014/main" id="{4E74DA95-CD7A-4D5E-9D27-67A759CE7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monkey with its mouth open&#10;&#10;Description automatically generated">
            <a:extLst>
              <a:ext uri="{FF2B5EF4-FFF2-40B4-BE49-F238E27FC236}">
                <a16:creationId xmlns:a16="http://schemas.microsoft.com/office/drawing/2014/main" id="{ACC81540-14C4-4D77-A442-17CB74ACE698}"/>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9920"/>
          <a:stretch/>
        </p:blipFill>
        <p:spPr>
          <a:xfrm>
            <a:off x="1124262" y="1860626"/>
            <a:ext cx="4650004" cy="3145215"/>
          </a:xfrm>
          <a:prstGeom prst="rect">
            <a:avLst/>
          </a:prstGeom>
        </p:spPr>
      </p:pic>
      <p:cxnSp>
        <p:nvCxnSpPr>
          <p:cNvPr id="58" name="Straight Connector 57">
            <a:extLst>
              <a:ext uri="{FF2B5EF4-FFF2-40B4-BE49-F238E27FC236}">
                <a16:creationId xmlns:a16="http://schemas.microsoft.com/office/drawing/2014/main" id="{14AA3B5C-0C55-4FFF-9C45-8F9F7C074A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1305" y="1650669"/>
            <a:ext cx="0" cy="3431969"/>
          </a:xfrm>
          <a:prstGeom prst="line">
            <a:avLst/>
          </a:prstGeom>
        </p:spPr>
        <p:style>
          <a:lnRef idx="1">
            <a:schemeClr val="accent1"/>
          </a:lnRef>
          <a:fillRef idx="0">
            <a:schemeClr val="accent1"/>
          </a:fillRef>
          <a:effectRef idx="0">
            <a:schemeClr val="accent1"/>
          </a:effectRef>
          <a:fontRef idx="minor">
            <a:schemeClr val="tx1"/>
          </a:fontRef>
        </p:style>
      </p:cxnSp>
      <p:pic>
        <p:nvPicPr>
          <p:cNvPr id="8" name="Picture 7" descr="A close up of a monkey&#10;&#10;Description automatically generated">
            <a:extLst>
              <a:ext uri="{FF2B5EF4-FFF2-40B4-BE49-F238E27FC236}">
                <a16:creationId xmlns:a16="http://schemas.microsoft.com/office/drawing/2014/main" id="{85ECA86C-EBD6-4009-93AC-368DDA83CA9E}"/>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2" b="6399"/>
          <a:stretch/>
        </p:blipFill>
        <p:spPr>
          <a:xfrm>
            <a:off x="6414367" y="1860879"/>
            <a:ext cx="4650004" cy="3144707"/>
          </a:xfrm>
          <a:prstGeom prst="rect">
            <a:avLst/>
          </a:prstGeom>
        </p:spPr>
      </p:pic>
      <p:sp>
        <p:nvSpPr>
          <p:cNvPr id="6" name="TextBox 5">
            <a:extLst>
              <a:ext uri="{FF2B5EF4-FFF2-40B4-BE49-F238E27FC236}">
                <a16:creationId xmlns:a16="http://schemas.microsoft.com/office/drawing/2014/main" id="{99452B69-B1FB-40C9-BEC1-A5C300057230}"/>
              </a:ext>
            </a:extLst>
          </p:cNvPr>
          <p:cNvSpPr txBox="1"/>
          <p:nvPr/>
        </p:nvSpPr>
        <p:spPr>
          <a:xfrm>
            <a:off x="3087312" y="4805786"/>
            <a:ext cx="26869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aprendizagensnanet.blogspot.com/2015/07/parabens-jane-goodall-55-anos-d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B96E090B-8F3F-48E0-9AC4-2D3D721F6838}"/>
              </a:ext>
            </a:extLst>
          </p:cNvPr>
          <p:cNvSpPr txBox="1"/>
          <p:nvPr/>
        </p:nvSpPr>
        <p:spPr>
          <a:xfrm>
            <a:off x="8667561" y="4805531"/>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tolweb.org/treehouses/?treehouse_id=471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363593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35">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ree, sky, outdoor, grass&#10;&#10;Description automatically generated">
            <a:extLst>
              <a:ext uri="{FF2B5EF4-FFF2-40B4-BE49-F238E27FC236}">
                <a16:creationId xmlns:a16="http://schemas.microsoft.com/office/drawing/2014/main" id="{0ABA31F7-B2BD-4042-8DB4-1F9328CC4E72}"/>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709" r="1" b="1"/>
          <a:stretch/>
        </p:blipFill>
        <p:spPr>
          <a:xfrm>
            <a:off x="568452" y="571500"/>
            <a:ext cx="11055096" cy="5715000"/>
          </a:xfrm>
          <a:prstGeom prst="rect">
            <a:avLst/>
          </a:prstGeom>
        </p:spPr>
      </p:pic>
      <p:sp>
        <p:nvSpPr>
          <p:cNvPr id="6" name="TextBox 5">
            <a:extLst>
              <a:ext uri="{FF2B5EF4-FFF2-40B4-BE49-F238E27FC236}">
                <a16:creationId xmlns:a16="http://schemas.microsoft.com/office/drawing/2014/main" id="{8517363D-E4C0-458F-9117-BA1B679BAD33}"/>
              </a:ext>
            </a:extLst>
          </p:cNvPr>
          <p:cNvSpPr txBox="1"/>
          <p:nvPr/>
        </p:nvSpPr>
        <p:spPr>
          <a:xfrm>
            <a:off x="8936595" y="6086445"/>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intercontinentalcry.org/ndima-saving-the-congo-basin-forest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516505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A picture containing tree, outdoor, ground&#10;&#10;Description automatically generated">
            <a:extLst>
              <a:ext uri="{FF2B5EF4-FFF2-40B4-BE49-F238E27FC236}">
                <a16:creationId xmlns:a16="http://schemas.microsoft.com/office/drawing/2014/main" id="{C3CC0A2C-99C2-4517-A97E-645E5CC643B4}"/>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862" b="14139"/>
          <a:stretch/>
        </p:blipFill>
        <p:spPr>
          <a:xfrm>
            <a:off x="20" y="10"/>
            <a:ext cx="12191980" cy="6857990"/>
          </a:xfrm>
          <a:prstGeom prst="rect">
            <a:avLst/>
          </a:prstGeom>
        </p:spPr>
      </p:pic>
      <p:sp>
        <p:nvSpPr>
          <p:cNvPr id="6" name="TextBox 5">
            <a:extLst>
              <a:ext uri="{FF2B5EF4-FFF2-40B4-BE49-F238E27FC236}">
                <a16:creationId xmlns:a16="http://schemas.microsoft.com/office/drawing/2014/main" id="{3517FB57-70D2-4310-A53A-5613C3A6CBBB}"/>
              </a:ext>
            </a:extLst>
          </p:cNvPr>
          <p:cNvSpPr txBox="1"/>
          <p:nvPr/>
        </p:nvSpPr>
        <p:spPr>
          <a:xfrm>
            <a:off x="9505047" y="6657945"/>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unterinformation.wordpress.com/2016/01/13/the-destruction-of-the-congos-ecosystem-economic-plundering-of-the-drc/">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559377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87ADDF3-96F2-4CFC-A961-14113FC244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0" name="Straight Connector 39">
              <a:extLst>
                <a:ext uri="{FF2B5EF4-FFF2-40B4-BE49-F238E27FC236}">
                  <a16:creationId xmlns:a16="http://schemas.microsoft.com/office/drawing/2014/main" id="{B2195AFC-C4B1-4F21-9849-0E1B66F2B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B21AB1A5-6C23-425A-ACBF-0D08C378E1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3259683F-7E6E-4F2B-B111-63DBFBD4F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5">
              <a:extLst>
                <a:ext uri="{FF2B5EF4-FFF2-40B4-BE49-F238E27FC236}">
                  <a16:creationId xmlns:a16="http://schemas.microsoft.com/office/drawing/2014/main" id="{54145D7C-848F-41FC-AF6F-961397D30F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49AA40C3-8FF8-4143-9FD4-40F05CB5C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F1EF6D83-6402-4744-921F-6A5D16D93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8">
              <a:extLst>
                <a:ext uri="{FF2B5EF4-FFF2-40B4-BE49-F238E27FC236}">
                  <a16:creationId xmlns:a16="http://schemas.microsoft.com/office/drawing/2014/main" id="{E2BF1FF8-D859-496E-960A-4B09EDCC23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9">
              <a:extLst>
                <a:ext uri="{FF2B5EF4-FFF2-40B4-BE49-F238E27FC236}">
                  <a16:creationId xmlns:a16="http://schemas.microsoft.com/office/drawing/2014/main" id="{4037913A-DA6D-4F85-9684-18087E270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88B65EBE-E36D-4765-90B8-BB2A831487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48D8D2E7-9C8B-4675-A753-93F92FE53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1" name="Rectangle 50">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standing next to a palm tree&#10;&#10;Description automatically generated">
            <a:extLst>
              <a:ext uri="{FF2B5EF4-FFF2-40B4-BE49-F238E27FC236}">
                <a16:creationId xmlns:a16="http://schemas.microsoft.com/office/drawing/2014/main" id="{890B5739-ADF9-4103-9B0B-DDAE63F8485B}"/>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3030" r="-2" b="13028"/>
          <a:stretch/>
        </p:blipFill>
        <p:spPr>
          <a:xfrm>
            <a:off x="20" y="1"/>
            <a:ext cx="6047345" cy="3353573"/>
          </a:xfrm>
          <a:custGeom>
            <a:avLst/>
            <a:gdLst>
              <a:gd name="connsiteX0" fmla="*/ 0 w 6047365"/>
              <a:gd name="connsiteY0" fmla="*/ 0 h 3353573"/>
              <a:gd name="connsiteX1" fmla="*/ 6047365 w 6047365"/>
              <a:gd name="connsiteY1" fmla="*/ 0 h 3353573"/>
              <a:gd name="connsiteX2" fmla="*/ 4494221 w 6047365"/>
              <a:gd name="connsiteY2" fmla="*/ 3353573 h 3353573"/>
              <a:gd name="connsiteX3" fmla="*/ 0 w 6047365"/>
              <a:gd name="connsiteY3" fmla="*/ 3353573 h 3353573"/>
            </a:gdLst>
            <a:ahLst/>
            <a:cxnLst>
              <a:cxn ang="0">
                <a:pos x="connsiteX0" y="connsiteY0"/>
              </a:cxn>
              <a:cxn ang="0">
                <a:pos x="connsiteX1" y="connsiteY1"/>
              </a:cxn>
              <a:cxn ang="0">
                <a:pos x="connsiteX2" y="connsiteY2"/>
              </a:cxn>
              <a:cxn ang="0">
                <a:pos x="connsiteX3" y="connsiteY3"/>
              </a:cxn>
            </a:cxnLst>
            <a:rect l="l" t="t" r="r" b="b"/>
            <a:pathLst>
              <a:path w="6047365" h="3353573">
                <a:moveTo>
                  <a:pt x="0" y="0"/>
                </a:moveTo>
                <a:lnTo>
                  <a:pt x="6047365" y="0"/>
                </a:lnTo>
                <a:lnTo>
                  <a:pt x="4494221" y="3353573"/>
                </a:lnTo>
                <a:lnTo>
                  <a:pt x="0" y="3353573"/>
                </a:lnTo>
                <a:close/>
              </a:path>
            </a:pathLst>
          </a:custGeom>
        </p:spPr>
      </p:pic>
      <p:pic>
        <p:nvPicPr>
          <p:cNvPr id="11" name="Picture 10" descr="A black bear walking across a lush green forest&#10;&#10;Description automatically generated">
            <a:extLst>
              <a:ext uri="{FF2B5EF4-FFF2-40B4-BE49-F238E27FC236}">
                <a16:creationId xmlns:a16="http://schemas.microsoft.com/office/drawing/2014/main" id="{EFD2065D-38F7-4EF3-AEF7-483829E3AF30}"/>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6629" r="-1" b="16632"/>
          <a:stretch/>
        </p:blipFill>
        <p:spPr>
          <a:xfrm>
            <a:off x="4663934" y="-2"/>
            <a:ext cx="7528069" cy="3353574"/>
          </a:xfrm>
          <a:custGeom>
            <a:avLst/>
            <a:gdLst>
              <a:gd name="connsiteX0" fmla="*/ 1554386 w 7528069"/>
              <a:gd name="connsiteY0" fmla="*/ 0 h 3353574"/>
              <a:gd name="connsiteX1" fmla="*/ 5327130 w 7528069"/>
              <a:gd name="connsiteY1" fmla="*/ 0 h 3353574"/>
              <a:gd name="connsiteX2" fmla="*/ 7517437 w 7528069"/>
              <a:gd name="connsiteY2" fmla="*/ 0 h 3353574"/>
              <a:gd name="connsiteX3" fmla="*/ 7528069 w 7528069"/>
              <a:gd name="connsiteY3" fmla="*/ 0 h 3353574"/>
              <a:gd name="connsiteX4" fmla="*/ 7528069 w 7528069"/>
              <a:gd name="connsiteY4" fmla="*/ 3353574 h 3353574"/>
              <a:gd name="connsiteX5" fmla="*/ 0 w 7528069"/>
              <a:gd name="connsiteY5" fmla="*/ 3353574 h 335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28069" h="3353574">
                <a:moveTo>
                  <a:pt x="1554386" y="0"/>
                </a:moveTo>
                <a:lnTo>
                  <a:pt x="5327130" y="0"/>
                </a:lnTo>
                <a:lnTo>
                  <a:pt x="7517437" y="0"/>
                </a:lnTo>
                <a:lnTo>
                  <a:pt x="7528069" y="0"/>
                </a:lnTo>
                <a:lnTo>
                  <a:pt x="7528069" y="3353574"/>
                </a:lnTo>
                <a:lnTo>
                  <a:pt x="0" y="3353574"/>
                </a:lnTo>
                <a:close/>
              </a:path>
            </a:pathLst>
          </a:custGeom>
        </p:spPr>
      </p:pic>
      <p:pic>
        <p:nvPicPr>
          <p:cNvPr id="8" name="Picture 7" descr="A black bear walking through a forest&#10;&#10;Description automatically generated">
            <a:extLst>
              <a:ext uri="{FF2B5EF4-FFF2-40B4-BE49-F238E27FC236}">
                <a16:creationId xmlns:a16="http://schemas.microsoft.com/office/drawing/2014/main" id="{3DA0DB51-5C66-4A12-A35A-9526B1DCB040}"/>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4309" b="18039"/>
          <a:stretch/>
        </p:blipFill>
        <p:spPr>
          <a:xfrm>
            <a:off x="3039622" y="3514442"/>
            <a:ext cx="9152376" cy="3343561"/>
          </a:xfrm>
          <a:custGeom>
            <a:avLst/>
            <a:gdLst>
              <a:gd name="connsiteX0" fmla="*/ 1549746 w 9152376"/>
              <a:gd name="connsiteY0" fmla="*/ 0 h 3343561"/>
              <a:gd name="connsiteX1" fmla="*/ 9152376 w 9152376"/>
              <a:gd name="connsiteY1" fmla="*/ 0 h 3343561"/>
              <a:gd name="connsiteX2" fmla="*/ 9152376 w 9152376"/>
              <a:gd name="connsiteY2" fmla="*/ 3343561 h 3343561"/>
              <a:gd name="connsiteX3" fmla="*/ 9141744 w 9152376"/>
              <a:gd name="connsiteY3" fmla="*/ 3343561 h 3343561"/>
              <a:gd name="connsiteX4" fmla="*/ 6951437 w 9152376"/>
              <a:gd name="connsiteY4" fmla="*/ 3343561 h 3343561"/>
              <a:gd name="connsiteX5" fmla="*/ 0 w 9152376"/>
              <a:gd name="connsiteY5" fmla="*/ 3343561 h 3343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52376" h="3343561">
                <a:moveTo>
                  <a:pt x="1549746" y="0"/>
                </a:moveTo>
                <a:lnTo>
                  <a:pt x="9152376" y="0"/>
                </a:lnTo>
                <a:lnTo>
                  <a:pt x="9152376" y="3343561"/>
                </a:lnTo>
                <a:lnTo>
                  <a:pt x="9141744" y="3343561"/>
                </a:lnTo>
                <a:lnTo>
                  <a:pt x="6951437" y="3343561"/>
                </a:lnTo>
                <a:lnTo>
                  <a:pt x="0" y="3343561"/>
                </a:lnTo>
                <a:close/>
              </a:path>
            </a:pathLst>
          </a:custGeom>
        </p:spPr>
      </p:pic>
      <p:pic>
        <p:nvPicPr>
          <p:cNvPr id="14" name="Picture 13" descr="A monkey in a field&#10;&#10;Description automatically generated">
            <a:extLst>
              <a:ext uri="{FF2B5EF4-FFF2-40B4-BE49-F238E27FC236}">
                <a16:creationId xmlns:a16="http://schemas.microsoft.com/office/drawing/2014/main" id="{5F68087C-4216-4220-9B59-E19A296B0537}"/>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12050" r="2" b="2"/>
          <a:stretch/>
        </p:blipFill>
        <p:spPr>
          <a:xfrm>
            <a:off x="20" y="3514439"/>
            <a:ext cx="4422018" cy="3343561"/>
          </a:xfrm>
          <a:custGeom>
            <a:avLst/>
            <a:gdLst>
              <a:gd name="connsiteX0" fmla="*/ 0 w 4422038"/>
              <a:gd name="connsiteY0" fmla="*/ 0 h 3343561"/>
              <a:gd name="connsiteX1" fmla="*/ 4422038 w 4422038"/>
              <a:gd name="connsiteY1" fmla="*/ 0 h 3343561"/>
              <a:gd name="connsiteX2" fmla="*/ 2873531 w 4422038"/>
              <a:gd name="connsiteY2" fmla="*/ 3343560 h 3343561"/>
              <a:gd name="connsiteX3" fmla="*/ 2905179 w 4422038"/>
              <a:gd name="connsiteY3" fmla="*/ 3343560 h 3343561"/>
              <a:gd name="connsiteX4" fmla="*/ 2905179 w 4422038"/>
              <a:gd name="connsiteY4" fmla="*/ 3343561 h 3343561"/>
              <a:gd name="connsiteX5" fmla="*/ 0 w 4422038"/>
              <a:gd name="connsiteY5" fmla="*/ 3343561 h 3343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2038" h="3343561">
                <a:moveTo>
                  <a:pt x="0" y="0"/>
                </a:moveTo>
                <a:lnTo>
                  <a:pt x="4422038" y="0"/>
                </a:lnTo>
                <a:lnTo>
                  <a:pt x="2873531" y="3343560"/>
                </a:lnTo>
                <a:lnTo>
                  <a:pt x="2905179" y="3343560"/>
                </a:lnTo>
                <a:lnTo>
                  <a:pt x="2905179" y="3343561"/>
                </a:lnTo>
                <a:lnTo>
                  <a:pt x="0" y="3343561"/>
                </a:lnTo>
                <a:close/>
              </a:path>
            </a:pathLst>
          </a:custGeom>
        </p:spPr>
      </p:pic>
      <p:sp>
        <p:nvSpPr>
          <p:cNvPr id="6" name="TextBox 5">
            <a:extLst>
              <a:ext uri="{FF2B5EF4-FFF2-40B4-BE49-F238E27FC236}">
                <a16:creationId xmlns:a16="http://schemas.microsoft.com/office/drawing/2014/main" id="{279FC16C-B96E-40FA-B2B2-B3262DA93A12}"/>
              </a:ext>
            </a:extLst>
          </p:cNvPr>
          <p:cNvSpPr txBox="1"/>
          <p:nvPr/>
        </p:nvSpPr>
        <p:spPr>
          <a:xfrm>
            <a:off x="9521077" y="6870700"/>
            <a:ext cx="26709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biogascentral.net/digester/58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9" name="TextBox 8">
            <a:extLst>
              <a:ext uri="{FF2B5EF4-FFF2-40B4-BE49-F238E27FC236}">
                <a16:creationId xmlns:a16="http://schemas.microsoft.com/office/drawing/2014/main" id="{5D746941-8474-494D-98AC-F5068C0AFFA0}"/>
              </a:ext>
            </a:extLst>
          </p:cNvPr>
          <p:cNvSpPr txBox="1"/>
          <p:nvPr/>
        </p:nvSpPr>
        <p:spPr>
          <a:xfrm>
            <a:off x="1710658" y="6870700"/>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presurfer.blogspot.com/2014/11/gombe-national-park-in-tanzania-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2" name="TextBox 11">
            <a:extLst>
              <a:ext uri="{FF2B5EF4-FFF2-40B4-BE49-F238E27FC236}">
                <a16:creationId xmlns:a16="http://schemas.microsoft.com/office/drawing/2014/main" id="{021FFB67-EB14-402A-BEE3-A8544156454F}"/>
              </a:ext>
            </a:extLst>
          </p:cNvPr>
          <p:cNvSpPr txBox="1"/>
          <p:nvPr/>
        </p:nvSpPr>
        <p:spPr>
          <a:xfrm>
            <a:off x="6965694" y="6870700"/>
            <a:ext cx="254268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southafricatoday.net/environment/for-the-famed-chimps-of-gombe-human-encroachment-takes-a-tol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15" name="TextBox 14">
            <a:extLst>
              <a:ext uri="{FF2B5EF4-FFF2-40B4-BE49-F238E27FC236}">
                <a16:creationId xmlns:a16="http://schemas.microsoft.com/office/drawing/2014/main" id="{A4C29768-005C-4BED-8F70-AD14D086D7F0}"/>
              </a:ext>
            </a:extLst>
          </p:cNvPr>
          <p:cNvSpPr txBox="1"/>
          <p:nvPr/>
        </p:nvSpPr>
        <p:spPr>
          <a:xfrm>
            <a:off x="4410311" y="6870700"/>
            <a:ext cx="254268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jeremynjenprice.blogspot.com/2009/08/womens-day-activitie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4000112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9CBB306-8362-4E9F-8E8F-724CB89A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outdoor, grass, primate, animal&#10;&#10;Description automatically generated">
            <a:extLst>
              <a:ext uri="{FF2B5EF4-FFF2-40B4-BE49-F238E27FC236}">
                <a16:creationId xmlns:a16="http://schemas.microsoft.com/office/drawing/2014/main" id="{2A180CBA-4A5C-48DD-AAFF-3DF3E03494DD}"/>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535" r="19782" b="-1"/>
          <a:stretch/>
        </p:blipFill>
        <p:spPr>
          <a:xfrm>
            <a:off x="20" y="10"/>
            <a:ext cx="7259971" cy="6856105"/>
          </a:xfrm>
          <a:custGeom>
            <a:avLst/>
            <a:gdLst>
              <a:gd name="connsiteX0" fmla="*/ 0 w 7259991"/>
              <a:gd name="connsiteY0" fmla="*/ 0 h 6856115"/>
              <a:gd name="connsiteX1" fmla="*/ 5841644 w 7259991"/>
              <a:gd name="connsiteY1" fmla="*/ 0 h 6856115"/>
              <a:gd name="connsiteX2" fmla="*/ 7253976 w 7259991"/>
              <a:gd name="connsiteY2" fmla="*/ 4479990 h 6856115"/>
              <a:gd name="connsiteX3" fmla="*/ 7259991 w 7259991"/>
              <a:gd name="connsiteY3" fmla="*/ 4484422 h 6856115"/>
              <a:gd name="connsiteX4" fmla="*/ 5514446 w 7259991"/>
              <a:gd name="connsiteY4" fmla="*/ 6852824 h 6856115"/>
              <a:gd name="connsiteX5" fmla="*/ 6776547 w 7259991"/>
              <a:gd name="connsiteY5" fmla="*/ 6852824 h 6856115"/>
              <a:gd name="connsiteX6" fmla="*/ 6776547 w 7259991"/>
              <a:gd name="connsiteY6" fmla="*/ 6856115 h 6856115"/>
              <a:gd name="connsiteX7" fmla="*/ 0 w 7259991"/>
              <a:gd name="connsiteY7" fmla="*/ 6856115 h 6856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9991" h="6856115">
                <a:moveTo>
                  <a:pt x="0" y="0"/>
                </a:moveTo>
                <a:lnTo>
                  <a:pt x="5841644" y="0"/>
                </a:lnTo>
                <a:lnTo>
                  <a:pt x="7253976" y="4479990"/>
                </a:lnTo>
                <a:lnTo>
                  <a:pt x="7259991" y="4484422"/>
                </a:lnTo>
                <a:lnTo>
                  <a:pt x="5514446" y="6852824"/>
                </a:lnTo>
                <a:lnTo>
                  <a:pt x="6776547" y="6852824"/>
                </a:lnTo>
                <a:lnTo>
                  <a:pt x="6776547" y="6856115"/>
                </a:lnTo>
                <a:lnTo>
                  <a:pt x="0" y="6856115"/>
                </a:lnTo>
                <a:close/>
              </a:path>
            </a:pathLst>
          </a:custGeom>
        </p:spPr>
      </p:pic>
      <p:sp>
        <p:nvSpPr>
          <p:cNvPr id="76" name="Isosceles Triangle 8">
            <a:extLst>
              <a:ext uri="{FF2B5EF4-FFF2-40B4-BE49-F238E27FC236}">
                <a16:creationId xmlns:a16="http://schemas.microsoft.com/office/drawing/2014/main" id="{F19F8C88-9B7E-4596-8D09-DF90F41CA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1" name="Content Placeholder 70">
            <a:extLst>
              <a:ext uri="{FF2B5EF4-FFF2-40B4-BE49-F238E27FC236}">
                <a16:creationId xmlns:a16="http://schemas.microsoft.com/office/drawing/2014/main" id="{E8543CDA-32CD-4BBA-9229-CAD7711478FD}"/>
              </a:ext>
            </a:extLst>
          </p:cNvPr>
          <p:cNvSpPr>
            <a:spLocks noGrp="1"/>
          </p:cNvSpPr>
          <p:nvPr>
            <p:ph idx="1"/>
          </p:nvPr>
        </p:nvSpPr>
        <p:spPr>
          <a:xfrm>
            <a:off x="683263" y="2800350"/>
            <a:ext cx="5211607" cy="2986088"/>
          </a:xfrm>
        </p:spPr>
        <p:txBody>
          <a:bodyPr>
            <a:normAutofit/>
          </a:bodyPr>
          <a:lstStyle/>
          <a:p>
            <a:pPr marL="0" indent="0" algn="ctr">
              <a:buNone/>
            </a:pPr>
            <a:r>
              <a:rPr lang="en-US" sz="3200">
                <a:latin typeface="Times New Roman" panose="02020603050405020304" pitchFamily="18" charset="0"/>
                <a:cs typeface="Times New Roman" panose="02020603050405020304" pitchFamily="18" charset="0"/>
              </a:rPr>
              <a:t>“ The least I can do is to speak out for those who cannot speak for themselves”</a:t>
            </a:r>
          </a:p>
          <a:p>
            <a:pPr marL="0" indent="0" algn="ctr">
              <a:buNone/>
            </a:pPr>
            <a:r>
              <a:rPr lang="en-US" sz="3200">
                <a:latin typeface="Times New Roman" panose="02020603050405020304" pitchFamily="18" charset="0"/>
                <a:cs typeface="Times New Roman" panose="02020603050405020304" pitchFamily="18" charset="0"/>
              </a:rPr>
              <a:t>Jane Goodall</a:t>
            </a:r>
            <a:endParaRPr lang="en-US" sz="3200" dirty="0">
              <a:latin typeface="Times New Roman" panose="02020603050405020304" pitchFamily="18" charset="0"/>
              <a:cs typeface="Times New Roman" panose="02020603050405020304" pitchFamily="18" charset="0"/>
            </a:endParaRPr>
          </a:p>
        </p:txBody>
      </p:sp>
      <p:pic>
        <p:nvPicPr>
          <p:cNvPr id="8" name="Picture 7" descr="A close up of a monkey looking at the camera&#10;&#10;Description automatically generated">
            <a:extLst>
              <a:ext uri="{FF2B5EF4-FFF2-40B4-BE49-F238E27FC236}">
                <a16:creationId xmlns:a16="http://schemas.microsoft.com/office/drawing/2014/main" id="{AA7381D5-9698-4736-9C95-9B35C3353480}"/>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1726" r="12" b="1"/>
          <a:stretch/>
        </p:blipFill>
        <p:spPr>
          <a:xfrm>
            <a:off x="5883882" y="10"/>
            <a:ext cx="6304947" cy="2285990"/>
          </a:xfrm>
          <a:custGeom>
            <a:avLst/>
            <a:gdLst>
              <a:gd name="connsiteX0" fmla="*/ 0 w 6304947"/>
              <a:gd name="connsiteY0" fmla="*/ 0 h 2286000"/>
              <a:gd name="connsiteX1" fmla="*/ 6304947 w 6304947"/>
              <a:gd name="connsiteY1" fmla="*/ 0 h 2286000"/>
              <a:gd name="connsiteX2" fmla="*/ 6304947 w 6304947"/>
              <a:gd name="connsiteY2" fmla="*/ 2286000 h 2286000"/>
              <a:gd name="connsiteX3" fmla="*/ 720670 w 6304947"/>
              <a:gd name="connsiteY3" fmla="*/ 2286000 h 2286000"/>
            </a:gdLst>
            <a:ahLst/>
            <a:cxnLst>
              <a:cxn ang="0">
                <a:pos x="connsiteX0" y="connsiteY0"/>
              </a:cxn>
              <a:cxn ang="0">
                <a:pos x="connsiteX1" y="connsiteY1"/>
              </a:cxn>
              <a:cxn ang="0">
                <a:pos x="connsiteX2" y="connsiteY2"/>
              </a:cxn>
              <a:cxn ang="0">
                <a:pos x="connsiteX3" y="connsiteY3"/>
              </a:cxn>
            </a:cxnLst>
            <a:rect l="l" t="t" r="r" b="b"/>
            <a:pathLst>
              <a:path w="6304947" h="2286000">
                <a:moveTo>
                  <a:pt x="0" y="0"/>
                </a:moveTo>
                <a:lnTo>
                  <a:pt x="6304947" y="0"/>
                </a:lnTo>
                <a:lnTo>
                  <a:pt x="6304947" y="2286000"/>
                </a:lnTo>
                <a:lnTo>
                  <a:pt x="720670" y="2286000"/>
                </a:lnTo>
                <a:close/>
              </a:path>
            </a:pathLst>
          </a:custGeom>
        </p:spPr>
      </p:pic>
      <p:sp>
        <p:nvSpPr>
          <p:cNvPr id="78" name="Isosceles Triangle 77">
            <a:extLst>
              <a:ext uri="{FF2B5EF4-FFF2-40B4-BE49-F238E27FC236}">
                <a16:creationId xmlns:a16="http://schemas.microsoft.com/office/drawing/2014/main" id="{CDFCE3EB-D8EE-4ECA-9D06-6979FD355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4" name="Picture 13" descr="A monkey sitting on a branch&#10;&#10;Description automatically generated">
            <a:extLst>
              <a:ext uri="{FF2B5EF4-FFF2-40B4-BE49-F238E27FC236}">
                <a16:creationId xmlns:a16="http://schemas.microsoft.com/office/drawing/2014/main" id="{2BE15D5D-25B4-4DF6-BFD9-29F0B64588BA}"/>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2419" r="2" b="26255"/>
          <a:stretch/>
        </p:blipFill>
        <p:spPr>
          <a:xfrm>
            <a:off x="6604548" y="2286000"/>
            <a:ext cx="5584275" cy="2286000"/>
          </a:xfrm>
          <a:custGeom>
            <a:avLst/>
            <a:gdLst>
              <a:gd name="connsiteX0" fmla="*/ 0 w 5584275"/>
              <a:gd name="connsiteY0" fmla="*/ 0 h 2286000"/>
              <a:gd name="connsiteX1" fmla="*/ 5584275 w 5584275"/>
              <a:gd name="connsiteY1" fmla="*/ 0 h 2286000"/>
              <a:gd name="connsiteX2" fmla="*/ 5584275 w 5584275"/>
              <a:gd name="connsiteY2" fmla="*/ 2286000 h 2286000"/>
              <a:gd name="connsiteX3" fmla="*/ 626046 w 5584275"/>
              <a:gd name="connsiteY3" fmla="*/ 2286000 h 2286000"/>
              <a:gd name="connsiteX4" fmla="*/ 692258 w 5584275"/>
              <a:gd name="connsiteY4" fmla="*/ 2195876 h 228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84275" h="2286000">
                <a:moveTo>
                  <a:pt x="0" y="0"/>
                </a:moveTo>
                <a:lnTo>
                  <a:pt x="5584275" y="0"/>
                </a:lnTo>
                <a:lnTo>
                  <a:pt x="5584275" y="2286000"/>
                </a:lnTo>
                <a:lnTo>
                  <a:pt x="626046" y="2286000"/>
                </a:lnTo>
                <a:lnTo>
                  <a:pt x="692258" y="2195876"/>
                </a:lnTo>
                <a:close/>
              </a:path>
            </a:pathLst>
          </a:custGeom>
        </p:spPr>
      </p:pic>
      <p:pic>
        <p:nvPicPr>
          <p:cNvPr id="69" name="Content Placeholder 4" descr="A monkey sitting on a branch&#10;&#10;Description automatically generated">
            <a:extLst>
              <a:ext uri="{FF2B5EF4-FFF2-40B4-BE49-F238E27FC236}">
                <a16:creationId xmlns:a16="http://schemas.microsoft.com/office/drawing/2014/main" id="{42BD5E27-C8A7-4D38-9FAD-370E503980BF}"/>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t="16733" r="-1" b="31502"/>
          <a:stretch/>
        </p:blipFill>
        <p:spPr>
          <a:xfrm>
            <a:off x="5551109" y="4572000"/>
            <a:ext cx="6640888" cy="2286000"/>
          </a:xfrm>
          <a:custGeom>
            <a:avLst/>
            <a:gdLst>
              <a:gd name="connsiteX0" fmla="*/ 1679482 w 6640888"/>
              <a:gd name="connsiteY0" fmla="*/ 0 h 2286000"/>
              <a:gd name="connsiteX1" fmla="*/ 6640888 w 6640888"/>
              <a:gd name="connsiteY1" fmla="*/ 0 h 2286000"/>
              <a:gd name="connsiteX2" fmla="*/ 6640888 w 6640888"/>
              <a:gd name="connsiteY2" fmla="*/ 2286000 h 2286000"/>
              <a:gd name="connsiteX3" fmla="*/ 0 w 6640888"/>
              <a:gd name="connsiteY3" fmla="*/ 2286000 h 2286000"/>
            </a:gdLst>
            <a:ahLst/>
            <a:cxnLst>
              <a:cxn ang="0">
                <a:pos x="connsiteX0" y="connsiteY0"/>
              </a:cxn>
              <a:cxn ang="0">
                <a:pos x="connsiteX1" y="connsiteY1"/>
              </a:cxn>
              <a:cxn ang="0">
                <a:pos x="connsiteX2" y="connsiteY2"/>
              </a:cxn>
              <a:cxn ang="0">
                <a:pos x="connsiteX3" y="connsiteY3"/>
              </a:cxn>
            </a:cxnLst>
            <a:rect l="l" t="t" r="r" b="b"/>
            <a:pathLst>
              <a:path w="6640888" h="2286000">
                <a:moveTo>
                  <a:pt x="1679482" y="0"/>
                </a:moveTo>
                <a:lnTo>
                  <a:pt x="6640888" y="0"/>
                </a:lnTo>
                <a:lnTo>
                  <a:pt x="6640888" y="2286000"/>
                </a:lnTo>
                <a:lnTo>
                  <a:pt x="0" y="2286000"/>
                </a:lnTo>
                <a:close/>
              </a:path>
            </a:pathLst>
          </a:custGeom>
        </p:spPr>
      </p:pic>
      <p:sp>
        <p:nvSpPr>
          <p:cNvPr id="80" name="Rectangle 29">
            <a:extLst>
              <a:ext uri="{FF2B5EF4-FFF2-40B4-BE49-F238E27FC236}">
                <a16:creationId xmlns:a16="http://schemas.microsoft.com/office/drawing/2014/main" id="{2C020F0B-C1D1-4E35-8674-2F6D2EB48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45A9F879-5728-4241-84BE-EBFBB9D6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4" name="Straight Connector 83">
            <a:extLst>
              <a:ext uri="{FF2B5EF4-FFF2-40B4-BE49-F238E27FC236}">
                <a16:creationId xmlns:a16="http://schemas.microsoft.com/office/drawing/2014/main" id="{72424A02-0F86-4C43-9C35-0E22665155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375B55B4-9E05-4924-946C-92CE670DF6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8" name="Rectangle 23">
            <a:extLst>
              <a:ext uri="{FF2B5EF4-FFF2-40B4-BE49-F238E27FC236}">
                <a16:creationId xmlns:a16="http://schemas.microsoft.com/office/drawing/2014/main" id="{0F30D126-B32B-40C9-84A3-C2FAD3B51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46B8DE01-E53E-4DAD-9C56-80C0499F07EA}"/>
              </a:ext>
            </a:extLst>
          </p:cNvPr>
          <p:cNvSpPr txBox="1"/>
          <p:nvPr/>
        </p:nvSpPr>
        <p:spPr>
          <a:xfrm>
            <a:off x="4556184" y="6870700"/>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commons.wikimedia.org/wiki/File:Chimpanzees_in_Uganda_(5984913059).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E58C9610-A878-450F-A698-BEA447BD10C7}"/>
              </a:ext>
            </a:extLst>
          </p:cNvPr>
          <p:cNvSpPr txBox="1"/>
          <p:nvPr/>
        </p:nvSpPr>
        <p:spPr>
          <a:xfrm>
            <a:off x="7095537" y="6870700"/>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dfa.tigweb.org/action/?section=phon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2" name="TextBox 11">
            <a:extLst>
              <a:ext uri="{FF2B5EF4-FFF2-40B4-BE49-F238E27FC236}">
                <a16:creationId xmlns:a16="http://schemas.microsoft.com/office/drawing/2014/main" id="{18AB4A8D-8B89-471E-8BAF-86208E6B659F}"/>
              </a:ext>
            </a:extLst>
          </p:cNvPr>
          <p:cNvSpPr txBox="1"/>
          <p:nvPr/>
        </p:nvSpPr>
        <p:spPr>
          <a:xfrm>
            <a:off x="1856531" y="6870700"/>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movienews.me/2017/06/20th-century-fox-partners-with-jan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5" name="TextBox 14">
            <a:extLst>
              <a:ext uri="{FF2B5EF4-FFF2-40B4-BE49-F238E27FC236}">
                <a16:creationId xmlns:a16="http://schemas.microsoft.com/office/drawing/2014/main" id="{B7805DCD-AD25-4DF7-9DC0-2448E59CE820}"/>
              </a:ext>
            </a:extLst>
          </p:cNvPr>
          <p:cNvSpPr txBox="1"/>
          <p:nvPr/>
        </p:nvSpPr>
        <p:spPr>
          <a:xfrm>
            <a:off x="9795190" y="6870700"/>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www.especiesde.com/chimpan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58442652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7F94268-DD77-4D36-96FE-098AC06E1374}"/>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References</a:t>
            </a:r>
            <a:br>
              <a:rPr lang="en-GB">
                <a:solidFill>
                  <a:schemeClr val="tx1">
                    <a:lumMod val="85000"/>
                    <a:lumOff val="15000"/>
                  </a:schemeClr>
                </a:solidFill>
              </a:rPr>
            </a:br>
            <a:endParaRPr lang="en-GB">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182B1BF-10B3-42C8-B425-17CF8FBC8F12}"/>
              </a:ext>
            </a:extLst>
          </p:cNvPr>
          <p:cNvSpPr>
            <a:spLocks noGrp="1"/>
          </p:cNvSpPr>
          <p:nvPr>
            <p:ph idx="1"/>
          </p:nvPr>
        </p:nvSpPr>
        <p:spPr>
          <a:xfrm>
            <a:off x="6116084" y="609601"/>
            <a:ext cx="5511296" cy="5175624"/>
          </a:xfrm>
        </p:spPr>
        <p:txBody>
          <a:bodyPr anchor="ctr">
            <a:normAutofit/>
          </a:bodyPr>
          <a:lstStyle/>
          <a:p>
            <a:pPr marL="0" indent="0">
              <a:buNone/>
            </a:pPr>
            <a:r>
              <a:rPr lang="en-GB">
                <a:solidFill>
                  <a:srgbClr val="FFFFFF"/>
                </a:solidFill>
                <a:latin typeface="Times New Roman" panose="02020603050405020304" pitchFamily="18" charset="0"/>
                <a:cs typeface="Times New Roman" panose="02020603050405020304" pitchFamily="18" charset="0"/>
              </a:rPr>
              <a:t>“jane-goodall biography”. (n.d.). Retrieved from https://www.janegoodall.org.uk/jane-goodall/biography.</a:t>
            </a:r>
          </a:p>
          <a:p>
            <a:pPr marL="0" indent="0">
              <a:buNone/>
            </a:pPr>
            <a:r>
              <a:rPr lang="en-GB">
                <a:solidFill>
                  <a:srgbClr val="FFFFFF"/>
                </a:solidFill>
                <a:latin typeface="Times New Roman" panose="02020603050405020304" pitchFamily="18" charset="0"/>
                <a:cs typeface="Times New Roman" panose="02020603050405020304" pitchFamily="18" charset="0"/>
              </a:rPr>
              <a:t>“becoming Jane Goodall”, Gerber,T. October 2010 retrieved from https://www.nationalgeographic.com/magazine/2017/10/becoming-jane-goodall.</a:t>
            </a:r>
          </a:p>
          <a:p>
            <a:pPr marL="0" indent="0">
              <a:buNone/>
            </a:pPr>
            <a:r>
              <a:rPr lang="en-GB">
                <a:solidFill>
                  <a:srgbClr val="FFFFFF"/>
                </a:solidFill>
                <a:latin typeface="Times New Roman" panose="02020603050405020304" pitchFamily="18" charset="0"/>
                <a:cs typeface="Times New Roman" panose="02020603050405020304" pitchFamily="18" charset="0"/>
              </a:rPr>
              <a:t>“Strategy: Conservation Science” (n.d.). Retrieved from      https://www.janegoodall.org/our-work/our-approach/conservation-science</a:t>
            </a:r>
          </a:p>
          <a:p>
            <a:pPr marL="0" indent="0">
              <a:buNone/>
            </a:pPr>
            <a:r>
              <a:rPr lang="en-GB">
                <a:solidFill>
                  <a:srgbClr val="FFFFFF"/>
                </a:solidFill>
                <a:latin typeface="Times New Roman" panose="02020603050405020304" pitchFamily="18" charset="0"/>
                <a:cs typeface="Times New Roman" panose="02020603050405020304" pitchFamily="18" charset="0"/>
              </a:rPr>
              <a:t>Chimps with everything: Jane Goodall's 50 years in the jungle retrieved from https://www.theguardian.com/science/2010/jun/27/jane-goodall-chimps-africa-interview</a:t>
            </a:r>
          </a:p>
          <a:p>
            <a:pPr marL="0" indent="0">
              <a:buNone/>
            </a:pPr>
            <a:r>
              <a:rPr lang="en-GB">
                <a:solidFill>
                  <a:srgbClr val="FFFFFF"/>
                </a:solidFill>
                <a:latin typeface="Times New Roman" panose="02020603050405020304" pitchFamily="18" charset="0"/>
                <a:cs typeface="Times New Roman" panose="02020603050405020304" pitchFamily="18" charset="0"/>
              </a:rPr>
              <a:t>“timeline” (2017). Retrieved from https://www.janegoodall.org/our-story/timeline/</a:t>
            </a:r>
          </a:p>
          <a:p>
            <a:pPr marL="0" indent="0">
              <a:buNone/>
            </a:pPr>
            <a:endParaRPr lang="en-GB">
              <a:solidFill>
                <a:srgbClr val="FFFFFF"/>
              </a:solidFill>
              <a:latin typeface="Times New Roman" panose="02020603050405020304" pitchFamily="18" charset="0"/>
              <a:cs typeface="Times New Roman" panose="02020603050405020304" pitchFamily="18" charset="0"/>
            </a:endParaRPr>
          </a:p>
          <a:p>
            <a:pPr marL="0" indent="0">
              <a:buNone/>
            </a:pPr>
            <a:endParaRPr lang="en-GB">
              <a:solidFill>
                <a:srgbClr val="FFFFFF"/>
              </a:solidFill>
              <a:latin typeface="Times New Roman" panose="02020603050405020304" pitchFamily="18" charset="0"/>
              <a:cs typeface="Times New Roman" panose="02020603050405020304" pitchFamily="18" charset="0"/>
            </a:endParaRPr>
          </a:p>
          <a:p>
            <a:pPr marL="0" indent="0">
              <a:buNone/>
            </a:pPr>
            <a:endParaRPr lang="en-GB">
              <a:solidFill>
                <a:srgbClr val="FFFFFF"/>
              </a:solidFill>
            </a:endParaRPr>
          </a:p>
        </p:txBody>
      </p:sp>
    </p:spTree>
    <p:extLst>
      <p:ext uri="{BB962C8B-B14F-4D97-AF65-F5344CB8AC3E}">
        <p14:creationId xmlns:p14="http://schemas.microsoft.com/office/powerpoint/2010/main" val="159820566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1962</Words>
  <Application>Microsoft Office PowerPoint</Application>
  <PresentationFormat>Widescreen</PresentationFormat>
  <Paragraphs>115</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Trebuchet MS</vt:lpstr>
      <vt:lpstr>Wingdings 3</vt:lpstr>
      <vt:lpstr>Facet</vt:lpstr>
      <vt:lpstr>Learning  and Collaboration for Global Citizenship </vt:lpstr>
      <vt:lpstr>Brief History of Jane’s life </vt:lpstr>
      <vt:lpstr>Jane Goodall – Jane Goodall Institute for Wildlife</vt:lpstr>
      <vt:lpstr>PowerPoint Presentation</vt:lpstr>
      <vt:lpstr>PowerPoint Presentation</vt:lpstr>
      <vt:lpstr>PowerPoint Presentation</vt:lpstr>
      <vt:lpstr>PowerPoint Presentation</vt:lpstr>
      <vt:lpstr>The Approach of JGI</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and Collaboration for Global Citizenship </dc:title>
  <dc:creator>Vernessa Francois</dc:creator>
  <cp:lastModifiedBy>Vernessa Francois</cp:lastModifiedBy>
  <cp:revision>3</cp:revision>
  <dcterms:created xsi:type="dcterms:W3CDTF">2019-06-11T13:06:18Z</dcterms:created>
  <dcterms:modified xsi:type="dcterms:W3CDTF">2019-06-11T13:44:07Z</dcterms:modified>
</cp:coreProperties>
</file>