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Lora Bold Italics" panose="020B0604020202020204" charset="0"/>
      <p:regular r:id="rId16"/>
    </p:embeddedFont>
    <p:embeddedFont>
      <p:font typeface="Lora Italics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162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in Witte" userId="01516667-35dc-4ddb-b32f-775200d5a15a" providerId="ADAL" clId="{EB636911-3FF7-48AD-81D9-C9FC1A337463}"/>
    <pc:docChg chg="modSld">
      <pc:chgData name="Gavin Witte" userId="01516667-35dc-4ddb-b32f-775200d5a15a" providerId="ADAL" clId="{EB636911-3FF7-48AD-81D9-C9FC1A337463}" dt="2026-07-21T10:45:24.444" v="6" actId="14100"/>
      <pc:docMkLst>
        <pc:docMk/>
      </pc:docMkLst>
      <pc:sldChg chg="addSp modSp mod">
        <pc:chgData name="Gavin Witte" userId="01516667-35dc-4ddb-b32f-775200d5a15a" providerId="ADAL" clId="{EB636911-3FF7-48AD-81D9-C9FC1A337463}" dt="2026-07-21T10:45:24.444" v="6" actId="14100"/>
        <pc:sldMkLst>
          <pc:docMk/>
          <pc:sldMk cId="0" sldId="269"/>
        </pc:sldMkLst>
        <pc:spChg chg="mod">
          <ac:chgData name="Gavin Witte" userId="01516667-35dc-4ddb-b32f-775200d5a15a" providerId="ADAL" clId="{EB636911-3FF7-48AD-81D9-C9FC1A337463}" dt="2026-07-21T10:45:09.337" v="3" actId="1076"/>
          <ac:spMkLst>
            <pc:docMk/>
            <pc:sldMk cId="0" sldId="269"/>
            <ac:spMk id="2" creationId="{00000000-0000-0000-0000-000000000000}"/>
          </ac:spMkLst>
        </pc:spChg>
        <pc:spChg chg="mod">
          <ac:chgData name="Gavin Witte" userId="01516667-35dc-4ddb-b32f-775200d5a15a" providerId="ADAL" clId="{EB636911-3FF7-48AD-81D9-C9FC1A337463}" dt="2026-07-21T10:45:06.383" v="2" actId="1076"/>
          <ac:spMkLst>
            <pc:docMk/>
            <pc:sldMk cId="0" sldId="269"/>
            <ac:spMk id="7" creationId="{00000000-0000-0000-0000-000000000000}"/>
          </ac:spMkLst>
        </pc:spChg>
        <pc:picChg chg="add mod modCrop">
          <ac:chgData name="Gavin Witte" userId="01516667-35dc-4ddb-b32f-775200d5a15a" providerId="ADAL" clId="{EB636911-3FF7-48AD-81D9-C9FC1A337463}" dt="2026-07-21T10:45:24.444" v="6" actId="14100"/>
          <ac:picMkLst>
            <pc:docMk/>
            <pc:sldMk cId="0" sldId="269"/>
            <ac:picMk id="9" creationId="{7222AC1B-7B07-C242-E5D4-A90C1124B25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5" Type="http://schemas.openxmlformats.org/officeDocument/2006/relationships/image" Target="../media/image5.svg"/><Relationship Id="rId4" Type="http://schemas.openxmlformats.org/officeDocument/2006/relationships/image" Target="../media/image30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52717" y="2326021"/>
            <a:ext cx="4517045" cy="4786850"/>
          </a:xfrm>
          <a:custGeom>
            <a:avLst/>
            <a:gdLst/>
            <a:ahLst/>
            <a:cxnLst/>
            <a:rect l="l" t="t" r="r" b="b"/>
            <a:pathLst>
              <a:path w="4517045" h="4786850">
                <a:moveTo>
                  <a:pt x="0" y="0"/>
                </a:moveTo>
                <a:lnTo>
                  <a:pt x="4517046" y="0"/>
                </a:lnTo>
                <a:lnTo>
                  <a:pt x="4517046" y="4786850"/>
                </a:lnTo>
                <a:lnTo>
                  <a:pt x="0" y="47868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400800" y="3341255"/>
            <a:ext cx="9430850" cy="2226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880"/>
              </a:lnSpc>
            </a:pPr>
            <a:r>
              <a:rPr lang="en-US" sz="4200" b="1" i="1" spc="180" dirty="0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The Impact of Water-Based Activities on the Mental Health and Wellbeing of young people.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7324218" y="6433397"/>
            <a:ext cx="5277076" cy="668290"/>
            <a:chOff x="0" y="0"/>
            <a:chExt cx="1389847" cy="1760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89847" cy="176011"/>
            </a:xfrm>
            <a:custGeom>
              <a:avLst/>
              <a:gdLst/>
              <a:ahLst/>
              <a:cxnLst/>
              <a:rect l="l" t="t" r="r" b="b"/>
              <a:pathLst>
                <a:path w="1389847" h="176011">
                  <a:moveTo>
                    <a:pt x="17605" y="0"/>
                  </a:moveTo>
                  <a:lnTo>
                    <a:pt x="1372242" y="0"/>
                  </a:lnTo>
                  <a:cubicBezTo>
                    <a:pt x="1376911" y="0"/>
                    <a:pt x="1381389" y="1855"/>
                    <a:pt x="1384691" y="5156"/>
                  </a:cubicBezTo>
                  <a:cubicBezTo>
                    <a:pt x="1387993" y="8458"/>
                    <a:pt x="1389847" y="12936"/>
                    <a:pt x="1389847" y="17605"/>
                  </a:cubicBezTo>
                  <a:lnTo>
                    <a:pt x="1389847" y="158406"/>
                  </a:lnTo>
                  <a:cubicBezTo>
                    <a:pt x="1389847" y="163075"/>
                    <a:pt x="1387993" y="167553"/>
                    <a:pt x="1384691" y="170854"/>
                  </a:cubicBezTo>
                  <a:cubicBezTo>
                    <a:pt x="1381389" y="174156"/>
                    <a:pt x="1376911" y="176011"/>
                    <a:pt x="1372242" y="176011"/>
                  </a:cubicBezTo>
                  <a:lnTo>
                    <a:pt x="17605" y="176011"/>
                  </a:lnTo>
                  <a:cubicBezTo>
                    <a:pt x="12936" y="176011"/>
                    <a:pt x="8458" y="174156"/>
                    <a:pt x="5156" y="170854"/>
                  </a:cubicBezTo>
                  <a:cubicBezTo>
                    <a:pt x="1855" y="167553"/>
                    <a:pt x="0" y="163075"/>
                    <a:pt x="0" y="158406"/>
                  </a:cubicBezTo>
                  <a:lnTo>
                    <a:pt x="0" y="17605"/>
                  </a:lnTo>
                  <a:cubicBezTo>
                    <a:pt x="0" y="12936"/>
                    <a:pt x="1855" y="8458"/>
                    <a:pt x="5156" y="5156"/>
                  </a:cubicBezTo>
                  <a:cubicBezTo>
                    <a:pt x="8458" y="1855"/>
                    <a:pt x="12936" y="0"/>
                    <a:pt x="17605" y="0"/>
                  </a:cubicBezTo>
                  <a:close/>
                </a:path>
              </a:pathLst>
            </a:custGeom>
            <a:solidFill>
              <a:srgbClr val="DDEFF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1389847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r>
                <a:rPr lang="en-US" sz="2718" i="1" spc="168" dirty="0">
                  <a:solidFill>
                    <a:srgbClr val="152225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By Gavin Witte</a:t>
              </a:r>
            </a:p>
          </p:txBody>
        </p:sp>
      </p:grpSp>
      <p:sp>
        <p:nvSpPr>
          <p:cNvPr id="7" name="Freeform 7"/>
          <p:cNvSpPr/>
          <p:nvPr/>
        </p:nvSpPr>
        <p:spPr>
          <a:xfrm>
            <a:off x="-1978932" y="7754892"/>
            <a:ext cx="6015263" cy="5730905"/>
          </a:xfrm>
          <a:custGeom>
            <a:avLst/>
            <a:gdLst/>
            <a:ahLst/>
            <a:cxnLst/>
            <a:rect l="l" t="t" r="r" b="b"/>
            <a:pathLst>
              <a:path w="6015263" h="5730905">
                <a:moveTo>
                  <a:pt x="0" y="0"/>
                </a:moveTo>
                <a:lnTo>
                  <a:pt x="6015264" y="0"/>
                </a:lnTo>
                <a:lnTo>
                  <a:pt x="6015264" y="5730906"/>
                </a:lnTo>
                <a:lnTo>
                  <a:pt x="0" y="57309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249714">
            <a:off x="13648030" y="-2287346"/>
            <a:ext cx="9889586" cy="7516085"/>
          </a:xfrm>
          <a:custGeom>
            <a:avLst/>
            <a:gdLst/>
            <a:ahLst/>
            <a:cxnLst/>
            <a:rect l="l" t="t" r="r" b="b"/>
            <a:pathLst>
              <a:path w="9889586" h="7516085">
                <a:moveTo>
                  <a:pt x="0" y="0"/>
                </a:moveTo>
                <a:lnTo>
                  <a:pt x="9889586" y="0"/>
                </a:lnTo>
                <a:lnTo>
                  <a:pt x="9889586" y="7516085"/>
                </a:lnTo>
                <a:lnTo>
                  <a:pt x="0" y="751608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7047792" y="5110620"/>
            <a:ext cx="6089699" cy="4955543"/>
          </a:xfrm>
          <a:custGeom>
            <a:avLst/>
            <a:gdLst/>
            <a:ahLst/>
            <a:cxnLst/>
            <a:rect l="l" t="t" r="r" b="b"/>
            <a:pathLst>
              <a:path w="6089699" h="4955543">
                <a:moveTo>
                  <a:pt x="0" y="0"/>
                </a:moveTo>
                <a:lnTo>
                  <a:pt x="6089699" y="0"/>
                </a:lnTo>
                <a:lnTo>
                  <a:pt x="6089699" y="4955544"/>
                </a:lnTo>
                <a:lnTo>
                  <a:pt x="0" y="49555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0491323" y="8119694"/>
            <a:ext cx="10069235" cy="3991079"/>
          </a:xfrm>
          <a:custGeom>
            <a:avLst/>
            <a:gdLst/>
            <a:ahLst/>
            <a:cxnLst/>
            <a:rect l="l" t="t" r="r" b="b"/>
            <a:pathLst>
              <a:path w="10069235" h="3991079">
                <a:moveTo>
                  <a:pt x="0" y="0"/>
                </a:moveTo>
                <a:lnTo>
                  <a:pt x="10069235" y="0"/>
                </a:lnTo>
                <a:lnTo>
                  <a:pt x="10069235" y="3991078"/>
                </a:lnTo>
                <a:lnTo>
                  <a:pt x="0" y="39910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10229885">
            <a:off x="-1854543" y="-1993274"/>
            <a:ext cx="10069235" cy="3991079"/>
          </a:xfrm>
          <a:custGeom>
            <a:avLst/>
            <a:gdLst/>
            <a:ahLst/>
            <a:cxnLst/>
            <a:rect l="l" t="t" r="r" b="b"/>
            <a:pathLst>
              <a:path w="10069235" h="3991079">
                <a:moveTo>
                  <a:pt x="0" y="0"/>
                </a:moveTo>
                <a:lnTo>
                  <a:pt x="10069235" y="0"/>
                </a:lnTo>
                <a:lnTo>
                  <a:pt x="10069235" y="3991078"/>
                </a:lnTo>
                <a:lnTo>
                  <a:pt x="0" y="39910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7774907" y="7754892"/>
            <a:ext cx="5277076" cy="668290"/>
            <a:chOff x="0" y="0"/>
            <a:chExt cx="1389847" cy="17601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89847" cy="176011"/>
            </a:xfrm>
            <a:custGeom>
              <a:avLst/>
              <a:gdLst/>
              <a:ahLst/>
              <a:cxnLst/>
              <a:rect l="l" t="t" r="r" b="b"/>
              <a:pathLst>
                <a:path w="1389847" h="176011">
                  <a:moveTo>
                    <a:pt x="17605" y="0"/>
                  </a:moveTo>
                  <a:lnTo>
                    <a:pt x="1372242" y="0"/>
                  </a:lnTo>
                  <a:cubicBezTo>
                    <a:pt x="1376911" y="0"/>
                    <a:pt x="1381389" y="1855"/>
                    <a:pt x="1384691" y="5156"/>
                  </a:cubicBezTo>
                  <a:cubicBezTo>
                    <a:pt x="1387993" y="8458"/>
                    <a:pt x="1389847" y="12936"/>
                    <a:pt x="1389847" y="17605"/>
                  </a:cubicBezTo>
                  <a:lnTo>
                    <a:pt x="1389847" y="158406"/>
                  </a:lnTo>
                  <a:cubicBezTo>
                    <a:pt x="1389847" y="163075"/>
                    <a:pt x="1387993" y="167553"/>
                    <a:pt x="1384691" y="170854"/>
                  </a:cubicBezTo>
                  <a:cubicBezTo>
                    <a:pt x="1381389" y="174156"/>
                    <a:pt x="1376911" y="176011"/>
                    <a:pt x="1372242" y="176011"/>
                  </a:cubicBezTo>
                  <a:lnTo>
                    <a:pt x="17605" y="176011"/>
                  </a:lnTo>
                  <a:cubicBezTo>
                    <a:pt x="12936" y="176011"/>
                    <a:pt x="8458" y="174156"/>
                    <a:pt x="5156" y="170854"/>
                  </a:cubicBezTo>
                  <a:cubicBezTo>
                    <a:pt x="1855" y="167553"/>
                    <a:pt x="0" y="163075"/>
                    <a:pt x="0" y="158406"/>
                  </a:cubicBezTo>
                  <a:lnTo>
                    <a:pt x="0" y="17605"/>
                  </a:lnTo>
                  <a:cubicBezTo>
                    <a:pt x="0" y="12936"/>
                    <a:pt x="1855" y="8458"/>
                    <a:pt x="5156" y="5156"/>
                  </a:cubicBezTo>
                  <a:cubicBezTo>
                    <a:pt x="8458" y="1855"/>
                    <a:pt x="12936" y="0"/>
                    <a:pt x="17605" y="0"/>
                  </a:cubicBezTo>
                  <a:close/>
                </a:path>
              </a:pathLst>
            </a:custGeom>
            <a:solidFill>
              <a:srgbClr val="DDEFF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85725"/>
              <a:ext cx="1389847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r>
                <a:rPr lang="en-US" sz="2718" i="1" spc="168">
                  <a:solidFill>
                    <a:srgbClr val="152225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ECGE6003Q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86281">
            <a:off x="-4177422" y="-2396550"/>
            <a:ext cx="10412244" cy="9162775"/>
          </a:xfrm>
          <a:custGeom>
            <a:avLst/>
            <a:gdLst/>
            <a:ahLst/>
            <a:cxnLst/>
            <a:rect l="l" t="t" r="r" b="b"/>
            <a:pathLst>
              <a:path w="10412244" h="9162775">
                <a:moveTo>
                  <a:pt x="0" y="0"/>
                </a:moveTo>
                <a:lnTo>
                  <a:pt x="10412244" y="0"/>
                </a:lnTo>
                <a:lnTo>
                  <a:pt x="10412244" y="9162775"/>
                </a:lnTo>
                <a:lnTo>
                  <a:pt x="0" y="91627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3766568">
            <a:off x="-4638184" y="9429702"/>
            <a:ext cx="8955581" cy="7880911"/>
          </a:xfrm>
          <a:custGeom>
            <a:avLst/>
            <a:gdLst/>
            <a:ahLst/>
            <a:cxnLst/>
            <a:rect l="l" t="t" r="r" b="b"/>
            <a:pathLst>
              <a:path w="8955581" h="7880911">
                <a:moveTo>
                  <a:pt x="0" y="0"/>
                </a:moveTo>
                <a:lnTo>
                  <a:pt x="8955581" y="0"/>
                </a:lnTo>
                <a:lnTo>
                  <a:pt x="8955581" y="7880912"/>
                </a:lnTo>
                <a:lnTo>
                  <a:pt x="0" y="78809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3766568">
            <a:off x="13349150" y="5817368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472322">
            <a:off x="14156743" y="6604750"/>
            <a:ext cx="923989" cy="2839073"/>
          </a:xfrm>
          <a:custGeom>
            <a:avLst/>
            <a:gdLst/>
            <a:ahLst/>
            <a:cxnLst/>
            <a:rect l="l" t="t" r="r" b="b"/>
            <a:pathLst>
              <a:path w="923989" h="2839073">
                <a:moveTo>
                  <a:pt x="0" y="0"/>
                </a:moveTo>
                <a:lnTo>
                  <a:pt x="923989" y="0"/>
                </a:lnTo>
                <a:lnTo>
                  <a:pt x="923989" y="2839072"/>
                </a:lnTo>
                <a:lnTo>
                  <a:pt x="0" y="28390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04742" y="1564432"/>
            <a:ext cx="4685590" cy="4114800"/>
          </a:xfrm>
          <a:custGeom>
            <a:avLst/>
            <a:gdLst/>
            <a:ahLst/>
            <a:cxnLst/>
            <a:rect l="l" t="t" r="r" b="b"/>
            <a:pathLst>
              <a:path w="4685590" h="4114800">
                <a:moveTo>
                  <a:pt x="0" y="0"/>
                </a:moveTo>
                <a:lnTo>
                  <a:pt x="4685590" y="0"/>
                </a:lnTo>
                <a:lnTo>
                  <a:pt x="468559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715695" y="1632021"/>
            <a:ext cx="5372746" cy="1209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189"/>
              </a:lnSpc>
              <a:spcBef>
                <a:spcPct val="0"/>
              </a:spcBef>
            </a:pPr>
            <a:r>
              <a:rPr lang="en-US" sz="6659" b="1" i="1" spc="286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Overview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525486" y="3976038"/>
            <a:ext cx="4486017" cy="3985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0672" lvl="1" indent="-240336" algn="l">
              <a:lnSpc>
                <a:spcPts val="4608"/>
              </a:lnSpc>
              <a:buFont typeface="Arial"/>
              <a:buChar char="•"/>
            </a:pPr>
            <a:r>
              <a:rPr lang="en-US" sz="2226" i="1" spc="28" dirty="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Aim of this Literature Review</a:t>
            </a:r>
          </a:p>
          <a:p>
            <a:pPr marL="480672" lvl="1" indent="-240336" algn="l">
              <a:lnSpc>
                <a:spcPts val="4608"/>
              </a:lnSpc>
              <a:buFont typeface="Arial"/>
              <a:buChar char="•"/>
            </a:pPr>
            <a:r>
              <a:rPr lang="en-US" sz="2226" i="1" u="none" strike="noStrike" spc="28" dirty="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Key Themes</a:t>
            </a:r>
          </a:p>
          <a:p>
            <a:pPr marL="480672" lvl="1" indent="-240336" algn="l">
              <a:lnSpc>
                <a:spcPts val="4608"/>
              </a:lnSpc>
              <a:buFont typeface="Arial"/>
              <a:buChar char="•"/>
            </a:pPr>
            <a:r>
              <a:rPr lang="en-US" sz="2226" i="1" u="none" strike="noStrike" spc="28" dirty="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Why are Water-Based Activities Effective?</a:t>
            </a:r>
          </a:p>
          <a:p>
            <a:pPr marL="480672" lvl="1" indent="-240336" algn="l">
              <a:lnSpc>
                <a:spcPts val="4608"/>
              </a:lnSpc>
              <a:buFont typeface="Arial"/>
              <a:buChar char="•"/>
            </a:pPr>
            <a:r>
              <a:rPr lang="en-US" sz="2226" i="1" u="none" strike="noStrike" spc="28" dirty="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Limitations of the Research </a:t>
            </a:r>
          </a:p>
          <a:p>
            <a:pPr marL="480672" lvl="1" indent="-240336" algn="l">
              <a:lnSpc>
                <a:spcPts val="4608"/>
              </a:lnSpc>
              <a:buFont typeface="Arial"/>
              <a:buChar char="•"/>
            </a:pPr>
            <a:r>
              <a:rPr lang="en-US" sz="2226" i="1" u="none" strike="noStrike" spc="28" dirty="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Barriers to Participation</a:t>
            </a:r>
          </a:p>
          <a:p>
            <a:pPr marL="480672" lvl="1" indent="-240336" algn="l">
              <a:lnSpc>
                <a:spcPts val="4608"/>
              </a:lnSpc>
              <a:buFont typeface="Arial"/>
              <a:buChar char="•"/>
            </a:pPr>
            <a:r>
              <a:rPr lang="en-US" sz="2226" i="1" u="none" strike="noStrike" spc="28" dirty="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Implications for youth work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48655" y="6133960"/>
            <a:ext cx="9140417" cy="8043567"/>
          </a:xfrm>
          <a:custGeom>
            <a:avLst/>
            <a:gdLst/>
            <a:ahLst/>
            <a:cxnLst/>
            <a:rect l="l" t="t" r="r" b="b"/>
            <a:pathLst>
              <a:path w="9140417" h="8043567">
                <a:moveTo>
                  <a:pt x="0" y="0"/>
                </a:moveTo>
                <a:lnTo>
                  <a:pt x="9140417" y="0"/>
                </a:lnTo>
                <a:lnTo>
                  <a:pt x="9140417" y="8043567"/>
                </a:lnTo>
                <a:lnTo>
                  <a:pt x="0" y="8043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136214">
            <a:off x="15376697" y="-1394940"/>
            <a:ext cx="6311745" cy="5554335"/>
          </a:xfrm>
          <a:custGeom>
            <a:avLst/>
            <a:gdLst/>
            <a:ahLst/>
            <a:cxnLst/>
            <a:rect l="l" t="t" r="r" b="b"/>
            <a:pathLst>
              <a:path w="6311745" h="5554335">
                <a:moveTo>
                  <a:pt x="0" y="0"/>
                </a:moveTo>
                <a:lnTo>
                  <a:pt x="6311745" y="0"/>
                </a:lnTo>
                <a:lnTo>
                  <a:pt x="6311745" y="5554335"/>
                </a:lnTo>
                <a:lnTo>
                  <a:pt x="0" y="55543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189482" y="1255572"/>
            <a:ext cx="2304288" cy="8229600"/>
          </a:xfrm>
          <a:custGeom>
            <a:avLst/>
            <a:gdLst/>
            <a:ahLst/>
            <a:cxnLst/>
            <a:rect l="l" t="t" r="r" b="b"/>
            <a:pathLst>
              <a:path w="2304288" h="8229600">
                <a:moveTo>
                  <a:pt x="0" y="0"/>
                </a:moveTo>
                <a:lnTo>
                  <a:pt x="2304288" y="0"/>
                </a:lnTo>
                <a:lnTo>
                  <a:pt x="230428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801008" y="3052860"/>
            <a:ext cx="9069417" cy="3386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Does Participation in Water-based activities have a positive effect on the mental - health and wellbeing of young people?</a:t>
            </a:r>
          </a:p>
          <a:p>
            <a:pPr algn="l">
              <a:lnSpc>
                <a:spcPts val="3308"/>
              </a:lnSpc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Are there links to Blue Spaces also?</a:t>
            </a:r>
          </a:p>
          <a:p>
            <a:pPr algn="l">
              <a:lnSpc>
                <a:spcPts val="3308"/>
              </a:lnSpc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With increasing focus around mental health in young people is there room for interventions within the youth work practice?</a:t>
            </a:r>
          </a:p>
          <a:p>
            <a:pPr marL="0" lvl="0" indent="0" algn="l">
              <a:lnSpc>
                <a:spcPts val="3308"/>
              </a:lnSpc>
              <a:spcBef>
                <a:spcPct val="0"/>
              </a:spcBef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692256" y="1141272"/>
            <a:ext cx="7178169" cy="668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3600" b="1" i="1" spc="154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Aim of this literature review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23289" y="3683681"/>
            <a:ext cx="4118815" cy="4459347"/>
          </a:xfrm>
          <a:custGeom>
            <a:avLst/>
            <a:gdLst/>
            <a:ahLst/>
            <a:cxnLst/>
            <a:rect l="l" t="t" r="r" b="b"/>
            <a:pathLst>
              <a:path w="4118815" h="4459347">
                <a:moveTo>
                  <a:pt x="0" y="0"/>
                </a:moveTo>
                <a:lnTo>
                  <a:pt x="4118815" y="0"/>
                </a:lnTo>
                <a:lnTo>
                  <a:pt x="4118815" y="4459348"/>
                </a:lnTo>
                <a:lnTo>
                  <a:pt x="0" y="44593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085079" y="3683681"/>
            <a:ext cx="4118815" cy="4459347"/>
          </a:xfrm>
          <a:custGeom>
            <a:avLst/>
            <a:gdLst/>
            <a:ahLst/>
            <a:cxnLst/>
            <a:rect l="l" t="t" r="r" b="b"/>
            <a:pathLst>
              <a:path w="4118815" h="4459347">
                <a:moveTo>
                  <a:pt x="0" y="0"/>
                </a:moveTo>
                <a:lnTo>
                  <a:pt x="4118816" y="0"/>
                </a:lnTo>
                <a:lnTo>
                  <a:pt x="4118816" y="4459348"/>
                </a:lnTo>
                <a:lnTo>
                  <a:pt x="0" y="44593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145896" y="3683681"/>
            <a:ext cx="4118815" cy="4459347"/>
          </a:xfrm>
          <a:custGeom>
            <a:avLst/>
            <a:gdLst/>
            <a:ahLst/>
            <a:cxnLst/>
            <a:rect l="l" t="t" r="r" b="b"/>
            <a:pathLst>
              <a:path w="4118815" h="4459347">
                <a:moveTo>
                  <a:pt x="0" y="0"/>
                </a:moveTo>
                <a:lnTo>
                  <a:pt x="4118815" y="0"/>
                </a:lnTo>
                <a:lnTo>
                  <a:pt x="4118815" y="4459348"/>
                </a:lnTo>
                <a:lnTo>
                  <a:pt x="0" y="44593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916289" y="7436563"/>
            <a:ext cx="3606238" cy="3193160"/>
          </a:xfrm>
          <a:custGeom>
            <a:avLst/>
            <a:gdLst/>
            <a:ahLst/>
            <a:cxnLst/>
            <a:rect l="l" t="t" r="r" b="b"/>
            <a:pathLst>
              <a:path w="3606238" h="3193160">
                <a:moveTo>
                  <a:pt x="0" y="0"/>
                </a:moveTo>
                <a:lnTo>
                  <a:pt x="3606237" y="0"/>
                </a:lnTo>
                <a:lnTo>
                  <a:pt x="3606237" y="3193159"/>
                </a:lnTo>
                <a:lnTo>
                  <a:pt x="0" y="31931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 flipV="1">
            <a:off x="-245043" y="-370928"/>
            <a:ext cx="3606238" cy="3193160"/>
          </a:xfrm>
          <a:custGeom>
            <a:avLst/>
            <a:gdLst/>
            <a:ahLst/>
            <a:cxnLst/>
            <a:rect l="l" t="t" r="r" b="b"/>
            <a:pathLst>
              <a:path w="3606238" h="3193160">
                <a:moveTo>
                  <a:pt x="3606238" y="3193160"/>
                </a:moveTo>
                <a:lnTo>
                  <a:pt x="0" y="3193160"/>
                </a:lnTo>
                <a:lnTo>
                  <a:pt x="0" y="0"/>
                </a:lnTo>
                <a:lnTo>
                  <a:pt x="3606238" y="0"/>
                </a:lnTo>
                <a:lnTo>
                  <a:pt x="3606238" y="319316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3721946" y="3452825"/>
            <a:ext cx="721502" cy="754176"/>
            <a:chOff x="0" y="0"/>
            <a:chExt cx="812800" cy="84960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49609"/>
            </a:xfrm>
            <a:custGeom>
              <a:avLst/>
              <a:gdLst/>
              <a:ahLst/>
              <a:cxnLst/>
              <a:rect l="l" t="t" r="r" b="b"/>
              <a:pathLst>
                <a:path w="812800" h="849609">
                  <a:moveTo>
                    <a:pt x="406400" y="0"/>
                  </a:moveTo>
                  <a:cubicBezTo>
                    <a:pt x="181951" y="0"/>
                    <a:pt x="0" y="190192"/>
                    <a:pt x="0" y="424805"/>
                  </a:cubicBezTo>
                  <a:cubicBezTo>
                    <a:pt x="0" y="659418"/>
                    <a:pt x="181951" y="849609"/>
                    <a:pt x="406400" y="849609"/>
                  </a:cubicBezTo>
                  <a:cubicBezTo>
                    <a:pt x="630849" y="849609"/>
                    <a:pt x="812800" y="659418"/>
                    <a:pt x="812800" y="424805"/>
                  </a:cubicBezTo>
                  <a:cubicBezTo>
                    <a:pt x="812800" y="19019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w="38100" cap="sq">
              <a:solidFill>
                <a:srgbClr val="98D4E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-101324"/>
              <a:ext cx="660400" cy="871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01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783736" y="3452825"/>
            <a:ext cx="721502" cy="754176"/>
            <a:chOff x="0" y="0"/>
            <a:chExt cx="812800" cy="84960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49609"/>
            </a:xfrm>
            <a:custGeom>
              <a:avLst/>
              <a:gdLst/>
              <a:ahLst/>
              <a:cxnLst/>
              <a:rect l="l" t="t" r="r" b="b"/>
              <a:pathLst>
                <a:path w="812800" h="849609">
                  <a:moveTo>
                    <a:pt x="406400" y="0"/>
                  </a:moveTo>
                  <a:cubicBezTo>
                    <a:pt x="181951" y="0"/>
                    <a:pt x="0" y="190192"/>
                    <a:pt x="0" y="424805"/>
                  </a:cubicBezTo>
                  <a:cubicBezTo>
                    <a:pt x="0" y="659418"/>
                    <a:pt x="181951" y="849609"/>
                    <a:pt x="406400" y="849609"/>
                  </a:cubicBezTo>
                  <a:cubicBezTo>
                    <a:pt x="630849" y="849609"/>
                    <a:pt x="812800" y="659418"/>
                    <a:pt x="812800" y="424805"/>
                  </a:cubicBezTo>
                  <a:cubicBezTo>
                    <a:pt x="812800" y="19019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w="38100" cap="sq">
              <a:solidFill>
                <a:srgbClr val="98D4E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-101324"/>
              <a:ext cx="660400" cy="871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845039" y="3452825"/>
            <a:ext cx="721502" cy="754176"/>
            <a:chOff x="0" y="0"/>
            <a:chExt cx="812800" cy="84960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49609"/>
            </a:xfrm>
            <a:custGeom>
              <a:avLst/>
              <a:gdLst/>
              <a:ahLst/>
              <a:cxnLst/>
              <a:rect l="l" t="t" r="r" b="b"/>
              <a:pathLst>
                <a:path w="812800" h="849609">
                  <a:moveTo>
                    <a:pt x="406400" y="0"/>
                  </a:moveTo>
                  <a:cubicBezTo>
                    <a:pt x="181951" y="0"/>
                    <a:pt x="0" y="190192"/>
                    <a:pt x="0" y="424805"/>
                  </a:cubicBezTo>
                  <a:cubicBezTo>
                    <a:pt x="0" y="659418"/>
                    <a:pt x="181951" y="849609"/>
                    <a:pt x="406400" y="849609"/>
                  </a:cubicBezTo>
                  <a:cubicBezTo>
                    <a:pt x="630849" y="849609"/>
                    <a:pt x="812800" y="659418"/>
                    <a:pt x="812800" y="424805"/>
                  </a:cubicBezTo>
                  <a:cubicBezTo>
                    <a:pt x="812800" y="19019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w="38100" cap="sq">
              <a:solidFill>
                <a:srgbClr val="98D4E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-101324"/>
              <a:ext cx="660400" cy="871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03</a:t>
              </a:r>
            </a:p>
          </p:txBody>
        </p:sp>
      </p:grpSp>
      <p:sp>
        <p:nvSpPr>
          <p:cNvPr id="16" name="AutoShape 16"/>
          <p:cNvSpPr/>
          <p:nvPr/>
        </p:nvSpPr>
        <p:spPr>
          <a:xfrm>
            <a:off x="2651760" y="7417513"/>
            <a:ext cx="2812057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AutoShape 17"/>
          <p:cNvSpPr/>
          <p:nvPr/>
        </p:nvSpPr>
        <p:spPr>
          <a:xfrm>
            <a:off x="7738459" y="7455613"/>
            <a:ext cx="2812057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" name="AutoShape 18"/>
          <p:cNvSpPr/>
          <p:nvPr/>
        </p:nvSpPr>
        <p:spPr>
          <a:xfrm>
            <a:off x="12799762" y="7417513"/>
            <a:ext cx="2812057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4799017" y="7651657"/>
            <a:ext cx="3488983" cy="2486694"/>
          </a:xfrm>
          <a:custGeom>
            <a:avLst/>
            <a:gdLst/>
            <a:ahLst/>
            <a:cxnLst/>
            <a:rect l="l" t="t" r="r" b="b"/>
            <a:pathLst>
              <a:path w="3488983" h="2486694">
                <a:moveTo>
                  <a:pt x="0" y="0"/>
                </a:moveTo>
                <a:lnTo>
                  <a:pt x="3488983" y="0"/>
                </a:lnTo>
                <a:lnTo>
                  <a:pt x="3488983" y="2486693"/>
                </a:lnTo>
                <a:lnTo>
                  <a:pt x="0" y="24866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5091966" y="2005904"/>
            <a:ext cx="8104067" cy="962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84"/>
              </a:lnSpc>
            </a:pPr>
            <a:r>
              <a:rPr lang="en-US" sz="5218" b="1" i="1" spc="224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Overview of Findings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435210" y="5273629"/>
            <a:ext cx="3294973" cy="1001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12"/>
              </a:lnSpc>
              <a:spcBef>
                <a:spcPct val="0"/>
              </a:spcBef>
            </a:pPr>
            <a:r>
              <a:rPr lang="en-US" sz="1707" i="1" spc="73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Four Key themes emerged consistantly throughout the findings.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223292" y="4626101"/>
            <a:ext cx="3667255" cy="2392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3722" lvl="1" indent="-191861" algn="l">
              <a:lnSpc>
                <a:spcPts val="2719"/>
              </a:lnSpc>
              <a:buFont typeface="Arial"/>
              <a:buChar char="•"/>
            </a:pPr>
            <a:r>
              <a:rPr lang="en-US" sz="1777" i="1" spc="76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Psychological benefits, physical, </a:t>
            </a:r>
          </a:p>
          <a:p>
            <a:pPr marL="383722" lvl="1" indent="-191861" algn="l">
              <a:lnSpc>
                <a:spcPts val="2719"/>
              </a:lnSpc>
              <a:buFont typeface="Arial"/>
              <a:buChar char="•"/>
            </a:pPr>
            <a:r>
              <a:rPr lang="en-US" sz="1777" i="1" spc="76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Mental health benefits,</a:t>
            </a:r>
          </a:p>
          <a:p>
            <a:pPr marL="383722" lvl="1" indent="-191861" algn="l">
              <a:lnSpc>
                <a:spcPts val="2719"/>
              </a:lnSpc>
              <a:buFont typeface="Arial"/>
              <a:buChar char="•"/>
            </a:pPr>
            <a:r>
              <a:rPr lang="en-US" sz="1777" i="1" spc="76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 Biological and Environmental awareness benefits</a:t>
            </a:r>
          </a:p>
          <a:p>
            <a:pPr marL="383722" lvl="1" indent="-191861" algn="l">
              <a:lnSpc>
                <a:spcPts val="2719"/>
              </a:lnSpc>
              <a:buFont typeface="Arial"/>
              <a:buChar char="•"/>
            </a:pPr>
            <a:r>
              <a:rPr lang="en-US" sz="1777" i="1" spc="76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 Social connection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558304" y="5273629"/>
            <a:ext cx="3294973" cy="10010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12"/>
              </a:lnSpc>
              <a:spcBef>
                <a:spcPct val="0"/>
              </a:spcBef>
            </a:pPr>
            <a:r>
              <a:rPr lang="en-US" sz="1707" i="1" spc="73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 b</a:t>
            </a:r>
            <a:r>
              <a:rPr lang="en-US" sz="1707" i="1" u="none" strike="noStrike" spc="73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enefits of water-based activities extend far beyond simple recreation activities.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766568">
            <a:off x="13349150" y="5817368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3766568">
            <a:off x="-2719788" y="-4014927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858829" y="2727179"/>
            <a:ext cx="2821300" cy="668290"/>
            <a:chOff x="0" y="0"/>
            <a:chExt cx="743059" cy="1760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858829" y="4843210"/>
            <a:ext cx="2821300" cy="668290"/>
            <a:chOff x="0" y="0"/>
            <a:chExt cx="743059" cy="17601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858829" y="6854466"/>
            <a:ext cx="2821300" cy="668290"/>
            <a:chOff x="0" y="0"/>
            <a:chExt cx="743059" cy="1760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2899841" y="2901537"/>
            <a:ext cx="4220027" cy="5360312"/>
          </a:xfrm>
          <a:custGeom>
            <a:avLst/>
            <a:gdLst/>
            <a:ahLst/>
            <a:cxnLst/>
            <a:rect l="l" t="t" r="r" b="b"/>
            <a:pathLst>
              <a:path w="4220027" h="5360312">
                <a:moveTo>
                  <a:pt x="0" y="0"/>
                </a:moveTo>
                <a:lnTo>
                  <a:pt x="4220027" y="0"/>
                </a:lnTo>
                <a:lnTo>
                  <a:pt x="4220027" y="5360312"/>
                </a:lnTo>
                <a:lnTo>
                  <a:pt x="0" y="53603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857659" y="1059798"/>
            <a:ext cx="8804610" cy="1088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023"/>
              </a:lnSpc>
              <a:spcBef>
                <a:spcPct val="0"/>
              </a:spcBef>
            </a:pPr>
            <a:r>
              <a:rPr lang="en-US" sz="5897" b="1" i="1" spc="253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Psychological Benefits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44626" y="3410839"/>
            <a:ext cx="8231409" cy="157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One of the strongest findings related to psychological wellbeing. 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improvements in confidence, resilience and overall wellbeing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44626" y="5589927"/>
            <a:ext cx="8231409" cy="1178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reductions in stress and anxiety alongside</a:t>
            </a:r>
          </a:p>
          <a:p>
            <a:pPr algn="l">
              <a:lnSpc>
                <a:spcPts val="3213"/>
              </a:lnSpc>
            </a:pPr>
            <a:endParaRPr lang="en-US" sz="2100" i="1" spc="90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Water-based activities often present achievable challenges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3" y="7751356"/>
            <a:ext cx="8231409" cy="157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new skills and experience a sense of accomplishment</a:t>
            </a:r>
          </a:p>
          <a:p>
            <a:pPr algn="l">
              <a:lnSpc>
                <a:spcPts val="3213"/>
              </a:lnSpc>
            </a:pPr>
            <a:endParaRPr lang="en-US" sz="2100" i="1" spc="90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strengthen self-belief and contribute to improved mental health outcomes over time.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766568">
            <a:off x="13349150" y="5817368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3766568">
            <a:off x="-2719788" y="-4014927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858829" y="2727179"/>
            <a:ext cx="2821300" cy="668290"/>
            <a:chOff x="0" y="0"/>
            <a:chExt cx="743059" cy="1760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858829" y="5075428"/>
            <a:ext cx="2821300" cy="668290"/>
            <a:chOff x="0" y="0"/>
            <a:chExt cx="743059" cy="17601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985635" y="7187331"/>
            <a:ext cx="2821300" cy="668290"/>
            <a:chOff x="0" y="0"/>
            <a:chExt cx="743059" cy="1760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1429111" y="2900315"/>
            <a:ext cx="5421326" cy="5283329"/>
          </a:xfrm>
          <a:custGeom>
            <a:avLst/>
            <a:gdLst/>
            <a:ahLst/>
            <a:cxnLst/>
            <a:rect l="l" t="t" r="r" b="b"/>
            <a:pathLst>
              <a:path w="5421326" h="5283329">
                <a:moveTo>
                  <a:pt x="0" y="0"/>
                </a:moveTo>
                <a:lnTo>
                  <a:pt x="5421326" y="0"/>
                </a:lnTo>
                <a:lnTo>
                  <a:pt x="5421326" y="5283329"/>
                </a:lnTo>
                <a:lnTo>
                  <a:pt x="0" y="52833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857659" y="1059798"/>
            <a:ext cx="8804610" cy="1088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023"/>
              </a:lnSpc>
              <a:spcBef>
                <a:spcPct val="0"/>
              </a:spcBef>
            </a:pPr>
            <a:r>
              <a:rPr lang="en-US" sz="5897" b="1" i="1" spc="253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Physical Benefits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44626" y="3410839"/>
            <a:ext cx="8231409" cy="157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Like other forms of exercise, water-based activities increase physical activity levels.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 properties of water can make physical activity more accessible and enjoyable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3547" y="5926696"/>
            <a:ext cx="8231409" cy="778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Buoyancy reduces the impact on joints and muscles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Improve strength, fitness, and cardiovascular health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3547" y="8037106"/>
            <a:ext cx="8231409" cy="1978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May also promote better sleep, reduce physiological stress responses.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All of which have been linked to improved mental wellbeing.</a:t>
            </a:r>
          </a:p>
          <a:p>
            <a:pPr algn="l">
              <a:lnSpc>
                <a:spcPts val="3213"/>
              </a:lnSpc>
            </a:pPr>
            <a:endParaRPr lang="en-US" sz="2100" i="1" spc="90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766568">
            <a:off x="13349150" y="5817368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3766568">
            <a:off x="-2719788" y="-4014927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858829" y="2727179"/>
            <a:ext cx="2821300" cy="668290"/>
            <a:chOff x="0" y="0"/>
            <a:chExt cx="743059" cy="1760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858829" y="5075428"/>
            <a:ext cx="2821300" cy="668290"/>
            <a:chOff x="0" y="0"/>
            <a:chExt cx="743059" cy="17601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985635" y="7187331"/>
            <a:ext cx="2821300" cy="668290"/>
            <a:chOff x="0" y="0"/>
            <a:chExt cx="743059" cy="1760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2194665" y="2727179"/>
            <a:ext cx="4818414" cy="5107594"/>
          </a:xfrm>
          <a:custGeom>
            <a:avLst/>
            <a:gdLst/>
            <a:ahLst/>
            <a:cxnLst/>
            <a:rect l="l" t="t" r="r" b="b"/>
            <a:pathLst>
              <a:path w="4818414" h="5107594">
                <a:moveTo>
                  <a:pt x="0" y="0"/>
                </a:moveTo>
                <a:lnTo>
                  <a:pt x="4818414" y="0"/>
                </a:lnTo>
                <a:lnTo>
                  <a:pt x="4818414" y="5107594"/>
                </a:lnTo>
                <a:lnTo>
                  <a:pt x="0" y="51075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429690" y="-2158"/>
            <a:ext cx="10865202" cy="2243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023"/>
              </a:lnSpc>
              <a:spcBef>
                <a:spcPct val="0"/>
              </a:spcBef>
            </a:pPr>
            <a:r>
              <a:rPr lang="en-US" sz="5897" b="1" i="1" spc="253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Biological and Environmental Benefits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44626" y="3410839"/>
            <a:ext cx="8231409" cy="157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 environment itself appears to play an important role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Blue spaces, such as rivers, lakes and coastal areas, were associated with feelings of calmness, restoration and connection with nature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3547" y="5926696"/>
            <a:ext cx="8231409" cy="1178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Greater awareness of environmental and ecological issues.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 Wellbeing benefits are not solely linked to the activity itself, but also to being immersed in natural settings.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3547" y="8037106"/>
            <a:ext cx="8231409" cy="157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Participation may influence biological processes such as reducing cortisol levels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Increasing dopamine and endorphins that contribute to positive mood and wellbeing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766568">
            <a:off x="13349150" y="5817368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3766568">
            <a:off x="-2719788" y="-4014927"/>
            <a:ext cx="7820300" cy="6881864"/>
          </a:xfrm>
          <a:custGeom>
            <a:avLst/>
            <a:gdLst/>
            <a:ahLst/>
            <a:cxnLst/>
            <a:rect l="l" t="t" r="r" b="b"/>
            <a:pathLst>
              <a:path w="7820300" h="6881864">
                <a:moveTo>
                  <a:pt x="0" y="0"/>
                </a:moveTo>
                <a:lnTo>
                  <a:pt x="7820300" y="0"/>
                </a:lnTo>
                <a:lnTo>
                  <a:pt x="7820300" y="6881864"/>
                </a:lnTo>
                <a:lnTo>
                  <a:pt x="0" y="688186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858829" y="2727179"/>
            <a:ext cx="2821300" cy="668290"/>
            <a:chOff x="0" y="0"/>
            <a:chExt cx="743059" cy="17601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858829" y="5075428"/>
            <a:ext cx="2821300" cy="668290"/>
            <a:chOff x="0" y="0"/>
            <a:chExt cx="743059" cy="17601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2985635" y="7187331"/>
            <a:ext cx="2821300" cy="668290"/>
            <a:chOff x="0" y="0"/>
            <a:chExt cx="743059" cy="17601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43059" cy="176011"/>
            </a:xfrm>
            <a:custGeom>
              <a:avLst/>
              <a:gdLst/>
              <a:ahLst/>
              <a:cxnLst/>
              <a:rect l="l" t="t" r="r" b="b"/>
              <a:pathLst>
                <a:path w="743059" h="176011">
                  <a:moveTo>
                    <a:pt x="88005" y="0"/>
                  </a:moveTo>
                  <a:lnTo>
                    <a:pt x="655053" y="0"/>
                  </a:lnTo>
                  <a:cubicBezTo>
                    <a:pt x="703657" y="0"/>
                    <a:pt x="743059" y="39401"/>
                    <a:pt x="743059" y="88005"/>
                  </a:cubicBezTo>
                  <a:lnTo>
                    <a:pt x="743059" y="88005"/>
                  </a:lnTo>
                  <a:cubicBezTo>
                    <a:pt x="743059" y="136609"/>
                    <a:pt x="703657" y="176011"/>
                    <a:pt x="655053" y="176011"/>
                  </a:cubicBezTo>
                  <a:lnTo>
                    <a:pt x="88005" y="176011"/>
                  </a:lnTo>
                  <a:cubicBezTo>
                    <a:pt x="39401" y="176011"/>
                    <a:pt x="0" y="136609"/>
                    <a:pt x="0" y="88005"/>
                  </a:cubicBezTo>
                  <a:lnTo>
                    <a:pt x="0" y="88005"/>
                  </a:lnTo>
                  <a:cubicBezTo>
                    <a:pt x="0" y="39401"/>
                    <a:pt x="39401" y="0"/>
                    <a:pt x="88005" y="0"/>
                  </a:cubicBezTo>
                  <a:close/>
                </a:path>
              </a:pathLst>
            </a:custGeom>
            <a:solidFill>
              <a:srgbClr val="DDEFF2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85725"/>
              <a:ext cx="743059" cy="2617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1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9969853" y="3228756"/>
            <a:ext cx="6907676" cy="4114800"/>
          </a:xfrm>
          <a:custGeom>
            <a:avLst/>
            <a:gdLst/>
            <a:ahLst/>
            <a:cxnLst/>
            <a:rect l="l" t="t" r="r" b="b"/>
            <a:pathLst>
              <a:path w="6907676" h="4114800">
                <a:moveTo>
                  <a:pt x="0" y="0"/>
                </a:moveTo>
                <a:lnTo>
                  <a:pt x="6907676" y="0"/>
                </a:lnTo>
                <a:lnTo>
                  <a:pt x="69076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545563" y="638375"/>
            <a:ext cx="10865202" cy="1088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023"/>
              </a:lnSpc>
              <a:spcBef>
                <a:spcPct val="0"/>
              </a:spcBef>
            </a:pPr>
            <a:r>
              <a:rPr lang="en-US" sz="5897" b="1" i="1" spc="253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Social Benefits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44626" y="3410839"/>
            <a:ext cx="8231409" cy="1178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Stronger relationships with peers.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A greater sense of belonging and increased engagement with their communities.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33547" y="5926696"/>
            <a:ext cx="8231409" cy="1178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These activities often require teamwork, communication and mutual support.</a:t>
            </a:r>
          </a:p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 Creating opportunities for meaningful connections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33547" y="8037106"/>
            <a:ext cx="8231409" cy="778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0" lvl="1" indent="-226695" algn="l">
              <a:lnSpc>
                <a:spcPts val="3213"/>
              </a:lnSpc>
              <a:buFont typeface="Arial"/>
              <a:buChar char="•"/>
            </a:pPr>
            <a:r>
              <a:rPr lang="en-US" sz="2100" i="1" spc="90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From a youth work perspective, this aligns closely with our goal of fostering safe and supportive relationships.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EF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47924" y="1028700"/>
            <a:ext cx="8302216" cy="8341200"/>
            <a:chOff x="0" y="0"/>
            <a:chExt cx="6446461" cy="647673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446462" cy="6476730"/>
            </a:xfrm>
            <a:custGeom>
              <a:avLst/>
              <a:gdLst/>
              <a:ahLst/>
              <a:cxnLst/>
              <a:rect l="l" t="t" r="r" b="b"/>
              <a:pathLst>
                <a:path w="6446462" h="6476730">
                  <a:moveTo>
                    <a:pt x="53932" y="5908722"/>
                  </a:moveTo>
                  <a:cubicBezTo>
                    <a:pt x="53932" y="5908722"/>
                    <a:pt x="-9098" y="5662158"/>
                    <a:pt x="1120" y="1208253"/>
                  </a:cubicBezTo>
                  <a:cubicBezTo>
                    <a:pt x="9553" y="984462"/>
                    <a:pt x="55935" y="638823"/>
                    <a:pt x="55935" y="638823"/>
                  </a:cubicBezTo>
                  <a:cubicBezTo>
                    <a:pt x="73135" y="495957"/>
                    <a:pt x="47587" y="331357"/>
                    <a:pt x="172287" y="217416"/>
                  </a:cubicBezTo>
                  <a:cubicBezTo>
                    <a:pt x="337696" y="66279"/>
                    <a:pt x="612545" y="-6509"/>
                    <a:pt x="5558621" y="456"/>
                  </a:cubicBezTo>
                  <a:cubicBezTo>
                    <a:pt x="5775369" y="10310"/>
                    <a:pt x="5979684" y="29972"/>
                    <a:pt x="6113872" y="95181"/>
                  </a:cubicBezTo>
                  <a:cubicBezTo>
                    <a:pt x="6369918" y="219611"/>
                    <a:pt x="6451693" y="452651"/>
                    <a:pt x="6446206" y="698175"/>
                  </a:cubicBezTo>
                  <a:cubicBezTo>
                    <a:pt x="6446206" y="698175"/>
                    <a:pt x="6402918" y="1006564"/>
                    <a:pt x="6410351" y="1242098"/>
                  </a:cubicBezTo>
                  <a:cubicBezTo>
                    <a:pt x="6417475" y="5650524"/>
                    <a:pt x="6424631" y="5846126"/>
                    <a:pt x="6424631" y="5846126"/>
                  </a:cubicBezTo>
                  <a:cubicBezTo>
                    <a:pt x="6407950" y="6061859"/>
                    <a:pt x="6293305" y="6272470"/>
                    <a:pt x="6096436" y="6384094"/>
                  </a:cubicBezTo>
                  <a:cubicBezTo>
                    <a:pt x="5946085" y="6469343"/>
                    <a:pt x="5748054" y="6484441"/>
                    <a:pt x="4563847" y="6473699"/>
                  </a:cubicBezTo>
                  <a:cubicBezTo>
                    <a:pt x="636854" y="6468423"/>
                    <a:pt x="375506" y="6502276"/>
                    <a:pt x="245180" y="6393118"/>
                  </a:cubicBezTo>
                  <a:cubicBezTo>
                    <a:pt x="136669" y="6302233"/>
                    <a:pt x="72697" y="6108921"/>
                    <a:pt x="53932" y="5908722"/>
                  </a:cubicBezTo>
                  <a:close/>
                </a:path>
              </a:pathLst>
            </a:custGeom>
            <a:solidFill>
              <a:srgbClr val="FAFAF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213350" y="3402757"/>
            <a:ext cx="5871541" cy="270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19"/>
              </a:lnSpc>
            </a:pPr>
            <a:r>
              <a:rPr lang="en-US" sz="1450" i="1" spc="6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 evidence suggests there is no single explanation.</a:t>
            </a:r>
          </a:p>
        </p:txBody>
      </p:sp>
      <p:sp>
        <p:nvSpPr>
          <p:cNvPr id="5" name="Freeform 5"/>
          <p:cNvSpPr/>
          <p:nvPr/>
        </p:nvSpPr>
        <p:spPr>
          <a:xfrm>
            <a:off x="2803446" y="2806946"/>
            <a:ext cx="1409904" cy="1305924"/>
          </a:xfrm>
          <a:custGeom>
            <a:avLst/>
            <a:gdLst/>
            <a:ahLst/>
            <a:cxnLst/>
            <a:rect l="l" t="t" r="r" b="b"/>
            <a:pathLst>
              <a:path w="1409904" h="1305924">
                <a:moveTo>
                  <a:pt x="0" y="0"/>
                </a:moveTo>
                <a:lnTo>
                  <a:pt x="1409904" y="0"/>
                </a:lnTo>
                <a:lnTo>
                  <a:pt x="1409904" y="1305923"/>
                </a:lnTo>
                <a:lnTo>
                  <a:pt x="0" y="13059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803446" y="4645078"/>
            <a:ext cx="1409904" cy="1305924"/>
          </a:xfrm>
          <a:custGeom>
            <a:avLst/>
            <a:gdLst/>
            <a:ahLst/>
            <a:cxnLst/>
            <a:rect l="l" t="t" r="r" b="b"/>
            <a:pathLst>
              <a:path w="1409904" h="1305924">
                <a:moveTo>
                  <a:pt x="0" y="0"/>
                </a:moveTo>
                <a:lnTo>
                  <a:pt x="1409904" y="0"/>
                </a:lnTo>
                <a:lnTo>
                  <a:pt x="1409904" y="1305924"/>
                </a:lnTo>
                <a:lnTo>
                  <a:pt x="0" y="13059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065326" y="2955174"/>
            <a:ext cx="886144" cy="1083968"/>
          </a:xfrm>
          <a:custGeom>
            <a:avLst/>
            <a:gdLst/>
            <a:ahLst/>
            <a:cxnLst/>
            <a:rect l="l" t="t" r="r" b="b"/>
            <a:pathLst>
              <a:path w="886144" h="1083968">
                <a:moveTo>
                  <a:pt x="0" y="0"/>
                </a:moveTo>
                <a:lnTo>
                  <a:pt x="886144" y="0"/>
                </a:lnTo>
                <a:lnTo>
                  <a:pt x="886144" y="1083968"/>
                </a:lnTo>
                <a:lnTo>
                  <a:pt x="0" y="10839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2803446" y="6769875"/>
            <a:ext cx="1409904" cy="1305924"/>
          </a:xfrm>
          <a:custGeom>
            <a:avLst/>
            <a:gdLst/>
            <a:ahLst/>
            <a:cxnLst/>
            <a:rect l="l" t="t" r="r" b="b"/>
            <a:pathLst>
              <a:path w="1409904" h="1305924">
                <a:moveTo>
                  <a:pt x="0" y="0"/>
                </a:moveTo>
                <a:lnTo>
                  <a:pt x="1409904" y="0"/>
                </a:lnTo>
                <a:lnTo>
                  <a:pt x="1409904" y="1305924"/>
                </a:lnTo>
                <a:lnTo>
                  <a:pt x="0" y="13059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2977369" y="4968288"/>
            <a:ext cx="1062057" cy="1048782"/>
          </a:xfrm>
          <a:custGeom>
            <a:avLst/>
            <a:gdLst/>
            <a:ahLst/>
            <a:cxnLst/>
            <a:rect l="l" t="t" r="r" b="b"/>
            <a:pathLst>
              <a:path w="1062057" h="1048782">
                <a:moveTo>
                  <a:pt x="0" y="0"/>
                </a:moveTo>
                <a:lnTo>
                  <a:pt x="1062057" y="0"/>
                </a:lnTo>
                <a:lnTo>
                  <a:pt x="1062057" y="1048782"/>
                </a:lnTo>
                <a:lnTo>
                  <a:pt x="0" y="10487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2993697" y="6978283"/>
            <a:ext cx="955874" cy="975381"/>
          </a:xfrm>
          <a:custGeom>
            <a:avLst/>
            <a:gdLst/>
            <a:ahLst/>
            <a:cxnLst/>
            <a:rect l="l" t="t" r="r" b="b"/>
            <a:pathLst>
              <a:path w="955874" h="975381">
                <a:moveTo>
                  <a:pt x="0" y="0"/>
                </a:moveTo>
                <a:lnTo>
                  <a:pt x="955874" y="0"/>
                </a:lnTo>
                <a:lnTo>
                  <a:pt x="955874" y="975381"/>
                </a:lnTo>
                <a:lnTo>
                  <a:pt x="0" y="9753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249714">
            <a:off x="13648030" y="-2287346"/>
            <a:ext cx="9889586" cy="7516085"/>
          </a:xfrm>
          <a:custGeom>
            <a:avLst/>
            <a:gdLst/>
            <a:ahLst/>
            <a:cxnLst/>
            <a:rect l="l" t="t" r="r" b="b"/>
            <a:pathLst>
              <a:path w="9889586" h="7516085">
                <a:moveTo>
                  <a:pt x="0" y="0"/>
                </a:moveTo>
                <a:lnTo>
                  <a:pt x="9889586" y="0"/>
                </a:lnTo>
                <a:lnTo>
                  <a:pt x="9889586" y="7516085"/>
                </a:lnTo>
                <a:lnTo>
                  <a:pt x="0" y="751608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1211189" y="7711728"/>
            <a:ext cx="10069235" cy="3991079"/>
          </a:xfrm>
          <a:custGeom>
            <a:avLst/>
            <a:gdLst/>
            <a:ahLst/>
            <a:cxnLst/>
            <a:rect l="l" t="t" r="r" b="b"/>
            <a:pathLst>
              <a:path w="10069235" h="3991079">
                <a:moveTo>
                  <a:pt x="0" y="0"/>
                </a:moveTo>
                <a:lnTo>
                  <a:pt x="10069235" y="0"/>
                </a:lnTo>
                <a:lnTo>
                  <a:pt x="10069235" y="3991078"/>
                </a:lnTo>
                <a:lnTo>
                  <a:pt x="0" y="39910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9340395" y="1377879"/>
            <a:ext cx="8095869" cy="8229600"/>
          </a:xfrm>
          <a:custGeom>
            <a:avLst/>
            <a:gdLst/>
            <a:ahLst/>
            <a:cxnLst/>
            <a:rect l="l" t="t" r="r" b="b"/>
            <a:pathLst>
              <a:path w="8095869" h="8229600">
                <a:moveTo>
                  <a:pt x="0" y="0"/>
                </a:moveTo>
                <a:lnTo>
                  <a:pt x="8095869" y="0"/>
                </a:lnTo>
                <a:lnTo>
                  <a:pt x="809586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3242293" y="1312283"/>
            <a:ext cx="6313478" cy="1199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6"/>
              </a:lnSpc>
              <a:spcBef>
                <a:spcPct val="0"/>
              </a:spcBef>
            </a:pPr>
            <a:r>
              <a:rPr lang="en-US" sz="3200" b="1" i="1" spc="137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Why Are Water-Based Activities Effective?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230506" y="4911138"/>
            <a:ext cx="5871541" cy="819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19"/>
              </a:lnSpc>
            </a:pPr>
            <a:r>
              <a:rPr lang="en-US" sz="1450" i="1" spc="6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Physical exertion, psychological challenge, biological responses, exposure to nature and social interaction all contribute to positive outcomes.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230506" y="7135990"/>
            <a:ext cx="5871541" cy="8198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19"/>
              </a:lnSpc>
            </a:pPr>
            <a:r>
              <a:rPr lang="en-US" sz="1450" i="1" spc="6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holistic combination that makes water-based activities particularly powerful as wellbeing interventions.</a:t>
            </a:r>
          </a:p>
          <a:p>
            <a:pPr algn="l">
              <a:lnSpc>
                <a:spcPts val="2219"/>
              </a:lnSpc>
            </a:pPr>
            <a:endParaRPr lang="en-US" sz="1450" i="1" spc="6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48655" y="6133960"/>
            <a:ext cx="9140417" cy="8043567"/>
          </a:xfrm>
          <a:custGeom>
            <a:avLst/>
            <a:gdLst/>
            <a:ahLst/>
            <a:cxnLst/>
            <a:rect l="l" t="t" r="r" b="b"/>
            <a:pathLst>
              <a:path w="9140417" h="8043567">
                <a:moveTo>
                  <a:pt x="0" y="0"/>
                </a:moveTo>
                <a:lnTo>
                  <a:pt x="9140417" y="0"/>
                </a:lnTo>
                <a:lnTo>
                  <a:pt x="9140417" y="8043567"/>
                </a:lnTo>
                <a:lnTo>
                  <a:pt x="0" y="8043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136214">
            <a:off x="15376697" y="-1394940"/>
            <a:ext cx="6311745" cy="5554335"/>
          </a:xfrm>
          <a:custGeom>
            <a:avLst/>
            <a:gdLst/>
            <a:ahLst/>
            <a:cxnLst/>
            <a:rect l="l" t="t" r="r" b="b"/>
            <a:pathLst>
              <a:path w="6311745" h="5554335">
                <a:moveTo>
                  <a:pt x="0" y="0"/>
                </a:moveTo>
                <a:lnTo>
                  <a:pt x="6311745" y="0"/>
                </a:lnTo>
                <a:lnTo>
                  <a:pt x="6311745" y="5554335"/>
                </a:lnTo>
                <a:lnTo>
                  <a:pt x="0" y="55543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823880" y="2726562"/>
            <a:ext cx="4562782" cy="4114800"/>
          </a:xfrm>
          <a:custGeom>
            <a:avLst/>
            <a:gdLst/>
            <a:ahLst/>
            <a:cxnLst/>
            <a:rect l="l" t="t" r="r" b="b"/>
            <a:pathLst>
              <a:path w="4562782" h="4114800">
                <a:moveTo>
                  <a:pt x="0" y="0"/>
                </a:moveTo>
                <a:lnTo>
                  <a:pt x="4562782" y="0"/>
                </a:lnTo>
                <a:lnTo>
                  <a:pt x="456278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801008" y="3052860"/>
            <a:ext cx="9069417" cy="3386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Many of the studies were conducted outside the UK.</a:t>
            </a: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Locations with different climates and cultural contexts</a:t>
            </a: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Heavy reliance on qualitative research</a:t>
            </a: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Lack of long-term studies, making it difficult to fully understand the lasting impact of participation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692256" y="1141272"/>
            <a:ext cx="7178169" cy="668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3600" b="1" i="1" spc="154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Limitations of the Research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48655" y="6133960"/>
            <a:ext cx="9140417" cy="8043567"/>
          </a:xfrm>
          <a:custGeom>
            <a:avLst/>
            <a:gdLst/>
            <a:ahLst/>
            <a:cxnLst/>
            <a:rect l="l" t="t" r="r" b="b"/>
            <a:pathLst>
              <a:path w="9140417" h="8043567">
                <a:moveTo>
                  <a:pt x="0" y="0"/>
                </a:moveTo>
                <a:lnTo>
                  <a:pt x="9140417" y="0"/>
                </a:lnTo>
                <a:lnTo>
                  <a:pt x="9140417" y="8043567"/>
                </a:lnTo>
                <a:lnTo>
                  <a:pt x="0" y="80435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136214">
            <a:off x="15376697" y="-1394940"/>
            <a:ext cx="6311745" cy="5554335"/>
          </a:xfrm>
          <a:custGeom>
            <a:avLst/>
            <a:gdLst/>
            <a:ahLst/>
            <a:cxnLst/>
            <a:rect l="l" t="t" r="r" b="b"/>
            <a:pathLst>
              <a:path w="6311745" h="5554335">
                <a:moveTo>
                  <a:pt x="0" y="0"/>
                </a:moveTo>
                <a:lnTo>
                  <a:pt x="6311745" y="0"/>
                </a:lnTo>
                <a:lnTo>
                  <a:pt x="6311745" y="5554335"/>
                </a:lnTo>
                <a:lnTo>
                  <a:pt x="0" y="55543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262084" y="2054266"/>
            <a:ext cx="9069417" cy="5090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Access remains a significant challenge for many young people.</a:t>
            </a:r>
          </a:p>
          <a:p>
            <a:pPr algn="l">
              <a:lnSpc>
                <a:spcPts val="3308"/>
              </a:lnSpc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Barriers such as transport difficulties and limited opportunities can restrict participation.</a:t>
            </a:r>
          </a:p>
          <a:p>
            <a:pPr algn="l">
              <a:lnSpc>
                <a:spcPts val="3308"/>
              </a:lnSpc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Privacy concerns around changing facilities, body image, and period dignity.</a:t>
            </a: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  <a:p>
            <a:pPr marL="466841" lvl="1" indent="-233421" algn="l">
              <a:lnSpc>
                <a:spcPts val="3308"/>
              </a:lnSpc>
              <a:buFont typeface="Arial"/>
              <a:buChar char="•"/>
            </a:pPr>
            <a:r>
              <a:rPr lang="en-US" sz="2162" i="1" spc="9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 These findings highlight that while water-based activities can be beneficial, access must be equitable if all young people are to benefit from them</a:t>
            </a:r>
          </a:p>
          <a:p>
            <a:pPr algn="l">
              <a:lnSpc>
                <a:spcPts val="3308"/>
              </a:lnSpc>
            </a:pPr>
            <a:endParaRPr lang="en-US" sz="2162" i="1" spc="9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2293454" y="2336241"/>
            <a:ext cx="4795030" cy="4603229"/>
          </a:xfrm>
          <a:custGeom>
            <a:avLst/>
            <a:gdLst/>
            <a:ahLst/>
            <a:cxnLst/>
            <a:rect l="l" t="t" r="r" b="b"/>
            <a:pathLst>
              <a:path w="4795030" h="4603229">
                <a:moveTo>
                  <a:pt x="0" y="0"/>
                </a:moveTo>
                <a:lnTo>
                  <a:pt x="4795029" y="0"/>
                </a:lnTo>
                <a:lnTo>
                  <a:pt x="4795029" y="4603228"/>
                </a:lnTo>
                <a:lnTo>
                  <a:pt x="0" y="46032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692256" y="1141272"/>
            <a:ext cx="7178169" cy="668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8"/>
              </a:lnSpc>
            </a:pPr>
            <a:r>
              <a:rPr lang="en-US" sz="3600" b="1" i="1" spc="154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Barriers to Participation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5560" y="7680816"/>
            <a:ext cx="7997451" cy="25108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17"/>
              </a:lnSpc>
            </a:pPr>
            <a:r>
              <a:rPr lang="en-US" sz="1906" b="1" i="1" spc="81">
                <a:solidFill>
                  <a:srgbClr val="2E2E2E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Side Note - </a:t>
            </a:r>
          </a:p>
          <a:p>
            <a:pPr algn="l">
              <a:lnSpc>
                <a:spcPts val="2917"/>
              </a:lnSpc>
            </a:pPr>
            <a:endParaRPr lang="en-US" sz="1906" b="1" i="1" spc="81">
              <a:solidFill>
                <a:srgbClr val="2E2E2E"/>
              </a:solidFill>
              <a:latin typeface="Lora Bold Italics"/>
              <a:ea typeface="Lora Bold Italics"/>
              <a:cs typeface="Lora Bold Italics"/>
              <a:sym typeface="Lora Bold Italics"/>
            </a:endParaRPr>
          </a:p>
          <a:p>
            <a:pPr algn="l">
              <a:lnSpc>
                <a:spcPts val="2917"/>
              </a:lnSpc>
            </a:pPr>
            <a:r>
              <a:rPr lang="en-US" sz="1906" i="1" spc="81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Through this independent project, I have been able to purchase period swimwear to donate to local swimming pools and water-based activity providers to help reduce this barrio. This would not have been possible without my research.</a:t>
            </a:r>
          </a:p>
          <a:p>
            <a:pPr algn="l">
              <a:lnSpc>
                <a:spcPts val="2917"/>
              </a:lnSpc>
            </a:pPr>
            <a:endParaRPr lang="en-US" sz="1906" i="1" spc="81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23289" y="3683681"/>
            <a:ext cx="4118815" cy="4459347"/>
          </a:xfrm>
          <a:custGeom>
            <a:avLst/>
            <a:gdLst/>
            <a:ahLst/>
            <a:cxnLst/>
            <a:rect l="l" t="t" r="r" b="b"/>
            <a:pathLst>
              <a:path w="4118815" h="4459347">
                <a:moveTo>
                  <a:pt x="0" y="0"/>
                </a:moveTo>
                <a:lnTo>
                  <a:pt x="4118815" y="0"/>
                </a:lnTo>
                <a:lnTo>
                  <a:pt x="4118815" y="4459348"/>
                </a:lnTo>
                <a:lnTo>
                  <a:pt x="0" y="44593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085079" y="3683681"/>
            <a:ext cx="4118815" cy="4459347"/>
          </a:xfrm>
          <a:custGeom>
            <a:avLst/>
            <a:gdLst/>
            <a:ahLst/>
            <a:cxnLst/>
            <a:rect l="l" t="t" r="r" b="b"/>
            <a:pathLst>
              <a:path w="4118815" h="4459347">
                <a:moveTo>
                  <a:pt x="0" y="0"/>
                </a:moveTo>
                <a:lnTo>
                  <a:pt x="4118816" y="0"/>
                </a:lnTo>
                <a:lnTo>
                  <a:pt x="4118816" y="4459348"/>
                </a:lnTo>
                <a:lnTo>
                  <a:pt x="0" y="44593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412531" y="376699"/>
            <a:ext cx="3602767" cy="5273371"/>
          </a:xfrm>
          <a:custGeom>
            <a:avLst/>
            <a:gdLst/>
            <a:ahLst/>
            <a:cxnLst/>
            <a:rect l="l" t="t" r="r" b="b"/>
            <a:pathLst>
              <a:path w="3602767" h="5273371">
                <a:moveTo>
                  <a:pt x="0" y="0"/>
                </a:moveTo>
                <a:lnTo>
                  <a:pt x="3602767" y="0"/>
                </a:lnTo>
                <a:lnTo>
                  <a:pt x="3602767" y="5273371"/>
                </a:lnTo>
                <a:lnTo>
                  <a:pt x="0" y="52733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145896" y="3683681"/>
            <a:ext cx="4118815" cy="4459347"/>
          </a:xfrm>
          <a:custGeom>
            <a:avLst/>
            <a:gdLst/>
            <a:ahLst/>
            <a:cxnLst/>
            <a:rect l="l" t="t" r="r" b="b"/>
            <a:pathLst>
              <a:path w="4118815" h="4459347">
                <a:moveTo>
                  <a:pt x="0" y="0"/>
                </a:moveTo>
                <a:lnTo>
                  <a:pt x="4118815" y="0"/>
                </a:lnTo>
                <a:lnTo>
                  <a:pt x="4118815" y="4459348"/>
                </a:lnTo>
                <a:lnTo>
                  <a:pt x="0" y="44593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916289" y="7436563"/>
            <a:ext cx="3606238" cy="3193160"/>
          </a:xfrm>
          <a:custGeom>
            <a:avLst/>
            <a:gdLst/>
            <a:ahLst/>
            <a:cxnLst/>
            <a:rect l="l" t="t" r="r" b="b"/>
            <a:pathLst>
              <a:path w="3606238" h="3193160">
                <a:moveTo>
                  <a:pt x="0" y="0"/>
                </a:moveTo>
                <a:lnTo>
                  <a:pt x="3606237" y="0"/>
                </a:lnTo>
                <a:lnTo>
                  <a:pt x="3606237" y="3193159"/>
                </a:lnTo>
                <a:lnTo>
                  <a:pt x="0" y="31931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 flipV="1">
            <a:off x="-245043" y="-370928"/>
            <a:ext cx="3606238" cy="3193160"/>
          </a:xfrm>
          <a:custGeom>
            <a:avLst/>
            <a:gdLst/>
            <a:ahLst/>
            <a:cxnLst/>
            <a:rect l="l" t="t" r="r" b="b"/>
            <a:pathLst>
              <a:path w="3606238" h="3193160">
                <a:moveTo>
                  <a:pt x="3606238" y="3193160"/>
                </a:moveTo>
                <a:lnTo>
                  <a:pt x="0" y="3193160"/>
                </a:lnTo>
                <a:lnTo>
                  <a:pt x="0" y="0"/>
                </a:lnTo>
                <a:lnTo>
                  <a:pt x="3606238" y="0"/>
                </a:lnTo>
                <a:lnTo>
                  <a:pt x="3606238" y="319316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3721946" y="3452825"/>
            <a:ext cx="721502" cy="754176"/>
            <a:chOff x="0" y="0"/>
            <a:chExt cx="812800" cy="84960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49609"/>
            </a:xfrm>
            <a:custGeom>
              <a:avLst/>
              <a:gdLst/>
              <a:ahLst/>
              <a:cxnLst/>
              <a:rect l="l" t="t" r="r" b="b"/>
              <a:pathLst>
                <a:path w="812800" h="849609">
                  <a:moveTo>
                    <a:pt x="406400" y="0"/>
                  </a:moveTo>
                  <a:cubicBezTo>
                    <a:pt x="181951" y="0"/>
                    <a:pt x="0" y="190192"/>
                    <a:pt x="0" y="424805"/>
                  </a:cubicBezTo>
                  <a:cubicBezTo>
                    <a:pt x="0" y="659418"/>
                    <a:pt x="181951" y="849609"/>
                    <a:pt x="406400" y="849609"/>
                  </a:cubicBezTo>
                  <a:cubicBezTo>
                    <a:pt x="630849" y="849609"/>
                    <a:pt x="812800" y="659418"/>
                    <a:pt x="812800" y="424805"/>
                  </a:cubicBezTo>
                  <a:cubicBezTo>
                    <a:pt x="812800" y="19019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w="38100" cap="sq">
              <a:solidFill>
                <a:srgbClr val="98D4E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-101324"/>
              <a:ext cx="660400" cy="871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01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783736" y="3452825"/>
            <a:ext cx="721502" cy="754176"/>
            <a:chOff x="0" y="0"/>
            <a:chExt cx="812800" cy="84960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49609"/>
            </a:xfrm>
            <a:custGeom>
              <a:avLst/>
              <a:gdLst/>
              <a:ahLst/>
              <a:cxnLst/>
              <a:rect l="l" t="t" r="r" b="b"/>
              <a:pathLst>
                <a:path w="812800" h="849609">
                  <a:moveTo>
                    <a:pt x="406400" y="0"/>
                  </a:moveTo>
                  <a:cubicBezTo>
                    <a:pt x="181951" y="0"/>
                    <a:pt x="0" y="190192"/>
                    <a:pt x="0" y="424805"/>
                  </a:cubicBezTo>
                  <a:cubicBezTo>
                    <a:pt x="0" y="659418"/>
                    <a:pt x="181951" y="849609"/>
                    <a:pt x="406400" y="849609"/>
                  </a:cubicBezTo>
                  <a:cubicBezTo>
                    <a:pt x="630849" y="849609"/>
                    <a:pt x="812800" y="659418"/>
                    <a:pt x="812800" y="424805"/>
                  </a:cubicBezTo>
                  <a:cubicBezTo>
                    <a:pt x="812800" y="19019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w="38100" cap="sq">
              <a:solidFill>
                <a:srgbClr val="98D4E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-101324"/>
              <a:ext cx="660400" cy="871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02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845039" y="3452825"/>
            <a:ext cx="721502" cy="754176"/>
            <a:chOff x="0" y="0"/>
            <a:chExt cx="812800" cy="84960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49609"/>
            </a:xfrm>
            <a:custGeom>
              <a:avLst/>
              <a:gdLst/>
              <a:ahLst/>
              <a:cxnLst/>
              <a:rect l="l" t="t" r="r" b="b"/>
              <a:pathLst>
                <a:path w="812800" h="849609">
                  <a:moveTo>
                    <a:pt x="406400" y="0"/>
                  </a:moveTo>
                  <a:cubicBezTo>
                    <a:pt x="181951" y="0"/>
                    <a:pt x="0" y="190192"/>
                    <a:pt x="0" y="424805"/>
                  </a:cubicBezTo>
                  <a:cubicBezTo>
                    <a:pt x="0" y="659418"/>
                    <a:pt x="181951" y="849609"/>
                    <a:pt x="406400" y="849609"/>
                  </a:cubicBezTo>
                  <a:cubicBezTo>
                    <a:pt x="630849" y="849609"/>
                    <a:pt x="812800" y="659418"/>
                    <a:pt x="812800" y="424805"/>
                  </a:cubicBezTo>
                  <a:cubicBezTo>
                    <a:pt x="812800" y="190192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w="38100" cap="sq">
              <a:solidFill>
                <a:srgbClr val="98D4E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-101324"/>
              <a:ext cx="660400" cy="871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03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>
            <a:off x="2651760" y="7417513"/>
            <a:ext cx="2812057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8" name="AutoShape 18"/>
          <p:cNvSpPr/>
          <p:nvPr/>
        </p:nvSpPr>
        <p:spPr>
          <a:xfrm>
            <a:off x="7738459" y="7455613"/>
            <a:ext cx="2812057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12799762" y="7417513"/>
            <a:ext cx="2812057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4410386" y="214774"/>
            <a:ext cx="8104067" cy="1981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84"/>
              </a:lnSpc>
            </a:pPr>
            <a:r>
              <a:rPr lang="en-US" sz="5218" b="1" i="1" spc="224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Implications for Youth Work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435210" y="5273629"/>
            <a:ext cx="3294973" cy="13395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12"/>
              </a:lnSpc>
              <a:spcBef>
                <a:spcPct val="0"/>
              </a:spcBef>
            </a:pPr>
            <a:r>
              <a:rPr lang="en-US" sz="1707" i="1" spc="73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Youth services are well placed to deliver preventative and non-clinical wellbeing interventions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310860" y="5085296"/>
            <a:ext cx="3667255" cy="1706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19"/>
              </a:lnSpc>
            </a:pPr>
            <a:r>
              <a:rPr lang="en-US" sz="1777" i="1" spc="76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Youth workers can help overcome barriers, build young people's confidence and connect them with opportunities they may not otherwise access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558304" y="5273629"/>
            <a:ext cx="3294973" cy="16780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12"/>
              </a:lnSpc>
              <a:spcBef>
                <a:spcPct val="0"/>
              </a:spcBef>
            </a:pPr>
            <a:r>
              <a:rPr lang="en-US" sz="1707" i="1" spc="73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Trusted r</a:t>
            </a:r>
            <a:r>
              <a:rPr lang="en-US" sz="1707" i="1" u="none" strike="noStrike" spc="73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elationships with young people place them in a unique position to maximise engagement and positive outcomes.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02308" y="3354561"/>
            <a:ext cx="2875631" cy="2185480"/>
          </a:xfrm>
          <a:custGeom>
            <a:avLst/>
            <a:gdLst/>
            <a:ahLst/>
            <a:cxnLst/>
            <a:rect l="l" t="t" r="r" b="b"/>
            <a:pathLst>
              <a:path w="2875631" h="2185480">
                <a:moveTo>
                  <a:pt x="0" y="0"/>
                </a:moveTo>
                <a:lnTo>
                  <a:pt x="2875631" y="0"/>
                </a:lnTo>
                <a:lnTo>
                  <a:pt x="2875631" y="2185479"/>
                </a:lnTo>
                <a:lnTo>
                  <a:pt x="0" y="21854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902482" y="3354561"/>
            <a:ext cx="2481097" cy="2205921"/>
          </a:xfrm>
          <a:custGeom>
            <a:avLst/>
            <a:gdLst/>
            <a:ahLst/>
            <a:cxnLst/>
            <a:rect l="l" t="t" r="r" b="b"/>
            <a:pathLst>
              <a:path w="2481097" h="2205921">
                <a:moveTo>
                  <a:pt x="0" y="0"/>
                </a:moveTo>
                <a:lnTo>
                  <a:pt x="2481097" y="0"/>
                </a:lnTo>
                <a:lnTo>
                  <a:pt x="2481097" y="2205920"/>
                </a:lnTo>
                <a:lnTo>
                  <a:pt x="0" y="22059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3004599" y="3354561"/>
            <a:ext cx="1886555" cy="2207671"/>
          </a:xfrm>
          <a:custGeom>
            <a:avLst/>
            <a:gdLst/>
            <a:ahLst/>
            <a:cxnLst/>
            <a:rect l="l" t="t" r="r" b="b"/>
            <a:pathLst>
              <a:path w="1886555" h="2207671">
                <a:moveTo>
                  <a:pt x="0" y="0"/>
                </a:moveTo>
                <a:lnTo>
                  <a:pt x="1886555" y="0"/>
                </a:lnTo>
                <a:lnTo>
                  <a:pt x="1886555" y="2207670"/>
                </a:lnTo>
                <a:lnTo>
                  <a:pt x="0" y="22076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360211" y="3190062"/>
            <a:ext cx="710982" cy="71098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-104775"/>
              <a:ext cx="6604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148747" y="1382776"/>
            <a:ext cx="5990506" cy="8753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338"/>
              </a:lnSpc>
              <a:spcBef>
                <a:spcPct val="0"/>
              </a:spcBef>
            </a:pPr>
            <a:r>
              <a:rPr lang="en-US" sz="4796" b="1" i="1" spc="206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413951" y="6213291"/>
            <a:ext cx="3852346" cy="1139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19"/>
              </a:lnSpc>
            </a:pPr>
            <a:r>
              <a:rPr lang="en-US" sz="1450" i="1" spc="6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 evidence suggests that water-based activities can have a significant positive impact on young people's mental health and wellbeing.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16858" y="6213291"/>
            <a:ext cx="3852346" cy="1139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19"/>
              </a:lnSpc>
            </a:pPr>
            <a:r>
              <a:rPr lang="en-US" sz="1450" i="1" spc="6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The benefits span psychological, physical, biological, environmental and social domains, demonstrating a truly holistic effect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021703" y="6213291"/>
            <a:ext cx="3852346" cy="1701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19"/>
              </a:lnSpc>
            </a:pPr>
            <a:r>
              <a:rPr lang="en-US" sz="1450" i="1" spc="62">
                <a:solidFill>
                  <a:srgbClr val="2E2E2E"/>
                </a:solidFill>
                <a:latin typeface="Lora Italics"/>
                <a:ea typeface="Lora Italics"/>
                <a:cs typeface="Lora Italics"/>
                <a:sym typeface="Lora Italics"/>
              </a:rPr>
              <a:t>Ultimately, water-based activities are more than recreation; they are opportunities to build resilience, strengthen communities and support young people to thrive.</a:t>
            </a:r>
          </a:p>
          <a:p>
            <a:pPr algn="ctr">
              <a:lnSpc>
                <a:spcPts val="2219"/>
              </a:lnSpc>
            </a:pPr>
            <a:endParaRPr lang="en-US" sz="1450" i="1" spc="62">
              <a:solidFill>
                <a:srgbClr val="2E2E2E"/>
              </a:solidFill>
              <a:latin typeface="Lora Italics"/>
              <a:ea typeface="Lora Italics"/>
              <a:cs typeface="Lora Italics"/>
              <a:sym typeface="Lora Italic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7460395" y="3190062"/>
            <a:ext cx="710982" cy="71098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-104775"/>
              <a:ext cx="6604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02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2752459" y="3190062"/>
            <a:ext cx="710982" cy="710982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DEFF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-104775"/>
              <a:ext cx="660400" cy="841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475"/>
                </a:lnSpc>
              </a:pPr>
              <a:r>
                <a:rPr lang="en-US" sz="2162" i="1" spc="28">
                  <a:solidFill>
                    <a:srgbClr val="000000"/>
                  </a:solidFill>
                  <a:latin typeface="Lora Italics"/>
                  <a:ea typeface="Lora Italics"/>
                  <a:cs typeface="Lora Italics"/>
                  <a:sym typeface="Lora Italics"/>
                </a:rPr>
                <a:t>01</a:t>
              </a:r>
            </a:p>
          </p:txBody>
        </p:sp>
      </p:grpSp>
      <p:sp>
        <p:nvSpPr>
          <p:cNvPr id="18" name="Freeform 18"/>
          <p:cNvSpPr/>
          <p:nvPr/>
        </p:nvSpPr>
        <p:spPr>
          <a:xfrm rot="-1059158">
            <a:off x="11098766" y="8069525"/>
            <a:ext cx="10069235" cy="3991079"/>
          </a:xfrm>
          <a:custGeom>
            <a:avLst/>
            <a:gdLst/>
            <a:ahLst/>
            <a:cxnLst/>
            <a:rect l="l" t="t" r="r" b="b"/>
            <a:pathLst>
              <a:path w="10069235" h="3991079">
                <a:moveTo>
                  <a:pt x="0" y="0"/>
                </a:moveTo>
                <a:lnTo>
                  <a:pt x="10069235" y="0"/>
                </a:lnTo>
                <a:lnTo>
                  <a:pt x="10069235" y="3991078"/>
                </a:lnTo>
                <a:lnTo>
                  <a:pt x="0" y="39910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rot="-10800000">
            <a:off x="-2513869" y="-1727278"/>
            <a:ext cx="10069235" cy="3991079"/>
          </a:xfrm>
          <a:custGeom>
            <a:avLst/>
            <a:gdLst/>
            <a:ahLst/>
            <a:cxnLst/>
            <a:rect l="l" t="t" r="r" b="b"/>
            <a:pathLst>
              <a:path w="10069235" h="3991079">
                <a:moveTo>
                  <a:pt x="0" y="0"/>
                </a:moveTo>
                <a:lnTo>
                  <a:pt x="10069235" y="0"/>
                </a:lnTo>
                <a:lnTo>
                  <a:pt x="10069235" y="3991079"/>
                </a:lnTo>
                <a:lnTo>
                  <a:pt x="0" y="39910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-9510739">
            <a:off x="14283245" y="-2865453"/>
            <a:ext cx="6015263" cy="5730905"/>
          </a:xfrm>
          <a:custGeom>
            <a:avLst/>
            <a:gdLst/>
            <a:ahLst/>
            <a:cxnLst/>
            <a:rect l="l" t="t" r="r" b="b"/>
            <a:pathLst>
              <a:path w="6015263" h="5730905">
                <a:moveTo>
                  <a:pt x="0" y="0"/>
                </a:moveTo>
                <a:lnTo>
                  <a:pt x="6015264" y="0"/>
                </a:lnTo>
                <a:lnTo>
                  <a:pt x="6015264" y="5730906"/>
                </a:lnTo>
                <a:lnTo>
                  <a:pt x="0" y="57309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rot="7043133">
            <a:off x="-3007632" y="7393599"/>
            <a:ext cx="6015263" cy="5730905"/>
          </a:xfrm>
          <a:custGeom>
            <a:avLst/>
            <a:gdLst/>
            <a:ahLst/>
            <a:cxnLst/>
            <a:rect l="l" t="t" r="r" b="b"/>
            <a:pathLst>
              <a:path w="6015263" h="5730905">
                <a:moveTo>
                  <a:pt x="0" y="0"/>
                </a:moveTo>
                <a:lnTo>
                  <a:pt x="6015264" y="0"/>
                </a:lnTo>
                <a:lnTo>
                  <a:pt x="6015264" y="5730905"/>
                </a:lnTo>
                <a:lnTo>
                  <a:pt x="0" y="57309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305800" y="2561166"/>
            <a:ext cx="3598250" cy="1327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263"/>
              </a:lnSpc>
            </a:pPr>
            <a:r>
              <a:rPr lang="en-US" sz="3759" b="1" i="1" spc="37" dirty="0">
                <a:solidFill>
                  <a:srgbClr val="152225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Do you have any questions?</a:t>
            </a:r>
          </a:p>
        </p:txBody>
      </p:sp>
      <p:sp>
        <p:nvSpPr>
          <p:cNvPr id="3" name="Freeform 3"/>
          <p:cNvSpPr/>
          <p:nvPr/>
        </p:nvSpPr>
        <p:spPr>
          <a:xfrm rot="-10800000">
            <a:off x="10228250" y="5490194"/>
            <a:ext cx="8059750" cy="4796806"/>
          </a:xfrm>
          <a:custGeom>
            <a:avLst/>
            <a:gdLst/>
            <a:ahLst/>
            <a:cxnLst/>
            <a:rect l="l" t="t" r="r" b="b"/>
            <a:pathLst>
              <a:path w="8059750" h="4796806">
                <a:moveTo>
                  <a:pt x="0" y="0"/>
                </a:moveTo>
                <a:lnTo>
                  <a:pt x="8059750" y="0"/>
                </a:lnTo>
                <a:lnTo>
                  <a:pt x="8059750" y="4796806"/>
                </a:lnTo>
                <a:lnTo>
                  <a:pt x="0" y="47968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249714">
            <a:off x="-4337563" y="-3758043"/>
            <a:ext cx="9889586" cy="7516085"/>
          </a:xfrm>
          <a:custGeom>
            <a:avLst/>
            <a:gdLst/>
            <a:ahLst/>
            <a:cxnLst/>
            <a:rect l="l" t="t" r="r" b="b"/>
            <a:pathLst>
              <a:path w="9889586" h="7516085">
                <a:moveTo>
                  <a:pt x="0" y="0"/>
                </a:moveTo>
                <a:lnTo>
                  <a:pt x="9889586" y="0"/>
                </a:lnTo>
                <a:lnTo>
                  <a:pt x="9889586" y="7516086"/>
                </a:lnTo>
                <a:lnTo>
                  <a:pt x="0" y="75160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2465153" y="8445792"/>
            <a:ext cx="10069235" cy="3991079"/>
          </a:xfrm>
          <a:custGeom>
            <a:avLst/>
            <a:gdLst/>
            <a:ahLst/>
            <a:cxnLst/>
            <a:rect l="l" t="t" r="r" b="b"/>
            <a:pathLst>
              <a:path w="10069235" h="3991079">
                <a:moveTo>
                  <a:pt x="0" y="0"/>
                </a:moveTo>
                <a:lnTo>
                  <a:pt x="10069235" y="0"/>
                </a:lnTo>
                <a:lnTo>
                  <a:pt x="10069235" y="3991079"/>
                </a:lnTo>
                <a:lnTo>
                  <a:pt x="0" y="39910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755679" y="886901"/>
            <a:ext cx="5966460" cy="8229600"/>
          </a:xfrm>
          <a:custGeom>
            <a:avLst/>
            <a:gdLst/>
            <a:ahLst/>
            <a:cxnLst/>
            <a:rect l="l" t="t" r="r" b="b"/>
            <a:pathLst>
              <a:path w="5966460" h="8229600">
                <a:moveTo>
                  <a:pt x="0" y="0"/>
                </a:moveTo>
                <a:lnTo>
                  <a:pt x="5966460" y="0"/>
                </a:lnTo>
                <a:lnTo>
                  <a:pt x="596646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7162800" y="922176"/>
            <a:ext cx="6961679" cy="1577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073"/>
              </a:lnSpc>
              <a:spcBef>
                <a:spcPct val="0"/>
              </a:spcBef>
            </a:pPr>
            <a:r>
              <a:rPr lang="en-US" sz="8544" b="1" i="1" spc="367" dirty="0">
                <a:solidFill>
                  <a:srgbClr val="000000"/>
                </a:solidFill>
                <a:latin typeface="Lora Bold Italics"/>
                <a:ea typeface="Lora Bold Italics"/>
                <a:cs typeface="Lora Bold Italics"/>
                <a:sym typeface="Lora Bold Italics"/>
              </a:rPr>
              <a:t>Thank you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22AC1B-7B07-C242-E5D4-A90C1124B25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247" b="29222"/>
          <a:stretch>
            <a:fillRect/>
          </a:stretch>
        </p:blipFill>
        <p:spPr>
          <a:xfrm>
            <a:off x="5843029" y="4392338"/>
            <a:ext cx="10255561" cy="479680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730</Words>
  <Application>Microsoft Office PowerPoint</Application>
  <PresentationFormat>Custom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Lora Italics</vt:lpstr>
      <vt:lpstr>Arial</vt:lpstr>
      <vt:lpstr>Calibri</vt:lpstr>
      <vt:lpstr>Lora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Water-Based Acitivities on the Mental Health and Wellbeing of young people.</dc:title>
  <dc:creator>Gavin Witte</dc:creator>
  <cp:lastModifiedBy>Gavin Witte</cp:lastModifiedBy>
  <cp:revision>2</cp:revision>
  <dcterms:created xsi:type="dcterms:W3CDTF">2006-08-16T00:00:00Z</dcterms:created>
  <dcterms:modified xsi:type="dcterms:W3CDTF">2026-07-21T10:45:30Z</dcterms:modified>
  <dc:identifier>DAHPovuK0tU</dc:identifier>
</cp:coreProperties>
</file>