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82"/>
    <p:restoredTop sz="93142"/>
  </p:normalViewPr>
  <p:slideViewPr>
    <p:cSldViewPr snapToGrid="0" snapToObjects="1">
      <p:cViewPr varScale="1">
        <p:scale>
          <a:sx n="119" d="100"/>
          <a:sy n="119" d="100"/>
        </p:scale>
        <p:origin x="792" y="192"/>
      </p:cViewPr>
      <p:guideLst/>
    </p:cSldViewPr>
  </p:slideViewPr>
  <p:notesTextViewPr>
    <p:cViewPr>
      <p:scale>
        <a:sx n="1" d="1"/>
        <a:sy n="1" d="1"/>
      </p:scale>
      <p:origin x="0" y="0"/>
    </p:cViewPr>
  </p:notesTextViewPr>
  <p:notesViewPr>
    <p:cSldViewPr snapToGrid="0" snapToObjects="1">
      <p:cViewPr varScale="1">
        <p:scale>
          <a:sx n="85" d="100"/>
          <a:sy n="85" d="100"/>
        </p:scale>
        <p:origin x="2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dirty="0"/>
              <a:t>Paper Planes and Pebbles</a:t>
            </a:r>
          </a:p>
        </p:txBody>
      </p:sp>
      <p:sp>
        <p:nvSpPr>
          <p:cNvPr id="5" name="Notes Placeholder 4"/>
          <p:cNvSpPr>
            <a:spLocks noGrp="1"/>
          </p:cNvSpPr>
          <p:nvPr>
            <p:ph type="body" sz="quarter" idx="3"/>
          </p:nvPr>
        </p:nvSpPr>
        <p:spPr>
          <a:xfrm>
            <a:off x="685800" y="779489"/>
            <a:ext cx="5486400" cy="722151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1502221 – Ryan Anthony Peters</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7FFB3-01EE-474D-8648-C8FE49269CCC}" type="slidenum">
              <a:rPr lang="en-US" smtClean="0"/>
              <a:t>‹#›</a:t>
            </a:fld>
            <a:endParaRPr lang="en-US"/>
          </a:p>
        </p:txBody>
      </p:sp>
    </p:spTree>
    <p:extLst>
      <p:ext uri="{BB962C8B-B14F-4D97-AF65-F5344CB8AC3E}">
        <p14:creationId xmlns:p14="http://schemas.microsoft.com/office/powerpoint/2010/main" val="2255669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257800"/>
            <a:ext cx="5486400" cy="3086100"/>
          </a:xfrm>
          <a:prstGeom prst="rect">
            <a:avLst/>
          </a:prstGeom>
        </p:spPr>
      </p:sp>
      <p:sp>
        <p:nvSpPr>
          <p:cNvPr id="3" name="Notes Placeholder 2"/>
          <p:cNvSpPr>
            <a:spLocks noGrp="1"/>
          </p:cNvSpPr>
          <p:nvPr>
            <p:ph type="body" idx="1"/>
          </p:nvPr>
        </p:nvSpPr>
        <p:spPr/>
        <p:txBody>
          <a:bodyPr/>
          <a:lstStyle/>
          <a:p>
            <a:r>
              <a:rPr lang="en-US" dirty="0"/>
              <a:t>Good afternoon, my name is Ryan Peters, and today I will be delivering a presentation based on Paper planes and pebbles: exploring the evidence in creative approaches intended to enhance the health and well-being of children in Wales.</a:t>
            </a:r>
          </a:p>
        </p:txBody>
      </p:sp>
      <p:sp>
        <p:nvSpPr>
          <p:cNvPr id="4" name="Slide Number Placeholder 3"/>
          <p:cNvSpPr>
            <a:spLocks noGrp="1"/>
          </p:cNvSpPr>
          <p:nvPr>
            <p:ph type="sldNum" sz="quarter" idx="5"/>
          </p:nvPr>
        </p:nvSpPr>
        <p:spPr/>
        <p:txBody>
          <a:bodyPr/>
          <a:lstStyle/>
          <a:p>
            <a:fld id="{3AD7FFB3-01EE-474D-8648-C8FE49269CCC}" type="slidenum">
              <a:rPr lang="en-US" smtClean="0"/>
              <a:t>1</a:t>
            </a:fld>
            <a:endParaRPr lang="en-US"/>
          </a:p>
        </p:txBody>
      </p:sp>
    </p:spTree>
    <p:extLst>
      <p:ext uri="{BB962C8B-B14F-4D97-AF65-F5344CB8AC3E}">
        <p14:creationId xmlns:p14="http://schemas.microsoft.com/office/powerpoint/2010/main" val="112336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81025" y="5257800"/>
            <a:ext cx="5486400" cy="3086100"/>
          </a:xfrm>
          <a:prstGeom prst="rect">
            <a:avLst/>
          </a:prstGeom>
        </p:spPr>
      </p:sp>
      <p:sp>
        <p:nvSpPr>
          <p:cNvPr id="3" name="Notes Placeholder 2"/>
          <p:cNvSpPr>
            <a:spLocks noGrp="1"/>
          </p:cNvSpPr>
          <p:nvPr>
            <p:ph type="body" idx="1"/>
          </p:nvPr>
        </p:nvSpPr>
        <p:spPr/>
        <p:txBody>
          <a:bodyPr/>
          <a:lstStyle/>
          <a:p>
            <a:r>
              <a:rPr lang="en-US" dirty="0"/>
              <a:t>This presentation will focus on the arts as a form of creative approach that aims to enhance health and wellbeing amongst children in Wales. I will begin by defining some key terms and by looking at the current situation, before looking at the policy context within Wales, the social determinants of health and best practice examples across Wales. I will finish by concluding and looking ahead to the future.</a:t>
            </a:r>
          </a:p>
        </p:txBody>
      </p:sp>
      <p:sp>
        <p:nvSpPr>
          <p:cNvPr id="4" name="Slide Number Placeholder 3"/>
          <p:cNvSpPr>
            <a:spLocks noGrp="1"/>
          </p:cNvSpPr>
          <p:nvPr>
            <p:ph type="sldNum" sz="quarter" idx="5"/>
          </p:nvPr>
        </p:nvSpPr>
        <p:spPr/>
        <p:txBody>
          <a:bodyPr/>
          <a:lstStyle/>
          <a:p>
            <a:fld id="{3AD7FFB3-01EE-474D-8648-C8FE49269CCC}" type="slidenum">
              <a:rPr lang="en-US" smtClean="0"/>
              <a:t>2</a:t>
            </a:fld>
            <a:endParaRPr lang="en-US"/>
          </a:p>
        </p:txBody>
      </p:sp>
    </p:spTree>
    <p:extLst>
      <p:ext uri="{BB962C8B-B14F-4D97-AF65-F5344CB8AC3E}">
        <p14:creationId xmlns:p14="http://schemas.microsoft.com/office/powerpoint/2010/main" val="2231350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9138" y="5145088"/>
            <a:ext cx="5486400" cy="3086100"/>
          </a:xfrm>
          <a:prstGeom prst="rect">
            <a:avLst/>
          </a:prstGeom>
        </p:spPr>
      </p:sp>
      <p:sp>
        <p:nvSpPr>
          <p:cNvPr id="3" name="Notes Placeholder 2"/>
          <p:cNvSpPr>
            <a:spLocks noGrp="1"/>
          </p:cNvSpPr>
          <p:nvPr>
            <p:ph type="body" idx="1"/>
          </p:nvPr>
        </p:nvSpPr>
        <p:spPr/>
        <p:txBody>
          <a:bodyPr/>
          <a:lstStyle/>
          <a:p>
            <a:r>
              <a:rPr lang="en-US" dirty="0"/>
              <a:t>The arts can be defined as one, many or all of the those listed on the screen. The arts aim to inspire and excite, by unlocking a sense of awareness and understanding about life (Arts Council of Wales, 2018).</a:t>
            </a:r>
          </a:p>
          <a:p>
            <a:endParaRPr lang="en-US" dirty="0"/>
          </a:p>
          <a:p>
            <a:r>
              <a:rPr lang="en-US" dirty="0"/>
              <a:t>The health definition comes from the World Health organization (1948), who describe health as… </a:t>
            </a:r>
            <a:r>
              <a:rPr lang="en-GB" sz="1200" b="0" i="0" u="none" strike="noStrike" kern="1200" dirty="0">
                <a:solidFill>
                  <a:schemeClr val="tx1"/>
                </a:solidFill>
                <a:effectLst/>
                <a:latin typeface="+mn-lt"/>
                <a:ea typeface="+mn-ea"/>
                <a:cs typeface="+mn-cs"/>
              </a:rPr>
              <a:t> </a:t>
            </a:r>
          </a:p>
          <a:p>
            <a:r>
              <a:rPr lang="en-GB" sz="1200" b="0" i="0" u="none" strike="noStrike" kern="1200" dirty="0" err="1">
                <a:solidFill>
                  <a:schemeClr val="tx1"/>
                </a:solidFill>
                <a:effectLst/>
                <a:latin typeface="+mn-lt"/>
                <a:ea typeface="+mn-ea"/>
                <a:cs typeface="+mn-cs"/>
              </a:rPr>
              <a:t>Herrman</a:t>
            </a:r>
            <a:r>
              <a:rPr lang="en-GB" sz="1200" b="0" i="0" u="none" strike="noStrike" kern="1200" dirty="0">
                <a:solidFill>
                  <a:schemeClr val="tx1"/>
                </a:solidFill>
                <a:effectLst/>
                <a:latin typeface="+mn-lt"/>
                <a:ea typeface="+mn-ea"/>
                <a:cs typeface="+mn-cs"/>
              </a:rPr>
              <a:t>, Saxena and Moodie (2005) expand on this further, stating that health is a resource that allows people to realise their aspirations, satisfy their needs and to cope with the environment in order to live a long, productive, and fruitful life. In this sense, health enables social, economic and personal development that is fundamental to well-being.</a:t>
            </a:r>
          </a:p>
          <a:p>
            <a:endParaRPr lang="en-US" dirty="0"/>
          </a:p>
          <a:p>
            <a:r>
              <a:rPr lang="en-US" dirty="0"/>
              <a:t>As with most terminology, there are many ways to define well-being. The New Economics Foundation viewed well-being as compromising two main elements: feeling good and functioning well (Mental Health Foundation, 2015). </a:t>
            </a:r>
            <a:r>
              <a:rPr lang="en-GB" sz="1200" b="0" i="0" u="none" strike="noStrike" kern="1200" dirty="0">
                <a:solidFill>
                  <a:schemeClr val="tx1"/>
                </a:solidFill>
                <a:effectLst/>
                <a:latin typeface="+mn-lt"/>
                <a:ea typeface="+mn-ea"/>
                <a:cs typeface="+mn-cs"/>
              </a:rPr>
              <a:t>Well-being generally includes global judgments of life satisfaction and feelings ranging from depression to joy (Frey, 2018).</a:t>
            </a:r>
          </a:p>
          <a:p>
            <a:r>
              <a:rPr lang="en-US" dirty="0"/>
              <a:t>		</a:t>
            </a:r>
          </a:p>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3</a:t>
            </a:fld>
            <a:endParaRPr lang="en-US"/>
          </a:p>
        </p:txBody>
      </p:sp>
    </p:spTree>
    <p:extLst>
      <p:ext uri="{BB962C8B-B14F-4D97-AF65-F5344CB8AC3E}">
        <p14:creationId xmlns:p14="http://schemas.microsoft.com/office/powerpoint/2010/main" val="4209167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71963" y="7799388"/>
            <a:ext cx="1900237" cy="1069975"/>
          </a:xfrm>
          <a:prstGeom prst="rect">
            <a:avLst/>
          </a:prstGeom>
        </p:spPr>
      </p:sp>
      <p:sp>
        <p:nvSpPr>
          <p:cNvPr id="3" name="Notes Placeholder 2"/>
          <p:cNvSpPr>
            <a:spLocks noGrp="1"/>
          </p:cNvSpPr>
          <p:nvPr>
            <p:ph type="body" idx="1"/>
          </p:nvPr>
        </p:nvSpPr>
        <p:spPr/>
        <p:txBody>
          <a:bodyPr/>
          <a:lstStyle/>
          <a:p>
            <a:r>
              <a:rPr lang="en-US" dirty="0"/>
              <a:t>The importance of Arts for Health and Wellbeing is widely </a:t>
            </a:r>
            <a:r>
              <a:rPr lang="en-US" dirty="0" err="1"/>
              <a:t>recognised</a:t>
            </a:r>
            <a:r>
              <a:rPr lang="en-US" dirty="0"/>
              <a:t> and documented, with many researchers providing comprehensive evidence on the impact of arts in preventing mental and physical illness (</a:t>
            </a:r>
            <a:r>
              <a:rPr lang="en-GB" sz="1200" b="0" i="0" u="none" strike="noStrike" kern="1200" dirty="0">
                <a:solidFill>
                  <a:schemeClr val="tx1"/>
                </a:solidFill>
                <a:effectLst/>
                <a:latin typeface="+mn-lt"/>
                <a:ea typeface="+mn-ea"/>
                <a:cs typeface="+mn-cs"/>
              </a:rPr>
              <a:t>Daykin, McClean and Bunt, 2007; </a:t>
            </a:r>
            <a:r>
              <a:rPr lang="en-US" dirty="0"/>
              <a:t>Daykin, 2015; </a:t>
            </a:r>
            <a:r>
              <a:rPr lang="en-GB" sz="1200" b="0" i="0" u="none" strike="noStrike" kern="1200" dirty="0">
                <a:solidFill>
                  <a:schemeClr val="tx1"/>
                </a:solidFill>
                <a:effectLst/>
                <a:latin typeface="+mn-lt"/>
                <a:ea typeface="+mn-ea"/>
                <a:cs typeface="+mn-cs"/>
              </a:rPr>
              <a:t>Stickley et al., 2016; All-Party Parliamentary Group on Arts, Health and Wellbeing, 2017)</a:t>
            </a:r>
            <a:r>
              <a:rPr lang="en-US" sz="1200" b="0" i="0" u="none" strike="noStrike" kern="1200" dirty="0">
                <a:solidFill>
                  <a:schemeClr val="tx1"/>
                </a:solidFill>
                <a:effectLst/>
                <a:latin typeface="+mn-lt"/>
                <a:ea typeface="+mn-ea"/>
                <a:cs typeface="+mn-cs"/>
              </a:rPr>
              <a:t>.</a:t>
            </a:r>
            <a:endParaRPr lang="en-US" dirty="0"/>
          </a:p>
          <a:p>
            <a:endParaRPr lang="en-US" dirty="0"/>
          </a:p>
          <a:p>
            <a:r>
              <a:rPr lang="en-US" dirty="0"/>
              <a:t>In Wales, the Arts Council has been supporting activity in this field for some time. In fact, in May 2017, Wales was described as World leading by the Baring Foundation (2018), with regards to their Arts for older people. The Chair of the Arts council of Wales, Phil George, proudly highlights this achievement in the mapping study of current activity, published in March 2017.</a:t>
            </a:r>
          </a:p>
          <a:p>
            <a:endParaRPr lang="en-US" dirty="0"/>
          </a:p>
          <a:p>
            <a:r>
              <a:rPr lang="en-US" dirty="0"/>
              <a:t>However, as good as it sounds, research in to early childhood education constantly reinforces the need to be proactive and use early intervention strategies. For example, European Commission (2016) published a document on Early Education and Care, which states that early intervention is of crucial importance to a child’s wellbeing. It is also well documented that </a:t>
            </a:r>
            <a:r>
              <a:rPr lang="en-GB" dirty="0"/>
              <a:t>poor </a:t>
            </a:r>
            <a:r>
              <a:rPr lang="en-GB" sz="1200" b="0" i="0" u="none" strike="noStrike" kern="1200" dirty="0">
                <a:solidFill>
                  <a:schemeClr val="tx1"/>
                </a:solidFill>
                <a:effectLst/>
                <a:latin typeface="+mn-lt"/>
                <a:ea typeface="+mn-ea"/>
                <a:cs typeface="+mn-cs"/>
              </a:rPr>
              <a:t>social and emotional wellbeing increases the likelihood of mental health in later life (National Institute for Health and Care Excellence, 2016)</a:t>
            </a:r>
            <a:endParaRPr lang="en-US" dirty="0"/>
          </a:p>
          <a:p>
            <a:endParaRPr lang="en-US" dirty="0"/>
          </a:p>
          <a:p>
            <a:r>
              <a:rPr lang="en-US" dirty="0"/>
              <a:t>So, from this research it is clear that despite Wales being world-leading in its Arts for older people, our target should be world leading when addressing health and well-being with children.</a:t>
            </a:r>
          </a:p>
          <a:p>
            <a:endParaRPr lang="en-US" dirty="0"/>
          </a:p>
          <a:p>
            <a:r>
              <a:rPr lang="en-GB" sz="1200" b="0" i="0" u="none" strike="noStrike" kern="1200" dirty="0">
                <a:solidFill>
                  <a:schemeClr val="tx1"/>
                </a:solidFill>
                <a:effectLst/>
                <a:latin typeface="+mn-lt"/>
                <a:ea typeface="+mn-ea"/>
                <a:cs typeface="+mn-cs"/>
              </a:rPr>
              <a:t>Welsh teenagers have among the poorest life satisfaction rates across the UK (Royal College of Paediatrics and Child Health, 2017). Positive mental health can be promoted throughout childhood and into later life and poor mental health substantially affects life chances. Early identification and intervention are essential in ensuring that young people can achieve their potential. All professionals working with children should be signposted to educational resources that provide guidance on children and young people’s mental health, wellbeing and development.</a:t>
            </a:r>
          </a:p>
          <a:p>
            <a:endParaRPr lang="en-US" dirty="0"/>
          </a:p>
          <a:p>
            <a:r>
              <a:rPr lang="en-US" dirty="0"/>
              <a:t>It is pleasing, however, to read that over the next three years, we should see development in this area as the principal findings and proposals from the mapping study of current activity by the Arts council of Wales, states that for 2018-2021, they propose that investment should be targeted on </a:t>
            </a:r>
            <a:r>
              <a:rPr lang="en-US" b="1" dirty="0"/>
              <a:t>prevention</a:t>
            </a:r>
            <a:r>
              <a:rPr lang="en-US" dirty="0"/>
              <a:t> activities with children and young people in relation to mental health and well-being.</a:t>
            </a:r>
          </a:p>
        </p:txBody>
      </p:sp>
      <p:sp>
        <p:nvSpPr>
          <p:cNvPr id="4" name="Slide Number Placeholder 3"/>
          <p:cNvSpPr>
            <a:spLocks noGrp="1"/>
          </p:cNvSpPr>
          <p:nvPr>
            <p:ph type="sldNum" sz="quarter" idx="5"/>
          </p:nvPr>
        </p:nvSpPr>
        <p:spPr/>
        <p:txBody>
          <a:bodyPr/>
          <a:lstStyle/>
          <a:p>
            <a:fld id="{3AD7FFB3-01EE-474D-8648-C8FE49269CCC}" type="slidenum">
              <a:rPr lang="en-US" smtClean="0"/>
              <a:t>4</a:t>
            </a:fld>
            <a:endParaRPr lang="en-US"/>
          </a:p>
        </p:txBody>
      </p:sp>
    </p:spTree>
    <p:extLst>
      <p:ext uri="{BB962C8B-B14F-4D97-AF65-F5344CB8AC3E}">
        <p14:creationId xmlns:p14="http://schemas.microsoft.com/office/powerpoint/2010/main" val="1930123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712913"/>
            <a:ext cx="5486400" cy="3086100"/>
          </a:xfrm>
          <a:prstGeom prst="rect">
            <a:avLst/>
          </a:prstGeom>
        </p:spPr>
      </p:sp>
      <p:sp>
        <p:nvSpPr>
          <p:cNvPr id="3" name="Notes Placeholder 2"/>
          <p:cNvSpPr>
            <a:spLocks noGrp="1"/>
          </p:cNvSpPr>
          <p:nvPr>
            <p:ph type="body" idx="1"/>
          </p:nvPr>
        </p:nvSpPr>
        <p:spPr/>
        <p:txBody>
          <a:bodyPr/>
          <a:lstStyle/>
          <a:p>
            <a:r>
              <a:rPr lang="en-US" dirty="0"/>
              <a:t>And prevention is needed. Talk through statistics.</a:t>
            </a:r>
          </a:p>
          <a:p>
            <a:endParaRPr lang="en-US" dirty="0"/>
          </a:p>
          <a:p>
            <a:r>
              <a:rPr lang="en-US" dirty="0"/>
              <a:t>Let’s take a look at the policy context here in Wales</a:t>
            </a:r>
          </a:p>
        </p:txBody>
      </p:sp>
      <p:sp>
        <p:nvSpPr>
          <p:cNvPr id="4" name="Slide Number Placeholder 3"/>
          <p:cNvSpPr>
            <a:spLocks noGrp="1"/>
          </p:cNvSpPr>
          <p:nvPr>
            <p:ph type="sldNum" sz="quarter" idx="5"/>
          </p:nvPr>
        </p:nvSpPr>
        <p:spPr/>
        <p:txBody>
          <a:bodyPr/>
          <a:lstStyle/>
          <a:p>
            <a:fld id="{3AD7FFB3-01EE-474D-8648-C8FE49269CCC}" type="slidenum">
              <a:rPr lang="en-US" smtClean="0"/>
              <a:t>5</a:t>
            </a:fld>
            <a:endParaRPr lang="en-US"/>
          </a:p>
        </p:txBody>
      </p:sp>
    </p:spTree>
    <p:extLst>
      <p:ext uri="{BB962C8B-B14F-4D97-AF65-F5344CB8AC3E}">
        <p14:creationId xmlns:p14="http://schemas.microsoft.com/office/powerpoint/2010/main" val="455579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714750"/>
            <a:ext cx="5486400" cy="3086100"/>
          </a:xfrm>
          <a:prstGeom prst="rect">
            <a:avLst/>
          </a:prstGeom>
        </p:spPr>
      </p:sp>
      <p:sp>
        <p:nvSpPr>
          <p:cNvPr id="3" name="Notes Placeholder 2"/>
          <p:cNvSpPr>
            <a:spLocks noGrp="1"/>
          </p:cNvSpPr>
          <p:nvPr>
            <p:ph type="body" idx="1"/>
          </p:nvPr>
        </p:nvSpPr>
        <p:spPr/>
        <p:txBody>
          <a:bodyPr/>
          <a:lstStyle/>
          <a:p>
            <a:r>
              <a:rPr lang="en-US" dirty="0"/>
              <a:t>It’s not surprising to see an increase in national interest in the relationship with Arts and health in Wales. This coincided with the launch of the Well-being of Future Generations Act in 2015, which states that public bodies must work collaboratively, alongside the public, to achieve long-term Well-being goals, with one of these goals being A Healthier Wales (Welsh Government, 2015). </a:t>
            </a:r>
            <a:r>
              <a:rPr lang="en-GB" sz="1200" b="0" i="0" u="none" strike="noStrike" kern="1200" dirty="0">
                <a:solidFill>
                  <a:schemeClr val="tx1"/>
                </a:solidFill>
                <a:effectLst/>
                <a:latin typeface="+mn-lt"/>
                <a:ea typeface="+mn-ea"/>
                <a:cs typeface="+mn-cs"/>
              </a:rPr>
              <a:t>The Act is unique to Wales as it offers the possibility to change the way we live, in order to better support the current and future generations.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Evident within the Act is the Government’s shift from treatment to prevention. It is clearly stated as one of five ways of working. This is further documented in the Welsh Government’s Prosperity for All document, which was published in 2017, placing as much emphasis on helping people to stay healthy as on treatment (Future Generations Commissioner for Wales, 2017).</a:t>
            </a:r>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6</a:t>
            </a:fld>
            <a:endParaRPr lang="en-US"/>
          </a:p>
        </p:txBody>
      </p:sp>
    </p:spTree>
    <p:extLst>
      <p:ext uri="{BB962C8B-B14F-4D97-AF65-F5344CB8AC3E}">
        <p14:creationId xmlns:p14="http://schemas.microsoft.com/office/powerpoint/2010/main" val="377658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707063"/>
            <a:ext cx="5486400" cy="3086100"/>
          </a:xfrm>
          <a:prstGeom prst="rect">
            <a:avLst/>
          </a:prstGeom>
        </p:spPr>
      </p:sp>
      <p:sp>
        <p:nvSpPr>
          <p:cNvPr id="3" name="Notes Placeholder 2"/>
          <p:cNvSpPr>
            <a:spLocks noGrp="1"/>
          </p:cNvSpPr>
          <p:nvPr>
            <p:ph type="body" idx="1"/>
          </p:nvPr>
        </p:nvSpPr>
        <p:spPr/>
        <p:txBody>
          <a:bodyPr/>
          <a:lstStyle/>
          <a:p>
            <a:r>
              <a:rPr lang="en-US" dirty="0"/>
              <a:t>Let’s take a look at some best practice examples from the Arts Council of Wales, with regards to supporting health and well-being outcomes. </a:t>
            </a:r>
            <a:r>
              <a:rPr lang="en-US" dirty="0" err="1"/>
              <a:t>Caban</a:t>
            </a:r>
            <a:r>
              <a:rPr lang="en-US" dirty="0"/>
              <a:t> </a:t>
            </a:r>
            <a:r>
              <a:rPr lang="en-US" dirty="0" err="1"/>
              <a:t>Sgriblio</a:t>
            </a:r>
            <a:r>
              <a:rPr lang="en-US" dirty="0"/>
              <a:t> is a creative arts workshop, designed for young children who are rurally based and are suffering from poor mental health or well-being. The workshops aim to help young children articulate their ideas through creative arts such as writing, drawing, filming and performance activities. There is a particular focus on helping children to develop writing as a coping strategy </a:t>
            </a:r>
            <a:r>
              <a:rPr lang="en-GB" sz="1200" b="0" i="0" u="none" strike="noStrike" kern="1200" dirty="0">
                <a:solidFill>
                  <a:schemeClr val="tx1"/>
                </a:solidFill>
                <a:effectLst/>
                <a:latin typeface="+mn-lt"/>
                <a:ea typeface="+mn-ea"/>
                <a:cs typeface="+mn-cs"/>
              </a:rPr>
              <a:t>(Peak - Art in the black Mountains, 2018a). Devlin (2010) states that helping children with their ability to articulate ideas promotes a positive sense of well-being and mental health.</a:t>
            </a:r>
            <a:r>
              <a:rPr lang="en-US" sz="1200" b="0" i="0" u="none" strike="noStrike" kern="1200" dirty="0">
                <a:solidFill>
                  <a:schemeClr val="tx1"/>
                </a:solidFill>
                <a:effectLst/>
                <a:latin typeface="+mn-lt"/>
                <a:ea typeface="+mn-ea"/>
                <a:cs typeface="+mn-cs"/>
              </a:rPr>
              <a:t> Strategies such as this are best known as a form of Emotional Literacy.</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Steiner (1979, cited in </a:t>
            </a:r>
            <a:r>
              <a:rPr lang="en-GB" sz="1200" b="0" i="0" u="none" strike="noStrike" kern="1200" dirty="0">
                <a:solidFill>
                  <a:schemeClr val="tx1"/>
                </a:solidFill>
                <a:effectLst/>
                <a:latin typeface="+mn-lt"/>
                <a:ea typeface="+mn-ea"/>
                <a:cs typeface="+mn-cs"/>
              </a:rPr>
              <a:t>Gidley, 2007)</a:t>
            </a:r>
            <a:r>
              <a:rPr lang="en-US" sz="1200" b="0" i="0" u="none" strike="noStrike" kern="1200" dirty="0">
                <a:solidFill>
                  <a:schemeClr val="tx1"/>
                </a:solidFill>
                <a:effectLst/>
                <a:latin typeface="+mn-lt"/>
                <a:ea typeface="+mn-ea"/>
                <a:cs typeface="+mn-cs"/>
              </a:rPr>
              <a:t> developed emotional literacy as a developmental construct, which consists of five skills.</a:t>
            </a:r>
          </a:p>
          <a:p>
            <a:r>
              <a:rPr lang="en-US" sz="1200" b="0" i="0" u="none" strike="noStrike" kern="1200" dirty="0" err="1">
                <a:solidFill>
                  <a:schemeClr val="tx1"/>
                </a:solidFill>
                <a:effectLst/>
                <a:latin typeface="+mn-lt"/>
                <a:ea typeface="+mn-ea"/>
                <a:cs typeface="+mn-cs"/>
              </a:rPr>
              <a:t>Faupel</a:t>
            </a:r>
            <a:r>
              <a:rPr lang="en-US" sz="1200" b="0" i="0" u="none" strike="noStrike" kern="1200" dirty="0">
                <a:solidFill>
                  <a:schemeClr val="tx1"/>
                </a:solidFill>
                <a:effectLst/>
                <a:latin typeface="+mn-lt"/>
                <a:ea typeface="+mn-ea"/>
                <a:cs typeface="+mn-cs"/>
              </a:rPr>
              <a:t> (2003) expanded on Steiner’s work by introducing an emotional literacy model, which added </a:t>
            </a:r>
            <a:r>
              <a:rPr lang="en-GB" sz="1200" b="0" i="0" u="none" strike="noStrike" kern="1200" dirty="0">
                <a:solidFill>
                  <a:schemeClr val="tx1"/>
                </a:solidFill>
                <a:effectLst/>
                <a:latin typeface="+mn-lt"/>
                <a:ea typeface="+mn-ea"/>
                <a:cs typeface="+mn-cs"/>
              </a:rPr>
              <a:t>self-awareness, self-regulation, motivation, social competence, and social skills to the set of skills developed by emotional literacy. Several research studies have indicated that an increase in emotional literacy activity results in positive outcomes in academic achievement and an increase in one’s resilience and competency to deal with depression (Hallam, 2009; </a:t>
            </a:r>
            <a:r>
              <a:rPr lang="en-GB" sz="1200" b="0" i="0" u="none" strike="noStrike" kern="1200" dirty="0" err="1">
                <a:solidFill>
                  <a:schemeClr val="tx1"/>
                </a:solidFill>
                <a:effectLst/>
                <a:latin typeface="+mn-lt"/>
                <a:ea typeface="+mn-ea"/>
                <a:cs typeface="+mn-cs"/>
              </a:rPr>
              <a:t>Ferrando</a:t>
            </a:r>
            <a:r>
              <a:rPr lang="en-GB" sz="1200" b="0" i="0" u="none" strike="noStrike" kern="1200" dirty="0">
                <a:solidFill>
                  <a:schemeClr val="tx1"/>
                </a:solidFill>
                <a:effectLst/>
                <a:latin typeface="+mn-lt"/>
                <a:ea typeface="+mn-ea"/>
                <a:cs typeface="+mn-cs"/>
              </a:rPr>
              <a:t> et al., 2010; Pope, Roper and </a:t>
            </a:r>
            <a:r>
              <a:rPr lang="en-GB" sz="1200" b="0" i="0" u="none" strike="noStrike" kern="1200" dirty="0" err="1">
                <a:solidFill>
                  <a:schemeClr val="tx1"/>
                </a:solidFill>
                <a:effectLst/>
                <a:latin typeface="+mn-lt"/>
                <a:ea typeface="+mn-ea"/>
                <a:cs typeface="+mn-cs"/>
              </a:rPr>
              <a:t>Qualter</a:t>
            </a:r>
            <a:r>
              <a:rPr lang="en-GB" sz="1200" b="0" i="0" u="none" strike="noStrike" kern="1200" dirty="0">
                <a:solidFill>
                  <a:schemeClr val="tx1"/>
                </a:solidFill>
                <a:effectLst/>
                <a:latin typeface="+mn-lt"/>
                <a:ea typeface="+mn-ea"/>
                <a:cs typeface="+mn-cs"/>
              </a:rPr>
              <a:t>, 2011; </a:t>
            </a:r>
            <a:r>
              <a:rPr lang="en-GB" sz="1200" b="0" i="0" u="none" strike="noStrike" kern="1200" dirty="0" err="1">
                <a:solidFill>
                  <a:schemeClr val="tx1"/>
                </a:solidFill>
                <a:effectLst/>
                <a:latin typeface="+mn-lt"/>
                <a:ea typeface="+mn-ea"/>
                <a:cs typeface="+mn-cs"/>
              </a:rPr>
              <a:t>Jellesma</a:t>
            </a:r>
            <a:r>
              <a:rPr lang="en-GB" sz="1200" b="0" i="0" u="none" strike="noStrike" kern="1200" dirty="0">
                <a:solidFill>
                  <a:schemeClr val="tx1"/>
                </a:solidFill>
                <a:effectLst/>
                <a:latin typeface="+mn-lt"/>
                <a:ea typeface="+mn-ea"/>
                <a:cs typeface="+mn-cs"/>
              </a:rPr>
              <a:t> et al., 2011).</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Reading through </a:t>
            </a:r>
            <a:r>
              <a:rPr lang="en-GB" sz="1200" b="0" i="0" u="none" strike="noStrike" kern="1200" dirty="0" err="1">
                <a:solidFill>
                  <a:schemeClr val="tx1"/>
                </a:solidFill>
                <a:effectLst/>
                <a:latin typeface="+mn-lt"/>
                <a:ea typeface="+mn-ea"/>
                <a:cs typeface="+mn-cs"/>
              </a:rPr>
              <a:t>Caban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Sgriblio’s</a:t>
            </a:r>
            <a:r>
              <a:rPr lang="en-GB" sz="1200" b="0" i="0" u="none" strike="noStrike" kern="1200" dirty="0">
                <a:solidFill>
                  <a:schemeClr val="tx1"/>
                </a:solidFill>
                <a:effectLst/>
                <a:latin typeface="+mn-lt"/>
                <a:ea typeface="+mn-ea"/>
                <a:cs typeface="+mn-cs"/>
              </a:rPr>
              <a:t> Anthology of work, I came across this piece of work, which highlights to me, the benefits of emotional literacy. It’s impressive to know that a child of primary age has been able to express their emotions in such a positive and creative outlay. The poem is called If…</a:t>
            </a:r>
          </a:p>
        </p:txBody>
      </p:sp>
      <p:sp>
        <p:nvSpPr>
          <p:cNvPr id="4" name="Slide Number Placeholder 3"/>
          <p:cNvSpPr>
            <a:spLocks noGrp="1"/>
          </p:cNvSpPr>
          <p:nvPr>
            <p:ph type="sldNum" sz="quarter" idx="5"/>
          </p:nvPr>
        </p:nvSpPr>
        <p:spPr/>
        <p:txBody>
          <a:bodyPr/>
          <a:lstStyle/>
          <a:p>
            <a:fld id="{3AD7FFB3-01EE-474D-8648-C8FE49269CCC}" type="slidenum">
              <a:rPr lang="en-US" smtClean="0"/>
              <a:t>7</a:t>
            </a:fld>
            <a:endParaRPr lang="en-US"/>
          </a:p>
        </p:txBody>
      </p:sp>
    </p:spTree>
    <p:extLst>
      <p:ext uri="{BB962C8B-B14F-4D97-AF65-F5344CB8AC3E}">
        <p14:creationId xmlns:p14="http://schemas.microsoft.com/office/powerpoint/2010/main" val="2176303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714750"/>
            <a:ext cx="5486400" cy="3086100"/>
          </a:xfrm>
          <a:prstGeom prst="rect">
            <a:avLst/>
          </a:prstGeo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Research shows that without these creative opportunities, the likelihood is that emotion would be shown through aggressive and negative behaviours, which in turn, would have a detrimental effect on well-being (Arts Council of Wales, 2018).</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Emmons (2000) and </a:t>
            </a:r>
            <a:r>
              <a:rPr lang="en-GB" sz="1200" b="0" i="0" u="none" strike="noStrike" kern="1200" dirty="0" err="1">
                <a:solidFill>
                  <a:schemeClr val="tx1"/>
                </a:solidFill>
                <a:effectLst/>
                <a:latin typeface="+mn-lt"/>
                <a:ea typeface="+mn-ea"/>
                <a:cs typeface="+mn-cs"/>
              </a:rPr>
              <a:t>Paek</a:t>
            </a:r>
            <a:r>
              <a:rPr lang="en-GB" sz="1200" b="0" i="0" u="none" strike="noStrike" kern="1200" dirty="0">
                <a:solidFill>
                  <a:schemeClr val="tx1"/>
                </a:solidFill>
                <a:effectLst/>
                <a:latin typeface="+mn-lt"/>
                <a:ea typeface="+mn-ea"/>
                <a:cs typeface="+mn-cs"/>
              </a:rPr>
              <a:t> (2006) state that emotional literacy activities can lead to better spirituality, well-being, and social functioning, which supports the aims of </a:t>
            </a:r>
            <a:r>
              <a:rPr lang="en-GB" sz="1200" b="0" i="0" u="none" strike="noStrike" kern="1200" dirty="0" err="1">
                <a:solidFill>
                  <a:schemeClr val="tx1"/>
                </a:solidFill>
                <a:effectLst/>
                <a:latin typeface="+mn-lt"/>
                <a:ea typeface="+mn-ea"/>
                <a:cs typeface="+mn-cs"/>
              </a:rPr>
              <a:t>Caban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Sgriblio</a:t>
            </a:r>
            <a:r>
              <a:rPr lang="en-GB" sz="1200" b="0" i="0" u="none" strike="noStrike" kern="1200" dirty="0">
                <a:solidFill>
                  <a:schemeClr val="tx1"/>
                </a:solidFill>
                <a:effectLst/>
                <a:latin typeface="+mn-lt"/>
                <a:ea typeface="+mn-ea"/>
                <a:cs typeface="+mn-cs"/>
              </a:rPr>
              <a:t>.</a:t>
            </a:r>
          </a:p>
          <a:p>
            <a:endParaRPr lang="en-US" dirty="0"/>
          </a:p>
          <a:p>
            <a:r>
              <a:rPr lang="en-US" dirty="0"/>
              <a:t>Even though this is clearly a form of best practice by the Arts Council of Wales, it’s worth noting that the scheme is targeted for children who already have issues, and therefore is a very reactive approach.</a:t>
            </a:r>
          </a:p>
        </p:txBody>
      </p:sp>
      <p:sp>
        <p:nvSpPr>
          <p:cNvPr id="4" name="Slide Number Placeholder 3"/>
          <p:cNvSpPr>
            <a:spLocks noGrp="1"/>
          </p:cNvSpPr>
          <p:nvPr>
            <p:ph type="sldNum" sz="quarter" idx="5"/>
          </p:nvPr>
        </p:nvSpPr>
        <p:spPr/>
        <p:txBody>
          <a:bodyPr/>
          <a:lstStyle/>
          <a:p>
            <a:fld id="{3AD7FFB3-01EE-474D-8648-C8FE49269CCC}" type="slidenum">
              <a:rPr lang="en-US" smtClean="0"/>
              <a:t>8</a:t>
            </a:fld>
            <a:endParaRPr lang="en-US"/>
          </a:p>
        </p:txBody>
      </p:sp>
    </p:spTree>
    <p:extLst>
      <p:ext uri="{BB962C8B-B14F-4D97-AF65-F5344CB8AC3E}">
        <p14:creationId xmlns:p14="http://schemas.microsoft.com/office/powerpoint/2010/main" val="2445193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703763"/>
            <a:ext cx="5486400" cy="3086100"/>
          </a:xfrm>
          <a:prstGeom prst="rect">
            <a:avLst/>
          </a:prstGeom>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Creu</a:t>
            </a:r>
            <a:r>
              <a:rPr lang="en-GB" sz="1200" b="0" i="0" u="none" strike="noStrike" kern="1200" dirty="0">
                <a:solidFill>
                  <a:schemeClr val="tx1"/>
                </a:solidFill>
                <a:effectLst/>
                <a:latin typeface="+mn-lt"/>
                <a:ea typeface="+mn-ea"/>
                <a:cs typeface="+mn-cs"/>
              </a:rPr>
              <a:t> / Create is also a project for young people under the age of 16, who are experiencing mental health and emotional needs. Participants engage in a wide range of artistic genres, giving them the opportunity to build confidence, develop new skills and find new ways to express themselves. They have the opportunity to perform their work or create their own exhibitions to display their work.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quote from a Consultant Child &amp; Adolescent Psychiatrist shows us that this type of creative arts works well, and benefits the participants. However, it is worth noting that participants are only eligible for the workshops if referred to by their mental health practitioners (Conwy Arts Trust, 2017).</a:t>
            </a:r>
          </a:p>
          <a:p>
            <a:endParaRPr lang="en-GB" sz="1200" b="0" i="0" u="none" strike="noStrike" kern="1200" dirty="0">
              <a:solidFill>
                <a:schemeClr val="tx1"/>
              </a:solidFill>
              <a:effectLst/>
              <a:latin typeface="+mn-lt"/>
              <a:ea typeface="+mn-ea"/>
              <a:cs typeface="+mn-cs"/>
            </a:endParaRPr>
          </a:p>
          <a:p>
            <a:r>
              <a:rPr lang="en-US" dirty="0"/>
              <a:t>There are clear benefits to these workshops, such as promoting a growth mindset and developing children’s well-being, but a higher focus on prevention strategies and workshops could reduce the number suffering from poor mental health and well-being in the first place.</a:t>
            </a:r>
          </a:p>
          <a:p>
            <a:endParaRPr lang="en-US" dirty="0"/>
          </a:p>
          <a:p>
            <a:r>
              <a:rPr lang="en-US" dirty="0"/>
              <a:t>However, despite the reactive approach to both </a:t>
            </a:r>
            <a:r>
              <a:rPr lang="en-US" dirty="0" err="1"/>
              <a:t>programmes</a:t>
            </a:r>
            <a:r>
              <a:rPr lang="en-US" dirty="0"/>
              <a:t> – they are addressing the health inequalities we have in Wales.</a:t>
            </a:r>
          </a:p>
          <a:p>
            <a:endParaRPr lang="en-GB" sz="1200" b="0" i="0" u="none" strike="noStrike"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9</a:t>
            </a:fld>
            <a:endParaRPr lang="en-US"/>
          </a:p>
        </p:txBody>
      </p:sp>
    </p:spTree>
    <p:extLst>
      <p:ext uri="{BB962C8B-B14F-4D97-AF65-F5344CB8AC3E}">
        <p14:creationId xmlns:p14="http://schemas.microsoft.com/office/powerpoint/2010/main" val="114783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257800"/>
            <a:ext cx="5486400" cy="3086100"/>
          </a:xfrm>
          <a:prstGeom prst="rect">
            <a:avLst/>
          </a:prstGeom>
        </p:spPr>
      </p:sp>
      <p:sp>
        <p:nvSpPr>
          <p:cNvPr id="3" name="Notes Placeholder 2"/>
          <p:cNvSpPr>
            <a:spLocks noGrp="1"/>
          </p:cNvSpPr>
          <p:nvPr>
            <p:ph type="body" idx="1"/>
          </p:nvPr>
        </p:nvSpPr>
        <p:spPr/>
        <p:txBody>
          <a:bodyPr/>
          <a:lstStyle/>
          <a:p>
            <a:r>
              <a:rPr lang="en-US" dirty="0"/>
              <a:t>Children’s health is conditioned by various societal factors: family wealth, education, environment to name a few. For those living in poverty, the unfair distribution of access to services and resources can result in health inequalities. Research by </a:t>
            </a:r>
            <a:r>
              <a:rPr lang="en-US" dirty="0" err="1"/>
              <a:t>Mammot</a:t>
            </a:r>
            <a:r>
              <a:rPr lang="en-US" dirty="0"/>
              <a:t> and Wilkinson (2006) has underpinned the foundation of using social determinants by the Arts Council of Wales to help battle inequalities.  Read through screen.</a:t>
            </a:r>
          </a:p>
          <a:p>
            <a:endParaRPr lang="en-US" dirty="0"/>
          </a:p>
          <a:p>
            <a:r>
              <a:rPr lang="en-US" dirty="0"/>
              <a:t>They can clearly see that there is a need to tackle this inequality, and the evidence of good practice is thorough and detailed in the Arts Council of Wales report. However, by using criteria such as the bottom two quintiles of the WIMD to implement their work, there is a great risk of alienating children in need, who do not fall in to these areas. After all, does every child not have a right to good health, as reflected by Article 25 in the United Nations Convention on the Rights of the Child (</a:t>
            </a:r>
            <a:r>
              <a:rPr lang="en-US" dirty="0" err="1"/>
              <a:t>Unicef</a:t>
            </a:r>
            <a:r>
              <a:rPr lang="en-US" dirty="0"/>
              <a:t>, 2014)?</a:t>
            </a:r>
          </a:p>
          <a:p>
            <a:endParaRPr lang="en-US" dirty="0"/>
          </a:p>
          <a:p>
            <a:r>
              <a:rPr lang="en-US" dirty="0"/>
              <a:t>Understandably, social determinants are a big factor to the Welsh picture, given the high levels of poverty across the country, and the inevitable inequalities that follow. However, in the same vein that the Government are requesting that public bodies work together to achieve, Welsh Government guidance and policies also need to work alongside the public, to ensure that support is available for everyone, regardless of Post Code.</a:t>
            </a:r>
          </a:p>
        </p:txBody>
      </p:sp>
      <p:sp>
        <p:nvSpPr>
          <p:cNvPr id="4" name="Slide Number Placeholder 3"/>
          <p:cNvSpPr>
            <a:spLocks noGrp="1"/>
          </p:cNvSpPr>
          <p:nvPr>
            <p:ph type="sldNum" sz="quarter" idx="5"/>
          </p:nvPr>
        </p:nvSpPr>
        <p:spPr/>
        <p:txBody>
          <a:bodyPr/>
          <a:lstStyle/>
          <a:p>
            <a:fld id="{3AD7FFB3-01EE-474D-8648-C8FE49269CCC}" type="slidenum">
              <a:rPr lang="en-US" smtClean="0"/>
              <a:t>10</a:t>
            </a:fld>
            <a:endParaRPr lang="en-US"/>
          </a:p>
        </p:txBody>
      </p:sp>
    </p:spTree>
    <p:extLst>
      <p:ext uri="{BB962C8B-B14F-4D97-AF65-F5344CB8AC3E}">
        <p14:creationId xmlns:p14="http://schemas.microsoft.com/office/powerpoint/2010/main" val="10169052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11</a:t>
            </a:fld>
            <a:endParaRPr lang="en-US"/>
          </a:p>
        </p:txBody>
      </p:sp>
    </p:spTree>
    <p:extLst>
      <p:ext uri="{BB962C8B-B14F-4D97-AF65-F5344CB8AC3E}">
        <p14:creationId xmlns:p14="http://schemas.microsoft.com/office/powerpoint/2010/main" val="1622151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12</a:t>
            </a:fld>
            <a:endParaRPr lang="en-US"/>
          </a:p>
        </p:txBody>
      </p:sp>
    </p:spTree>
    <p:extLst>
      <p:ext uri="{BB962C8B-B14F-4D97-AF65-F5344CB8AC3E}">
        <p14:creationId xmlns:p14="http://schemas.microsoft.com/office/powerpoint/2010/main" val="3095477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13</a:t>
            </a:fld>
            <a:endParaRPr lang="en-US"/>
          </a:p>
        </p:txBody>
      </p:sp>
    </p:spTree>
    <p:extLst>
      <p:ext uri="{BB962C8B-B14F-4D97-AF65-F5344CB8AC3E}">
        <p14:creationId xmlns:p14="http://schemas.microsoft.com/office/powerpoint/2010/main" val="4131074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14</a:t>
            </a:fld>
            <a:endParaRPr lang="en-US"/>
          </a:p>
        </p:txBody>
      </p:sp>
    </p:spTree>
    <p:extLst>
      <p:ext uri="{BB962C8B-B14F-4D97-AF65-F5344CB8AC3E}">
        <p14:creationId xmlns:p14="http://schemas.microsoft.com/office/powerpoint/2010/main" val="1692783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15</a:t>
            </a:fld>
            <a:endParaRPr lang="en-US"/>
          </a:p>
        </p:txBody>
      </p:sp>
    </p:spTree>
    <p:extLst>
      <p:ext uri="{BB962C8B-B14F-4D97-AF65-F5344CB8AC3E}">
        <p14:creationId xmlns:p14="http://schemas.microsoft.com/office/powerpoint/2010/main" val="1351653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3.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10.png"/><Relationship Id="rId4" Type="http://schemas.openxmlformats.org/officeDocument/2006/relationships/image" Target="../media/image9.tif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8A019-BDF0-5240-A321-A1321C7F8DEE}"/>
              </a:ext>
            </a:extLst>
          </p:cNvPr>
          <p:cNvSpPr>
            <a:spLocks noGrp="1"/>
          </p:cNvSpPr>
          <p:nvPr>
            <p:ph type="ctrTitle"/>
          </p:nvPr>
        </p:nvSpPr>
        <p:spPr/>
        <p:txBody>
          <a:bodyPr/>
          <a:lstStyle/>
          <a:p>
            <a:r>
              <a:rPr lang="en-US" dirty="0"/>
              <a:t>Paper planes and pebbles:</a:t>
            </a:r>
          </a:p>
        </p:txBody>
      </p:sp>
      <p:sp>
        <p:nvSpPr>
          <p:cNvPr id="3" name="Subtitle 2">
            <a:extLst>
              <a:ext uri="{FF2B5EF4-FFF2-40B4-BE49-F238E27FC236}">
                <a16:creationId xmlns:a16="http://schemas.microsoft.com/office/drawing/2014/main" id="{1109D217-9EC1-3E48-AE91-1454540C1E17}"/>
              </a:ext>
            </a:extLst>
          </p:cNvPr>
          <p:cNvSpPr>
            <a:spLocks noGrp="1"/>
          </p:cNvSpPr>
          <p:nvPr>
            <p:ph type="subTitle" idx="1"/>
          </p:nvPr>
        </p:nvSpPr>
        <p:spPr>
          <a:xfrm>
            <a:off x="3041825" y="3866336"/>
            <a:ext cx="6107833" cy="1086237"/>
          </a:xfrm>
        </p:spPr>
        <p:txBody>
          <a:bodyPr>
            <a:normAutofit fontScale="92500" lnSpcReduction="10000"/>
          </a:bodyPr>
          <a:lstStyle/>
          <a:p>
            <a:r>
              <a:rPr lang="en-GB" dirty="0"/>
              <a:t>explore the evidence for investment in creative approaches intended to enhance the health and well-being of children in Wales</a:t>
            </a:r>
            <a:endParaRPr lang="en-US" dirty="0"/>
          </a:p>
        </p:txBody>
      </p:sp>
      <p:sp>
        <p:nvSpPr>
          <p:cNvPr id="4" name="TextBox 3">
            <a:extLst>
              <a:ext uri="{FF2B5EF4-FFF2-40B4-BE49-F238E27FC236}">
                <a16:creationId xmlns:a16="http://schemas.microsoft.com/office/drawing/2014/main" id="{08BDAE15-81C0-9F4C-929A-C66E256E064F}"/>
              </a:ext>
            </a:extLst>
          </p:cNvPr>
          <p:cNvSpPr txBox="1"/>
          <p:nvPr/>
        </p:nvSpPr>
        <p:spPr>
          <a:xfrm>
            <a:off x="8056826" y="6297814"/>
            <a:ext cx="3954360" cy="415498"/>
          </a:xfrm>
          <a:prstGeom prst="rect">
            <a:avLst/>
          </a:prstGeom>
          <a:noFill/>
        </p:spPr>
        <p:txBody>
          <a:bodyPr wrap="square" rtlCol="0">
            <a:spAutoFit/>
          </a:bodyPr>
          <a:lstStyle/>
          <a:p>
            <a:r>
              <a:rPr lang="en-US" sz="2100" dirty="0"/>
              <a:t>Ryan Anthony Peters - 1502221</a:t>
            </a:r>
          </a:p>
        </p:txBody>
      </p:sp>
      <p:pic>
        <p:nvPicPr>
          <p:cNvPr id="7" name="Picture 6">
            <a:extLst>
              <a:ext uri="{FF2B5EF4-FFF2-40B4-BE49-F238E27FC236}">
                <a16:creationId xmlns:a16="http://schemas.microsoft.com/office/drawing/2014/main" id="{72DE88AE-26E6-E54A-BC60-2BA68A3BDC14}"/>
              </a:ext>
            </a:extLst>
          </p:cNvPr>
          <p:cNvPicPr>
            <a:picLocks noChangeAspect="1"/>
          </p:cNvPicPr>
          <p:nvPr/>
        </p:nvPicPr>
        <p:blipFill>
          <a:blip r:embed="rId3"/>
          <a:stretch>
            <a:fillRect/>
          </a:stretch>
        </p:blipFill>
        <p:spPr>
          <a:xfrm>
            <a:off x="836908" y="3767387"/>
            <a:ext cx="4452318" cy="2738176"/>
          </a:xfrm>
          <a:prstGeom prst="rect">
            <a:avLst/>
          </a:prstGeom>
        </p:spPr>
      </p:pic>
      <p:pic>
        <p:nvPicPr>
          <p:cNvPr id="16" name="Picture 15">
            <a:extLst>
              <a:ext uri="{FF2B5EF4-FFF2-40B4-BE49-F238E27FC236}">
                <a16:creationId xmlns:a16="http://schemas.microsoft.com/office/drawing/2014/main" id="{BB5A484D-7883-9A41-A70B-05FD69D42A01}"/>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3565355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3AC2F-E27C-6745-AC75-B60AA4F26520}"/>
              </a:ext>
            </a:extLst>
          </p:cNvPr>
          <p:cNvSpPr>
            <a:spLocks noGrp="1"/>
          </p:cNvSpPr>
          <p:nvPr>
            <p:ph type="title"/>
          </p:nvPr>
        </p:nvSpPr>
        <p:spPr/>
        <p:txBody>
          <a:bodyPr>
            <a:normAutofit fontScale="90000"/>
          </a:bodyPr>
          <a:lstStyle/>
          <a:p>
            <a:r>
              <a:rPr lang="en-US" dirty="0"/>
              <a:t>Paper planes and pebbles:</a:t>
            </a:r>
            <a:br>
              <a:rPr lang="en-US" dirty="0"/>
            </a:br>
            <a:r>
              <a:rPr lang="en-GB" sz="2300" dirty="0"/>
              <a:t>explore the evidence for investment in creative approaches intended to enhance the health and well-being of children in Wales.</a:t>
            </a:r>
            <a:br>
              <a:rPr lang="en-GB" sz="2300" dirty="0"/>
            </a:br>
            <a:endParaRPr lang="en-US" sz="2300" dirty="0"/>
          </a:p>
        </p:txBody>
      </p:sp>
      <p:sp>
        <p:nvSpPr>
          <p:cNvPr id="3" name="Content Placeholder 2">
            <a:extLst>
              <a:ext uri="{FF2B5EF4-FFF2-40B4-BE49-F238E27FC236}">
                <a16:creationId xmlns:a16="http://schemas.microsoft.com/office/drawing/2014/main" id="{83736611-BA8F-8347-9EA8-701C86DD5531}"/>
              </a:ext>
            </a:extLst>
          </p:cNvPr>
          <p:cNvSpPr>
            <a:spLocks noGrp="1"/>
          </p:cNvSpPr>
          <p:nvPr>
            <p:ph idx="1"/>
          </p:nvPr>
        </p:nvSpPr>
        <p:spPr>
          <a:xfrm>
            <a:off x="1371600" y="2171700"/>
            <a:ext cx="9601200" cy="3581400"/>
          </a:xfrm>
        </p:spPr>
        <p:txBody>
          <a:bodyPr/>
          <a:lstStyle/>
          <a:p>
            <a:r>
              <a:rPr lang="en-US" dirty="0"/>
              <a:t>Arts for Health and Wellbeing in Wales – definitions</a:t>
            </a:r>
          </a:p>
          <a:p>
            <a:r>
              <a:rPr lang="en-US" dirty="0"/>
              <a:t>Arts for Health and Wellbeing in Wales  - background and current picture</a:t>
            </a:r>
          </a:p>
          <a:p>
            <a:r>
              <a:rPr lang="en-US" dirty="0"/>
              <a:t>Policy context</a:t>
            </a:r>
          </a:p>
          <a:p>
            <a:r>
              <a:rPr lang="en-US" dirty="0"/>
              <a:t>Evidence and case study</a:t>
            </a:r>
          </a:p>
          <a:p>
            <a:r>
              <a:rPr lang="en-US" dirty="0"/>
              <a:t>Social determinants of health</a:t>
            </a:r>
          </a:p>
          <a:p>
            <a:r>
              <a:rPr lang="en-US" dirty="0"/>
              <a:t>Moving forward</a:t>
            </a:r>
          </a:p>
          <a:p>
            <a:endParaRPr lang="en-US" dirty="0"/>
          </a:p>
        </p:txBody>
      </p:sp>
      <p:pic>
        <p:nvPicPr>
          <p:cNvPr id="4" name="Picture 3">
            <a:extLst>
              <a:ext uri="{FF2B5EF4-FFF2-40B4-BE49-F238E27FC236}">
                <a16:creationId xmlns:a16="http://schemas.microsoft.com/office/drawing/2014/main" id="{4D6675C3-DA47-DF43-9D94-62D3EB1B1557}"/>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F910E919-67C9-B044-BB7E-F9F168E95A7B}"/>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2922023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4773-7D12-2248-A936-0F41D542DA44}"/>
              </a:ext>
            </a:extLst>
          </p:cNvPr>
          <p:cNvSpPr>
            <a:spLocks noGrp="1"/>
          </p:cNvSpPr>
          <p:nvPr>
            <p:ph type="title"/>
          </p:nvPr>
        </p:nvSpPr>
        <p:spPr/>
        <p:txBody>
          <a:bodyPr/>
          <a:lstStyle/>
          <a:p>
            <a:r>
              <a:rPr lang="en-US" dirty="0"/>
              <a:t>Definitions</a:t>
            </a:r>
          </a:p>
        </p:txBody>
      </p:sp>
      <p:sp>
        <p:nvSpPr>
          <p:cNvPr id="3" name="Content Placeholder 2">
            <a:extLst>
              <a:ext uri="{FF2B5EF4-FFF2-40B4-BE49-F238E27FC236}">
                <a16:creationId xmlns:a16="http://schemas.microsoft.com/office/drawing/2014/main" id="{23562739-88E9-E648-8FEE-48E99EB66C42}"/>
              </a:ext>
            </a:extLst>
          </p:cNvPr>
          <p:cNvSpPr>
            <a:spLocks noGrp="1"/>
          </p:cNvSpPr>
          <p:nvPr>
            <p:ph idx="1"/>
          </p:nvPr>
        </p:nvSpPr>
        <p:spPr>
          <a:xfrm>
            <a:off x="1371600" y="1781504"/>
            <a:ext cx="9601200" cy="3581400"/>
          </a:xfrm>
        </p:spPr>
        <p:txBody>
          <a:bodyPr>
            <a:normAutofit/>
          </a:bodyPr>
          <a:lstStyle/>
          <a:p>
            <a:r>
              <a:rPr lang="en-US" dirty="0"/>
              <a:t>The Arts – Music, drama, dance, the visual arts and applied arts, photography, film, circus, street arts, carnival arts, literature, digital arts, crafts, multi-media, sculpture, poetry, music theatre, singing, community arts (Arts Council of Wales, 2018).</a:t>
            </a:r>
          </a:p>
          <a:p>
            <a:pPr marL="0" indent="0">
              <a:buNone/>
            </a:pPr>
            <a:endParaRPr lang="en-US" dirty="0"/>
          </a:p>
          <a:p>
            <a:r>
              <a:rPr lang="en-US" dirty="0"/>
              <a:t>Health – “state of complete physical, mental and social well-being and not merely the absence of disease of infirmity” (World Health Organization, p.1,  2018).</a:t>
            </a:r>
          </a:p>
          <a:p>
            <a:pPr marL="0" indent="0">
              <a:buNone/>
            </a:pPr>
            <a:endParaRPr lang="en-US" dirty="0"/>
          </a:p>
          <a:p>
            <a:r>
              <a:rPr lang="en-GB" dirty="0"/>
              <a:t>“Well-being can be understood as how people feel and how they function, both on a personal and a social level, and how they evaluate their lives as a whole” (Mental Health Foundation, p.1, 2015).</a:t>
            </a:r>
            <a:endParaRPr lang="en-US" dirty="0"/>
          </a:p>
        </p:txBody>
      </p:sp>
      <p:pic>
        <p:nvPicPr>
          <p:cNvPr id="4" name="Picture 3">
            <a:extLst>
              <a:ext uri="{FF2B5EF4-FFF2-40B4-BE49-F238E27FC236}">
                <a16:creationId xmlns:a16="http://schemas.microsoft.com/office/drawing/2014/main" id="{6D4A94BB-6DF8-1742-9E83-2BE0BBD3D085}"/>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DD67B3BC-E7E1-B942-B18E-3F87AC3FEC5F}"/>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2926541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50FFB-9AE7-A142-8BDA-DE2F333CB7F4}"/>
              </a:ext>
            </a:extLst>
          </p:cNvPr>
          <p:cNvSpPr>
            <a:spLocks noGrp="1"/>
          </p:cNvSpPr>
          <p:nvPr>
            <p:ph type="title"/>
          </p:nvPr>
        </p:nvSpPr>
        <p:spPr/>
        <p:txBody>
          <a:bodyPr/>
          <a:lstStyle/>
          <a:p>
            <a:r>
              <a:rPr lang="en-US" dirty="0"/>
              <a:t>Background</a:t>
            </a:r>
          </a:p>
        </p:txBody>
      </p:sp>
      <p:pic>
        <p:nvPicPr>
          <p:cNvPr id="5" name="Picture 4">
            <a:extLst>
              <a:ext uri="{FF2B5EF4-FFF2-40B4-BE49-F238E27FC236}">
                <a16:creationId xmlns:a16="http://schemas.microsoft.com/office/drawing/2014/main" id="{02C86C1D-C0D4-EC47-AC55-AA0CEBDE7D9A}"/>
              </a:ext>
            </a:extLst>
          </p:cNvPr>
          <p:cNvPicPr>
            <a:picLocks noChangeAspect="1"/>
          </p:cNvPicPr>
          <p:nvPr/>
        </p:nvPicPr>
        <p:blipFill>
          <a:blip r:embed="rId3"/>
          <a:stretch>
            <a:fillRect/>
          </a:stretch>
        </p:blipFill>
        <p:spPr>
          <a:xfrm>
            <a:off x="6233444" y="233128"/>
            <a:ext cx="2437436" cy="3450208"/>
          </a:xfrm>
          <a:prstGeom prst="rect">
            <a:avLst/>
          </a:prstGeom>
        </p:spPr>
      </p:pic>
      <p:sp>
        <p:nvSpPr>
          <p:cNvPr id="8" name="Rectangle 7">
            <a:extLst>
              <a:ext uri="{FF2B5EF4-FFF2-40B4-BE49-F238E27FC236}">
                <a16:creationId xmlns:a16="http://schemas.microsoft.com/office/drawing/2014/main" id="{CE667E17-C9E1-054F-90B9-3741981E86AA}"/>
              </a:ext>
            </a:extLst>
          </p:cNvPr>
          <p:cNvSpPr/>
          <p:nvPr/>
        </p:nvSpPr>
        <p:spPr>
          <a:xfrm>
            <a:off x="6233444" y="3698918"/>
            <a:ext cx="2592382" cy="461665"/>
          </a:xfrm>
          <a:prstGeom prst="rect">
            <a:avLst/>
          </a:prstGeom>
        </p:spPr>
        <p:txBody>
          <a:bodyPr wrap="square">
            <a:spAutoFit/>
          </a:bodyPr>
          <a:lstStyle/>
          <a:p>
            <a:pPr algn="r"/>
            <a:r>
              <a:rPr lang="en-GB" sz="1200" dirty="0"/>
              <a:t>(All-Party Parliamentary Group on Arts, Health and Wellbeing, 2017).</a:t>
            </a:r>
            <a:endParaRPr lang="en-US" sz="1200" dirty="0"/>
          </a:p>
        </p:txBody>
      </p:sp>
      <p:pic>
        <p:nvPicPr>
          <p:cNvPr id="10" name="Picture 9">
            <a:extLst>
              <a:ext uri="{FF2B5EF4-FFF2-40B4-BE49-F238E27FC236}">
                <a16:creationId xmlns:a16="http://schemas.microsoft.com/office/drawing/2014/main" id="{38B8FD64-4706-FC4D-BDE2-EFD9FDEBEEBF}"/>
              </a:ext>
            </a:extLst>
          </p:cNvPr>
          <p:cNvPicPr>
            <a:picLocks noChangeAspect="1"/>
          </p:cNvPicPr>
          <p:nvPr/>
        </p:nvPicPr>
        <p:blipFill>
          <a:blip r:embed="rId4"/>
          <a:stretch>
            <a:fillRect/>
          </a:stretch>
        </p:blipFill>
        <p:spPr>
          <a:xfrm>
            <a:off x="9231945" y="208553"/>
            <a:ext cx="2704171" cy="3432217"/>
          </a:xfrm>
          <a:prstGeom prst="rect">
            <a:avLst/>
          </a:prstGeom>
        </p:spPr>
      </p:pic>
      <p:sp>
        <p:nvSpPr>
          <p:cNvPr id="11" name="Rectangle 10">
            <a:extLst>
              <a:ext uri="{FF2B5EF4-FFF2-40B4-BE49-F238E27FC236}">
                <a16:creationId xmlns:a16="http://schemas.microsoft.com/office/drawing/2014/main" id="{1F905BFB-29DC-A44C-8931-8F270EFF8E58}"/>
              </a:ext>
            </a:extLst>
          </p:cNvPr>
          <p:cNvSpPr/>
          <p:nvPr/>
        </p:nvSpPr>
        <p:spPr>
          <a:xfrm>
            <a:off x="9792305" y="3704090"/>
            <a:ext cx="2143811" cy="461665"/>
          </a:xfrm>
          <a:prstGeom prst="rect">
            <a:avLst/>
          </a:prstGeom>
        </p:spPr>
        <p:txBody>
          <a:bodyPr wrap="square">
            <a:spAutoFit/>
          </a:bodyPr>
          <a:lstStyle/>
          <a:p>
            <a:pPr algn="r"/>
            <a:r>
              <a:rPr lang="en-GB" sz="1200" dirty="0">
                <a:solidFill>
                  <a:srgbClr val="000000"/>
                </a:solidFill>
              </a:rPr>
              <a:t>(Canterbury Christ Church University, 2019).</a:t>
            </a:r>
            <a:endParaRPr lang="en-US" sz="1200" dirty="0"/>
          </a:p>
        </p:txBody>
      </p:sp>
      <p:pic>
        <p:nvPicPr>
          <p:cNvPr id="14" name="Picture 13">
            <a:extLst>
              <a:ext uri="{FF2B5EF4-FFF2-40B4-BE49-F238E27FC236}">
                <a16:creationId xmlns:a16="http://schemas.microsoft.com/office/drawing/2014/main" id="{BD983A0A-C811-1E48-BFDC-925DBBC51B6D}"/>
              </a:ext>
            </a:extLst>
          </p:cNvPr>
          <p:cNvPicPr>
            <a:picLocks noChangeAspect="1"/>
          </p:cNvPicPr>
          <p:nvPr/>
        </p:nvPicPr>
        <p:blipFill>
          <a:blip r:embed="rId5"/>
          <a:stretch>
            <a:fillRect/>
          </a:stretch>
        </p:blipFill>
        <p:spPr>
          <a:xfrm>
            <a:off x="874604" y="2989965"/>
            <a:ext cx="4797775" cy="3695234"/>
          </a:xfrm>
          <a:prstGeom prst="rect">
            <a:avLst/>
          </a:prstGeom>
        </p:spPr>
      </p:pic>
      <p:pic>
        <p:nvPicPr>
          <p:cNvPr id="7" name="Picture 6">
            <a:extLst>
              <a:ext uri="{FF2B5EF4-FFF2-40B4-BE49-F238E27FC236}">
                <a16:creationId xmlns:a16="http://schemas.microsoft.com/office/drawing/2014/main" id="{CFE2BB8E-C22F-E745-BEB7-DF5EFEDA602C}"/>
              </a:ext>
            </a:extLst>
          </p:cNvPr>
          <p:cNvPicPr>
            <a:picLocks noChangeAspect="1"/>
          </p:cNvPicPr>
          <p:nvPr/>
        </p:nvPicPr>
        <p:blipFill>
          <a:blip r:embed="rId6"/>
          <a:stretch>
            <a:fillRect/>
          </a:stretch>
        </p:blipFill>
        <p:spPr>
          <a:xfrm>
            <a:off x="3384165" y="1768468"/>
            <a:ext cx="1853224" cy="2621634"/>
          </a:xfrm>
          <a:prstGeom prst="rect">
            <a:avLst/>
          </a:prstGeom>
        </p:spPr>
      </p:pic>
      <p:sp>
        <p:nvSpPr>
          <p:cNvPr id="9" name="Rectangle 8">
            <a:extLst>
              <a:ext uri="{FF2B5EF4-FFF2-40B4-BE49-F238E27FC236}">
                <a16:creationId xmlns:a16="http://schemas.microsoft.com/office/drawing/2014/main" id="{607DBEF7-56B5-8D4E-BD63-8E4220DFE1D2}"/>
              </a:ext>
            </a:extLst>
          </p:cNvPr>
          <p:cNvSpPr/>
          <p:nvPr/>
        </p:nvSpPr>
        <p:spPr>
          <a:xfrm>
            <a:off x="3471083" y="4390102"/>
            <a:ext cx="2193934" cy="276999"/>
          </a:xfrm>
          <a:prstGeom prst="rect">
            <a:avLst/>
          </a:prstGeom>
        </p:spPr>
        <p:txBody>
          <a:bodyPr wrap="none">
            <a:spAutoFit/>
          </a:bodyPr>
          <a:lstStyle/>
          <a:p>
            <a:r>
              <a:rPr lang="en-US" sz="1200" dirty="0"/>
              <a:t>(Arts Council of Wales, 2018a).</a:t>
            </a:r>
          </a:p>
        </p:txBody>
      </p:sp>
      <p:sp>
        <p:nvSpPr>
          <p:cNvPr id="15" name="Rectangle 14">
            <a:extLst>
              <a:ext uri="{FF2B5EF4-FFF2-40B4-BE49-F238E27FC236}">
                <a16:creationId xmlns:a16="http://schemas.microsoft.com/office/drawing/2014/main" id="{3A6A4931-389B-9941-B6F3-E403F2278EB3}"/>
              </a:ext>
            </a:extLst>
          </p:cNvPr>
          <p:cNvSpPr/>
          <p:nvPr/>
        </p:nvSpPr>
        <p:spPr>
          <a:xfrm>
            <a:off x="5672379" y="6408200"/>
            <a:ext cx="2399118" cy="276999"/>
          </a:xfrm>
          <a:prstGeom prst="rect">
            <a:avLst/>
          </a:prstGeom>
        </p:spPr>
        <p:txBody>
          <a:bodyPr wrap="none">
            <a:spAutoFit/>
          </a:bodyPr>
          <a:lstStyle/>
          <a:p>
            <a:r>
              <a:rPr lang="en-US" sz="1200" dirty="0"/>
              <a:t>(Arts Council of Wales, p.7, 2018).</a:t>
            </a:r>
          </a:p>
        </p:txBody>
      </p:sp>
      <p:pic>
        <p:nvPicPr>
          <p:cNvPr id="16" name="Picture 15">
            <a:extLst>
              <a:ext uri="{FF2B5EF4-FFF2-40B4-BE49-F238E27FC236}">
                <a16:creationId xmlns:a16="http://schemas.microsoft.com/office/drawing/2014/main" id="{69E4B7F5-A249-E442-BA9E-B4AD3F93D403}"/>
              </a:ext>
            </a:extLst>
          </p:cNvPr>
          <p:cNvPicPr>
            <a:picLocks noChangeAspect="1"/>
          </p:cNvPicPr>
          <p:nvPr/>
        </p:nvPicPr>
        <p:blipFill>
          <a:blip r:embed="rId7">
            <a:alphaModFix/>
            <a:duotone>
              <a:schemeClr val="accent1">
                <a:shade val="45000"/>
                <a:satMod val="135000"/>
              </a:schemeClr>
              <a:prstClr val="white"/>
            </a:duotone>
            <a:extLst>
              <a:ext uri="{BEBA8EAE-BF5A-486C-A8C5-ECC9F3942E4B}">
                <a14:imgProps xmlns:a14="http://schemas.microsoft.com/office/drawing/2010/main">
                  <a14:imgLayer r:embed="rId8">
                    <a14:imgEffect>
                      <a14:backgroundRemoval t="532" b="100000" l="471" r="100000"/>
                    </a14:imgEffect>
                  </a14:imgLayer>
                </a14:imgProps>
              </a:ext>
            </a:extLst>
          </a:blip>
          <a:stretch>
            <a:fillRect/>
          </a:stretch>
        </p:blipFill>
        <p:spPr>
          <a:xfrm rot="20869090">
            <a:off x="7984337" y="4938278"/>
            <a:ext cx="5453653" cy="2418129"/>
          </a:xfrm>
          <a:prstGeom prst="rect">
            <a:avLst/>
          </a:prstGeom>
        </p:spPr>
      </p:pic>
    </p:spTree>
    <p:extLst>
      <p:ext uri="{BB962C8B-B14F-4D97-AF65-F5344CB8AC3E}">
        <p14:creationId xmlns:p14="http://schemas.microsoft.com/office/powerpoint/2010/main" val="4245271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F96A73-6869-9C44-96C3-49F6F2227DAB}"/>
              </a:ext>
            </a:extLst>
          </p:cNvPr>
          <p:cNvSpPr>
            <a:spLocks noGrp="1"/>
          </p:cNvSpPr>
          <p:nvPr>
            <p:ph idx="1"/>
          </p:nvPr>
        </p:nvSpPr>
        <p:spPr>
          <a:xfrm>
            <a:off x="1118334" y="416778"/>
            <a:ext cx="10338559" cy="3645267"/>
          </a:xfrm>
        </p:spPr>
        <p:txBody>
          <a:bodyPr/>
          <a:lstStyle/>
          <a:p>
            <a:r>
              <a:rPr lang="en-GB" i="1" dirty="0"/>
              <a:t>“The UK ranks above average for self-reported health among adults, but below average on the same indicator for children. Recently, the UK performed relatively poorly on a mental wellbeing index, ranking 20th of 27 EU countries” (Department of Health, p.4, 2014).</a:t>
            </a:r>
            <a:endParaRPr lang="en-GB" dirty="0"/>
          </a:p>
          <a:p>
            <a:endParaRPr lang="en-US" dirty="0"/>
          </a:p>
        </p:txBody>
      </p:sp>
      <p:pic>
        <p:nvPicPr>
          <p:cNvPr id="7" name="Picture 6">
            <a:extLst>
              <a:ext uri="{FF2B5EF4-FFF2-40B4-BE49-F238E27FC236}">
                <a16:creationId xmlns:a16="http://schemas.microsoft.com/office/drawing/2014/main" id="{FC2A6B41-4F7F-E042-84CE-DB9C33C23A74}"/>
              </a:ext>
            </a:extLst>
          </p:cNvPr>
          <p:cNvPicPr>
            <a:picLocks noChangeAspect="1"/>
          </p:cNvPicPr>
          <p:nvPr/>
        </p:nvPicPr>
        <p:blipFill>
          <a:blip r:embed="rId3"/>
          <a:stretch>
            <a:fillRect/>
          </a:stretch>
        </p:blipFill>
        <p:spPr>
          <a:xfrm>
            <a:off x="1228360" y="1505779"/>
            <a:ext cx="9880600" cy="4800600"/>
          </a:xfrm>
          <a:prstGeom prst="rect">
            <a:avLst/>
          </a:prstGeom>
        </p:spPr>
      </p:pic>
      <p:sp>
        <p:nvSpPr>
          <p:cNvPr id="8" name="TextBox 7">
            <a:extLst>
              <a:ext uri="{FF2B5EF4-FFF2-40B4-BE49-F238E27FC236}">
                <a16:creationId xmlns:a16="http://schemas.microsoft.com/office/drawing/2014/main" id="{D1035CF0-45A6-5945-8181-8B611770EC8C}"/>
              </a:ext>
            </a:extLst>
          </p:cNvPr>
          <p:cNvSpPr txBox="1"/>
          <p:nvPr/>
        </p:nvSpPr>
        <p:spPr>
          <a:xfrm>
            <a:off x="5665304" y="1870079"/>
            <a:ext cx="5183086" cy="369332"/>
          </a:xfrm>
          <a:prstGeom prst="rect">
            <a:avLst/>
          </a:prstGeom>
          <a:noFill/>
        </p:spPr>
        <p:txBody>
          <a:bodyPr wrap="none" rtlCol="0">
            <a:spAutoFit/>
          </a:bodyPr>
          <a:lstStyle/>
          <a:p>
            <a:r>
              <a:rPr lang="en-US" dirty="0"/>
              <a:t>Activity funded by the Arts Council of Wales in 2018</a:t>
            </a:r>
          </a:p>
        </p:txBody>
      </p:sp>
      <p:sp>
        <p:nvSpPr>
          <p:cNvPr id="9" name="TextBox 8">
            <a:extLst>
              <a:ext uri="{FF2B5EF4-FFF2-40B4-BE49-F238E27FC236}">
                <a16:creationId xmlns:a16="http://schemas.microsoft.com/office/drawing/2014/main" id="{EDD254F2-12E0-8540-B886-2AF913A6F454}"/>
              </a:ext>
            </a:extLst>
          </p:cNvPr>
          <p:cNvSpPr txBox="1"/>
          <p:nvPr/>
        </p:nvSpPr>
        <p:spPr>
          <a:xfrm>
            <a:off x="8173537" y="6301347"/>
            <a:ext cx="3176832" cy="369332"/>
          </a:xfrm>
          <a:prstGeom prst="rect">
            <a:avLst/>
          </a:prstGeom>
          <a:noFill/>
        </p:spPr>
        <p:txBody>
          <a:bodyPr wrap="none" rtlCol="0">
            <a:spAutoFit/>
          </a:bodyPr>
          <a:lstStyle/>
          <a:p>
            <a:r>
              <a:rPr lang="en-US" dirty="0"/>
              <a:t>(Arts Council of Wales, 2018c).</a:t>
            </a:r>
          </a:p>
        </p:txBody>
      </p:sp>
    </p:spTree>
    <p:extLst>
      <p:ext uri="{BB962C8B-B14F-4D97-AF65-F5344CB8AC3E}">
        <p14:creationId xmlns:p14="http://schemas.microsoft.com/office/powerpoint/2010/main" val="2650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19F3-F1A9-034A-A443-20593CF67DAB}"/>
              </a:ext>
            </a:extLst>
          </p:cNvPr>
          <p:cNvSpPr>
            <a:spLocks noGrp="1"/>
          </p:cNvSpPr>
          <p:nvPr>
            <p:ph type="title"/>
          </p:nvPr>
        </p:nvSpPr>
        <p:spPr/>
        <p:txBody>
          <a:bodyPr/>
          <a:lstStyle/>
          <a:p>
            <a:endParaRPr lang="en-US"/>
          </a:p>
        </p:txBody>
      </p:sp>
      <p:pic>
        <p:nvPicPr>
          <p:cNvPr id="7" name="Content Placeholder 6">
            <a:extLst>
              <a:ext uri="{FF2B5EF4-FFF2-40B4-BE49-F238E27FC236}">
                <a16:creationId xmlns:a16="http://schemas.microsoft.com/office/drawing/2014/main" id="{D53ACC0B-4392-0A4A-9FC5-699782A37511}"/>
              </a:ext>
            </a:extLst>
          </p:cNvPr>
          <p:cNvPicPr>
            <a:picLocks noGrp="1" noChangeAspect="1"/>
          </p:cNvPicPr>
          <p:nvPr>
            <p:ph idx="1"/>
          </p:nvPr>
        </p:nvPicPr>
        <p:blipFill>
          <a:blip r:embed="rId3"/>
          <a:stretch>
            <a:fillRect/>
          </a:stretch>
        </p:blipFill>
        <p:spPr>
          <a:xfrm>
            <a:off x="5560452" y="2579998"/>
            <a:ext cx="6631548" cy="654967"/>
          </a:xfrm>
        </p:spPr>
      </p:pic>
      <p:sp>
        <p:nvSpPr>
          <p:cNvPr id="4" name="Text Placeholder 3">
            <a:extLst>
              <a:ext uri="{FF2B5EF4-FFF2-40B4-BE49-F238E27FC236}">
                <a16:creationId xmlns:a16="http://schemas.microsoft.com/office/drawing/2014/main" id="{98223BB2-8A1E-CE45-B230-88916155CF23}"/>
              </a:ext>
            </a:extLst>
          </p:cNvPr>
          <p:cNvSpPr>
            <a:spLocks noGrp="1"/>
          </p:cNvSpPr>
          <p:nvPr>
            <p:ph type="body" sz="half" idx="2"/>
          </p:nvPr>
        </p:nvSpPr>
        <p:spPr/>
        <p:txBody>
          <a:bodyPr/>
          <a:lstStyle/>
          <a:p>
            <a:endParaRPr lang="en-US"/>
          </a:p>
        </p:txBody>
      </p:sp>
      <p:pic>
        <p:nvPicPr>
          <p:cNvPr id="5" name="Picture 4">
            <a:extLst>
              <a:ext uri="{FF2B5EF4-FFF2-40B4-BE49-F238E27FC236}">
                <a16:creationId xmlns:a16="http://schemas.microsoft.com/office/drawing/2014/main" id="{309AC978-2AFF-374F-866B-2C455C33D342}"/>
              </a:ext>
            </a:extLst>
          </p:cNvPr>
          <p:cNvPicPr>
            <a:picLocks noChangeAspect="1"/>
          </p:cNvPicPr>
          <p:nvPr/>
        </p:nvPicPr>
        <p:blipFill>
          <a:blip r:embed="rId4"/>
          <a:stretch>
            <a:fillRect/>
          </a:stretch>
        </p:blipFill>
        <p:spPr>
          <a:xfrm>
            <a:off x="469575" y="0"/>
            <a:ext cx="4836552" cy="6858000"/>
          </a:xfrm>
          <a:prstGeom prst="rect">
            <a:avLst/>
          </a:prstGeom>
        </p:spPr>
      </p:pic>
      <p:sp>
        <p:nvSpPr>
          <p:cNvPr id="11" name="TextBox 10">
            <a:extLst>
              <a:ext uri="{FF2B5EF4-FFF2-40B4-BE49-F238E27FC236}">
                <a16:creationId xmlns:a16="http://schemas.microsoft.com/office/drawing/2014/main" id="{BD5BAE8C-738A-1E49-85E0-12110878EE3A}"/>
              </a:ext>
            </a:extLst>
          </p:cNvPr>
          <p:cNvSpPr txBox="1"/>
          <p:nvPr/>
        </p:nvSpPr>
        <p:spPr>
          <a:xfrm>
            <a:off x="5696325" y="224135"/>
            <a:ext cx="5068957" cy="923330"/>
          </a:xfrm>
          <a:prstGeom prst="rect">
            <a:avLst/>
          </a:prstGeom>
          <a:noFill/>
        </p:spPr>
        <p:txBody>
          <a:bodyPr wrap="square" rtlCol="0">
            <a:spAutoFit/>
          </a:bodyPr>
          <a:lstStyle/>
          <a:p>
            <a:pPr marL="285750" indent="-285750">
              <a:buFont typeface="Arial" panose="020B0604020202020204" pitchFamily="34" charset="0"/>
              <a:buChar char="•"/>
            </a:pPr>
            <a:r>
              <a:rPr lang="en-US" dirty="0"/>
              <a:t>Interest in Arts &amp; Health developed with the introduction of the Well-being of Future Generations (Wales) Act 2015.</a:t>
            </a:r>
          </a:p>
        </p:txBody>
      </p:sp>
      <p:sp>
        <p:nvSpPr>
          <p:cNvPr id="12" name="TextBox 11">
            <a:extLst>
              <a:ext uri="{FF2B5EF4-FFF2-40B4-BE49-F238E27FC236}">
                <a16:creationId xmlns:a16="http://schemas.microsoft.com/office/drawing/2014/main" id="{850702DD-E470-F44D-86F1-5FD62B07AD4C}"/>
              </a:ext>
            </a:extLst>
          </p:cNvPr>
          <p:cNvSpPr txBox="1"/>
          <p:nvPr/>
        </p:nvSpPr>
        <p:spPr>
          <a:xfrm>
            <a:off x="5696325" y="1272441"/>
            <a:ext cx="6250510" cy="646331"/>
          </a:xfrm>
          <a:prstGeom prst="rect">
            <a:avLst/>
          </a:prstGeom>
          <a:noFill/>
        </p:spPr>
        <p:txBody>
          <a:bodyPr wrap="square" rtlCol="0">
            <a:spAutoFit/>
          </a:bodyPr>
          <a:lstStyle/>
          <a:p>
            <a:pPr marL="285750" indent="-285750">
              <a:buFont typeface="Arial" panose="020B0604020202020204" pitchFamily="34" charset="0"/>
              <a:buChar char="•"/>
            </a:pPr>
            <a:r>
              <a:rPr lang="en-US" dirty="0"/>
              <a:t>The Act requires public bodies to work collaboratively to achieve long-term goals and to prevent persistent problems.</a:t>
            </a:r>
          </a:p>
        </p:txBody>
      </p:sp>
      <p:sp>
        <p:nvSpPr>
          <p:cNvPr id="13" name="TextBox 12">
            <a:extLst>
              <a:ext uri="{FF2B5EF4-FFF2-40B4-BE49-F238E27FC236}">
                <a16:creationId xmlns:a16="http://schemas.microsoft.com/office/drawing/2014/main" id="{BB62E181-58EF-444C-BFDF-F6389A7651DF}"/>
              </a:ext>
            </a:extLst>
          </p:cNvPr>
          <p:cNvSpPr txBox="1"/>
          <p:nvPr/>
        </p:nvSpPr>
        <p:spPr>
          <a:xfrm>
            <a:off x="5687589" y="2064719"/>
            <a:ext cx="2758769" cy="369332"/>
          </a:xfrm>
          <a:prstGeom prst="rect">
            <a:avLst/>
          </a:prstGeom>
          <a:noFill/>
        </p:spPr>
        <p:txBody>
          <a:bodyPr wrap="none" rtlCol="0">
            <a:spAutoFit/>
          </a:bodyPr>
          <a:lstStyle/>
          <a:p>
            <a:pPr marL="285750" indent="-285750">
              <a:buFont typeface="Arial" panose="020B0604020202020204" pitchFamily="34" charset="0"/>
              <a:buChar char="•"/>
            </a:pPr>
            <a:r>
              <a:rPr lang="en-US" dirty="0"/>
              <a:t>Seven Well-being goals:</a:t>
            </a:r>
          </a:p>
        </p:txBody>
      </p:sp>
      <p:pic>
        <p:nvPicPr>
          <p:cNvPr id="15" name="Picture 14">
            <a:extLst>
              <a:ext uri="{FF2B5EF4-FFF2-40B4-BE49-F238E27FC236}">
                <a16:creationId xmlns:a16="http://schemas.microsoft.com/office/drawing/2014/main" id="{F77284E9-2104-1F45-A6B7-EF0569FD5653}"/>
              </a:ext>
            </a:extLst>
          </p:cNvPr>
          <p:cNvPicPr>
            <a:picLocks noChangeAspect="1"/>
          </p:cNvPicPr>
          <p:nvPr/>
        </p:nvPicPr>
        <p:blipFill>
          <a:blip r:embed="rId5"/>
          <a:stretch>
            <a:fillRect/>
          </a:stretch>
        </p:blipFill>
        <p:spPr>
          <a:xfrm>
            <a:off x="5977895" y="3707119"/>
            <a:ext cx="5631009" cy="3150881"/>
          </a:xfrm>
          <a:prstGeom prst="rect">
            <a:avLst/>
          </a:prstGeom>
        </p:spPr>
      </p:pic>
      <p:sp>
        <p:nvSpPr>
          <p:cNvPr id="16" name="TextBox 15">
            <a:extLst>
              <a:ext uri="{FF2B5EF4-FFF2-40B4-BE49-F238E27FC236}">
                <a16:creationId xmlns:a16="http://schemas.microsoft.com/office/drawing/2014/main" id="{1856BB24-8E17-4B4E-B042-D44A1A1B907A}"/>
              </a:ext>
            </a:extLst>
          </p:cNvPr>
          <p:cNvSpPr txBox="1"/>
          <p:nvPr/>
        </p:nvSpPr>
        <p:spPr>
          <a:xfrm>
            <a:off x="5687589" y="3276260"/>
            <a:ext cx="2508379" cy="369332"/>
          </a:xfrm>
          <a:prstGeom prst="rect">
            <a:avLst/>
          </a:prstGeom>
          <a:noFill/>
        </p:spPr>
        <p:txBody>
          <a:bodyPr wrap="none" rtlCol="0">
            <a:spAutoFit/>
          </a:bodyPr>
          <a:lstStyle/>
          <a:p>
            <a:pPr marL="285750" indent="-285750">
              <a:buFont typeface="Arial" panose="020B0604020202020204" pitchFamily="34" charset="0"/>
              <a:buChar char="•"/>
            </a:pPr>
            <a:r>
              <a:rPr lang="en-US" dirty="0"/>
              <a:t>Five ways of working:</a:t>
            </a:r>
          </a:p>
        </p:txBody>
      </p:sp>
      <p:sp>
        <p:nvSpPr>
          <p:cNvPr id="17" name="Rectangle 16">
            <a:extLst>
              <a:ext uri="{FF2B5EF4-FFF2-40B4-BE49-F238E27FC236}">
                <a16:creationId xmlns:a16="http://schemas.microsoft.com/office/drawing/2014/main" id="{04832DC8-15B3-C64E-ADB3-DBC2D170970B}"/>
              </a:ext>
            </a:extLst>
          </p:cNvPr>
          <p:cNvSpPr/>
          <p:nvPr/>
        </p:nvSpPr>
        <p:spPr>
          <a:xfrm>
            <a:off x="1876085" y="6581001"/>
            <a:ext cx="3468514" cy="276999"/>
          </a:xfrm>
          <a:prstGeom prst="rect">
            <a:avLst/>
          </a:prstGeom>
        </p:spPr>
        <p:txBody>
          <a:bodyPr wrap="none">
            <a:spAutoFit/>
          </a:bodyPr>
          <a:lstStyle/>
          <a:p>
            <a:r>
              <a:rPr lang="en-GB" sz="1200" dirty="0">
                <a:solidFill>
                  <a:srgbClr val="000000"/>
                </a:solidFill>
                <a:latin typeface="Open Sans"/>
              </a:rPr>
              <a:t>(Future Generations Commissioner for Wales, 2015).</a:t>
            </a:r>
            <a:endParaRPr lang="en-US" sz="1200" dirty="0"/>
          </a:p>
        </p:txBody>
      </p:sp>
      <p:sp>
        <p:nvSpPr>
          <p:cNvPr id="18" name="Rectangle 17">
            <a:extLst>
              <a:ext uri="{FF2B5EF4-FFF2-40B4-BE49-F238E27FC236}">
                <a16:creationId xmlns:a16="http://schemas.microsoft.com/office/drawing/2014/main" id="{AA547B40-5CBE-FC48-8A4C-5E7399C2477A}"/>
              </a:ext>
            </a:extLst>
          </p:cNvPr>
          <p:cNvSpPr/>
          <p:nvPr/>
        </p:nvSpPr>
        <p:spPr>
          <a:xfrm>
            <a:off x="8649748" y="3234965"/>
            <a:ext cx="3542252" cy="276999"/>
          </a:xfrm>
          <a:prstGeom prst="rect">
            <a:avLst/>
          </a:prstGeom>
        </p:spPr>
        <p:txBody>
          <a:bodyPr wrap="none">
            <a:spAutoFit/>
          </a:bodyPr>
          <a:lstStyle/>
          <a:p>
            <a:r>
              <a:rPr lang="en-GB" sz="1200" dirty="0">
                <a:solidFill>
                  <a:srgbClr val="000000"/>
                </a:solidFill>
                <a:latin typeface="Open Sans"/>
              </a:rPr>
              <a:t>(Future Generations Commissioner for Wales, 2015a).</a:t>
            </a:r>
            <a:endParaRPr lang="en-US" sz="1200" dirty="0"/>
          </a:p>
        </p:txBody>
      </p:sp>
      <p:sp>
        <p:nvSpPr>
          <p:cNvPr id="19" name="Rectangle 18">
            <a:extLst>
              <a:ext uri="{FF2B5EF4-FFF2-40B4-BE49-F238E27FC236}">
                <a16:creationId xmlns:a16="http://schemas.microsoft.com/office/drawing/2014/main" id="{277F1B49-F05A-7247-8A52-D0683065D185}"/>
              </a:ext>
            </a:extLst>
          </p:cNvPr>
          <p:cNvSpPr/>
          <p:nvPr/>
        </p:nvSpPr>
        <p:spPr>
          <a:xfrm>
            <a:off x="10938412" y="6001624"/>
            <a:ext cx="1403180" cy="830997"/>
          </a:xfrm>
          <a:prstGeom prst="rect">
            <a:avLst/>
          </a:prstGeom>
        </p:spPr>
        <p:txBody>
          <a:bodyPr wrap="square">
            <a:spAutoFit/>
          </a:bodyPr>
          <a:lstStyle/>
          <a:p>
            <a:r>
              <a:rPr lang="en-GB" sz="1200" dirty="0">
                <a:solidFill>
                  <a:srgbClr val="000000"/>
                </a:solidFill>
                <a:latin typeface="Open Sans"/>
              </a:rPr>
              <a:t>(Future Generations Commissioner for Wales, 2019).</a:t>
            </a:r>
            <a:endParaRPr lang="en-US" sz="1200" dirty="0"/>
          </a:p>
        </p:txBody>
      </p:sp>
    </p:spTree>
    <p:extLst>
      <p:ext uri="{BB962C8B-B14F-4D97-AF65-F5344CB8AC3E}">
        <p14:creationId xmlns:p14="http://schemas.microsoft.com/office/powerpoint/2010/main" val="314773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11CFCBB-DBA8-074D-BA72-06F812E200A0}"/>
              </a:ext>
            </a:extLst>
          </p:cNvPr>
          <p:cNvPicPr>
            <a:picLocks noChangeAspect="1"/>
          </p:cNvPicPr>
          <p:nvPr/>
        </p:nvPicPr>
        <p:blipFill>
          <a:blip r:embed="rId3"/>
          <a:stretch>
            <a:fillRect/>
          </a:stretch>
        </p:blipFill>
        <p:spPr>
          <a:xfrm>
            <a:off x="552532" y="-75"/>
            <a:ext cx="4817331" cy="6858074"/>
          </a:xfrm>
          <a:prstGeom prst="rect">
            <a:avLst/>
          </a:prstGeom>
        </p:spPr>
      </p:pic>
      <p:sp>
        <p:nvSpPr>
          <p:cNvPr id="13" name="Rectangle 12">
            <a:extLst>
              <a:ext uri="{FF2B5EF4-FFF2-40B4-BE49-F238E27FC236}">
                <a16:creationId xmlns:a16="http://schemas.microsoft.com/office/drawing/2014/main" id="{66A14CB4-D13F-9E4F-9291-0D7F107CF37A}"/>
              </a:ext>
            </a:extLst>
          </p:cNvPr>
          <p:cNvSpPr/>
          <p:nvPr/>
        </p:nvSpPr>
        <p:spPr>
          <a:xfrm>
            <a:off x="3776870" y="6396334"/>
            <a:ext cx="1891167" cy="461665"/>
          </a:xfrm>
          <a:prstGeom prst="rect">
            <a:avLst/>
          </a:prstGeom>
        </p:spPr>
        <p:txBody>
          <a:bodyPr wrap="square">
            <a:spAutoFit/>
          </a:bodyPr>
          <a:lstStyle/>
          <a:p>
            <a:r>
              <a:rPr lang="en-GB" sz="1200" dirty="0">
                <a:solidFill>
                  <a:srgbClr val="000000"/>
                </a:solidFill>
                <a:latin typeface="Open Sans"/>
              </a:rPr>
              <a:t>(Peak - Art in the Black Mountains, 2018)</a:t>
            </a:r>
            <a:endParaRPr lang="en-US" sz="1200" dirty="0"/>
          </a:p>
        </p:txBody>
      </p:sp>
      <p:sp>
        <p:nvSpPr>
          <p:cNvPr id="14" name="TextBox 13">
            <a:extLst>
              <a:ext uri="{FF2B5EF4-FFF2-40B4-BE49-F238E27FC236}">
                <a16:creationId xmlns:a16="http://schemas.microsoft.com/office/drawing/2014/main" id="{D65E80C6-C6DB-1243-BEDF-B8498EF3827C}"/>
              </a:ext>
            </a:extLst>
          </p:cNvPr>
          <p:cNvSpPr txBox="1"/>
          <p:nvPr/>
        </p:nvSpPr>
        <p:spPr>
          <a:xfrm>
            <a:off x="5905987" y="456029"/>
            <a:ext cx="3953968" cy="2739211"/>
          </a:xfrm>
          <a:prstGeom prst="rect">
            <a:avLst/>
          </a:prstGeom>
          <a:noFill/>
        </p:spPr>
        <p:txBody>
          <a:bodyPr wrap="none" rtlCol="0">
            <a:spAutoFit/>
          </a:bodyPr>
          <a:lstStyle/>
          <a:p>
            <a:r>
              <a:rPr lang="en-US" sz="2800" b="1" dirty="0"/>
              <a:t>Emotional Literacy Skills:</a:t>
            </a:r>
          </a:p>
          <a:p>
            <a:endParaRPr lang="en-US" dirty="0"/>
          </a:p>
          <a:p>
            <a:pPr marL="342900" indent="-342900">
              <a:buFont typeface="+mj-lt"/>
              <a:buAutoNum type="arabicPeriod"/>
            </a:pPr>
            <a:r>
              <a:rPr lang="en-US" dirty="0"/>
              <a:t>Knowing emotions</a:t>
            </a:r>
          </a:p>
          <a:p>
            <a:pPr marL="342900" indent="-342900">
              <a:buFont typeface="+mj-lt"/>
              <a:buAutoNum type="arabicPeriod"/>
            </a:pPr>
            <a:r>
              <a:rPr lang="en-US" dirty="0"/>
              <a:t>Sense of empathy</a:t>
            </a:r>
          </a:p>
          <a:p>
            <a:pPr marL="342900" indent="-342900">
              <a:buFont typeface="+mj-lt"/>
              <a:buAutoNum type="arabicPeriod"/>
            </a:pPr>
            <a:r>
              <a:rPr lang="en-US" dirty="0"/>
              <a:t>Ability to manage emotions</a:t>
            </a:r>
          </a:p>
          <a:p>
            <a:pPr marL="342900" indent="-342900">
              <a:buFont typeface="+mj-lt"/>
              <a:buAutoNum type="arabicPeriod"/>
            </a:pPr>
            <a:r>
              <a:rPr lang="en-US" dirty="0"/>
              <a:t>Resilience</a:t>
            </a:r>
          </a:p>
          <a:p>
            <a:pPr marL="342900" indent="-342900">
              <a:buFont typeface="+mj-lt"/>
              <a:buAutoNum type="arabicPeriod"/>
            </a:pPr>
            <a:r>
              <a:rPr lang="en-US" dirty="0"/>
              <a:t>Combining the above skills</a:t>
            </a:r>
          </a:p>
          <a:p>
            <a:pPr marL="342900" indent="-342900">
              <a:buFont typeface="+mj-lt"/>
              <a:buAutoNum type="arabicPeriod"/>
            </a:pPr>
            <a:endParaRPr lang="en-US" dirty="0"/>
          </a:p>
          <a:p>
            <a:pPr marL="342900" indent="-342900">
              <a:buFont typeface="+mj-lt"/>
              <a:buAutoNum type="arabicPeriod"/>
            </a:pPr>
            <a:endParaRPr lang="en-US" dirty="0"/>
          </a:p>
        </p:txBody>
      </p:sp>
      <p:sp>
        <p:nvSpPr>
          <p:cNvPr id="18" name="TextBox 17">
            <a:extLst>
              <a:ext uri="{FF2B5EF4-FFF2-40B4-BE49-F238E27FC236}">
                <a16:creationId xmlns:a16="http://schemas.microsoft.com/office/drawing/2014/main" id="{027D5816-20ED-F046-9903-D0862EC3A8D9}"/>
              </a:ext>
            </a:extLst>
          </p:cNvPr>
          <p:cNvSpPr txBox="1"/>
          <p:nvPr/>
        </p:nvSpPr>
        <p:spPr>
          <a:xfrm>
            <a:off x="8752840" y="3010574"/>
            <a:ext cx="3160865" cy="369332"/>
          </a:xfrm>
          <a:prstGeom prst="rect">
            <a:avLst/>
          </a:prstGeom>
          <a:noFill/>
        </p:spPr>
        <p:txBody>
          <a:bodyPr wrap="none" rtlCol="0">
            <a:spAutoFit/>
          </a:bodyPr>
          <a:lstStyle/>
          <a:p>
            <a:r>
              <a:rPr lang="en-US" dirty="0"/>
              <a:t>(Steiner, cited in Gidley, 2007).</a:t>
            </a:r>
          </a:p>
        </p:txBody>
      </p:sp>
      <p:sp>
        <p:nvSpPr>
          <p:cNvPr id="19" name="TextBox 18">
            <a:extLst>
              <a:ext uri="{FF2B5EF4-FFF2-40B4-BE49-F238E27FC236}">
                <a16:creationId xmlns:a16="http://schemas.microsoft.com/office/drawing/2014/main" id="{C11904DB-9660-AA4D-BDCF-6B286FC76E48}"/>
              </a:ext>
            </a:extLst>
          </p:cNvPr>
          <p:cNvSpPr txBox="1"/>
          <p:nvPr/>
        </p:nvSpPr>
        <p:spPr>
          <a:xfrm>
            <a:off x="5905987" y="4020602"/>
            <a:ext cx="3478068" cy="2739211"/>
          </a:xfrm>
          <a:prstGeom prst="rect">
            <a:avLst/>
          </a:prstGeom>
          <a:noFill/>
        </p:spPr>
        <p:txBody>
          <a:bodyPr wrap="none" rtlCol="0">
            <a:spAutoFit/>
          </a:bodyPr>
          <a:lstStyle/>
          <a:p>
            <a:r>
              <a:rPr lang="en-US" sz="2800" b="1" dirty="0" err="1"/>
              <a:t>Faupel’s</a:t>
            </a:r>
            <a:r>
              <a:rPr lang="en-US" sz="2800" b="1" dirty="0"/>
              <a:t> Model Skills:</a:t>
            </a:r>
          </a:p>
          <a:p>
            <a:endParaRPr lang="en-US" dirty="0"/>
          </a:p>
          <a:p>
            <a:pPr marL="342900" indent="-342900">
              <a:buFont typeface="+mj-lt"/>
              <a:buAutoNum type="arabicPeriod"/>
            </a:pPr>
            <a:r>
              <a:rPr lang="en-US" dirty="0"/>
              <a:t>Self-awareness</a:t>
            </a:r>
          </a:p>
          <a:p>
            <a:pPr marL="342900" indent="-342900">
              <a:buFont typeface="+mj-lt"/>
              <a:buAutoNum type="arabicPeriod"/>
            </a:pPr>
            <a:r>
              <a:rPr lang="en-US" dirty="0"/>
              <a:t>Self-regulation</a:t>
            </a:r>
          </a:p>
          <a:p>
            <a:pPr marL="342900" indent="-342900">
              <a:buFont typeface="+mj-lt"/>
              <a:buAutoNum type="arabicPeriod"/>
            </a:pPr>
            <a:r>
              <a:rPr lang="en-US" dirty="0"/>
              <a:t>Motivation</a:t>
            </a:r>
          </a:p>
          <a:p>
            <a:pPr marL="342900" indent="-342900">
              <a:buFont typeface="+mj-lt"/>
              <a:buAutoNum type="arabicPeriod"/>
            </a:pPr>
            <a:r>
              <a:rPr lang="en-US" dirty="0"/>
              <a:t>Social competence</a:t>
            </a:r>
          </a:p>
          <a:p>
            <a:pPr marL="342900" indent="-342900">
              <a:buFont typeface="+mj-lt"/>
              <a:buAutoNum type="arabicPeriod"/>
            </a:pPr>
            <a:r>
              <a:rPr lang="en-US" dirty="0"/>
              <a:t>Social skills</a:t>
            </a:r>
          </a:p>
          <a:p>
            <a:pPr marL="342900" indent="-342900">
              <a:buFont typeface="+mj-lt"/>
              <a:buAutoNum type="arabicPeriod"/>
            </a:pPr>
            <a:endParaRPr lang="en-US" dirty="0"/>
          </a:p>
          <a:p>
            <a:pPr marL="342900" indent="-342900">
              <a:buFont typeface="+mj-lt"/>
              <a:buAutoNum type="arabicPeriod"/>
            </a:pPr>
            <a:endParaRPr lang="en-US" dirty="0"/>
          </a:p>
        </p:txBody>
      </p:sp>
      <p:sp>
        <p:nvSpPr>
          <p:cNvPr id="20" name="TextBox 19">
            <a:extLst>
              <a:ext uri="{FF2B5EF4-FFF2-40B4-BE49-F238E27FC236}">
                <a16:creationId xmlns:a16="http://schemas.microsoft.com/office/drawing/2014/main" id="{377FA6A5-B654-0247-88FF-9F99FD5E37CE}"/>
              </a:ext>
            </a:extLst>
          </p:cNvPr>
          <p:cNvSpPr txBox="1"/>
          <p:nvPr/>
        </p:nvSpPr>
        <p:spPr>
          <a:xfrm>
            <a:off x="10169125" y="6027002"/>
            <a:ext cx="1744580" cy="369332"/>
          </a:xfrm>
          <a:prstGeom prst="rect">
            <a:avLst/>
          </a:prstGeom>
          <a:noFill/>
        </p:spPr>
        <p:txBody>
          <a:bodyPr wrap="none" rtlCol="0">
            <a:spAutoFit/>
          </a:bodyPr>
          <a:lstStyle/>
          <a:p>
            <a:r>
              <a:rPr lang="en-US" dirty="0"/>
              <a:t>(</a:t>
            </a:r>
            <a:r>
              <a:rPr lang="en-US" dirty="0" err="1"/>
              <a:t>Faupel</a:t>
            </a:r>
            <a:r>
              <a:rPr lang="en-US" dirty="0"/>
              <a:t>, 2003).</a:t>
            </a:r>
          </a:p>
        </p:txBody>
      </p:sp>
    </p:spTree>
    <p:extLst>
      <p:ext uri="{BB962C8B-B14F-4D97-AF65-F5344CB8AC3E}">
        <p14:creationId xmlns:p14="http://schemas.microsoft.com/office/powerpoint/2010/main" val="2710356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4A9E0A-7044-A440-81C3-F2FD46EB30EC}"/>
              </a:ext>
            </a:extLst>
          </p:cNvPr>
          <p:cNvPicPr>
            <a:picLocks noChangeAspect="1"/>
          </p:cNvPicPr>
          <p:nvPr/>
        </p:nvPicPr>
        <p:blipFill>
          <a:blip r:embed="rId3"/>
          <a:stretch>
            <a:fillRect/>
          </a:stretch>
        </p:blipFill>
        <p:spPr>
          <a:xfrm>
            <a:off x="3220278" y="16603"/>
            <a:ext cx="5387488" cy="6841397"/>
          </a:xfrm>
          <a:prstGeom prst="rect">
            <a:avLst/>
          </a:prstGeom>
        </p:spPr>
      </p:pic>
      <p:pic>
        <p:nvPicPr>
          <p:cNvPr id="6" name="Picture 5">
            <a:extLst>
              <a:ext uri="{FF2B5EF4-FFF2-40B4-BE49-F238E27FC236}">
                <a16:creationId xmlns:a16="http://schemas.microsoft.com/office/drawing/2014/main" id="{D069E9D5-16E6-014B-92C9-0035719F0B00}"/>
              </a:ext>
            </a:extLst>
          </p:cNvPr>
          <p:cNvPicPr>
            <a:picLocks noChangeAspect="1"/>
          </p:cNvPicPr>
          <p:nvPr/>
        </p:nvPicPr>
        <p:blipFill>
          <a:blip r:embed="rId4"/>
          <a:stretch>
            <a:fillRect/>
          </a:stretch>
        </p:blipFill>
        <p:spPr>
          <a:xfrm>
            <a:off x="793684" y="4678308"/>
            <a:ext cx="2608240" cy="1604068"/>
          </a:xfrm>
          <a:prstGeom prst="rect">
            <a:avLst/>
          </a:prstGeom>
        </p:spPr>
      </p:pic>
      <p:pic>
        <p:nvPicPr>
          <p:cNvPr id="7" name="Picture 6">
            <a:extLst>
              <a:ext uri="{FF2B5EF4-FFF2-40B4-BE49-F238E27FC236}">
                <a16:creationId xmlns:a16="http://schemas.microsoft.com/office/drawing/2014/main" id="{2C57E470-B084-7444-83EC-2F613ABB03C6}"/>
              </a:ext>
            </a:extLst>
          </p:cNvPr>
          <p:cNvPicPr>
            <a:picLocks noChangeAspect="1"/>
          </p:cNvPicPr>
          <p:nvPr/>
        </p:nvPicPr>
        <p:blipFill>
          <a:blip r:embed="rId5">
            <a:alphaModFix/>
            <a:duotone>
              <a:schemeClr val="accent1">
                <a:shade val="45000"/>
                <a:satMod val="135000"/>
              </a:schemeClr>
              <a:prstClr val="white"/>
            </a:duotone>
            <a:extLst>
              <a:ext uri="{BEBA8EAE-BF5A-486C-A8C5-ECC9F3942E4B}">
                <a14:imgProps xmlns:a14="http://schemas.microsoft.com/office/drawing/2010/main">
                  <a14:imgLayer r:embed="rId6">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
        <p:nvSpPr>
          <p:cNvPr id="8" name="Rectangle 7">
            <a:extLst>
              <a:ext uri="{FF2B5EF4-FFF2-40B4-BE49-F238E27FC236}">
                <a16:creationId xmlns:a16="http://schemas.microsoft.com/office/drawing/2014/main" id="{CA2F77E3-D6AA-9846-934B-EBFACFD5E868}"/>
              </a:ext>
            </a:extLst>
          </p:cNvPr>
          <p:cNvSpPr/>
          <p:nvPr/>
        </p:nvSpPr>
        <p:spPr>
          <a:xfrm>
            <a:off x="8607766" y="6441402"/>
            <a:ext cx="963854" cy="276999"/>
          </a:xfrm>
          <a:prstGeom prst="rect">
            <a:avLst/>
          </a:prstGeom>
        </p:spPr>
        <p:txBody>
          <a:bodyPr wrap="none">
            <a:spAutoFit/>
          </a:bodyPr>
          <a:lstStyle/>
          <a:p>
            <a:r>
              <a:rPr lang="en-GB" sz="1200" dirty="0">
                <a:solidFill>
                  <a:srgbClr val="000000"/>
                </a:solidFill>
                <a:latin typeface="Open Sans"/>
              </a:rPr>
              <a:t>(Peak, 2018)</a:t>
            </a:r>
            <a:endParaRPr lang="en-US" sz="1200" dirty="0"/>
          </a:p>
        </p:txBody>
      </p:sp>
    </p:spTree>
    <p:extLst>
      <p:ext uri="{BB962C8B-B14F-4D97-AF65-F5344CB8AC3E}">
        <p14:creationId xmlns:p14="http://schemas.microsoft.com/office/powerpoint/2010/main" val="154586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CF4C-B07C-214B-94D5-3FD34238DE9C}"/>
              </a:ext>
            </a:extLst>
          </p:cNvPr>
          <p:cNvSpPr>
            <a:spLocks noGrp="1"/>
          </p:cNvSpPr>
          <p:nvPr>
            <p:ph type="title"/>
          </p:nvPr>
        </p:nvSpPr>
        <p:spPr/>
        <p:txBody>
          <a:bodyPr/>
          <a:lstStyle/>
          <a:p>
            <a:r>
              <a:rPr lang="en-US" dirty="0" err="1"/>
              <a:t>Creu</a:t>
            </a:r>
            <a:r>
              <a:rPr lang="en-US" dirty="0"/>
              <a:t> / Create</a:t>
            </a:r>
          </a:p>
        </p:txBody>
      </p:sp>
      <p:sp>
        <p:nvSpPr>
          <p:cNvPr id="3" name="Content Placeholder 2">
            <a:extLst>
              <a:ext uri="{FF2B5EF4-FFF2-40B4-BE49-F238E27FC236}">
                <a16:creationId xmlns:a16="http://schemas.microsoft.com/office/drawing/2014/main" id="{B4375899-263E-1C46-B416-44C0BB1DBEEC}"/>
              </a:ext>
            </a:extLst>
          </p:cNvPr>
          <p:cNvSpPr>
            <a:spLocks noGrp="1"/>
          </p:cNvSpPr>
          <p:nvPr>
            <p:ph idx="1"/>
          </p:nvPr>
        </p:nvSpPr>
        <p:spPr>
          <a:xfrm>
            <a:off x="834887" y="5426765"/>
            <a:ext cx="9601200" cy="1431235"/>
          </a:xfrm>
        </p:spPr>
        <p:txBody>
          <a:bodyPr/>
          <a:lstStyle/>
          <a:p>
            <a:r>
              <a:rPr lang="en-US" dirty="0"/>
              <a:t>“Create has provided a really brilliant and unique kind of opportunity for a number of the young people that are known to CAMHS in </a:t>
            </a:r>
            <a:r>
              <a:rPr lang="en-US" dirty="0" err="1"/>
              <a:t>Conwy</a:t>
            </a:r>
            <a:r>
              <a:rPr lang="en-US" dirty="0"/>
              <a:t>. I believe that the project has contributed significantly to their recovery and maintenance of their well-being (Fitzpatrick, cited in Arts Council of Wales, p.62, 2018)”</a:t>
            </a:r>
          </a:p>
        </p:txBody>
      </p:sp>
      <p:pic>
        <p:nvPicPr>
          <p:cNvPr id="5" name="Picture 4">
            <a:extLst>
              <a:ext uri="{FF2B5EF4-FFF2-40B4-BE49-F238E27FC236}">
                <a16:creationId xmlns:a16="http://schemas.microsoft.com/office/drawing/2014/main" id="{6A3E1B36-87BD-554D-8B17-63DC4CE55224}"/>
              </a:ext>
            </a:extLst>
          </p:cNvPr>
          <p:cNvPicPr>
            <a:picLocks noChangeAspect="1"/>
          </p:cNvPicPr>
          <p:nvPr/>
        </p:nvPicPr>
        <p:blipFill>
          <a:blip r:embed="rId3"/>
          <a:stretch>
            <a:fillRect/>
          </a:stretch>
        </p:blipFill>
        <p:spPr>
          <a:xfrm>
            <a:off x="1371600" y="1428750"/>
            <a:ext cx="8839200" cy="3810000"/>
          </a:xfrm>
          <a:prstGeom prst="rect">
            <a:avLst/>
          </a:prstGeom>
        </p:spPr>
      </p:pic>
      <p:pic>
        <p:nvPicPr>
          <p:cNvPr id="6" name="Picture 5">
            <a:extLst>
              <a:ext uri="{FF2B5EF4-FFF2-40B4-BE49-F238E27FC236}">
                <a16:creationId xmlns:a16="http://schemas.microsoft.com/office/drawing/2014/main" id="{6F010A9A-31DB-DF44-9F7D-CCBA122DA445}"/>
              </a:ext>
            </a:extLst>
          </p:cNvPr>
          <p:cNvPicPr>
            <a:picLocks noChangeAspect="1"/>
          </p:cNvPicPr>
          <p:nvPr/>
        </p:nvPicPr>
        <p:blipFill>
          <a:blip r:embed="rId4"/>
          <a:stretch>
            <a:fillRect/>
          </a:stretch>
        </p:blipFill>
        <p:spPr>
          <a:xfrm>
            <a:off x="9365100" y="-210241"/>
            <a:ext cx="2608240" cy="1604068"/>
          </a:xfrm>
          <a:prstGeom prst="rect">
            <a:avLst/>
          </a:prstGeom>
        </p:spPr>
      </p:pic>
      <p:sp>
        <p:nvSpPr>
          <p:cNvPr id="4" name="TextBox 3">
            <a:extLst>
              <a:ext uri="{FF2B5EF4-FFF2-40B4-BE49-F238E27FC236}">
                <a16:creationId xmlns:a16="http://schemas.microsoft.com/office/drawing/2014/main" id="{51710FAE-EA6D-9D41-9643-5473CD6CE2F5}"/>
              </a:ext>
            </a:extLst>
          </p:cNvPr>
          <p:cNvSpPr txBox="1"/>
          <p:nvPr/>
        </p:nvSpPr>
        <p:spPr>
          <a:xfrm>
            <a:off x="1371600" y="4573153"/>
            <a:ext cx="2246243" cy="665597"/>
          </a:xfrm>
          <a:prstGeom prst="rect">
            <a:avLst/>
          </a:prstGeom>
          <a:noFill/>
        </p:spPr>
        <p:txBody>
          <a:bodyPr wrap="square" rtlCol="0">
            <a:spAutoFit/>
          </a:bodyPr>
          <a:lstStyle/>
          <a:p>
            <a:r>
              <a:rPr lang="en-US" dirty="0"/>
              <a:t>(Arts Council of Wales, 2018b).</a:t>
            </a:r>
          </a:p>
        </p:txBody>
      </p:sp>
    </p:spTree>
    <p:extLst>
      <p:ext uri="{BB962C8B-B14F-4D97-AF65-F5344CB8AC3E}">
        <p14:creationId xmlns:p14="http://schemas.microsoft.com/office/powerpoint/2010/main" val="908165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E81F8-7B2A-D648-8C1E-17F78FC27802}"/>
              </a:ext>
            </a:extLst>
          </p:cNvPr>
          <p:cNvSpPr>
            <a:spLocks noGrp="1"/>
          </p:cNvSpPr>
          <p:nvPr>
            <p:ph type="title"/>
          </p:nvPr>
        </p:nvSpPr>
        <p:spPr>
          <a:xfrm>
            <a:off x="1073425" y="248478"/>
            <a:ext cx="4532245" cy="1222513"/>
          </a:xfrm>
        </p:spPr>
        <p:txBody>
          <a:bodyPr>
            <a:normAutofit fontScale="90000"/>
          </a:bodyPr>
          <a:lstStyle/>
          <a:p>
            <a:r>
              <a:rPr lang="en-US" dirty="0"/>
              <a:t>Social determinants </a:t>
            </a:r>
            <a:br>
              <a:rPr lang="en-US" dirty="0"/>
            </a:br>
            <a:r>
              <a:rPr lang="en-US" dirty="0"/>
              <a:t>of Health</a:t>
            </a:r>
          </a:p>
        </p:txBody>
      </p:sp>
      <p:pic>
        <p:nvPicPr>
          <p:cNvPr id="4" name="Picture 3">
            <a:extLst>
              <a:ext uri="{FF2B5EF4-FFF2-40B4-BE49-F238E27FC236}">
                <a16:creationId xmlns:a16="http://schemas.microsoft.com/office/drawing/2014/main" id="{5360814A-04F4-424E-8F2D-0313014E933B}"/>
              </a:ext>
            </a:extLst>
          </p:cNvPr>
          <p:cNvPicPr>
            <a:picLocks noChangeAspect="1"/>
          </p:cNvPicPr>
          <p:nvPr/>
        </p:nvPicPr>
        <p:blipFill>
          <a:blip r:embed="rId3"/>
          <a:stretch>
            <a:fillRect/>
          </a:stretch>
        </p:blipFill>
        <p:spPr>
          <a:xfrm>
            <a:off x="6986846" y="0"/>
            <a:ext cx="4817889" cy="6858000"/>
          </a:xfrm>
          <a:prstGeom prst="rect">
            <a:avLst/>
          </a:prstGeom>
        </p:spPr>
      </p:pic>
      <p:pic>
        <p:nvPicPr>
          <p:cNvPr id="6" name="Picture 5">
            <a:extLst>
              <a:ext uri="{FF2B5EF4-FFF2-40B4-BE49-F238E27FC236}">
                <a16:creationId xmlns:a16="http://schemas.microsoft.com/office/drawing/2014/main" id="{8B1580B3-275A-5141-AE66-6ECCC1DCF345}"/>
              </a:ext>
            </a:extLst>
          </p:cNvPr>
          <p:cNvPicPr>
            <a:picLocks noChangeAspect="1"/>
          </p:cNvPicPr>
          <p:nvPr/>
        </p:nvPicPr>
        <p:blipFill>
          <a:blip r:embed="rId4"/>
          <a:stretch>
            <a:fillRect/>
          </a:stretch>
        </p:blipFill>
        <p:spPr>
          <a:xfrm>
            <a:off x="1227300" y="1470991"/>
            <a:ext cx="5068958" cy="5068958"/>
          </a:xfrm>
          <a:prstGeom prst="rect">
            <a:avLst/>
          </a:prstGeom>
        </p:spPr>
      </p:pic>
      <p:sp>
        <p:nvSpPr>
          <p:cNvPr id="7" name="TextBox 6">
            <a:extLst>
              <a:ext uri="{FF2B5EF4-FFF2-40B4-BE49-F238E27FC236}">
                <a16:creationId xmlns:a16="http://schemas.microsoft.com/office/drawing/2014/main" id="{DB21A798-0EEA-EA47-B823-E2FBAF9BDEA0}"/>
              </a:ext>
            </a:extLst>
          </p:cNvPr>
          <p:cNvSpPr txBox="1"/>
          <p:nvPr/>
        </p:nvSpPr>
        <p:spPr>
          <a:xfrm>
            <a:off x="5240378" y="6500192"/>
            <a:ext cx="1209755" cy="276999"/>
          </a:xfrm>
          <a:prstGeom prst="rect">
            <a:avLst/>
          </a:prstGeom>
          <a:noFill/>
        </p:spPr>
        <p:txBody>
          <a:bodyPr wrap="none" rtlCol="0">
            <a:spAutoFit/>
          </a:bodyPr>
          <a:lstStyle/>
          <a:p>
            <a:r>
              <a:rPr lang="en-US" sz="1200" dirty="0"/>
              <a:t>(UNICEF, 2014).</a:t>
            </a:r>
          </a:p>
        </p:txBody>
      </p:sp>
      <p:sp>
        <p:nvSpPr>
          <p:cNvPr id="8" name="TextBox 7">
            <a:extLst>
              <a:ext uri="{FF2B5EF4-FFF2-40B4-BE49-F238E27FC236}">
                <a16:creationId xmlns:a16="http://schemas.microsoft.com/office/drawing/2014/main" id="{16C39521-F8C5-EF4E-8D55-8C5A124966FD}"/>
              </a:ext>
            </a:extLst>
          </p:cNvPr>
          <p:cNvSpPr txBox="1"/>
          <p:nvPr/>
        </p:nvSpPr>
        <p:spPr>
          <a:xfrm>
            <a:off x="8666071" y="6620758"/>
            <a:ext cx="1459438" cy="276999"/>
          </a:xfrm>
          <a:prstGeom prst="rect">
            <a:avLst/>
          </a:prstGeom>
          <a:noFill/>
        </p:spPr>
        <p:txBody>
          <a:bodyPr wrap="none" rtlCol="0">
            <a:spAutoFit/>
          </a:bodyPr>
          <a:lstStyle/>
          <a:p>
            <a:r>
              <a:rPr lang="en-US" sz="1200" dirty="0"/>
              <a:t>(NHS Wales, 2018).</a:t>
            </a:r>
          </a:p>
        </p:txBody>
      </p:sp>
    </p:spTree>
    <p:extLst>
      <p:ext uri="{BB962C8B-B14F-4D97-AF65-F5344CB8AC3E}">
        <p14:creationId xmlns:p14="http://schemas.microsoft.com/office/powerpoint/2010/main" val="1946425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F1D14-3668-6249-9A2F-F1DFC817822C}"/>
              </a:ext>
            </a:extLst>
          </p:cNvPr>
          <p:cNvSpPr>
            <a:spLocks noGrp="1"/>
          </p:cNvSpPr>
          <p:nvPr>
            <p:ph type="title"/>
          </p:nvPr>
        </p:nvSpPr>
        <p:spPr/>
        <p:txBody>
          <a:bodyPr/>
          <a:lstStyle/>
          <a:p>
            <a:r>
              <a:rPr lang="en-US" dirty="0"/>
              <a:t>Moving forward</a:t>
            </a:r>
          </a:p>
        </p:txBody>
      </p:sp>
      <p:sp>
        <p:nvSpPr>
          <p:cNvPr id="3" name="Content Placeholder 2">
            <a:extLst>
              <a:ext uri="{FF2B5EF4-FFF2-40B4-BE49-F238E27FC236}">
                <a16:creationId xmlns:a16="http://schemas.microsoft.com/office/drawing/2014/main" id="{05FA394E-0DA7-ED4E-83C8-CE8DE4AAFB17}"/>
              </a:ext>
            </a:extLst>
          </p:cNvPr>
          <p:cNvSpPr>
            <a:spLocks noGrp="1"/>
          </p:cNvSpPr>
          <p:nvPr>
            <p:ph idx="1"/>
          </p:nvPr>
        </p:nvSpPr>
        <p:spPr>
          <a:xfrm>
            <a:off x="1371600" y="1884983"/>
            <a:ext cx="9601200" cy="3581400"/>
          </a:xfrm>
        </p:spPr>
        <p:txBody>
          <a:bodyPr/>
          <a:lstStyle/>
          <a:p>
            <a:r>
              <a:rPr lang="en-US" dirty="0"/>
              <a:t>Well-being of Future Generations (Wales) Act 2015 is helping to drive creative initiatives, through placing emphasis on businesses working collaboratively to achieve long-term goals.</a:t>
            </a:r>
          </a:p>
          <a:p>
            <a:r>
              <a:rPr lang="en-US" dirty="0"/>
              <a:t>Cross Party Group on Arts and Health established in 2016 by Welsh Government.</a:t>
            </a:r>
          </a:p>
          <a:p>
            <a:r>
              <a:rPr lang="en-US" dirty="0"/>
              <a:t>Principal findings and proposals will help guide the Arts Council of Wales with future delivery.</a:t>
            </a:r>
          </a:p>
          <a:p>
            <a:r>
              <a:rPr lang="en-US" dirty="0"/>
              <a:t>Prevention has to be top of the agenda.</a:t>
            </a:r>
          </a:p>
          <a:p>
            <a:r>
              <a:rPr lang="en-US" dirty="0"/>
              <a:t>Increase in focus on early intervention.</a:t>
            </a:r>
          </a:p>
          <a:p>
            <a:endParaRPr lang="en-US" dirty="0"/>
          </a:p>
        </p:txBody>
      </p:sp>
      <p:pic>
        <p:nvPicPr>
          <p:cNvPr id="4" name="Picture 3">
            <a:extLst>
              <a:ext uri="{FF2B5EF4-FFF2-40B4-BE49-F238E27FC236}">
                <a16:creationId xmlns:a16="http://schemas.microsoft.com/office/drawing/2014/main" id="{0948A119-D593-A246-8EBC-DF5BCA4DBBA5}"/>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59272476-2FEF-3849-857B-A0C4FC44BFAA}"/>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6058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1A43-5159-A340-A15F-1265E4D81E88}"/>
              </a:ext>
            </a:extLst>
          </p:cNvPr>
          <p:cNvSpPr>
            <a:spLocks noGrp="1"/>
          </p:cNvSpPr>
          <p:nvPr>
            <p:ph type="title"/>
          </p:nvPr>
        </p:nvSpPr>
        <p:spPr>
          <a:xfrm>
            <a:off x="1113183" y="387626"/>
            <a:ext cx="9601200" cy="1485900"/>
          </a:xfrm>
        </p:spPr>
        <p:txBody>
          <a:bodyPr>
            <a:noAutofit/>
          </a:bodyPr>
          <a:lstStyle/>
          <a:p>
            <a:r>
              <a:rPr lang="en-US" sz="7200" dirty="0"/>
              <a:t>Reference </a:t>
            </a:r>
            <a:br>
              <a:rPr lang="en-US" sz="7200" dirty="0"/>
            </a:br>
            <a:r>
              <a:rPr lang="en-US" sz="7200" dirty="0"/>
              <a:t>list</a:t>
            </a:r>
          </a:p>
        </p:txBody>
      </p:sp>
      <p:pic>
        <p:nvPicPr>
          <p:cNvPr id="5" name="Picture 4">
            <a:extLst>
              <a:ext uri="{FF2B5EF4-FFF2-40B4-BE49-F238E27FC236}">
                <a16:creationId xmlns:a16="http://schemas.microsoft.com/office/drawing/2014/main" id="{620E923A-8B76-D545-BAAD-EC0F4B7D71D2}"/>
              </a:ext>
            </a:extLst>
          </p:cNvPr>
          <p:cNvPicPr>
            <a:picLocks noChangeAspect="1"/>
          </p:cNvPicPr>
          <p:nvPr/>
        </p:nvPicPr>
        <p:blipFill>
          <a:blip r:embed="rId3"/>
          <a:stretch>
            <a:fillRect/>
          </a:stretch>
        </p:blipFill>
        <p:spPr>
          <a:xfrm>
            <a:off x="6418171" y="0"/>
            <a:ext cx="4554629" cy="6858000"/>
          </a:xfrm>
          <a:prstGeom prst="rect">
            <a:avLst/>
          </a:prstGeom>
        </p:spPr>
      </p:pic>
      <p:pic>
        <p:nvPicPr>
          <p:cNvPr id="6" name="Picture 5">
            <a:extLst>
              <a:ext uri="{FF2B5EF4-FFF2-40B4-BE49-F238E27FC236}">
                <a16:creationId xmlns:a16="http://schemas.microsoft.com/office/drawing/2014/main" id="{E04723D2-ECAC-394D-99FC-CEF1E2E8B7D0}"/>
              </a:ext>
            </a:extLst>
          </p:cNvPr>
          <p:cNvPicPr>
            <a:picLocks noChangeAspect="1"/>
          </p:cNvPicPr>
          <p:nvPr/>
        </p:nvPicPr>
        <p:blipFill>
          <a:blip r:embed="rId4"/>
          <a:stretch>
            <a:fillRect/>
          </a:stretch>
        </p:blipFill>
        <p:spPr>
          <a:xfrm>
            <a:off x="650928" y="5179666"/>
            <a:ext cx="2608240" cy="1604068"/>
          </a:xfrm>
          <a:prstGeom prst="rect">
            <a:avLst/>
          </a:prstGeom>
        </p:spPr>
      </p:pic>
    </p:spTree>
    <p:extLst>
      <p:ext uri="{BB962C8B-B14F-4D97-AF65-F5344CB8AC3E}">
        <p14:creationId xmlns:p14="http://schemas.microsoft.com/office/powerpoint/2010/main" val="3712033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6443B6-862C-4341-8401-F4266A2820FB}"/>
              </a:ext>
            </a:extLst>
          </p:cNvPr>
          <p:cNvPicPr>
            <a:picLocks noChangeAspect="1"/>
          </p:cNvPicPr>
          <p:nvPr/>
        </p:nvPicPr>
        <p:blipFill>
          <a:blip r:embed="rId3"/>
          <a:stretch>
            <a:fillRect/>
          </a:stretch>
        </p:blipFill>
        <p:spPr>
          <a:xfrm>
            <a:off x="999155" y="0"/>
            <a:ext cx="4985586" cy="6858000"/>
          </a:xfrm>
          <a:prstGeom prst="rect">
            <a:avLst/>
          </a:prstGeom>
        </p:spPr>
      </p:pic>
      <p:pic>
        <p:nvPicPr>
          <p:cNvPr id="5" name="Picture 4">
            <a:extLst>
              <a:ext uri="{FF2B5EF4-FFF2-40B4-BE49-F238E27FC236}">
                <a16:creationId xmlns:a16="http://schemas.microsoft.com/office/drawing/2014/main" id="{15FEC3B2-5732-B747-A9B6-87B04F21F552}"/>
              </a:ext>
            </a:extLst>
          </p:cNvPr>
          <p:cNvPicPr>
            <a:picLocks noChangeAspect="1"/>
          </p:cNvPicPr>
          <p:nvPr/>
        </p:nvPicPr>
        <p:blipFill>
          <a:blip r:embed="rId4"/>
          <a:stretch>
            <a:fillRect/>
          </a:stretch>
        </p:blipFill>
        <p:spPr>
          <a:xfrm>
            <a:off x="6520518" y="0"/>
            <a:ext cx="5114441" cy="6858000"/>
          </a:xfrm>
          <a:prstGeom prst="rect">
            <a:avLst/>
          </a:prstGeom>
        </p:spPr>
      </p:pic>
    </p:spTree>
    <p:extLst>
      <p:ext uri="{BB962C8B-B14F-4D97-AF65-F5344CB8AC3E}">
        <p14:creationId xmlns:p14="http://schemas.microsoft.com/office/powerpoint/2010/main" val="2471326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31DFB7-BEA3-D344-8738-B55A0E0B0080}"/>
              </a:ext>
            </a:extLst>
          </p:cNvPr>
          <p:cNvPicPr>
            <a:picLocks noChangeAspect="1"/>
          </p:cNvPicPr>
          <p:nvPr/>
        </p:nvPicPr>
        <p:blipFill>
          <a:blip r:embed="rId3"/>
          <a:stretch>
            <a:fillRect/>
          </a:stretch>
        </p:blipFill>
        <p:spPr>
          <a:xfrm>
            <a:off x="1158724" y="0"/>
            <a:ext cx="4904985" cy="6858000"/>
          </a:xfrm>
          <a:prstGeom prst="rect">
            <a:avLst/>
          </a:prstGeom>
        </p:spPr>
      </p:pic>
      <p:pic>
        <p:nvPicPr>
          <p:cNvPr id="5" name="Picture 4">
            <a:extLst>
              <a:ext uri="{FF2B5EF4-FFF2-40B4-BE49-F238E27FC236}">
                <a16:creationId xmlns:a16="http://schemas.microsoft.com/office/drawing/2014/main" id="{68E0EC99-BDF4-8348-A4B7-0FF9FF4C88DB}"/>
              </a:ext>
            </a:extLst>
          </p:cNvPr>
          <p:cNvPicPr>
            <a:picLocks noChangeAspect="1"/>
          </p:cNvPicPr>
          <p:nvPr/>
        </p:nvPicPr>
        <p:blipFill>
          <a:blip r:embed="rId4"/>
          <a:stretch>
            <a:fillRect/>
          </a:stretch>
        </p:blipFill>
        <p:spPr>
          <a:xfrm>
            <a:off x="6765551" y="0"/>
            <a:ext cx="4783401" cy="6858000"/>
          </a:xfrm>
          <a:prstGeom prst="rect">
            <a:avLst/>
          </a:prstGeom>
        </p:spPr>
      </p:pic>
    </p:spTree>
    <p:extLst>
      <p:ext uri="{BB962C8B-B14F-4D97-AF65-F5344CB8AC3E}">
        <p14:creationId xmlns:p14="http://schemas.microsoft.com/office/powerpoint/2010/main" val="3958642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9256F-AA59-E745-BD91-2E0D6C0C8367}"/>
              </a:ext>
            </a:extLst>
          </p:cNvPr>
          <p:cNvPicPr>
            <a:picLocks noChangeAspect="1"/>
          </p:cNvPicPr>
          <p:nvPr/>
        </p:nvPicPr>
        <p:blipFill>
          <a:blip r:embed="rId3"/>
          <a:stretch>
            <a:fillRect/>
          </a:stretch>
        </p:blipFill>
        <p:spPr>
          <a:xfrm>
            <a:off x="1141620" y="363054"/>
            <a:ext cx="5575300" cy="1003300"/>
          </a:xfrm>
          <a:prstGeom prst="rect">
            <a:avLst/>
          </a:prstGeom>
        </p:spPr>
      </p:pic>
      <p:sp>
        <p:nvSpPr>
          <p:cNvPr id="5" name="Title 1">
            <a:extLst>
              <a:ext uri="{FF2B5EF4-FFF2-40B4-BE49-F238E27FC236}">
                <a16:creationId xmlns:a16="http://schemas.microsoft.com/office/drawing/2014/main" id="{2DF22C1B-2DA0-7043-99AC-FD1251DB95A0}"/>
              </a:ext>
            </a:extLst>
          </p:cNvPr>
          <p:cNvSpPr txBox="1">
            <a:spLocks/>
          </p:cNvSpPr>
          <p:nvPr/>
        </p:nvSpPr>
        <p:spPr>
          <a:xfrm>
            <a:off x="1141620" y="2097156"/>
            <a:ext cx="9601200" cy="1485900"/>
          </a:xfrm>
          <a:prstGeom prst="rect">
            <a:avLst/>
          </a:prstGeom>
        </p:spPr>
        <p:txBody>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Thank you for listening. </a:t>
            </a:r>
          </a:p>
          <a:p>
            <a:endParaRPr lang="en-US" dirty="0"/>
          </a:p>
          <a:p>
            <a:r>
              <a:rPr lang="en-US" dirty="0"/>
              <a:t>Any questions?</a:t>
            </a:r>
          </a:p>
        </p:txBody>
      </p:sp>
      <p:pic>
        <p:nvPicPr>
          <p:cNvPr id="6" name="Picture 5">
            <a:extLst>
              <a:ext uri="{FF2B5EF4-FFF2-40B4-BE49-F238E27FC236}">
                <a16:creationId xmlns:a16="http://schemas.microsoft.com/office/drawing/2014/main" id="{F08635E0-ECF8-B940-A28C-02EB0A3441DC}"/>
              </a:ext>
            </a:extLst>
          </p:cNvPr>
          <p:cNvPicPr>
            <a:picLocks noChangeAspect="1"/>
          </p:cNvPicPr>
          <p:nvPr/>
        </p:nvPicPr>
        <p:blipFill>
          <a:blip r:embed="rId4"/>
          <a:stretch>
            <a:fillRect/>
          </a:stretch>
        </p:blipFill>
        <p:spPr>
          <a:xfrm>
            <a:off x="650928" y="5179666"/>
            <a:ext cx="2608240" cy="1604068"/>
          </a:xfrm>
          <a:prstGeom prst="rect">
            <a:avLst/>
          </a:prstGeom>
        </p:spPr>
      </p:pic>
      <p:pic>
        <p:nvPicPr>
          <p:cNvPr id="7" name="Picture 6">
            <a:extLst>
              <a:ext uri="{FF2B5EF4-FFF2-40B4-BE49-F238E27FC236}">
                <a16:creationId xmlns:a16="http://schemas.microsoft.com/office/drawing/2014/main" id="{7135D071-2650-CD43-817D-6F36E32A4E04}"/>
              </a:ext>
            </a:extLst>
          </p:cNvPr>
          <p:cNvPicPr>
            <a:picLocks noChangeAspect="1"/>
          </p:cNvPicPr>
          <p:nvPr/>
        </p:nvPicPr>
        <p:blipFill>
          <a:blip r:embed="rId5">
            <a:alphaModFix/>
            <a:duotone>
              <a:schemeClr val="accent1">
                <a:shade val="45000"/>
                <a:satMod val="135000"/>
              </a:schemeClr>
              <a:prstClr val="white"/>
            </a:duotone>
            <a:extLst>
              <a:ext uri="{BEBA8EAE-BF5A-486C-A8C5-ECC9F3942E4B}">
                <a14:imgProps xmlns:a14="http://schemas.microsoft.com/office/drawing/2010/main">
                  <a14:imgLayer r:embed="rId6">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177187101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8992</TotalTime>
  <Words>2276</Words>
  <Application>Microsoft Macintosh PowerPoint</Application>
  <PresentationFormat>Widescreen</PresentationFormat>
  <Paragraphs>130</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Franklin Gothic Book</vt:lpstr>
      <vt:lpstr>Open Sans</vt:lpstr>
      <vt:lpstr>Crop</vt:lpstr>
      <vt:lpstr>Paper planes and pebbles:</vt:lpstr>
      <vt:lpstr>Paper planes and pebbles: explore the evidence for investment in creative approaches intended to enhance the health and well-being of children in Wales. </vt:lpstr>
      <vt:lpstr>Definitions</vt:lpstr>
      <vt:lpstr>Background</vt:lpstr>
      <vt:lpstr>PowerPoint Presentation</vt:lpstr>
      <vt:lpstr>PowerPoint Presentation</vt:lpstr>
      <vt:lpstr>PowerPoint Presentation</vt:lpstr>
      <vt:lpstr>PowerPoint Presentation</vt:lpstr>
      <vt:lpstr>Creu / Create</vt:lpstr>
      <vt:lpstr>Social determinants  of Health</vt:lpstr>
      <vt:lpstr>Moving forward</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dc:title>
  <dc:creator>Ryan Peters</dc:creator>
  <cp:lastModifiedBy>Ryan Peters</cp:lastModifiedBy>
  <cp:revision>83</cp:revision>
  <cp:lastPrinted>2019-01-07T21:05:29Z</cp:lastPrinted>
  <dcterms:created xsi:type="dcterms:W3CDTF">2019-01-01T10:15:55Z</dcterms:created>
  <dcterms:modified xsi:type="dcterms:W3CDTF">2019-01-07T21:41:00Z</dcterms:modified>
</cp:coreProperties>
</file>