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9"/>
  </p:handoutMasterIdLst>
  <p:sldIdLst>
    <p:sldId id="256" r:id="rId2"/>
    <p:sldId id="257" r:id="rId3"/>
    <p:sldId id="260" r:id="rId4"/>
    <p:sldId id="259" r:id="rId5"/>
    <p:sldId id="262" r:id="rId6"/>
    <p:sldId id="264" r:id="rId7"/>
    <p:sldId id="266" r:id="rId8"/>
    <p:sldId id="273" r:id="rId9"/>
    <p:sldId id="263" r:id="rId10"/>
    <p:sldId id="265" r:id="rId11"/>
    <p:sldId id="267" r:id="rId12"/>
    <p:sldId id="268" r:id="rId13"/>
    <p:sldId id="269" r:id="rId14"/>
    <p:sldId id="271" r:id="rId15"/>
    <p:sldId id="272" r:id="rId16"/>
    <p:sldId id="277" r:id="rId17"/>
    <p:sldId id="276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56" y="21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rliament.uk/about/how/laws/flash-passage-bill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guidance/legislative-process-taking-a-bill-through-parliament" TargetMode="External"/><Relationship Id="rId2" Type="http://schemas.openxmlformats.org/officeDocument/2006/relationships/hyperlink" Target="http://www.parliament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conversation.com/eight-cases-from-across-history-which-still-shape-the-law-today-103466" TargetMode="External"/><Relationship Id="rId4" Type="http://schemas.openxmlformats.org/officeDocument/2006/relationships/hyperlink" Target="http://www.legislati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to English law</a:t>
            </a:r>
          </a:p>
          <a:p>
            <a:r>
              <a:rPr lang="en-GB" dirty="0" smtClean="0"/>
              <a:t>Court system in detail</a:t>
            </a:r>
          </a:p>
          <a:p>
            <a:r>
              <a:rPr lang="en-GB" dirty="0" smtClean="0"/>
              <a:t>Common law &amp; its history</a:t>
            </a:r>
          </a:p>
          <a:p>
            <a:r>
              <a:rPr lang="en-GB" dirty="0" smtClean="0"/>
              <a:t>Judicial precedent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Legislation</a:t>
            </a:r>
          </a:p>
          <a:p>
            <a:pPr lvl="1"/>
            <a:r>
              <a:rPr lang="en-GB" dirty="0" smtClean="0"/>
              <a:t>What it is</a:t>
            </a:r>
          </a:p>
          <a:p>
            <a:pPr lvl="1"/>
            <a:r>
              <a:rPr lang="en-GB" dirty="0" smtClean="0"/>
              <a:t>How laws are </a:t>
            </a:r>
            <a:r>
              <a:rPr lang="en-GB" dirty="0" smtClean="0"/>
              <a:t>made</a:t>
            </a:r>
          </a:p>
          <a:p>
            <a:pPr lvl="1"/>
            <a:endParaRPr lang="en-GB" dirty="0"/>
          </a:p>
          <a:p>
            <a:r>
              <a:rPr lang="en-GB" dirty="0" smtClean="0"/>
              <a:t>Groupings for CW2</a:t>
            </a:r>
          </a:p>
          <a:p>
            <a:r>
              <a:rPr lang="en-GB" dirty="0" smtClean="0"/>
              <a:t>Questions on assessments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1680"/>
            <a:ext cx="6347714" cy="4199684"/>
          </a:xfrm>
        </p:spPr>
        <p:txBody>
          <a:bodyPr/>
          <a:lstStyle/>
          <a:p>
            <a:r>
              <a:rPr lang="en-GB" dirty="0" smtClean="0"/>
              <a:t>The most important source of law in the UK</a:t>
            </a:r>
          </a:p>
          <a:p>
            <a:pPr lvl="1"/>
            <a:r>
              <a:rPr lang="en-GB" dirty="0" smtClean="0"/>
              <a:t>Called a Statute or Act of Parliament</a:t>
            </a:r>
          </a:p>
          <a:p>
            <a:pPr lvl="1"/>
            <a:r>
              <a:rPr lang="en-GB" dirty="0" smtClean="0"/>
              <a:t>Clearest way of adding to law or changing it to meet societal needs</a:t>
            </a:r>
          </a:p>
          <a:p>
            <a:r>
              <a:rPr lang="en-GB" dirty="0" smtClean="0"/>
              <a:t>Acts will override any customary or case law with which it is in conflict</a:t>
            </a:r>
          </a:p>
          <a:p>
            <a:pPr lvl="1"/>
            <a:r>
              <a:rPr lang="en-GB" dirty="0" smtClean="0"/>
              <a:t>This can ONLY be overruled by the European Commission *</a:t>
            </a:r>
          </a:p>
          <a:p>
            <a:r>
              <a:rPr lang="en-GB" dirty="0" smtClean="0"/>
              <a:t>Once an Act is in place, it cannot be changed</a:t>
            </a:r>
          </a:p>
          <a:p>
            <a:pPr lvl="1"/>
            <a:r>
              <a:rPr lang="en-GB" dirty="0" smtClean="0"/>
              <a:t>UNLESS it is superseded</a:t>
            </a:r>
          </a:p>
          <a:p>
            <a:r>
              <a:rPr lang="en-GB" dirty="0" smtClean="0"/>
              <a:t>Acts must be enacted once they become law</a:t>
            </a:r>
          </a:p>
          <a:p>
            <a:pPr lvl="1"/>
            <a:r>
              <a:rPr lang="en-GB" dirty="0" smtClean="0"/>
              <a:t>Unless otherwise specified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2 main types:</a:t>
            </a:r>
          </a:p>
          <a:p>
            <a:pPr lvl="1"/>
            <a:r>
              <a:rPr lang="en-GB" dirty="0" smtClean="0"/>
              <a:t>PRIMARY legislation</a:t>
            </a:r>
          </a:p>
          <a:p>
            <a:pPr lvl="2"/>
            <a:r>
              <a:rPr lang="en-GB" dirty="0" smtClean="0"/>
              <a:t>Acts of Parliament or Statutes</a:t>
            </a:r>
          </a:p>
          <a:p>
            <a:pPr lvl="1"/>
            <a:r>
              <a:rPr lang="en-GB" dirty="0" smtClean="0"/>
              <a:t>SECONDARY legislation</a:t>
            </a:r>
          </a:p>
          <a:p>
            <a:pPr lvl="2"/>
            <a:r>
              <a:rPr lang="en-GB" dirty="0" smtClean="0"/>
              <a:t>Statutory Instruments (can also be called Codes, Orders, Regulations, Rules)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Law reports</a:t>
            </a:r>
          </a:p>
          <a:p>
            <a:pPr lvl="1"/>
            <a:r>
              <a:rPr lang="en-GB" dirty="0" smtClean="0"/>
              <a:t>Quasi legislation</a:t>
            </a:r>
          </a:p>
          <a:p>
            <a:pPr lvl="2"/>
            <a:r>
              <a:rPr lang="en-GB" dirty="0" smtClean="0"/>
              <a:t>Includes Government Circulars, Rule Books and Codes</a:t>
            </a:r>
            <a:endParaRPr lang="en-GB" dirty="0"/>
          </a:p>
          <a:p>
            <a:pPr lvl="1"/>
            <a:r>
              <a:rPr lang="en-GB" dirty="0" smtClean="0"/>
              <a:t>Delegated legislation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types:</a:t>
            </a:r>
          </a:p>
          <a:p>
            <a:pPr lvl="1"/>
            <a:r>
              <a:rPr lang="en-GB" dirty="0" smtClean="0"/>
              <a:t>Public General Acts</a:t>
            </a:r>
          </a:p>
          <a:p>
            <a:pPr lvl="2"/>
            <a:r>
              <a:rPr lang="en-GB" dirty="0" smtClean="0"/>
              <a:t>Apply to all</a:t>
            </a:r>
          </a:p>
          <a:p>
            <a:pPr lvl="2"/>
            <a:r>
              <a:rPr lang="en-GB" dirty="0" smtClean="0"/>
              <a:t>Sets out what it aims to achieve and the effect this will have</a:t>
            </a:r>
          </a:p>
          <a:p>
            <a:pPr lvl="1"/>
            <a:r>
              <a:rPr lang="en-GB" dirty="0" smtClean="0"/>
              <a:t>Local or Private Acts</a:t>
            </a:r>
          </a:p>
          <a:p>
            <a:pPr lvl="2"/>
            <a:r>
              <a:rPr lang="en-GB" dirty="0" smtClean="0"/>
              <a:t>Affect a particular locality, person or body</a:t>
            </a:r>
          </a:p>
          <a:p>
            <a:r>
              <a:rPr lang="en-GB" dirty="0" smtClean="0"/>
              <a:t>Made by Parliament, MUST have Royal Assent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Also referred to as subordinate, subsidiary or delegated legislation</a:t>
            </a:r>
          </a:p>
          <a:p>
            <a:r>
              <a:rPr lang="en-GB" dirty="0" smtClean="0"/>
              <a:t>Made by Government Ministers under powers delegated by Parliament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examples…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5764" y="59377"/>
            <a:ext cx="4085806" cy="6735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examples…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1" y="1415690"/>
            <a:ext cx="6362700" cy="47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Secondary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 subject to same process as Primary legislation</a:t>
            </a:r>
          </a:p>
          <a:p>
            <a:pPr lvl="1"/>
            <a:r>
              <a:rPr lang="en-GB" dirty="0" smtClean="0"/>
              <a:t>Quicker to develop / enact</a:t>
            </a:r>
          </a:p>
          <a:p>
            <a:pPr lvl="1"/>
            <a:r>
              <a:rPr lang="en-GB" dirty="0" smtClean="0"/>
              <a:t>Deals with volume</a:t>
            </a:r>
          </a:p>
          <a:p>
            <a:pPr lvl="1"/>
            <a:r>
              <a:rPr lang="en-GB" dirty="0" smtClean="0"/>
              <a:t>Flexibility</a:t>
            </a:r>
          </a:p>
          <a:p>
            <a:pPr lvl="1"/>
            <a:r>
              <a:rPr lang="en-GB" dirty="0" smtClean="0"/>
              <a:t>Technicality</a:t>
            </a:r>
          </a:p>
          <a:p>
            <a:pPr lvl="1"/>
            <a:endParaRPr lang="en-GB" dirty="0"/>
          </a:p>
          <a:p>
            <a:r>
              <a:rPr lang="en-GB" dirty="0" smtClean="0"/>
              <a:t>HOWEVER…</a:t>
            </a:r>
          </a:p>
          <a:p>
            <a:pPr lvl="1"/>
            <a:r>
              <a:rPr lang="en-GB" dirty="0" smtClean="0"/>
              <a:t>Bulk</a:t>
            </a:r>
          </a:p>
          <a:p>
            <a:pPr lvl="1"/>
            <a:r>
              <a:rPr lang="en-GB" dirty="0" smtClean="0"/>
              <a:t>Consultation and control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Commission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Represents the interests of the EU as a whole</a:t>
            </a:r>
          </a:p>
          <a:p>
            <a:r>
              <a:rPr lang="en-GB" dirty="0" smtClean="0"/>
              <a:t>Proposes new legislation to the European Parliament / Council of the European Union</a:t>
            </a:r>
          </a:p>
          <a:p>
            <a:r>
              <a:rPr lang="en-GB" dirty="0" smtClean="0"/>
              <a:t>Ensures EU law is correctly applied by member countries</a:t>
            </a:r>
          </a:p>
          <a:p>
            <a:r>
              <a:rPr lang="en-GB" dirty="0" smtClean="0"/>
              <a:t>An example:</a:t>
            </a:r>
          </a:p>
          <a:p>
            <a:pPr lvl="1"/>
            <a:r>
              <a:rPr lang="en-GB" dirty="0" smtClean="0"/>
              <a:t>EU Landfill Directive 1999/31/EC</a:t>
            </a:r>
          </a:p>
          <a:p>
            <a:pPr lvl="1"/>
            <a:r>
              <a:rPr lang="en-GB" dirty="0" smtClean="0"/>
              <a:t>Transposed as Landfill (England and Wales) Regulations 2002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Draft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12890"/>
            <a:ext cx="6347714" cy="4328473"/>
          </a:xfrm>
        </p:spPr>
        <p:txBody>
          <a:bodyPr>
            <a:normAutofit/>
          </a:bodyPr>
          <a:lstStyle/>
          <a:p>
            <a:r>
              <a:rPr lang="en-GB" dirty="0" smtClean="0"/>
              <a:t>Called a ‘Bill’</a:t>
            </a:r>
          </a:p>
          <a:p>
            <a:pPr lvl="1"/>
            <a:r>
              <a:rPr lang="en-GB" dirty="0" smtClean="0"/>
              <a:t>Proposal for a new law OR</a:t>
            </a:r>
          </a:p>
          <a:p>
            <a:pPr lvl="1"/>
            <a:r>
              <a:rPr lang="en-GB" dirty="0" smtClean="0"/>
              <a:t>Proposal for change to existing law</a:t>
            </a:r>
          </a:p>
          <a:p>
            <a:pPr lvl="1"/>
            <a:r>
              <a:rPr lang="en-GB" dirty="0" smtClean="0"/>
              <a:t>Need to be presented for debate before Parliament</a:t>
            </a:r>
          </a:p>
          <a:p>
            <a:pPr lvl="1"/>
            <a:r>
              <a:rPr lang="en-GB" dirty="0" smtClean="0"/>
              <a:t>MUST obtain approval from reigning monarch</a:t>
            </a:r>
          </a:p>
          <a:p>
            <a:r>
              <a:rPr lang="en-GB" dirty="0" smtClean="0"/>
              <a:t>Three different types</a:t>
            </a:r>
          </a:p>
          <a:p>
            <a:pPr lvl="1"/>
            <a:r>
              <a:rPr lang="en-GB" dirty="0" smtClean="0"/>
              <a:t>Public Bills</a:t>
            </a:r>
          </a:p>
          <a:p>
            <a:pPr lvl="1"/>
            <a:r>
              <a:rPr lang="en-GB" dirty="0" smtClean="0"/>
              <a:t>Private Bills</a:t>
            </a:r>
          </a:p>
          <a:p>
            <a:pPr lvl="1"/>
            <a:r>
              <a:rPr lang="en-GB" dirty="0" smtClean="0"/>
              <a:t>Hybrid Bills</a:t>
            </a:r>
          </a:p>
          <a:p>
            <a:r>
              <a:rPr lang="en-GB" dirty="0" smtClean="0"/>
              <a:t>Another type of Public Bill is Private Members Bill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Bill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Public Bills</a:t>
            </a:r>
          </a:p>
          <a:p>
            <a:pPr lvl="1"/>
            <a:r>
              <a:rPr lang="en-GB" dirty="0" smtClean="0"/>
              <a:t>Change the law as it applies to the general population</a:t>
            </a:r>
          </a:p>
          <a:p>
            <a:pPr lvl="1"/>
            <a:r>
              <a:rPr lang="en-GB" dirty="0" smtClean="0"/>
              <a:t>Most common type of Bill presented</a:t>
            </a:r>
          </a:p>
          <a:p>
            <a:r>
              <a:rPr lang="en-GB" dirty="0" smtClean="0"/>
              <a:t>Private Bills</a:t>
            </a:r>
          </a:p>
          <a:p>
            <a:pPr lvl="1"/>
            <a:r>
              <a:rPr lang="en-GB" dirty="0" smtClean="0"/>
              <a:t>Promoted by organisations / local authorities / etc.</a:t>
            </a:r>
          </a:p>
          <a:p>
            <a:pPr lvl="1"/>
            <a:r>
              <a:rPr lang="en-GB" dirty="0" smtClean="0"/>
              <a:t>Provide power beyond, or in conflict with, general law</a:t>
            </a:r>
          </a:p>
          <a:p>
            <a:pPr lvl="1"/>
            <a:r>
              <a:rPr lang="en-GB" dirty="0" smtClean="0"/>
              <a:t>Does not change the law for the general public</a:t>
            </a:r>
          </a:p>
          <a:p>
            <a:r>
              <a:rPr lang="en-GB" dirty="0" smtClean="0"/>
              <a:t>Hybrid Bills</a:t>
            </a:r>
          </a:p>
          <a:p>
            <a:pPr lvl="1"/>
            <a:r>
              <a:rPr lang="en-GB" dirty="0" smtClean="0"/>
              <a:t>Mix characteristics of Public and Private Bills</a:t>
            </a:r>
          </a:p>
          <a:p>
            <a:pPr lvl="1"/>
            <a:r>
              <a:rPr lang="en-GB" dirty="0" smtClean="0"/>
              <a:t>Would change the law for the general public</a:t>
            </a:r>
          </a:p>
          <a:p>
            <a:pPr lvl="1"/>
            <a:r>
              <a:rPr lang="en-GB" dirty="0" smtClean="0"/>
              <a:t>Would also have significant impact for specific groups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Members Bills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Bills introduced by MPs and Lords</a:t>
            </a:r>
          </a:p>
          <a:p>
            <a:r>
              <a:rPr lang="en-GB" dirty="0" smtClean="0"/>
              <a:t>Purpose is to change law applied to general public</a:t>
            </a:r>
          </a:p>
          <a:p>
            <a:r>
              <a:rPr lang="en-GB" dirty="0" smtClean="0"/>
              <a:t>Minority become law</a:t>
            </a:r>
          </a:p>
          <a:p>
            <a:pPr lvl="1"/>
            <a:r>
              <a:rPr lang="en-GB" dirty="0" smtClean="0"/>
              <a:t>Create publicity, therefore affect legislation indirectly</a:t>
            </a:r>
          </a:p>
          <a:p>
            <a:r>
              <a:rPr lang="en-GB" dirty="0" smtClean="0"/>
              <a:t>Three ways of introduction:</a:t>
            </a:r>
          </a:p>
          <a:p>
            <a:pPr lvl="1"/>
            <a:r>
              <a:rPr lang="en-GB" dirty="0" smtClean="0"/>
              <a:t>Ballot</a:t>
            </a:r>
          </a:p>
          <a:p>
            <a:pPr lvl="1"/>
            <a:r>
              <a:rPr lang="en-GB" dirty="0" smtClean="0"/>
              <a:t>Ten Minute Rule</a:t>
            </a:r>
          </a:p>
          <a:p>
            <a:pPr lvl="1"/>
            <a:r>
              <a:rPr lang="en-GB" dirty="0" smtClean="0"/>
              <a:t>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http://www.parliament.uk/about/how/laws/flash-passage-bill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Examine in detail each stage</a:t>
            </a:r>
          </a:p>
          <a:p>
            <a:r>
              <a:rPr lang="en-GB" dirty="0" smtClean="0"/>
              <a:t>Develop your own notes</a:t>
            </a:r>
          </a:p>
          <a:p>
            <a:r>
              <a:rPr lang="en-GB" dirty="0" smtClean="0"/>
              <a:t>Look at the differences between each stage – length, significance, amendments and their reasons…</a:t>
            </a:r>
          </a:p>
          <a:p>
            <a:r>
              <a:rPr lang="en-GB" dirty="0" smtClean="0"/>
              <a:t>Videos are brief and sometimes not exactly to the point!</a:t>
            </a:r>
          </a:p>
          <a:p>
            <a:pPr lvl="1"/>
            <a:r>
              <a:rPr lang="en-GB" dirty="0" smtClean="0"/>
              <a:t>Help to highlight the process…</a:t>
            </a:r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 smtClean="0"/>
              <a:t>How a Bill is passed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3249" y="2654300"/>
            <a:ext cx="6347714" cy="1778000"/>
          </a:xfrm>
        </p:spPr>
        <p:txBody>
          <a:bodyPr/>
          <a:lstStyle/>
          <a:p>
            <a:r>
              <a:rPr lang="en-GB" dirty="0" smtClean="0"/>
              <a:t>What is the difference between policy &amp; legislation?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2999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www.parliament.uk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www.gov.uk/guidance/legislative-process-taking-a-bill-through-parliament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4"/>
              </a:rPr>
              <a:t>www.legislation.gov.uk</a:t>
            </a:r>
            <a:r>
              <a:rPr lang="en-GB" dirty="0" smtClean="0"/>
              <a:t> (home of UK legislation)</a:t>
            </a:r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theconversation.com/eight-cases-from-across-history-which-still-shape-the-law-today-103466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1269</TotalTime>
  <Words>572</Words>
  <Application>Microsoft Office PowerPoint</Application>
  <PresentationFormat>On-screen Show (4:3)</PresentationFormat>
  <Paragraphs>113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Trebuchet MS</vt:lpstr>
      <vt:lpstr>Wingdings 3</vt:lpstr>
      <vt:lpstr>Facet</vt:lpstr>
      <vt:lpstr>Law for the Built Environment</vt:lpstr>
      <vt:lpstr>Recap from last week</vt:lpstr>
      <vt:lpstr>Topics for today </vt:lpstr>
      <vt:lpstr>Legislation</vt:lpstr>
      <vt:lpstr>Types of legislation</vt:lpstr>
      <vt:lpstr>Primary legislation</vt:lpstr>
      <vt:lpstr>Secondary legislation</vt:lpstr>
      <vt:lpstr>Some examples…</vt:lpstr>
      <vt:lpstr>Some examples…</vt:lpstr>
      <vt:lpstr>Benefits of Secondary legislation</vt:lpstr>
      <vt:lpstr>European Commission</vt:lpstr>
      <vt:lpstr>Draft legislation</vt:lpstr>
      <vt:lpstr>Types of Bill</vt:lpstr>
      <vt:lpstr>Private Members Bills</vt:lpstr>
      <vt:lpstr>How a Bill is passed</vt:lpstr>
      <vt:lpstr>What is the difference between policy &amp; legislation?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43</cp:revision>
  <cp:lastPrinted>2015-10-05T10:41:08Z</cp:lastPrinted>
  <dcterms:created xsi:type="dcterms:W3CDTF">2015-09-28T07:46:28Z</dcterms:created>
  <dcterms:modified xsi:type="dcterms:W3CDTF">2021-01-28T17:27:41Z</dcterms:modified>
</cp:coreProperties>
</file>