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73" r:id="rId5"/>
    <p:sldId id="274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8" r:id="rId16"/>
    <p:sldId id="285" r:id="rId17"/>
    <p:sldId id="286" r:id="rId18"/>
    <p:sldId id="289" r:id="rId19"/>
    <p:sldId id="291" r:id="rId20"/>
    <p:sldId id="287" r:id="rId21"/>
    <p:sldId id="290" r:id="rId22"/>
    <p:sldId id="292" r:id="rId23"/>
    <p:sldId id="293" r:id="rId24"/>
    <p:sldId id="294" r:id="rId25"/>
    <p:sldId id="295" r:id="rId26"/>
    <p:sldId id="296" r:id="rId27"/>
    <p:sldId id="297" r:id="rId28"/>
    <p:sldId id="298" r:id="rId29"/>
    <p:sldId id="299" r:id="rId30"/>
    <p:sldId id="264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295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408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5071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4918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181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827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590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1299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ACE82EA0-1D1B-40AD-AA9C-0F4D2FC1145B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1293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790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7396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E82EA0-1D1B-40AD-AA9C-0F4D2FC1145B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477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onnativespecies.org/" TargetMode="External"/><Relationship Id="rId3" Type="http://schemas.openxmlformats.org/officeDocument/2006/relationships/hyperlink" Target="http://www.interpol.int/" TargetMode="External"/><Relationship Id="rId7" Type="http://schemas.openxmlformats.org/officeDocument/2006/relationships/hyperlink" Target="http://www.wildlifetrusts.org/" TargetMode="External"/><Relationship Id="rId2" Type="http://schemas.openxmlformats.org/officeDocument/2006/relationships/hyperlink" Target="http://www.ec.europa.eu/environme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spb.org.uk/" TargetMode="External"/><Relationship Id="rId5" Type="http://schemas.openxmlformats.org/officeDocument/2006/relationships/hyperlink" Target="http://www.nwcu.police.uk/" TargetMode="External"/><Relationship Id="rId4" Type="http://schemas.openxmlformats.org/officeDocument/2006/relationships/hyperlink" Target="http://www.rspca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704073" cy="2541431"/>
          </a:xfrm>
        </p:spPr>
        <p:txBody>
          <a:bodyPr/>
          <a:lstStyle/>
          <a:p>
            <a:r>
              <a:rPr lang="en-GB" dirty="0"/>
              <a:t>Environmental crime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</a:t>
            </a:r>
            <a:r>
              <a:rPr lang="en-GB" dirty="0" smtClean="0"/>
              <a:t>Hopkinson</a:t>
            </a:r>
          </a:p>
          <a:p>
            <a:r>
              <a:rPr lang="en-GB" dirty="0" smtClean="0"/>
              <a:t>M6X01894 – Environmental law and policy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45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it?</a:t>
            </a:r>
          </a:p>
          <a:p>
            <a:r>
              <a:rPr lang="en-GB" dirty="0"/>
              <a:t>Worldwide importance</a:t>
            </a:r>
          </a:p>
          <a:p>
            <a:r>
              <a:rPr lang="en-GB" dirty="0"/>
              <a:t>Key acts of Statute</a:t>
            </a:r>
          </a:p>
          <a:p>
            <a:r>
              <a:rPr lang="en-GB" dirty="0"/>
              <a:t>Priority areas for the UK</a:t>
            </a:r>
          </a:p>
          <a:p>
            <a:r>
              <a:rPr lang="en-GB" dirty="0"/>
              <a:t>Case study examples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78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‘environmental crime’?</a:t>
            </a:r>
          </a:p>
        </p:txBody>
      </p:sp>
      <p:pic>
        <p:nvPicPr>
          <p:cNvPr id="5" name="Picture 2" descr="C:\Users\wsa user\AppData\Local\Microsoft\Windows\Temporary Internet Files\Content.IE5\WD0L5UNW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0176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‘environmental crime’?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Acts that breach environmental law</a:t>
            </a:r>
          </a:p>
          <a:p>
            <a:r>
              <a:rPr lang="en-GB" dirty="0"/>
              <a:t>Includes:</a:t>
            </a:r>
          </a:p>
          <a:p>
            <a:pPr lvl="1"/>
            <a:r>
              <a:rPr lang="en-GB" dirty="0"/>
              <a:t>Illegal emission or discharge to media</a:t>
            </a:r>
          </a:p>
          <a:p>
            <a:pPr lvl="1"/>
            <a:r>
              <a:rPr lang="en-GB" dirty="0"/>
              <a:t>Illegal trade in wildlife</a:t>
            </a:r>
          </a:p>
          <a:p>
            <a:pPr lvl="1"/>
            <a:r>
              <a:rPr lang="en-GB" dirty="0"/>
              <a:t>Illegal trade in ODS</a:t>
            </a:r>
          </a:p>
          <a:p>
            <a:pPr lvl="1"/>
            <a:r>
              <a:rPr lang="en-GB" dirty="0"/>
              <a:t>Illegal shipment or dumping of waste</a:t>
            </a:r>
          </a:p>
          <a:p>
            <a:pPr lvl="1"/>
            <a:r>
              <a:rPr lang="en-GB" dirty="0"/>
              <a:t>Unlawful operation of dangerous activities</a:t>
            </a:r>
          </a:p>
          <a:p>
            <a:pPr lvl="1"/>
            <a:r>
              <a:rPr lang="en-GB" dirty="0"/>
              <a:t>Significant deterioration of wildlife habitats</a:t>
            </a:r>
          </a:p>
        </p:txBody>
      </p:sp>
    </p:spTree>
    <p:extLst>
      <p:ext uri="{BB962C8B-B14F-4D97-AF65-F5344CB8AC3E}">
        <p14:creationId xmlns:p14="http://schemas.microsoft.com/office/powerpoint/2010/main" val="2503030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6B8231C0-F222-46DD-8618-A17352962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Specific legislation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49354086-473E-457E-A042-98B304417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 Directive 2008/99/EC on the protection of the environment through criminal law</a:t>
            </a:r>
          </a:p>
          <a:p>
            <a:endParaRPr lang="en-GB" dirty="0"/>
          </a:p>
          <a:p>
            <a:r>
              <a:rPr lang="en-GB" dirty="0"/>
              <a:t>In UK – through sectoral legislation using 132 pieces of national legislation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00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4D49A965-BA14-4076-AB0F-B3FBAF6AF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 insignificant….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DCC92A1D-6282-451A-A809-E17A57A61A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INTERPOL has 5 environmental crime related projects:</a:t>
            </a:r>
          </a:p>
          <a:p>
            <a:pPr lvl="1"/>
            <a:r>
              <a:rPr lang="en-GB" dirty="0"/>
              <a:t>Project Eden</a:t>
            </a:r>
          </a:p>
          <a:p>
            <a:pPr lvl="1"/>
            <a:r>
              <a:rPr lang="en-GB" dirty="0"/>
              <a:t>Project LEAF</a:t>
            </a:r>
          </a:p>
          <a:p>
            <a:pPr lvl="1"/>
            <a:r>
              <a:rPr lang="en-GB" dirty="0"/>
              <a:t>Project Predator</a:t>
            </a:r>
          </a:p>
          <a:p>
            <a:pPr lvl="1"/>
            <a:r>
              <a:rPr lang="en-GB" dirty="0"/>
              <a:t>Project Scale</a:t>
            </a:r>
          </a:p>
          <a:p>
            <a:pPr lvl="1"/>
            <a:r>
              <a:rPr lang="en-GB" dirty="0"/>
              <a:t>Project Wisdom</a:t>
            </a:r>
          </a:p>
        </p:txBody>
      </p:sp>
    </p:spTree>
    <p:extLst>
      <p:ext uri="{BB962C8B-B14F-4D97-AF65-F5344CB8AC3E}">
        <p14:creationId xmlns:p14="http://schemas.microsoft.com/office/powerpoint/2010/main" val="3206681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5FB79F5E-F71E-4F27-9B03-B97BF8632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Eden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FFC3D5F-FF85-4A1C-92E6-F9832F9D83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412776"/>
            <a:ext cx="4536504" cy="30243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631DD85C-ADF6-46ED-80A7-90B97AD72F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717032"/>
            <a:ext cx="4418856" cy="29459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1DD5883-C369-4BA2-802C-34F8AFABBF67}"/>
              </a:ext>
            </a:extLst>
          </p:cNvPr>
          <p:cNvSpPr txBox="1"/>
          <p:nvPr/>
        </p:nvSpPr>
        <p:spPr>
          <a:xfrm>
            <a:off x="4669" y="6516013"/>
            <a:ext cx="17700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INTERPOL</a:t>
            </a:r>
          </a:p>
        </p:txBody>
      </p:sp>
    </p:spTree>
    <p:extLst>
      <p:ext uri="{BB962C8B-B14F-4D97-AF65-F5344CB8AC3E}">
        <p14:creationId xmlns:p14="http://schemas.microsoft.com/office/powerpoint/2010/main" val="741186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E47D8A3E-6919-42B7-A273-0F44612E3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LEAF</a:t>
            </a:r>
          </a:p>
        </p:txBody>
      </p:sp>
      <p:pic>
        <p:nvPicPr>
          <p:cNvPr id="6" name="Content Placeholder 5" descr="A picture containing grass, outdoor, tree, giraffe&#10;&#10;Description generated with very high confidence">
            <a:extLst>
              <a:ext uri="{FF2B5EF4-FFF2-40B4-BE49-F238E27FC236}">
                <a16:creationId xmlns:a16="http://schemas.microsoft.com/office/drawing/2014/main" xmlns="" id="{8667E985-A275-489C-BA1C-68FF084B05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508" y="1734906"/>
            <a:ext cx="6968984" cy="4637257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71562E34-0285-48D4-BE0D-63C69EE37244}"/>
              </a:ext>
            </a:extLst>
          </p:cNvPr>
          <p:cNvSpPr txBox="1"/>
          <p:nvPr/>
        </p:nvSpPr>
        <p:spPr>
          <a:xfrm>
            <a:off x="4669" y="6516013"/>
            <a:ext cx="22557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Chatham House</a:t>
            </a:r>
          </a:p>
        </p:txBody>
      </p:sp>
    </p:spTree>
    <p:extLst>
      <p:ext uri="{BB962C8B-B14F-4D97-AF65-F5344CB8AC3E}">
        <p14:creationId xmlns:p14="http://schemas.microsoft.com/office/powerpoint/2010/main" val="3224677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CE1AE1A7-26FE-406D-8A51-89C3C7BE3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Predator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FA95F952-D72C-45AB-B6EE-4ECD5CAF0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90D101B-EE52-4534-9769-5E72C75109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751" y="-1781156"/>
            <a:ext cx="9141769" cy="8639156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xmlns="" id="{71455F93-0A6F-4841-9772-F649764F65CF}"/>
              </a:ext>
            </a:extLst>
          </p:cNvPr>
          <p:cNvSpPr txBox="1">
            <a:spLocks/>
          </p:cNvSpPr>
          <p:nvPr/>
        </p:nvSpPr>
        <p:spPr>
          <a:xfrm>
            <a:off x="445333" y="5344827"/>
            <a:ext cx="8229600" cy="125272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Project Predator</a:t>
            </a:r>
          </a:p>
        </p:txBody>
      </p:sp>
    </p:spTree>
    <p:extLst>
      <p:ext uri="{BB962C8B-B14F-4D97-AF65-F5344CB8AC3E}">
        <p14:creationId xmlns:p14="http://schemas.microsoft.com/office/powerpoint/2010/main" val="3389795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B16E0853-A8EC-4A0E-9A62-B6CB7C630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Scale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F0FABB0A-AB56-4B6E-8928-2EBAB56BD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04864"/>
            <a:ext cx="3781425" cy="26003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F43130C-7B24-42FF-AF5B-6B29C5DD0C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6260" y="3747243"/>
            <a:ext cx="4272136" cy="284364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1DD5883-C369-4BA2-802C-34F8AFABBF67}"/>
              </a:ext>
            </a:extLst>
          </p:cNvPr>
          <p:cNvSpPr txBox="1"/>
          <p:nvPr/>
        </p:nvSpPr>
        <p:spPr>
          <a:xfrm>
            <a:off x="4669" y="6516013"/>
            <a:ext cx="17700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INTERPOL</a:t>
            </a:r>
          </a:p>
        </p:txBody>
      </p:sp>
    </p:spTree>
    <p:extLst>
      <p:ext uri="{BB962C8B-B14F-4D97-AF65-F5344CB8AC3E}">
        <p14:creationId xmlns:p14="http://schemas.microsoft.com/office/powerpoint/2010/main" val="2114740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98D9C78B-C898-44ED-980C-FD4C80E0A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Wisdom</a:t>
            </a:r>
          </a:p>
        </p:txBody>
      </p:sp>
      <p:pic>
        <p:nvPicPr>
          <p:cNvPr id="5" name="Content Placeholder 4" descr="A picture containing ground&#10;&#10;Description generated with high confidence">
            <a:extLst>
              <a:ext uri="{FF2B5EF4-FFF2-40B4-BE49-F238E27FC236}">
                <a16:creationId xmlns:a16="http://schemas.microsoft.com/office/drawing/2014/main" xmlns="" id="{D8D79E68-53DC-402B-9329-C9D532714A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204864"/>
            <a:ext cx="2895600" cy="19431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E610F364-7386-4D76-9DA4-064AA009D661}"/>
              </a:ext>
            </a:extLst>
          </p:cNvPr>
          <p:cNvSpPr txBox="1"/>
          <p:nvPr/>
        </p:nvSpPr>
        <p:spPr>
          <a:xfrm>
            <a:off x="4669" y="6516013"/>
            <a:ext cx="52613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Sources: National Geographic / </a:t>
            </a:r>
            <a:r>
              <a:rPr lang="en-GB" sz="1600" dirty="0" err="1">
                <a:solidFill>
                  <a:schemeClr val="bg1"/>
                </a:solidFill>
              </a:rPr>
              <a:t>environews</a:t>
            </a:r>
            <a:r>
              <a:rPr lang="en-GB" sz="1600" dirty="0">
                <a:solidFill>
                  <a:schemeClr val="bg1"/>
                </a:solidFill>
              </a:rPr>
              <a:t> / save the rhino</a:t>
            </a:r>
          </a:p>
        </p:txBody>
      </p:sp>
      <p:pic>
        <p:nvPicPr>
          <p:cNvPr id="8" name="Picture 7" descr="A picture containing grass, outdoor, animal, mammal&#10;&#10;Description generated with very high confidence">
            <a:extLst>
              <a:ext uri="{FF2B5EF4-FFF2-40B4-BE49-F238E27FC236}">
                <a16:creationId xmlns:a16="http://schemas.microsoft.com/office/drawing/2014/main" xmlns="" id="{6980497C-3CC8-4D94-B51D-F77EE97FF1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413869"/>
            <a:ext cx="3384376" cy="18952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A3D0F160-CA6E-409D-927D-0E3267F922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3617" y="4509120"/>
            <a:ext cx="2934035" cy="21516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21AE8DB9-625E-41BB-8005-0B8CF1E90A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8440" y="4975442"/>
            <a:ext cx="3381375" cy="125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0195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1593F5F4-217C-4545-BCD2-54050706B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AB0B6D2-670B-49E6-9ED6-6EAE28C5DC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2200" y="188640"/>
            <a:ext cx="2558819" cy="14536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0AA4343B-BB35-47F4-872B-0CB8167FDA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3049" y="1994914"/>
            <a:ext cx="6372225" cy="46672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29A29E7D-CCC3-403C-8F60-B9CD847CE9DB}"/>
              </a:ext>
            </a:extLst>
          </p:cNvPr>
          <p:cNvSpPr txBox="1"/>
          <p:nvPr/>
        </p:nvSpPr>
        <p:spPr>
          <a:xfrm>
            <a:off x="4669" y="6516013"/>
            <a:ext cx="13660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CITES</a:t>
            </a:r>
          </a:p>
        </p:txBody>
      </p:sp>
    </p:spTree>
    <p:extLst>
      <p:ext uri="{BB962C8B-B14F-4D97-AF65-F5344CB8AC3E}">
        <p14:creationId xmlns:p14="http://schemas.microsoft.com/office/powerpoint/2010/main" val="26102204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C33C6BFC-3A06-4E0C-ADA5-46D54C9F7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Related legislation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370274A3-2D27-4DB1-BEAA-D19D5E98D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Council Regulation (EC) No 338/97 of 9 December 1996 on the protection of species of wild fauna and flora by regulating trade therein </a:t>
            </a:r>
          </a:p>
          <a:p>
            <a:endParaRPr lang="en-GB" dirty="0"/>
          </a:p>
          <a:p>
            <a:r>
              <a:rPr lang="en-GB" dirty="0"/>
              <a:t>Control of Trade in Endangered Species (Enforcement) (Amendment) Regulations 2007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7681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F09D66B2-1755-4A63-BAAA-0CA6891CC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B0D2C832-2791-491C-AD87-7DE53DBD96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327" y="3555019"/>
            <a:ext cx="9154327" cy="33015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C29A0ABA-EC58-4D8F-BCD8-4C8B5A498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6" y="-1"/>
            <a:ext cx="2691325" cy="35808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949CCD28-D642-46E4-9C29-A0A9A58E07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9791" y="0"/>
            <a:ext cx="6463002" cy="3567020"/>
          </a:xfrm>
          <a:prstGeom prst="rect">
            <a:avLst/>
          </a:prstGeom>
        </p:spPr>
      </p:pic>
      <p:sp>
        <p:nvSpPr>
          <p:cNvPr id="9" name="Title 2">
            <a:extLst>
              <a:ext uri="{FF2B5EF4-FFF2-40B4-BE49-F238E27FC236}">
                <a16:creationId xmlns:a16="http://schemas.microsoft.com/office/drawing/2014/main" xmlns="" id="{D1E36035-BF0F-4998-B258-0796C828BB00}"/>
              </a:ext>
            </a:extLst>
          </p:cNvPr>
          <p:cNvSpPr txBox="1">
            <a:spLocks/>
          </p:cNvSpPr>
          <p:nvPr/>
        </p:nvSpPr>
        <p:spPr>
          <a:xfrm>
            <a:off x="8466" y="0"/>
            <a:ext cx="6435742" cy="1124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800" b="1" dirty="0"/>
              <a:t>Wildlife &amp; Countryside Act 1981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E1BAD28C-43D2-45AB-8CD9-5CBFF7EB7757}"/>
              </a:ext>
            </a:extLst>
          </p:cNvPr>
          <p:cNvSpPr txBox="1"/>
          <p:nvPr/>
        </p:nvSpPr>
        <p:spPr>
          <a:xfrm>
            <a:off x="7452320" y="6518026"/>
            <a:ext cx="16916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Source: RSPCA</a:t>
            </a:r>
          </a:p>
        </p:txBody>
      </p:sp>
    </p:spTree>
    <p:extLst>
      <p:ext uri="{BB962C8B-B14F-4D97-AF65-F5344CB8AC3E}">
        <p14:creationId xmlns:p14="http://schemas.microsoft.com/office/powerpoint/2010/main" val="15711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F85EF0FF-915A-4654-8C21-E7731094A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AEA4A699-9BFE-4BB9-BA92-C5F1A384AC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6" y="0"/>
            <a:ext cx="3489244" cy="31501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5810C04B-3C56-4828-8799-AC50AD023C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1880" y="0"/>
            <a:ext cx="5649484" cy="31501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F0AF860C-9AB9-4B61-A751-767531B6C0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150128"/>
            <a:ext cx="4924555" cy="36888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83CFC335-3F32-4BF5-9C30-9E7340414D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8652" y="3153576"/>
            <a:ext cx="3099203" cy="371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5917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B896BFEC-6D40-4556-B1D3-B8EE53057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Habitats Directive 92/43/EEC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707CCF4-F963-4435-A924-0E2D105C55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401" b="3800"/>
          <a:stretch/>
        </p:blipFill>
        <p:spPr>
          <a:xfrm>
            <a:off x="0" y="2370380"/>
            <a:ext cx="9144000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9925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45949822-AD5C-4ACA-AE6B-72AEF8B23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Transposed in the UK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27EA69E2-0DBB-4FBC-B1A6-8C98853CC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Conservation of Habitats and Species Regulations 2010, in England and Wales. </a:t>
            </a:r>
          </a:p>
          <a:p>
            <a:r>
              <a:rPr lang="en-GB" dirty="0"/>
              <a:t>Conservation (Natural Habitats, &amp;c.) Regulations 1994 </a:t>
            </a:r>
            <a:r>
              <a:rPr lang="en-GB" i="1" dirty="0"/>
              <a:t>as</a:t>
            </a:r>
            <a:r>
              <a:rPr lang="en-GB" dirty="0"/>
              <a:t> </a:t>
            </a:r>
            <a:r>
              <a:rPr lang="en-GB" i="1" dirty="0"/>
              <a:t>amended</a:t>
            </a:r>
            <a:r>
              <a:rPr lang="en-GB" dirty="0"/>
              <a:t>, in Scotland. </a:t>
            </a:r>
          </a:p>
          <a:p>
            <a:r>
              <a:rPr lang="en-GB" dirty="0"/>
              <a:t>Conservation (Natural Habitats etc.) (Amendment) Regulations (Northern Ireland) 2007.</a:t>
            </a:r>
          </a:p>
        </p:txBody>
      </p:sp>
    </p:spTree>
    <p:extLst>
      <p:ext uri="{BB962C8B-B14F-4D97-AF65-F5344CB8AC3E}">
        <p14:creationId xmlns:p14="http://schemas.microsoft.com/office/powerpoint/2010/main" val="17408431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6B8822E9-A0E3-4F49-A251-11547B683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Wild Mammals (Protection) Act 1996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966EF38B-59E1-423A-B76D-C449ABFC7D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9706" y="2146347"/>
            <a:ext cx="3130327" cy="20764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83BAE2E-A18F-4B04-9510-265B664541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3" y="2146347"/>
            <a:ext cx="2714625" cy="2076450"/>
          </a:xfrm>
          <a:prstGeom prst="rect">
            <a:avLst/>
          </a:prstGeom>
        </p:spPr>
      </p:pic>
      <p:pic>
        <p:nvPicPr>
          <p:cNvPr id="7" name="Picture 6" descr="A close up of a bird&#10;&#10;Description generated with high confidence">
            <a:extLst>
              <a:ext uri="{FF2B5EF4-FFF2-40B4-BE49-F238E27FC236}">
                <a16:creationId xmlns:a16="http://schemas.microsoft.com/office/drawing/2014/main" xmlns="" id="{AE0A204C-713E-459E-96ED-E42D73E0D6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9705" y="4222797"/>
            <a:ext cx="3130327" cy="19293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B9A22F40-9F51-43FC-A93E-67DEDAD142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0032" y="4221088"/>
            <a:ext cx="2714626" cy="192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6559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CAED654B-C848-49C6-8987-4814D5939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Invasive species regulation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D9F313BE-49F6-4129-A884-E4385DA063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 Regulation 1143/2014 on Invasive Alien Species</a:t>
            </a:r>
          </a:p>
          <a:p>
            <a:r>
              <a:rPr lang="en-GB" dirty="0"/>
              <a:t>List of 37 species of concern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9F8F82BB-50AD-4472-ACB0-050EB9E9B7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3861048"/>
            <a:ext cx="1647825" cy="190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6B8C976-F377-4207-AFCA-8F7645BFEB38}"/>
              </a:ext>
            </a:extLst>
          </p:cNvPr>
          <p:cNvSpPr txBox="1"/>
          <p:nvPr/>
        </p:nvSpPr>
        <p:spPr>
          <a:xfrm>
            <a:off x="7503" y="6519446"/>
            <a:ext cx="13660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NNSS</a:t>
            </a:r>
          </a:p>
        </p:txBody>
      </p:sp>
      <p:pic>
        <p:nvPicPr>
          <p:cNvPr id="1026" name="Picture 2" descr="Fallopia japonica, Japanese Knotweed">
            <a:extLst>
              <a:ext uri="{FF2B5EF4-FFF2-40B4-BE49-F238E27FC236}">
                <a16:creationId xmlns:a16="http://schemas.microsoft.com/office/drawing/2014/main" xmlns="" id="{32B46F8E-8CE0-4282-BB3D-57D60472D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61048"/>
            <a:ext cx="18859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E63EE3E4-27F3-421F-B42D-8C241BF5D5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8841" y="4149080"/>
            <a:ext cx="3065789" cy="1425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1393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B8F84A7C-48E6-410C-BE13-40C44A4CE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Wildlife Crime Unit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493CF7B2-5A66-4D1E-AB7D-55E81AFDC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0B3ABE1-9865-4DEE-B36B-15F8FC88BD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26" t="8000" r="17713" b="8000"/>
          <a:stretch/>
        </p:blipFill>
        <p:spPr>
          <a:xfrm>
            <a:off x="755576" y="1496440"/>
            <a:ext cx="7416824" cy="53615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F7A434B8-A7EA-4A3C-90A9-025CA0A51E13}"/>
              </a:ext>
            </a:extLst>
          </p:cNvPr>
          <p:cNvSpPr txBox="1"/>
          <p:nvPr/>
        </p:nvSpPr>
        <p:spPr>
          <a:xfrm>
            <a:off x="7503" y="6519446"/>
            <a:ext cx="14622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NWCU</a:t>
            </a:r>
          </a:p>
        </p:txBody>
      </p:sp>
    </p:spTree>
    <p:extLst>
      <p:ext uri="{BB962C8B-B14F-4D97-AF65-F5344CB8AC3E}">
        <p14:creationId xmlns:p14="http://schemas.microsoft.com/office/powerpoint/2010/main" val="6024083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065DC2E8-4362-4111-840D-42AD91D35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Badger baiting prosecution: </a:t>
            </a:r>
            <a:br>
              <a:rPr lang="en-GB" dirty="0"/>
            </a:br>
            <a:r>
              <a:rPr lang="en-GB" dirty="0"/>
              <a:t>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5C021F9-8D5C-479B-BF80-C4F477FF59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2068738"/>
            <a:ext cx="6840760" cy="41977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8553346A-3D98-417C-8325-EB0A818574C1}"/>
              </a:ext>
            </a:extLst>
          </p:cNvPr>
          <p:cNvSpPr txBox="1"/>
          <p:nvPr/>
        </p:nvSpPr>
        <p:spPr>
          <a:xfrm>
            <a:off x="7503" y="6519446"/>
            <a:ext cx="20569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NWCU / BBC</a:t>
            </a:r>
          </a:p>
        </p:txBody>
      </p:sp>
    </p:spTree>
    <p:extLst>
      <p:ext uri="{BB962C8B-B14F-4D97-AF65-F5344CB8AC3E}">
        <p14:creationId xmlns:p14="http://schemas.microsoft.com/office/powerpoint/2010/main" val="15359611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3390B714-CBEC-44F8-A064-20172DF8D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Bat persecution: 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68623C5-591E-44CE-B1C0-BB538B0F08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250" y="1916832"/>
            <a:ext cx="6667500" cy="4448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E535FE48-025E-4E67-9662-5F7935A0675C}"/>
              </a:ext>
            </a:extLst>
          </p:cNvPr>
          <p:cNvSpPr txBox="1"/>
          <p:nvPr/>
        </p:nvSpPr>
        <p:spPr>
          <a:xfrm>
            <a:off x="7503" y="6519446"/>
            <a:ext cx="15071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NWCU</a:t>
            </a:r>
          </a:p>
        </p:txBody>
      </p:sp>
    </p:spTree>
    <p:extLst>
      <p:ext uri="{BB962C8B-B14F-4D97-AF65-F5344CB8AC3E}">
        <p14:creationId xmlns:p14="http://schemas.microsoft.com/office/powerpoint/2010/main" val="20633245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A34F90B8-1E31-4906-A920-C4BE0F5FE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CITES issues: Case study</a:t>
            </a:r>
          </a:p>
        </p:txBody>
      </p:sp>
      <p:pic>
        <p:nvPicPr>
          <p:cNvPr id="5" name="Content Placeholder 4" descr="A close up of an animal&#10;&#10;Description generated with very high confidence">
            <a:extLst>
              <a:ext uri="{FF2B5EF4-FFF2-40B4-BE49-F238E27FC236}">
                <a16:creationId xmlns:a16="http://schemas.microsoft.com/office/drawing/2014/main" xmlns="" id="{90AE460A-0454-4D72-8110-3631205062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492896"/>
            <a:ext cx="2376264" cy="2914534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39ADECF6-987D-4AFE-B7FB-BE3024A1B0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7864" y="2636912"/>
            <a:ext cx="3375863" cy="22322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340FF1BE-98DD-4B71-A343-916103479C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0" y="4509120"/>
            <a:ext cx="2743200" cy="204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3383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430CE978-6633-4399-8C2D-644EF7F7C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Freshwater pearl mussels:</a:t>
            </a:r>
            <a:br>
              <a:rPr lang="en-GB" dirty="0"/>
            </a:br>
            <a:r>
              <a:rPr lang="en-GB" dirty="0"/>
              <a:t>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9627701E-D873-4A06-9274-7EE383619D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2163" y="2348880"/>
            <a:ext cx="6959674" cy="39121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61483080-021C-48CF-A686-8E909554C6E6}"/>
              </a:ext>
            </a:extLst>
          </p:cNvPr>
          <p:cNvSpPr txBox="1"/>
          <p:nvPr/>
        </p:nvSpPr>
        <p:spPr>
          <a:xfrm>
            <a:off x="7503" y="6519446"/>
            <a:ext cx="12346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BBC</a:t>
            </a:r>
          </a:p>
        </p:txBody>
      </p:sp>
    </p:spTree>
    <p:extLst>
      <p:ext uri="{BB962C8B-B14F-4D97-AF65-F5344CB8AC3E}">
        <p14:creationId xmlns:p14="http://schemas.microsoft.com/office/powerpoint/2010/main" val="36962003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1061C025-1554-4E60-9649-7BE4B8199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Poaching: 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B665D75E-5465-4DD2-BFF5-68631760B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05432"/>
            <a:ext cx="2542323" cy="25423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41353D8A-0E39-489C-938E-463E56B37A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2564904"/>
            <a:ext cx="3622651" cy="24477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531FF22A-34D4-47ED-A71D-2D0B7943BC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2198" y="4362132"/>
            <a:ext cx="3461850" cy="2296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9231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8C47534B-6F77-491B-8343-E0E037FE3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Raptor persecution: Case study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59B3BFF3-BFC7-4600-BDAD-A0B9F28BEF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C0EB1E42-00E3-4971-BAAE-F6F6DC10D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772816"/>
            <a:ext cx="8565300" cy="46058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7DEDC603-5403-46C2-8AA3-656E8C7C28CC}"/>
              </a:ext>
            </a:extLst>
          </p:cNvPr>
          <p:cNvSpPr txBox="1"/>
          <p:nvPr/>
        </p:nvSpPr>
        <p:spPr>
          <a:xfrm>
            <a:off x="7503" y="6519446"/>
            <a:ext cx="57583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Bird of Prey Persecution &amp; Poisoning report NI 2015-2016</a:t>
            </a:r>
          </a:p>
        </p:txBody>
      </p:sp>
    </p:spTree>
    <p:extLst>
      <p:ext uri="{BB962C8B-B14F-4D97-AF65-F5344CB8AC3E}">
        <p14:creationId xmlns:p14="http://schemas.microsoft.com/office/powerpoint/2010/main" val="4456079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12CEDDB6-1EB7-40EC-93FE-DEBA3516A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Related crimes…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61CDB37F-64AF-43B8-AD07-3498F997E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2675467"/>
            <a:ext cx="6286500" cy="35337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620E284-F73A-4DFD-AF99-7FCDB9D98F76}"/>
              </a:ext>
            </a:extLst>
          </p:cNvPr>
          <p:cNvSpPr txBox="1"/>
          <p:nvPr/>
        </p:nvSpPr>
        <p:spPr>
          <a:xfrm>
            <a:off x="7503" y="6519446"/>
            <a:ext cx="12346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BBC</a:t>
            </a:r>
          </a:p>
        </p:txBody>
      </p:sp>
    </p:spTree>
    <p:extLst>
      <p:ext uri="{BB962C8B-B14F-4D97-AF65-F5344CB8AC3E}">
        <p14:creationId xmlns:p14="http://schemas.microsoft.com/office/powerpoint/2010/main" val="36883234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07C724F6-A377-40A8-A5BB-7E48376B7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Related crimes…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C61553F0-D44B-49BA-AEE1-8E95A15F91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2241364"/>
            <a:ext cx="6193110" cy="38656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B856A66-549C-4E1E-9D11-10A99F63311A}"/>
              </a:ext>
            </a:extLst>
          </p:cNvPr>
          <p:cNvSpPr txBox="1"/>
          <p:nvPr/>
        </p:nvSpPr>
        <p:spPr>
          <a:xfrm>
            <a:off x="7503" y="6519446"/>
            <a:ext cx="19665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The Telegraph</a:t>
            </a:r>
          </a:p>
        </p:txBody>
      </p:sp>
    </p:spTree>
    <p:extLst>
      <p:ext uri="{BB962C8B-B14F-4D97-AF65-F5344CB8AC3E}">
        <p14:creationId xmlns:p14="http://schemas.microsoft.com/office/powerpoint/2010/main" val="30355243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85F975FC-F91D-4C51-8FD9-2E62DA51EC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13" t="57000" r="38975" b="5200"/>
          <a:stretch/>
        </p:blipFill>
        <p:spPr>
          <a:xfrm>
            <a:off x="11676" y="538572"/>
            <a:ext cx="3960440" cy="19442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390C6214-8CC0-4461-ADD4-80CF7D1F30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13" t="9401" r="18500" b="5201"/>
          <a:stretch/>
        </p:blipFill>
        <p:spPr>
          <a:xfrm>
            <a:off x="3318448" y="2465512"/>
            <a:ext cx="5832648" cy="43924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B525E339-98F8-413F-900D-3F27E8EE87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320" t="32200" r="21043" b="34200"/>
          <a:stretch/>
        </p:blipFill>
        <p:spPr>
          <a:xfrm>
            <a:off x="3679910" y="24907"/>
            <a:ext cx="5471187" cy="172819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CC46AA21-BDB7-45CF-920F-24165123FBF7}"/>
              </a:ext>
            </a:extLst>
          </p:cNvPr>
          <p:cNvSpPr/>
          <p:nvPr/>
        </p:nvSpPr>
        <p:spPr>
          <a:xfrm>
            <a:off x="0" y="1"/>
            <a:ext cx="3779912" cy="5385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E071E1EE-E330-43AF-96A6-0AA6D29F98E9}"/>
              </a:ext>
            </a:extLst>
          </p:cNvPr>
          <p:cNvSpPr/>
          <p:nvPr/>
        </p:nvSpPr>
        <p:spPr>
          <a:xfrm>
            <a:off x="3966277" y="1753098"/>
            <a:ext cx="5184819" cy="7124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0" y="2482788"/>
            <a:ext cx="3318448" cy="43752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7903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564904"/>
            <a:ext cx="7814733" cy="3777869"/>
          </a:xfrm>
        </p:spPr>
        <p:txBody>
          <a:bodyPr>
            <a:normAutofit/>
          </a:bodyPr>
          <a:lstStyle/>
          <a:p>
            <a:r>
              <a:rPr lang="en-GB" dirty="0"/>
              <a:t>European Commission – Environment: </a:t>
            </a:r>
            <a:r>
              <a:rPr lang="en-GB" dirty="0">
                <a:hlinkClick r:id="rId2"/>
              </a:rPr>
              <a:t>www.ec.europa.eu/environment</a:t>
            </a:r>
            <a:r>
              <a:rPr lang="en-GB" dirty="0"/>
              <a:t>   </a:t>
            </a:r>
          </a:p>
          <a:p>
            <a:r>
              <a:rPr lang="en-GB" dirty="0"/>
              <a:t>INTERPOL: </a:t>
            </a:r>
            <a:r>
              <a:rPr lang="en-GB" dirty="0">
                <a:hlinkClick r:id="rId3"/>
              </a:rPr>
              <a:t>www.interpol.int</a:t>
            </a:r>
            <a:r>
              <a:rPr lang="en-GB" dirty="0"/>
              <a:t> </a:t>
            </a:r>
          </a:p>
          <a:p>
            <a:r>
              <a:rPr lang="en-GB" dirty="0"/>
              <a:t>RSPCA: </a:t>
            </a:r>
            <a:r>
              <a:rPr lang="en-GB" dirty="0">
                <a:hlinkClick r:id="rId4"/>
              </a:rPr>
              <a:t>www.rspca.org.uk</a:t>
            </a:r>
            <a:r>
              <a:rPr lang="en-GB" dirty="0"/>
              <a:t> </a:t>
            </a:r>
          </a:p>
          <a:p>
            <a:r>
              <a:rPr lang="en-GB" dirty="0"/>
              <a:t>National Wildlife Crime Unit: </a:t>
            </a:r>
            <a:r>
              <a:rPr lang="en-GB" dirty="0">
                <a:hlinkClick r:id="rId5"/>
              </a:rPr>
              <a:t>www.nwcu.police.uk</a:t>
            </a:r>
            <a:endParaRPr lang="en-GB" dirty="0"/>
          </a:p>
          <a:p>
            <a:r>
              <a:rPr lang="en-GB" dirty="0"/>
              <a:t>RSPB: </a:t>
            </a:r>
            <a:r>
              <a:rPr lang="en-GB" dirty="0">
                <a:hlinkClick r:id="rId6"/>
              </a:rPr>
              <a:t>www.rspb.org.uk</a:t>
            </a:r>
            <a:endParaRPr lang="en-GB" dirty="0"/>
          </a:p>
          <a:p>
            <a:r>
              <a:rPr lang="en-GB" dirty="0"/>
              <a:t>The Wildlife Trusts: </a:t>
            </a:r>
            <a:r>
              <a:rPr lang="en-GB" dirty="0">
                <a:hlinkClick r:id="rId7"/>
              </a:rPr>
              <a:t>www.wildlifetrusts.org</a:t>
            </a:r>
            <a:r>
              <a:rPr lang="en-GB" dirty="0"/>
              <a:t> </a:t>
            </a:r>
          </a:p>
          <a:p>
            <a:r>
              <a:rPr lang="en-GB" dirty="0"/>
              <a:t>NNSS: </a:t>
            </a:r>
            <a:r>
              <a:rPr lang="en-GB" dirty="0">
                <a:hlinkClick r:id="rId8"/>
              </a:rPr>
              <a:t>www.nonnativespecies.org</a:t>
            </a:r>
            <a:r>
              <a:rPr lang="en-GB" dirty="0"/>
              <a:t> 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95389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M6X01894_background to environmental law</Template>
  <TotalTime>1263</TotalTime>
  <Words>388</Words>
  <Application>Microsoft Office PowerPoint</Application>
  <PresentationFormat>On-screen Show (4:3)</PresentationFormat>
  <Paragraphs>85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Gill Sans MT</vt:lpstr>
      <vt:lpstr>Gallery</vt:lpstr>
      <vt:lpstr>Environmental crime</vt:lpstr>
      <vt:lpstr>Overview</vt:lpstr>
      <vt:lpstr>What is ‘environmental crime’?</vt:lpstr>
      <vt:lpstr>What is ‘environmental crime’?</vt:lpstr>
      <vt:lpstr>Specific legislation</vt:lpstr>
      <vt:lpstr>Not insignificant….</vt:lpstr>
      <vt:lpstr>Project Eden</vt:lpstr>
      <vt:lpstr>Project LEAF</vt:lpstr>
      <vt:lpstr>Project Predator</vt:lpstr>
      <vt:lpstr>Project Scale</vt:lpstr>
      <vt:lpstr>Project Wisdom</vt:lpstr>
      <vt:lpstr>CITES</vt:lpstr>
      <vt:lpstr>Related legislation</vt:lpstr>
      <vt:lpstr>PowerPoint Presentation</vt:lpstr>
      <vt:lpstr>PowerPoint Presentation</vt:lpstr>
      <vt:lpstr>Habitats Directive 92/43/EEC</vt:lpstr>
      <vt:lpstr>Transposed in the UK</vt:lpstr>
      <vt:lpstr>Wild Mammals (Protection) Act 1996</vt:lpstr>
      <vt:lpstr>Invasive species regulation</vt:lpstr>
      <vt:lpstr>National Wildlife Crime Unit</vt:lpstr>
      <vt:lpstr>Badger baiting prosecution:  Case study</vt:lpstr>
      <vt:lpstr>Bat persecution: Case study</vt:lpstr>
      <vt:lpstr>CITES issues: Case study</vt:lpstr>
      <vt:lpstr>Freshwater pearl mussels: Case study</vt:lpstr>
      <vt:lpstr>Poaching: Case study</vt:lpstr>
      <vt:lpstr>Raptor persecution: Case study</vt:lpstr>
      <vt:lpstr>Related crimes…</vt:lpstr>
      <vt:lpstr>Related crimes…</vt:lpstr>
      <vt:lpstr>PowerPoint Presentation</vt:lpstr>
      <vt:lpstr>Useful information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law &amp; Economics</dc:title>
  <dc:creator>Lara Hopkinson</dc:creator>
  <cp:lastModifiedBy>Lara Hopkinson</cp:lastModifiedBy>
  <cp:revision>52</cp:revision>
  <dcterms:created xsi:type="dcterms:W3CDTF">2016-08-23T07:49:55Z</dcterms:created>
  <dcterms:modified xsi:type="dcterms:W3CDTF">2018-03-14T11:24:45Z</dcterms:modified>
</cp:coreProperties>
</file>