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8" r:id="rId3"/>
  </p:sldIdLst>
  <p:sldSz cx="12192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291" autoAdjust="0"/>
  </p:normalViewPr>
  <p:slideViewPr>
    <p:cSldViewPr snapToGrid="0" showGuides="1">
      <p:cViewPr varScale="1">
        <p:scale>
          <a:sx n="82" d="100"/>
          <a:sy n="82" d="100"/>
        </p:scale>
        <p:origin x="58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0F5B20-D46E-48F9-8D46-DF061AEC7625}" type="datetimeFigureOut">
              <a:rPr lang="en-US" smtClean="0"/>
            </a:fld>
            <a:endParaRPr lang="en-US"/>
          </a:p>
        </p:txBody>
      </p:sp>
      <p:sp>
        <p:nvSpPr>
          <p:cNvPr id="4" name="Slide Image Placeholder 3"/>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7E13A-05C9-4D21-BAB0-245C0A145930}"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p:nvPr>
            <p:ph type="sldImg"/>
          </p:nvPr>
        </p:nvSpPr>
        <p:spPr/>
      </p:sp>
      <p:sp>
        <p:nvSpPr>
          <p:cNvPr id="3" name="Notes Placeholder 2"/>
          <p:cNvSpPr/>
          <p:nvPr>
            <p:ph type="body" idx="1"/>
          </p:nvPr>
        </p:nvSpPr>
        <p:spPr/>
        <p:txBody>
          <a:bodyPr/>
          <a:lstStyle/>
          <a:p>
            <a:pPr rtl="0"/>
            <a:r>
              <a:rPr lang="en-GB" sz="1200" b="1" i="0" u="none" strike="noStrike" kern="1200" dirty="0">
                <a:solidFill>
                  <a:schemeClr val="tx1"/>
                </a:solidFill>
                <a:effectLst/>
                <a:latin typeface="+mn-lt"/>
                <a:ea typeface="+mn-ea"/>
                <a:cs typeface="+mn-cs"/>
              </a:rPr>
              <a:t>Speaker notes: </a:t>
            </a:r>
            <a:endParaRPr lang="en-GB" b="0" dirty="0">
              <a:effectLst/>
            </a:endParaRPr>
          </a:p>
          <a:p>
            <a:pPr rtl="0"/>
            <a:r>
              <a:rPr lang="en-GB" sz="1200" b="0" i="0" u="none" strike="noStrike" kern="1200" dirty="0">
                <a:solidFill>
                  <a:schemeClr val="tx1"/>
                </a:solidFill>
                <a:effectLst/>
                <a:latin typeface="+mn-lt"/>
                <a:ea typeface="+mn-ea"/>
                <a:cs typeface="+mn-cs"/>
              </a:rPr>
              <a:t>The above presentation highlights how long NHS mental health waiting times affect the wellbeing of young adults aged 18 to 25. It has been recognised that one in five young people have a probable mental disorder in the UK (NHS, 2026). Apart from this, delays matter as 59% of young people said their mental health worsened while they waited (CQC, 2026). Additionally, the rationale demonstrates an urgent as well as original need in terms of understanding lived experiences of waiting among this transitional age group. </a:t>
            </a:r>
            <a:endParaRPr lang="en-GB" b="0" dirty="0">
              <a:effectLst/>
            </a:endParaRPr>
          </a:p>
          <a:p>
            <a:pPr rtl="0"/>
            <a:r>
              <a:rPr lang="en-GB" sz="1200" b="0" i="0" u="none" strike="noStrike" kern="1200" dirty="0">
                <a:solidFill>
                  <a:schemeClr val="tx1"/>
                </a:solidFill>
                <a:effectLst/>
                <a:latin typeface="+mn-lt"/>
                <a:ea typeface="+mn-ea"/>
                <a:cs typeface="+mn-cs"/>
              </a:rPr>
              <a:t>The above slide highlights that young adults lose children's services at eighteen, resulting in developing a risky gap before adult support begins. Apart from this, the research question asks how long waits affect the wellbeing of young adults aged 18 to 25 in England (CQC, 2026). The research aims to explore emotional as well as social effects that are further supported by three objectives covering experiences, daily functioning and solutions. longer patient wait times are correlated with lower patient satisfaction scores, harming provider trust, patient retention and perceived quality of care. The research is going to evaluate whether young adults with mental health issues are particularly vulnerable, as many lose access to children's services at eighteen before adult care begins. Apart from this, the increased mental health problems among young adults are considered to be increasing due to a combination of various factors, that includes economic, social as well as online pressure. Additionally, this research is going to evaluate the disrupted mental wellbeing of young adults aged between 18 and 25 as well as provide policy frameworks for overall care settings improvement. </a:t>
            </a:r>
            <a:endParaRPr lang="en-GB" b="0" dirty="0">
              <a:effectLst/>
            </a:endParaRPr>
          </a:p>
          <a:p>
            <a:pPr rtl="0"/>
            <a:r>
              <a:rPr lang="en-GB" sz="1200" b="0" i="0" u="none" strike="noStrike" kern="1200" dirty="0">
                <a:solidFill>
                  <a:schemeClr val="tx1"/>
                </a:solidFill>
                <a:effectLst/>
                <a:latin typeface="+mn-lt"/>
                <a:ea typeface="+mn-ea"/>
                <a:cs typeface="+mn-cs"/>
              </a:rPr>
              <a:t>The slide highlights that smoother transitions between children's as well as adult services could help reduce the risk of young people losing support. Overall, the analysis illustrates that long waits are widespread, harmful as well as inadequately understood from the perspective of young adults.</a:t>
            </a:r>
            <a:endParaRPr lang="en-GB" b="0" dirty="0">
              <a:effectLst/>
            </a:endParaRPr>
          </a:p>
          <a:p>
            <a:br>
              <a:rPr lang="en-GB" dirty="0"/>
            </a:br>
            <a:endParaRPr lang="en-US" dirty="0"/>
          </a:p>
        </p:txBody>
      </p:sp>
      <p:sp>
        <p:nvSpPr>
          <p:cNvPr id="4" name="Slide Number Placeholder 3"/>
          <p:cNvSpPr/>
          <p:nvPr>
            <p:ph type="sldNum" sz="quarter" idx="5"/>
          </p:nvPr>
        </p:nvSpPr>
        <p:spPr/>
        <p:txBody>
          <a:bodyPr/>
          <a:lstStyle/>
          <a:p>
            <a:fld id="{F617E13A-05C9-4D21-BAB0-245C0A145930}"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p:nvPr>
            <p:ph type="dt" sz="half" idx="10"/>
          </p:nvPr>
        </p:nvSpPr>
        <p:spPr/>
        <p:txBody>
          <a:bodyPr/>
          <a:lstStyle/>
          <a:p>
            <a:fld id="{10C1A956-7B69-45D1-8076-6E36C7B17A4C}" type="datetimeFigureOut">
              <a:rPr lang="en-GB" smtClean="0"/>
            </a:fld>
            <a:endParaRPr lang="en-GB"/>
          </a:p>
        </p:txBody>
      </p:sp>
      <p:sp>
        <p:nvSpPr>
          <p:cNvPr id="5" name="Footer Placeholder 4"/>
          <p:cNvSpPr/>
          <p:nvPr>
            <p:ph type="ftr" sz="quarter" idx="11"/>
          </p:nvPr>
        </p:nvSpPr>
        <p:spPr/>
        <p:txBody>
          <a:bodyPr/>
          <a:lstStyle/>
          <a:p>
            <a:endParaRPr lang="en-GB"/>
          </a:p>
        </p:txBody>
      </p:sp>
      <p:sp>
        <p:nvSpPr>
          <p:cNvPr id="6" name="Slide Number Placeholder 5"/>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p:nvPr>
            <p:ph type="title"/>
          </p:nvPr>
        </p:nvSpPr>
        <p:spPr/>
        <p:txBody>
          <a:bodyPr/>
          <a:lstStyle/>
          <a:p>
            <a:r>
              <a:rPr lang="en-US"/>
              <a:t>Click to edit Master title style</a:t>
            </a:r>
            <a:endParaRPr lang="en-GB"/>
          </a:p>
        </p:txBody>
      </p:sp>
      <p:sp>
        <p:nvSpPr>
          <p:cNvPr id="3" name="Content Placeholder 2"/>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p:nvPr>
            <p:ph type="dt" sz="half" idx="10"/>
          </p:nvPr>
        </p:nvSpPr>
        <p:spPr/>
        <p:txBody>
          <a:bodyPr/>
          <a:lstStyle/>
          <a:p>
            <a:fld id="{10C1A956-7B69-45D1-8076-6E36C7B17A4C}" type="datetimeFigureOut">
              <a:rPr lang="en-GB" smtClean="0"/>
            </a:fld>
            <a:endParaRPr lang="en-GB"/>
          </a:p>
        </p:txBody>
      </p:sp>
      <p:sp>
        <p:nvSpPr>
          <p:cNvPr id="5" name="Footer Placeholder 4"/>
          <p:cNvSpPr/>
          <p:nvPr>
            <p:ph type="ftr" sz="quarter" idx="11"/>
          </p:nvPr>
        </p:nvSpPr>
        <p:spPr/>
        <p:txBody>
          <a:bodyPr/>
          <a:lstStyle/>
          <a:p>
            <a:endParaRPr lang="en-GB"/>
          </a:p>
        </p:txBody>
      </p:sp>
      <p:sp>
        <p:nvSpPr>
          <p:cNvPr id="6" name="Slide Number Placeholder 5"/>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endParaRPr lang="en-US"/>
          </a:p>
        </p:txBody>
      </p:sp>
      <p:sp>
        <p:nvSpPr>
          <p:cNvPr id="4" name="Date Placeholder 3"/>
          <p:cNvSpPr/>
          <p:nvPr>
            <p:ph type="dt" sz="half" idx="10"/>
          </p:nvPr>
        </p:nvSpPr>
        <p:spPr/>
        <p:txBody>
          <a:bodyPr/>
          <a:lstStyle/>
          <a:p>
            <a:fld id="{10C1A956-7B69-45D1-8076-6E36C7B17A4C}" type="datetimeFigureOut">
              <a:rPr lang="en-GB" smtClean="0"/>
            </a:fld>
            <a:endParaRPr lang="en-GB"/>
          </a:p>
        </p:txBody>
      </p:sp>
      <p:sp>
        <p:nvSpPr>
          <p:cNvPr id="5" name="Footer Placeholder 4"/>
          <p:cNvSpPr/>
          <p:nvPr>
            <p:ph type="ftr" sz="quarter" idx="11"/>
          </p:nvPr>
        </p:nvSpPr>
        <p:spPr/>
        <p:txBody>
          <a:bodyPr/>
          <a:lstStyle/>
          <a:p>
            <a:endParaRPr lang="en-GB"/>
          </a:p>
        </p:txBody>
      </p:sp>
      <p:sp>
        <p:nvSpPr>
          <p:cNvPr id="6" name="Slide Number Placeholder 5"/>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p:nvPr>
            <p:ph type="title"/>
          </p:nvPr>
        </p:nvSpPr>
        <p:spPr/>
        <p:txBody>
          <a:bodyPr/>
          <a:lstStyle/>
          <a:p>
            <a:r>
              <a:rPr lang="en-US"/>
              <a:t>Click to edit Master title style</a:t>
            </a:r>
            <a:endParaRPr lang="en-GB"/>
          </a:p>
        </p:txBody>
      </p:sp>
      <p:sp>
        <p:nvSpPr>
          <p:cNvPr id="3" name="Content Placeholder 2"/>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p:nvPr>
            <p:ph type="dt" sz="half" idx="10"/>
          </p:nvPr>
        </p:nvSpPr>
        <p:spPr/>
        <p:txBody>
          <a:bodyPr/>
          <a:lstStyle/>
          <a:p>
            <a:fld id="{10C1A956-7B69-45D1-8076-6E36C7B17A4C}" type="datetimeFigureOut">
              <a:rPr lang="en-GB" smtClean="0"/>
            </a:fld>
            <a:endParaRPr lang="en-GB"/>
          </a:p>
        </p:txBody>
      </p:sp>
      <p:sp>
        <p:nvSpPr>
          <p:cNvPr id="6" name="Footer Placeholder 5"/>
          <p:cNvSpPr/>
          <p:nvPr>
            <p:ph type="ftr" sz="quarter" idx="11"/>
          </p:nvPr>
        </p:nvSpPr>
        <p:spPr/>
        <p:txBody>
          <a:bodyPr/>
          <a:lstStyle/>
          <a:p>
            <a:endParaRPr lang="en-GB"/>
          </a:p>
        </p:txBody>
      </p:sp>
      <p:sp>
        <p:nvSpPr>
          <p:cNvPr id="7" name="Slide Number Placeholder 6"/>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p:nvPr>
            <p:ph type="dt" sz="half" idx="10"/>
          </p:nvPr>
        </p:nvSpPr>
        <p:spPr/>
        <p:txBody>
          <a:bodyPr/>
          <a:lstStyle/>
          <a:p>
            <a:fld id="{10C1A956-7B69-45D1-8076-6E36C7B17A4C}" type="datetimeFigureOut">
              <a:rPr lang="en-GB" smtClean="0"/>
            </a:fld>
            <a:endParaRPr lang="en-GB"/>
          </a:p>
        </p:txBody>
      </p:sp>
      <p:sp>
        <p:nvSpPr>
          <p:cNvPr id="8" name="Footer Placeholder 7"/>
          <p:cNvSpPr/>
          <p:nvPr>
            <p:ph type="ftr" sz="quarter" idx="11"/>
          </p:nvPr>
        </p:nvSpPr>
        <p:spPr/>
        <p:txBody>
          <a:bodyPr/>
          <a:lstStyle/>
          <a:p>
            <a:endParaRPr lang="en-GB"/>
          </a:p>
        </p:txBody>
      </p:sp>
      <p:sp>
        <p:nvSpPr>
          <p:cNvPr id="9" name="Slide Number Placeholder 8"/>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p:nvPr>
            <p:ph type="title"/>
          </p:nvPr>
        </p:nvSpPr>
        <p:spPr/>
        <p:txBody>
          <a:bodyPr/>
          <a:lstStyle/>
          <a:p>
            <a:r>
              <a:rPr lang="en-US"/>
              <a:t>Click to edit Master title style</a:t>
            </a:r>
            <a:endParaRPr lang="en-GB"/>
          </a:p>
        </p:txBody>
      </p:sp>
      <p:sp>
        <p:nvSpPr>
          <p:cNvPr id="3" name="Date Placeholder 2"/>
          <p:cNvSpPr/>
          <p:nvPr>
            <p:ph type="dt" sz="half" idx="10"/>
          </p:nvPr>
        </p:nvSpPr>
        <p:spPr/>
        <p:txBody>
          <a:bodyPr/>
          <a:lstStyle/>
          <a:p>
            <a:fld id="{10C1A956-7B69-45D1-8076-6E36C7B17A4C}" type="datetimeFigureOut">
              <a:rPr lang="en-GB" smtClean="0"/>
            </a:fld>
            <a:endParaRPr lang="en-GB"/>
          </a:p>
        </p:txBody>
      </p:sp>
      <p:sp>
        <p:nvSpPr>
          <p:cNvPr id="4" name="Footer Placeholder 3"/>
          <p:cNvSpPr/>
          <p:nvPr>
            <p:ph type="ftr" sz="quarter" idx="11"/>
          </p:nvPr>
        </p:nvSpPr>
        <p:spPr/>
        <p:txBody>
          <a:bodyPr/>
          <a:lstStyle/>
          <a:p>
            <a:endParaRPr lang="en-GB"/>
          </a:p>
        </p:txBody>
      </p:sp>
      <p:sp>
        <p:nvSpPr>
          <p:cNvPr id="5" name="Slide Number Placeholder 4"/>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p:nvPr>
            <p:ph type="dt" sz="half" idx="10"/>
          </p:nvPr>
        </p:nvSpPr>
        <p:spPr/>
        <p:txBody>
          <a:bodyPr/>
          <a:lstStyle/>
          <a:p>
            <a:fld id="{10C1A956-7B69-45D1-8076-6E36C7B17A4C}" type="datetimeFigureOut">
              <a:rPr lang="en-GB" smtClean="0"/>
            </a:fld>
            <a:endParaRPr lang="en-GB"/>
          </a:p>
        </p:txBody>
      </p:sp>
      <p:sp>
        <p:nvSpPr>
          <p:cNvPr id="3" name="Footer Placeholder 2"/>
          <p:cNvSpPr/>
          <p:nvPr>
            <p:ph type="ftr" sz="quarter" idx="11"/>
          </p:nvPr>
        </p:nvSpPr>
        <p:spPr/>
        <p:txBody>
          <a:bodyPr/>
          <a:lstStyle/>
          <a:p>
            <a:endParaRPr lang="en-GB"/>
          </a:p>
        </p:txBody>
      </p:sp>
      <p:sp>
        <p:nvSpPr>
          <p:cNvPr id="4" name="Slide Number Placeholder 3"/>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p:nvPr>
            <p:ph type="dt" sz="half" idx="10"/>
          </p:nvPr>
        </p:nvSpPr>
        <p:spPr/>
        <p:txBody>
          <a:bodyPr/>
          <a:lstStyle/>
          <a:p>
            <a:fld id="{10C1A956-7B69-45D1-8076-6E36C7B17A4C}" type="datetimeFigureOut">
              <a:rPr lang="en-GB" smtClean="0"/>
            </a:fld>
            <a:endParaRPr lang="en-GB"/>
          </a:p>
        </p:txBody>
      </p:sp>
      <p:sp>
        <p:nvSpPr>
          <p:cNvPr id="6" name="Footer Placeholder 5"/>
          <p:cNvSpPr/>
          <p:nvPr>
            <p:ph type="ftr" sz="quarter" idx="11"/>
          </p:nvPr>
        </p:nvSpPr>
        <p:spPr/>
        <p:txBody>
          <a:bodyPr/>
          <a:lstStyle/>
          <a:p>
            <a:endParaRPr lang="en-GB"/>
          </a:p>
        </p:txBody>
      </p:sp>
      <p:sp>
        <p:nvSpPr>
          <p:cNvPr id="7" name="Slide Number Placeholder 6"/>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p:nvPr>
            <p:ph type="dt" sz="half" idx="10"/>
          </p:nvPr>
        </p:nvSpPr>
        <p:spPr/>
        <p:txBody>
          <a:bodyPr/>
          <a:lstStyle/>
          <a:p>
            <a:fld id="{10C1A956-7B69-45D1-8076-6E36C7B17A4C}" type="datetimeFigureOut">
              <a:rPr lang="en-GB" smtClean="0"/>
            </a:fld>
            <a:endParaRPr lang="en-GB"/>
          </a:p>
        </p:txBody>
      </p:sp>
      <p:sp>
        <p:nvSpPr>
          <p:cNvPr id="6" name="Footer Placeholder 5"/>
          <p:cNvSpPr/>
          <p:nvPr>
            <p:ph type="ftr" sz="quarter" idx="11"/>
          </p:nvPr>
        </p:nvSpPr>
        <p:spPr/>
        <p:txBody>
          <a:bodyPr/>
          <a:lstStyle/>
          <a:p>
            <a:endParaRPr lang="en-GB"/>
          </a:p>
        </p:txBody>
      </p:sp>
      <p:sp>
        <p:nvSpPr>
          <p:cNvPr id="7" name="Slide Number Placeholder 6"/>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p:nvPr>
            <p:ph type="title"/>
          </p:nvPr>
        </p:nvSpPr>
        <p:spPr/>
        <p:txBody>
          <a:bodyPr/>
          <a:lstStyle/>
          <a:p>
            <a:r>
              <a:rPr lang="en-US"/>
              <a:t>Click to edit Master title style</a:t>
            </a:r>
            <a:endParaRPr lang="en-GB"/>
          </a:p>
        </p:txBody>
      </p:sp>
      <p:sp>
        <p:nvSpPr>
          <p:cNvPr id="3" name="Vertical Text Placeholder 2"/>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p:nvPr>
            <p:ph type="dt" sz="half" idx="10"/>
          </p:nvPr>
        </p:nvSpPr>
        <p:spPr/>
        <p:txBody>
          <a:bodyPr/>
          <a:lstStyle/>
          <a:p>
            <a:fld id="{10C1A956-7B69-45D1-8076-6E36C7B17A4C}" type="datetimeFigureOut">
              <a:rPr lang="en-GB" smtClean="0"/>
            </a:fld>
            <a:endParaRPr lang="en-GB"/>
          </a:p>
        </p:txBody>
      </p:sp>
      <p:sp>
        <p:nvSpPr>
          <p:cNvPr id="5" name="Footer Placeholder 4"/>
          <p:cNvSpPr/>
          <p:nvPr>
            <p:ph type="ftr" sz="quarter" idx="11"/>
          </p:nvPr>
        </p:nvSpPr>
        <p:spPr/>
        <p:txBody>
          <a:bodyPr/>
          <a:lstStyle/>
          <a:p>
            <a:endParaRPr lang="en-GB"/>
          </a:p>
        </p:txBody>
      </p:sp>
      <p:sp>
        <p:nvSpPr>
          <p:cNvPr id="6" name="Slide Number Placeholder 5"/>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p:nvPr>
            <p:ph type="dt" sz="half" idx="10"/>
          </p:nvPr>
        </p:nvSpPr>
        <p:spPr/>
        <p:txBody>
          <a:bodyPr/>
          <a:lstStyle/>
          <a:p>
            <a:fld id="{10C1A956-7B69-45D1-8076-6E36C7B17A4C}" type="datetimeFigureOut">
              <a:rPr lang="en-GB" smtClean="0"/>
            </a:fld>
            <a:endParaRPr lang="en-GB"/>
          </a:p>
        </p:txBody>
      </p:sp>
      <p:sp>
        <p:nvSpPr>
          <p:cNvPr id="5" name="Footer Placeholder 4"/>
          <p:cNvSpPr/>
          <p:nvPr>
            <p:ph type="ftr" sz="quarter" idx="11"/>
          </p:nvPr>
        </p:nvSpPr>
        <p:spPr/>
        <p:txBody>
          <a:bodyPr/>
          <a:lstStyle/>
          <a:p>
            <a:endParaRPr lang="en-GB"/>
          </a:p>
        </p:txBody>
      </p:sp>
      <p:sp>
        <p:nvSpPr>
          <p:cNvPr id="6" name="Slide Number Placeholder 5"/>
          <p:cNvSpPr/>
          <p:nvPr>
            <p:ph type="sldNum" sz="quarter" idx="12"/>
          </p:nvPr>
        </p:nvSpPr>
        <p:spPr/>
        <p:txBody>
          <a:bodyPr/>
          <a:lstStyle/>
          <a:p>
            <a:fld id="{AC8F53BF-6FF8-4BE1-A5A3-AEFD74C02EFD}"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fld>
            <a:endParaRPr lang="en-GB"/>
          </a:p>
        </p:txBody>
      </p:sp>
      <p:sp>
        <p:nvSpPr>
          <p:cNvPr id="5" name="Footer Placeholder 4"/>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hyperlink" Target="https://digital.nhs.uk/data-and-information/publications/statistical/mental-health-of-children-and-young-people-in-england/2023-wave-4-follow-up" TargetMode="External"/><Relationship Id="rId8" Type="http://schemas.openxmlformats.org/officeDocument/2006/relationships/hyperlink" Target="https://www.mind.org.uk/" TargetMode="External"/><Relationship Id="rId7" Type="http://schemas.openxmlformats.org/officeDocument/2006/relationships/hyperlink" Target="https://onlinelibrary.wiley.com/doi/pdf/10.1111/hsc.13964" TargetMode="External"/><Relationship Id="rId6" Type="http://schemas.openxmlformats.org/officeDocument/2006/relationships/hyperlink" Target="https://doi.org/10.1186/s12913-024-10931-2" TargetMode="External"/><Relationship Id="rId5" Type="http://schemas.openxmlformats.org/officeDocument/2006/relationships/hyperlink" Target="https://www.sciencedirect.com/science/article/pii/S2667278223000032" TargetMode="External"/><Relationship Id="rId4" Type="http://schemas.openxmlformats.org/officeDocument/2006/relationships/hyperlink" Target="https://www.cqc.org.uk/press-release/high-demand-long-waits-and-insufficient-support-mean-people-mental-health-issues" TargetMode="External"/><Relationship Id="rId3" Type="http://schemas.openxmlformats.org/officeDocument/2006/relationships/hyperlink" Target="https://www.cqc.org.uk/" TargetMode="External"/><Relationship Id="rId20" Type="http://schemas.openxmlformats.org/officeDocument/2006/relationships/notesSlide" Target="../notesSlides/notesSlide1.xml"/><Relationship Id="rId2" Type="http://schemas.openxmlformats.org/officeDocument/2006/relationships/hyperlink" Target="https://ejournal.umm.ac.id/index.php/jibe/article/download/18475/11247" TargetMode="External"/><Relationship Id="rId19" Type="http://schemas.openxmlformats.org/officeDocument/2006/relationships/slideLayout" Target="../slideLayouts/slideLayout2.xml"/><Relationship Id="rId18" Type="http://schemas.openxmlformats.org/officeDocument/2006/relationships/image" Target="../media/image3.png"/><Relationship Id="rId17" Type="http://schemas.openxmlformats.org/officeDocument/2006/relationships/image" Target="../media/image2.png"/><Relationship Id="rId16" Type="http://schemas.openxmlformats.org/officeDocument/2006/relationships/hyperlink" Target="https://www.youngminds.org.uk/about-us/media-centre/mental-health-stats/" TargetMode="External"/><Relationship Id="rId15" Type="http://schemas.openxmlformats.org/officeDocument/2006/relationships/hyperlink" Target="https://www.who.int/news-room/fact-sheets/detail/adolescents-health-risks-and-solutions" TargetMode="External"/><Relationship Id="rId14" Type="http://schemas.openxmlformats.org/officeDocument/2006/relationships/hyperlink" Target="https://doi.org/10.3389/fpsyg.2022.1017775" TargetMode="External"/><Relationship Id="rId13" Type="http://schemas.openxmlformats.org/officeDocument/2006/relationships/hyperlink" Target="https://doi.org/10.1038/s41380-021-01161-7" TargetMode="External"/><Relationship Id="rId12" Type="http://schemas.openxmlformats.org/officeDocument/2006/relationships/hyperlink" Target="https://www.sciencedirect.com/science/article/pii/S1040260823000370" TargetMode="External"/><Relationship Id="rId11" Type="http://schemas.openxmlformats.org/officeDocument/2006/relationships/hyperlink" Target="https://www.nhs.uk/mental-health/children-and-young-adults/mental-health-support/mental-health-services/" TargetMode="External"/><Relationship Id="rId10" Type="http://schemas.openxmlformats.org/officeDocument/2006/relationships/hyperlink" Target="https://digital.nhs.uk/" TargetMode="Externa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75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p:nvPr>
            <p:ph type="title"/>
          </p:nvPr>
        </p:nvSpPr>
        <p:spPr>
          <a:xfrm>
            <a:off x="110146" y="27574"/>
            <a:ext cx="11971709" cy="934218"/>
          </a:xfrm>
          <a:solidFill>
            <a:schemeClr val="accent2">
              <a:lumMod val="40000"/>
              <a:lumOff val="60000"/>
            </a:schemeClr>
          </a:solidFill>
        </p:spPr>
        <p:txBody>
          <a:bodyPr>
            <a:noAutofit/>
          </a:bodyPr>
          <a:lstStyle/>
          <a:p>
            <a:pPr algn="ctr"/>
            <a:r>
              <a:rPr lang="en-US" sz="1400" b="1" u="sng" dirty="0">
                <a:latin typeface="Times New Roman" pitchFamily="18" charset="0"/>
                <a:cs typeface="Times New Roman" pitchFamily="18" charset="0"/>
              </a:rPr>
              <a:t>How do extended waiting times for NHS secondary mental health services impact the psychological stability, educational/employment attainment, and crisis escalation rates of young adults (aged 16–24) in England?</a:t>
            </a:r>
            <a:br>
              <a:rPr lang="en-US" sz="1400" b="1" u="sng" dirty="0">
                <a:latin typeface="Times New Roman" pitchFamily="18" charset="0"/>
                <a:cs typeface="Times New Roman" pitchFamily="18" charset="0"/>
              </a:rPr>
            </a:br>
            <a:r>
              <a:rPr lang="en-GB" sz="1050" b="1" i="1" dirty="0">
                <a:latin typeface="Times New Roman" pitchFamily="18" charset="0"/>
                <a:cs typeface="Times New Roman" pitchFamily="18" charset="0"/>
              </a:rPr>
              <a:t>Student ID: </a:t>
            </a:r>
            <a:r>
              <a:rPr lang="en-AU" altLang="en-GB" sz="1050" b="1" i="1" dirty="0">
                <a:latin typeface="Times New Roman" pitchFamily="18" charset="0"/>
                <a:cs typeface="Times New Roman" pitchFamily="18" charset="0"/>
              </a:rPr>
              <a:t>2542707</a:t>
            </a:r>
            <a:br>
              <a:rPr lang="en-GB" sz="1050" b="1" i="1" dirty="0">
                <a:latin typeface="Times New Roman" pitchFamily="18" charset="0"/>
                <a:cs typeface="Times New Roman" pitchFamily="18" charset="0"/>
              </a:rPr>
            </a:br>
            <a:r>
              <a:rPr lang="en-GB" sz="1050" b="1" i="1" dirty="0">
                <a:latin typeface="Times New Roman" pitchFamily="18" charset="0"/>
                <a:cs typeface="Times New Roman" pitchFamily="18" charset="0"/>
              </a:rPr>
              <a:t>Student Name: </a:t>
            </a:r>
            <a:r>
              <a:rPr lang="en-AU" altLang="en-GB" sz="1050" b="1" i="1" dirty="0">
                <a:latin typeface="Times New Roman" pitchFamily="18" charset="0"/>
                <a:cs typeface="Times New Roman" pitchFamily="18" charset="0"/>
              </a:rPr>
              <a:t>Semma saxena</a:t>
            </a:r>
            <a:br>
              <a:rPr lang="en-GB" sz="1050" b="1" i="1" dirty="0">
                <a:latin typeface="Times New Roman" pitchFamily="18" charset="0"/>
                <a:cs typeface="Times New Roman" pitchFamily="18" charset="0"/>
              </a:rPr>
            </a:br>
            <a:r>
              <a:rPr lang="en-GB" sz="1050" b="1" i="1" dirty="0">
                <a:latin typeface="Times New Roman" pitchFamily="18" charset="0"/>
                <a:cs typeface="Times New Roman" pitchFamily="18" charset="0"/>
              </a:rPr>
              <a:t>Supervisor name: </a:t>
            </a:r>
            <a:r>
              <a:rPr lang="en-AU" altLang="en-GB" sz="1050" b="1" i="1" dirty="0">
                <a:latin typeface="Times New Roman" pitchFamily="18" charset="0"/>
                <a:cs typeface="Times New Roman" pitchFamily="18" charset="0"/>
              </a:rPr>
              <a:t>Muhammed khan</a:t>
            </a:r>
            <a:endParaRPr lang="en-AU" altLang="en-GB" sz="1050" b="1" i="1" dirty="0">
              <a:latin typeface="Times New Roman" pitchFamily="18" charset="0"/>
              <a:cs typeface="Times New Roman" pitchFamily="18" charset="0"/>
            </a:endParaRPr>
          </a:p>
        </p:txBody>
      </p:sp>
      <p:sp>
        <p:nvSpPr>
          <p:cNvPr id="6" name="TextBox 5"/>
          <p:cNvSpPr txBox="1"/>
          <p:nvPr/>
        </p:nvSpPr>
        <p:spPr>
          <a:xfrm>
            <a:off x="134194" y="961791"/>
            <a:ext cx="3887616" cy="2976195"/>
          </a:xfrm>
          <a:prstGeom prst="rect">
            <a:avLst/>
          </a:prstGeom>
          <a:noFill/>
          <a:ln w="57150">
            <a:solidFill>
              <a:schemeClr val="accent3">
                <a:lumMod val="60000"/>
                <a:lumOff val="40000"/>
              </a:schemeClr>
            </a:solidFill>
          </a:ln>
        </p:spPr>
        <p:txBody>
          <a:bodyPr wrap="square" rtlCol="0">
            <a:spAutoFit/>
          </a:bodyPr>
          <a:lstStyle/>
          <a:p>
            <a:r>
              <a:rPr lang="en-GB" sz="1050" b="1" noProof="0" dirty="0">
                <a:latin typeface="Times New Roman" pitchFamily="18" charset="0"/>
                <a:cs typeface="Times New Roman" pitchFamily="18" charset="0"/>
              </a:rPr>
              <a:t>Introduction/Rationale </a:t>
            </a:r>
            <a:endParaRPr lang="en-GB" sz="1050" b="1" noProof="0" dirty="0">
              <a:latin typeface="Times New Roman" pitchFamily="18" charset="0"/>
              <a:cs typeface="Times New Roman" pitchFamily="18" charset="0"/>
            </a:endParaRPr>
          </a:p>
          <a:p>
            <a:pPr algn="just"/>
            <a:r>
              <a:rPr lang="en-GB" sz="700" noProof="0" dirty="0">
                <a:latin typeface="Times New Roman" pitchFamily="18" charset="0"/>
                <a:cs typeface="Times New Roman" pitchFamily="18" charset="0"/>
              </a:rPr>
              <a:t>The increased mental health problems among young adults is caused by a combination of various factors, including economic, social and online pressure. As per the views of Wen </a:t>
            </a:r>
            <a:r>
              <a:rPr lang="en-GB" sz="700" i="1" noProof="0" dirty="0">
                <a:latin typeface="Times New Roman" pitchFamily="18" charset="0"/>
                <a:cs typeface="Times New Roman" pitchFamily="18" charset="0"/>
              </a:rPr>
              <a:t>et al. </a:t>
            </a:r>
            <a:r>
              <a:rPr lang="en-GB" sz="700" noProof="0" dirty="0">
                <a:latin typeface="Times New Roman" pitchFamily="18" charset="0"/>
                <a:cs typeface="Times New Roman" pitchFamily="18" charset="0"/>
              </a:rPr>
              <a:t>(2022), social media interactions contribute to the development of unhealthy social comparisons and cyberbullying. This can lead to insomnia and poor self-esteem at important stages of development. Similarly, the competition at school and economic insecurity contribute to a constant fear about financial situation and future career opportunities (</a:t>
            </a:r>
            <a:r>
              <a:rPr lang="en-GB" sz="700" noProof="0" dirty="0" err="1">
                <a:latin typeface="Times New Roman" pitchFamily="18" charset="0"/>
                <a:cs typeface="Times New Roman" pitchFamily="18" charset="0"/>
              </a:rPr>
              <a:t>Rouvroye</a:t>
            </a:r>
            <a:r>
              <a:rPr lang="en-GB" sz="700" noProof="0" dirty="0">
                <a:latin typeface="Times New Roman" pitchFamily="18" charset="0"/>
                <a:cs typeface="Times New Roman" pitchFamily="18" charset="0"/>
              </a:rPr>
              <a:t> and </a:t>
            </a:r>
            <a:r>
              <a:rPr lang="en-GB" sz="700" noProof="0" dirty="0" err="1">
                <a:latin typeface="Times New Roman" pitchFamily="18" charset="0"/>
                <a:cs typeface="Times New Roman" pitchFamily="18" charset="0"/>
              </a:rPr>
              <a:t>Liefbroer</a:t>
            </a:r>
            <a:r>
              <a:rPr lang="en-GB" sz="700" noProof="0" dirty="0">
                <a:latin typeface="Times New Roman" pitchFamily="18" charset="0"/>
                <a:cs typeface="Times New Roman" pitchFamily="18" charset="0"/>
              </a:rPr>
              <a:t>, 2023). These youth have increased opportunities for communication via technology as well as also deprived of healthy offline communication and therefore feel socially disconnected and lonely. Therefore, the background fears related to global instability and climate change further worsen the situation.</a:t>
            </a:r>
            <a:endParaRPr lang="en-GB" sz="700" noProof="0" dirty="0">
              <a:latin typeface="Times New Roman" pitchFamily="18" charset="0"/>
              <a:cs typeface="Times New Roman" pitchFamily="18" charset="0"/>
            </a:endParaRPr>
          </a:p>
          <a:p>
            <a:pPr algn="just"/>
            <a:r>
              <a:rPr lang="en-GB" sz="700" noProof="0" dirty="0">
                <a:latin typeface="Times New Roman" pitchFamily="18" charset="0"/>
                <a:cs typeface="Times New Roman" pitchFamily="18" charset="0"/>
              </a:rPr>
              <a:t>In the UK, the NHS is responsible for crisis intervention along with specialised mental health treatment for young adults through “Child and Adolescent Mental Health Services” (CAMHS) and bridging into adult care (NHS UK, 2026). However, the long waiting time in the NHS care segment is a critical issue for young adults aged 18 to 25. These delays are driven by a lack of NHS funding and a shortage of staff. It not only reduces the effectiveness of early intervention programs but also disrupts the service system of early access, safety as well as continuous psychological care. For instance, NHS funding for mental health is recognised to fall by 8.4% in the current year (Mind, 2026). The critical health issues in the UK healthcare segment can be estimated through this discussion. </a:t>
            </a:r>
            <a:endParaRPr lang="en-GB" sz="700" noProof="0" dirty="0">
              <a:latin typeface="Times New Roman" pitchFamily="18" charset="0"/>
              <a:cs typeface="Times New Roman" pitchFamily="18" charset="0"/>
            </a:endParaRPr>
          </a:p>
          <a:p>
            <a:pPr algn="just"/>
            <a:r>
              <a:rPr lang="en-GB" sz="700" noProof="0" dirty="0">
                <a:latin typeface="Times New Roman" pitchFamily="18" charset="0"/>
                <a:cs typeface="Times New Roman" pitchFamily="18" charset="0"/>
              </a:rPr>
              <a:t>This research is going to evaluate the disrupted mental wellbeing of young adults aged between 18 and 25 as well as provide policy frameworks for overall care settings improvement. This study can be focused on England based on the NHS structures, funding and waiting standards. The findings will be immediately relevant to commissioners and providers of NHS England and policy makers operating within a single national framework. The study will also address concerns raised by charities about a lack of research on the impacts of waiting on young people. Thus, this research will shed light on the balanced and unique contribution of the NHS to mental well-being by combining statistical background. </a:t>
            </a:r>
            <a:endParaRPr lang="en-GB" sz="700" noProof="0" dirty="0">
              <a:latin typeface="Times New Roman" pitchFamily="18" charset="0"/>
              <a:cs typeface="Times New Roman" pitchFamily="18" charset="0"/>
            </a:endParaRPr>
          </a:p>
        </p:txBody>
      </p:sp>
      <p:sp>
        <p:nvSpPr>
          <p:cNvPr id="7" name="TextBox 6"/>
          <p:cNvSpPr txBox="1"/>
          <p:nvPr/>
        </p:nvSpPr>
        <p:spPr>
          <a:xfrm>
            <a:off x="4113890" y="961792"/>
            <a:ext cx="4127034" cy="2408352"/>
          </a:xfrm>
          <a:prstGeom prst="rect">
            <a:avLst/>
          </a:prstGeom>
          <a:noFill/>
          <a:ln w="57150">
            <a:solidFill>
              <a:schemeClr val="tx2">
                <a:lumMod val="50000"/>
                <a:lumOff val="50000"/>
              </a:schemeClr>
            </a:solidFill>
          </a:ln>
        </p:spPr>
        <p:txBody>
          <a:bodyPr wrap="square" rtlCol="0">
            <a:spAutoFit/>
          </a:bodyPr>
          <a:lstStyle/>
          <a:p>
            <a:pPr algn="just"/>
            <a:r>
              <a:rPr lang="en-GB" sz="1050" b="1" noProof="0" dirty="0">
                <a:latin typeface="Times New Roman" pitchFamily="18" charset="0"/>
                <a:cs typeface="Times New Roman" pitchFamily="18" charset="0"/>
              </a:rPr>
              <a:t>Prevalence</a:t>
            </a:r>
            <a:r>
              <a:rPr lang="en-GB" sz="600" noProof="0" dirty="0">
                <a:latin typeface="Times New Roman" pitchFamily="18" charset="0"/>
                <a:cs typeface="Times New Roman" pitchFamily="18" charset="0"/>
              </a:rPr>
              <a:t> </a:t>
            </a:r>
            <a:endParaRPr lang="en-GB" sz="600" noProof="0" dirty="0">
              <a:latin typeface="Times New Roman" pitchFamily="18" charset="0"/>
              <a:cs typeface="Times New Roman" pitchFamily="18" charset="0"/>
            </a:endParaRPr>
          </a:p>
          <a:p>
            <a:pPr algn="just"/>
            <a:r>
              <a:rPr lang="en-GB" sz="700" noProof="0" dirty="0">
                <a:latin typeface="Times New Roman" pitchFamily="18" charset="0"/>
                <a:cs typeface="Times New Roman" pitchFamily="18" charset="0"/>
              </a:rPr>
              <a:t>Mental health issues are becoming a growing problem among young people across England, which creates a sustained pressure on services. It has been recognised that one in five people aged between eight and twenty-five are suffering from a mental disorder (NHS England, 2023). This data has highlighted that mental illness is common among young adults from different segments, such as education, employment, climate change and independence. Mental disorder is recognised to be more common among young women than young men in the national survey (Galway and Field, 2023). 26.1% of younger women suffer from different mental health difficulties, whereas 8.3% of men suffer from the same problem (NHS England, 2023). As per the national report, more adults were in contact with secondary mental health services in the year 2024 than 2019 (CQC, 2024). However, the NHS services have not expanded quickly to meet the increased mental health service needs of young adults. </a:t>
            </a:r>
            <a:endParaRPr lang="en-GB" sz="700" noProof="0" dirty="0">
              <a:latin typeface="Times New Roman" pitchFamily="18" charset="0"/>
              <a:cs typeface="Times New Roman" pitchFamily="18" charset="0"/>
            </a:endParaRPr>
          </a:p>
          <a:p>
            <a:pPr algn="just"/>
            <a:r>
              <a:rPr lang="en-GB" sz="700" noProof="0" dirty="0">
                <a:latin typeface="Times New Roman" pitchFamily="18" charset="0"/>
                <a:cs typeface="Times New Roman" pitchFamily="18" charset="0"/>
              </a:rPr>
              <a:t>As per a recent report, 78,577 young people were waiting over a year for NHS mental health treatment in the period of 2023/24. Of these young people, 44% were still waiting for more than two years for treatment (</a:t>
            </a:r>
            <a:r>
              <a:rPr lang="en-GB" sz="700" noProof="0" dirty="0" err="1">
                <a:latin typeface="Times New Roman" pitchFamily="18" charset="0"/>
                <a:cs typeface="Times New Roman" pitchFamily="18" charset="0"/>
              </a:rPr>
              <a:t>YoungMinds</a:t>
            </a:r>
            <a:r>
              <a:rPr lang="en-GB" sz="700" noProof="0" dirty="0">
                <a:latin typeface="Times New Roman" pitchFamily="18" charset="0"/>
                <a:cs typeface="Times New Roman" pitchFamily="18" charset="0"/>
              </a:rPr>
              <a:t>, 2024). As per the report of CQC, 270,300 children as well as young people were still waiting for mental health support at the end of 2024. As per the views of AlOmari </a:t>
            </a:r>
            <a:r>
              <a:rPr lang="en-GB" sz="700" i="1" noProof="0" dirty="0">
                <a:latin typeface="Times New Roman" pitchFamily="18" charset="0"/>
                <a:cs typeface="Times New Roman" pitchFamily="18" charset="0"/>
              </a:rPr>
              <a:t>et al. </a:t>
            </a:r>
            <a:r>
              <a:rPr lang="en-GB" sz="700" noProof="0" dirty="0">
                <a:latin typeface="Times New Roman" pitchFamily="18" charset="0"/>
                <a:cs typeface="Times New Roman" pitchFamily="18" charset="0"/>
              </a:rPr>
              <a:t>(2022), longer patient wait times are correlated with lower patient satisfaction scores, harming provider trust, patient retention and perceived quality of care. It has been recognised that poor mental health disrupts activities in daily life. 96% of probable cases of mental health difficulties across ages 17 to 23 report disturbed sleep (</a:t>
            </a:r>
            <a:r>
              <a:rPr lang="en-GB" sz="700" noProof="0" dirty="0" err="1">
                <a:latin typeface="Times New Roman" pitchFamily="18" charset="0"/>
                <a:cs typeface="Times New Roman" pitchFamily="18" charset="0"/>
              </a:rPr>
              <a:t>YoungMinds</a:t>
            </a:r>
            <a:r>
              <a:rPr lang="en-GB" sz="700" noProof="0" dirty="0">
                <a:latin typeface="Times New Roman" pitchFamily="18" charset="0"/>
                <a:cs typeface="Times New Roman" pitchFamily="18" charset="0"/>
              </a:rPr>
              <a:t>, 2024). In addition, employment suffers, such as work-life imbalance and high burnout, affecting 35% of 18 to 24-year-olds (</a:t>
            </a:r>
            <a:r>
              <a:rPr lang="en-GB" sz="700" noProof="0" dirty="0" err="1">
                <a:latin typeface="Times New Roman" pitchFamily="18" charset="0"/>
                <a:cs typeface="Times New Roman" pitchFamily="18" charset="0"/>
              </a:rPr>
              <a:t>YoungMinds</a:t>
            </a:r>
            <a:r>
              <a:rPr lang="en-GB" sz="700" noProof="0" dirty="0">
                <a:latin typeface="Times New Roman" pitchFamily="18" charset="0"/>
                <a:cs typeface="Times New Roman" pitchFamily="18" charset="0"/>
              </a:rPr>
              <a:t>, 2024). Therefore, major clinical deterioration is a result of long waiting times at the healthcare organisations under NHS England. </a:t>
            </a:r>
            <a:endParaRPr lang="en-GB" sz="700" noProof="0" dirty="0">
              <a:latin typeface="Times New Roman" pitchFamily="18" charset="0"/>
              <a:cs typeface="Times New Roman" pitchFamily="18" charset="0"/>
            </a:endParaRPr>
          </a:p>
        </p:txBody>
      </p:sp>
      <p:sp>
        <p:nvSpPr>
          <p:cNvPr id="8" name="TextBox 7"/>
          <p:cNvSpPr txBox="1"/>
          <p:nvPr/>
        </p:nvSpPr>
        <p:spPr>
          <a:xfrm>
            <a:off x="8300576" y="961792"/>
            <a:ext cx="3773790" cy="2192908"/>
          </a:xfrm>
          <a:prstGeom prst="rect">
            <a:avLst/>
          </a:prstGeom>
          <a:noFill/>
          <a:ln w="57150">
            <a:solidFill>
              <a:schemeClr val="accent2"/>
            </a:solidFill>
          </a:ln>
        </p:spPr>
        <p:txBody>
          <a:bodyPr wrap="square" rtlCol="0">
            <a:spAutoFit/>
          </a:bodyPr>
          <a:lstStyle/>
          <a:p>
            <a:pPr algn="just"/>
            <a:r>
              <a:rPr lang="en-GB" sz="1050" b="1" dirty="0">
                <a:latin typeface="Times New Roman" pitchFamily="18" charset="0"/>
                <a:cs typeface="Times New Roman" pitchFamily="18" charset="0"/>
              </a:rPr>
              <a:t>Research Impact </a:t>
            </a:r>
            <a:endParaRPr lang="en-GB" sz="105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This research is going to benefit young adults across the UK, including England by highlighting how waiting affects their wellbeing as well as amplifying their lived experiences. These research findings can help young adults feel valued and understood by NHS services that currently struggle to improve their mental health services. The NHS providers can use the evidence and data to improve communication, signposting and interim support offered through this research discussion. On the other hand, this research is going to provide measures such as regular contact, self-help resources and peer support to calculate the distress level during unavoidable service delays. As per the views of King </a:t>
            </a:r>
            <a:r>
              <a:rPr lang="en-GB" sz="700" i="1" dirty="0">
                <a:latin typeface="Times New Roman" pitchFamily="18" charset="0"/>
                <a:cs typeface="Times New Roman" pitchFamily="18" charset="0"/>
              </a:rPr>
              <a:t>et al. </a:t>
            </a:r>
            <a:r>
              <a:rPr lang="en-GB" sz="700" dirty="0">
                <a:latin typeface="Times New Roman" pitchFamily="18" charset="0"/>
                <a:cs typeface="Times New Roman" pitchFamily="18" charset="0"/>
              </a:rPr>
              <a:t>(2024), patient conditions often deteriorate when young adults face long delays for specialised care like mental health services. Therefore, going through this research, policymakers and commissioners of NHS England can justify investment in earlier intervention and community services. The increased risk due to NHS workforce capacity can also be illustrated in this report. The overall awareness in the mental health care segment of the NHS UK and particularly for younger adults, can be promoted through this research. </a:t>
            </a:r>
            <a:endParaRPr lang="en-GB" sz="700"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This research will include evidence on the harm of long waiting times before treatment using the current health surveys and reports from CQC and the NHS. It can strengthen arguments for protecting mental health funding when services compete for limited resources and political attention. Lastly, the research will add original qualitative evidence to future larger studies and the NHS networks can extend benefits in their mental health services for young adults. </a:t>
            </a:r>
            <a:endParaRPr lang="en-GB" sz="700" dirty="0">
              <a:latin typeface="Times New Roman" pitchFamily="18" charset="0"/>
              <a:cs typeface="Times New Roman" pitchFamily="18" charset="0"/>
            </a:endParaRPr>
          </a:p>
        </p:txBody>
      </p:sp>
      <p:sp>
        <p:nvSpPr>
          <p:cNvPr id="9" name="TextBox 8"/>
          <p:cNvSpPr txBox="1"/>
          <p:nvPr/>
        </p:nvSpPr>
        <p:spPr>
          <a:xfrm>
            <a:off x="4083044" y="3505718"/>
            <a:ext cx="4127034" cy="2339102"/>
          </a:xfrm>
          <a:prstGeom prst="rect">
            <a:avLst/>
          </a:prstGeom>
          <a:noFill/>
          <a:ln w="57150">
            <a:solidFill>
              <a:schemeClr val="accent2">
                <a:lumMod val="75000"/>
              </a:schemeClr>
            </a:solidFill>
          </a:ln>
        </p:spPr>
        <p:txBody>
          <a:bodyPr wrap="square" rtlCol="0">
            <a:spAutoFit/>
          </a:bodyPr>
          <a:lstStyle/>
          <a:p>
            <a:pPr algn="just"/>
            <a:r>
              <a:rPr lang="en-GB" sz="1100" b="1" i="1" dirty="0">
                <a:latin typeface="Times New Roman" pitchFamily="18" charset="0"/>
                <a:cs typeface="Times New Roman" pitchFamily="18" charset="0"/>
              </a:rPr>
              <a:t>Research aims</a:t>
            </a:r>
            <a:endParaRPr lang="en-GB" sz="1100" b="1" i="1" dirty="0">
              <a:latin typeface="Times New Roman" pitchFamily="18" charset="0"/>
              <a:cs typeface="Times New Roman" pitchFamily="18" charset="0"/>
            </a:endParaRPr>
          </a:p>
          <a:p>
            <a:pPr algn="just"/>
            <a:r>
              <a:rPr lang="en-US" sz="900" dirty="0">
                <a:latin typeface="Times New Roman" pitchFamily="18" charset="0"/>
                <a:cs typeface="Times New Roman" pitchFamily="18" charset="0"/>
              </a:rPr>
              <a:t>The research aims to investigate the impact of long waiting times in NHS England mental health services on young adults aged between 18 and 25 years&amp;#39; emotions and social skills.</a:t>
            </a:r>
            <a:endParaRPr lang="en-US" sz="900" dirty="0">
              <a:latin typeface="Times New Roman" pitchFamily="18" charset="0"/>
              <a:cs typeface="Times New Roman" pitchFamily="18" charset="0"/>
            </a:endParaRPr>
          </a:p>
          <a:p>
            <a:pPr algn="just"/>
            <a:r>
              <a:rPr lang="en-GB" sz="900" b="1" i="1" dirty="0">
                <a:latin typeface="Times New Roman" pitchFamily="18" charset="0"/>
                <a:cs typeface="Times New Roman" pitchFamily="18" charset="0"/>
              </a:rPr>
              <a:t>Objectives </a:t>
            </a:r>
            <a:endParaRPr lang="en-GB" sz="900" b="1" i="1" dirty="0">
              <a:latin typeface="Times New Roman" pitchFamily="18" charset="0"/>
              <a:cs typeface="Times New Roman" pitchFamily="18" charset="0"/>
            </a:endParaRPr>
          </a:p>
          <a:p>
            <a:pPr marL="171450" indent="-171450" algn="just" fontAlgn="base">
              <a:buFont typeface="Arial" charset="0"/>
              <a:buChar char="•"/>
            </a:pPr>
            <a:r>
              <a:rPr lang="en-US" sz="900" dirty="0">
                <a:latin typeface="Times New Roman" pitchFamily="18" charset="0"/>
                <a:cs typeface="Times New Roman" pitchFamily="18" charset="0"/>
              </a:rPr>
              <a:t>To identify long waiting times experienced in NHS mental health services, emotions and perceptions of support among young adults. </a:t>
            </a:r>
            <a:endParaRPr lang="en-US" sz="900" dirty="0">
              <a:latin typeface="Times New Roman" pitchFamily="18" charset="0"/>
              <a:cs typeface="Times New Roman" pitchFamily="18" charset="0"/>
            </a:endParaRPr>
          </a:p>
          <a:p>
            <a:pPr marL="171450" indent="-171450" algn="just" fontAlgn="base">
              <a:buFont typeface="Arial" charset="0"/>
              <a:buChar char="•"/>
            </a:pPr>
            <a:r>
              <a:rPr lang="en-US" sz="900" dirty="0">
                <a:latin typeface="Times New Roman" pitchFamily="18" charset="0"/>
                <a:cs typeface="Times New Roman" pitchFamily="18" charset="0"/>
              </a:rPr>
              <a:t>To demonstrate the impact of long waiting times on young adults&amp;#39; education, work and interpersonal relationships with mental health problems in England. </a:t>
            </a:r>
            <a:endParaRPr lang="en-US" sz="900" dirty="0">
              <a:latin typeface="Times New Roman" pitchFamily="18" charset="0"/>
              <a:cs typeface="Times New Roman" pitchFamily="18" charset="0"/>
            </a:endParaRPr>
          </a:p>
          <a:p>
            <a:pPr marL="171450" indent="-171450" algn="just" fontAlgn="base">
              <a:buFont typeface="Arial" charset="0"/>
              <a:buChar char="•"/>
            </a:pPr>
            <a:r>
              <a:rPr lang="en-US" sz="900" dirty="0">
                <a:latin typeface="Times New Roman" pitchFamily="18" charset="0"/>
                <a:cs typeface="Times New Roman" pitchFamily="18" charset="0"/>
              </a:rPr>
              <a:t>To suggest suitable policies for mitigating long waiting times’ negative consequences and enhancing mental health services in England.</a:t>
            </a:r>
            <a:endParaRPr lang="en-US" sz="900" dirty="0">
              <a:latin typeface="Times New Roman" pitchFamily="18" charset="0"/>
              <a:cs typeface="Times New Roman" pitchFamily="18" charset="0"/>
            </a:endParaRPr>
          </a:p>
          <a:p>
            <a:pPr marL="285750" indent="-285750" algn="just" fontAlgn="base">
              <a:buFont typeface="Arial" charset="0"/>
              <a:buChar char="•"/>
            </a:pPr>
            <a:endParaRPr lang="en-US" sz="900" b="1" i="1" dirty="0">
              <a:latin typeface="Times New Roman" pitchFamily="18" charset="0"/>
              <a:cs typeface="Times New Roman" pitchFamily="18" charset="0"/>
            </a:endParaRPr>
          </a:p>
          <a:p>
            <a:pPr algn="just" fontAlgn="base"/>
            <a:r>
              <a:rPr lang="en-GB" sz="900" b="1" i="1" dirty="0">
                <a:latin typeface="Times New Roman" pitchFamily="18" charset="0"/>
                <a:cs typeface="Times New Roman" pitchFamily="18" charset="0"/>
              </a:rPr>
              <a:t>Question </a:t>
            </a:r>
            <a:endParaRPr lang="en-GB" sz="900" b="1" i="1" dirty="0">
              <a:latin typeface="Times New Roman" pitchFamily="18" charset="0"/>
              <a:cs typeface="Times New Roman" pitchFamily="18" charset="0"/>
            </a:endParaRPr>
          </a:p>
          <a:p>
            <a:pPr marL="285750" indent="-285750" algn="just">
              <a:buFont typeface="Arial" charset="0"/>
              <a:buChar char="•"/>
            </a:pPr>
            <a:r>
              <a:rPr lang="en-US" sz="900">
                <a:latin typeface="Times New Roman" pitchFamily="18" charset="0"/>
                <a:cs typeface="Times New Roman" pitchFamily="18" charset="0"/>
              </a:rPr>
              <a:t>What is the impact of long waiting times for NHS mental health services on young adults aged between 18 and 25 years’ well-being in England?</a:t>
            </a:r>
            <a:endParaRPr lang="en-US" sz="900" dirty="0">
              <a:latin typeface="Times New Roman" pitchFamily="18" charset="0"/>
              <a:cs typeface="Times New Roman" pitchFamily="18" charset="0"/>
            </a:endParaRPr>
          </a:p>
        </p:txBody>
      </p:sp>
      <p:sp>
        <p:nvSpPr>
          <p:cNvPr id="10" name="TextBox 9"/>
          <p:cNvSpPr txBox="1"/>
          <p:nvPr/>
        </p:nvSpPr>
        <p:spPr>
          <a:xfrm>
            <a:off x="8293086" y="4636617"/>
            <a:ext cx="3845574" cy="2154436"/>
          </a:xfrm>
          <a:prstGeom prst="rect">
            <a:avLst/>
          </a:prstGeom>
          <a:noFill/>
          <a:ln w="38100">
            <a:solidFill>
              <a:schemeClr val="accent1"/>
            </a:solidFill>
          </a:ln>
        </p:spPr>
        <p:txBody>
          <a:bodyPr wrap="square" rtlCol="0">
            <a:spAutoFit/>
          </a:bodyPr>
          <a:lstStyle/>
          <a:p>
            <a:pPr algn="just"/>
            <a:r>
              <a:rPr lang="en-GB" sz="1050" b="1" i="1" dirty="0">
                <a:latin typeface="Times New Roman" pitchFamily="18" charset="0"/>
                <a:cs typeface="Times New Roman" pitchFamily="18" charset="0"/>
              </a:rPr>
              <a:t>References</a:t>
            </a:r>
            <a:r>
              <a:rPr lang="en-GB" dirty="0">
                <a:latin typeface="Times New Roman" pitchFamily="18" charset="0"/>
                <a:cs typeface="Times New Roman" pitchFamily="18" charset="0"/>
              </a:rPr>
              <a:t> </a:t>
            </a:r>
            <a:endParaRPr lang="en-GB"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AlOmari, F., (2022). ‘The mediating role of hospital image: The impact of care cost and service quality on patient satisfaction’. </a:t>
            </a:r>
            <a:r>
              <a:rPr lang="en-US" sz="400" i="1" dirty="0">
                <a:latin typeface="Times New Roman" pitchFamily="18" charset="0"/>
                <a:cs typeface="Times New Roman" pitchFamily="18" charset="0"/>
              </a:rPr>
              <a:t>Journal of Innovation in Business and Economics</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6</a:t>
            </a:r>
            <a:r>
              <a:rPr lang="en-US" sz="400" dirty="0">
                <a:latin typeface="Times New Roman" pitchFamily="18" charset="0"/>
                <a:cs typeface="Times New Roman" pitchFamily="18" charset="0"/>
              </a:rPr>
              <a:t>(01), pp.1-16. </a:t>
            </a:r>
            <a:r>
              <a:rPr lang="en-US" sz="400" u="sng" dirty="0">
                <a:latin typeface="Times New Roman" pitchFamily="18" charset="0"/>
                <a:cs typeface="Times New Roman" pitchFamily="18" charset="0"/>
                <a:hlinkClick r:id="rId2"/>
              </a:rPr>
              <a:t>https://ejournal.umm.ac.id/index.php/jibe/article/download/18475/11247</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CQC (2024) </a:t>
            </a:r>
            <a:r>
              <a:rPr lang="en-US" sz="400" i="1" dirty="0">
                <a:latin typeface="Times New Roman" pitchFamily="18" charset="0"/>
                <a:cs typeface="Times New Roman" pitchFamily="18" charset="0"/>
              </a:rPr>
              <a:t>The state of health care and adult social care in England 2023/24: Mental health</a:t>
            </a:r>
            <a:r>
              <a:rPr lang="en-US" sz="400" dirty="0">
                <a:latin typeface="Times New Roman" pitchFamily="18" charset="0"/>
                <a:cs typeface="Times New Roman" pitchFamily="18" charset="0"/>
              </a:rPr>
              <a:t>. London: CQC. Available at:</a:t>
            </a:r>
            <a:r>
              <a:rPr lang="en-US" sz="400" dirty="0">
                <a:latin typeface="Times New Roman" pitchFamily="18" charset="0"/>
                <a:cs typeface="Times New Roman" pitchFamily="18" charset="0"/>
                <a:hlinkClick r:id="rId3"/>
              </a:rPr>
              <a:t> </a:t>
            </a:r>
            <a:r>
              <a:rPr lang="en-US" sz="400" u="sng" dirty="0">
                <a:latin typeface="Times New Roman" pitchFamily="18" charset="0"/>
                <a:cs typeface="Times New Roman" pitchFamily="18" charset="0"/>
                <a:hlinkClick r:id="rId3"/>
              </a:rPr>
              <a:t>https://www.cqc.org.uk</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CQC (2026) </a:t>
            </a:r>
            <a:r>
              <a:rPr lang="en-US" sz="400" i="1" dirty="0">
                <a:latin typeface="Times New Roman" pitchFamily="18" charset="0"/>
                <a:cs typeface="Times New Roman" pitchFamily="18" charset="0"/>
              </a:rPr>
              <a:t>Community mental health survey 2024: Statistical release</a:t>
            </a:r>
            <a:r>
              <a:rPr lang="en-US" sz="400" dirty="0">
                <a:latin typeface="Times New Roman" pitchFamily="18" charset="0"/>
                <a:cs typeface="Times New Roman" pitchFamily="18" charset="0"/>
              </a:rPr>
              <a:t>. London: CQC. Available at:</a:t>
            </a:r>
            <a:r>
              <a:rPr lang="en-US" sz="400" dirty="0">
                <a:latin typeface="Times New Roman" pitchFamily="18" charset="0"/>
                <a:cs typeface="Times New Roman" pitchFamily="18" charset="0"/>
                <a:hlinkClick r:id="rId3"/>
              </a:rPr>
              <a:t> </a:t>
            </a:r>
            <a:r>
              <a:rPr lang="en-US" sz="400" u="sng" dirty="0">
                <a:latin typeface="Times New Roman" pitchFamily="18" charset="0"/>
                <a:cs typeface="Times New Roman" pitchFamily="18" charset="0"/>
                <a:hlinkClick r:id="rId3"/>
              </a:rPr>
              <a:t>https://www.cqc.org.uk</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CQC, (2026). </a:t>
            </a:r>
            <a:r>
              <a:rPr lang="en-US" sz="400" i="1" dirty="0">
                <a:latin typeface="Times New Roman" pitchFamily="18" charset="0"/>
                <a:cs typeface="Times New Roman" pitchFamily="18" charset="0"/>
              </a:rPr>
              <a:t>High demand, long waits, and insufficient support, mean people with mental health issues still not getting the support they need. </a:t>
            </a:r>
            <a:r>
              <a:rPr lang="en-US" sz="400" dirty="0">
                <a:latin typeface="Times New Roman" pitchFamily="18" charset="0"/>
                <a:cs typeface="Times New Roman" pitchFamily="18" charset="0"/>
              </a:rPr>
              <a:t>Available at:</a:t>
            </a:r>
            <a:r>
              <a:rPr lang="en-US" sz="400" dirty="0">
                <a:latin typeface="Times New Roman" pitchFamily="18" charset="0"/>
                <a:cs typeface="Times New Roman" pitchFamily="18" charset="0"/>
                <a:hlinkClick r:id="rId4"/>
              </a:rPr>
              <a:t> </a:t>
            </a:r>
            <a:r>
              <a:rPr lang="en-US" sz="400" u="sng" dirty="0">
                <a:latin typeface="Times New Roman" pitchFamily="18" charset="0"/>
                <a:cs typeface="Times New Roman" pitchFamily="18" charset="0"/>
                <a:hlinkClick r:id="rId4"/>
              </a:rPr>
              <a:t>https://www.cqc.org.uk/press-release/high-demand-long-waits-and-insufficient-support-mean-people-mental-health-issues</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Galway, L.P. and Field, E., (2023). ‘Climate emotions and anxiety among young people in Canada: A national survey and call to action’. </a:t>
            </a:r>
            <a:r>
              <a:rPr lang="en-US" sz="400" i="1" dirty="0">
                <a:latin typeface="Times New Roman" pitchFamily="18" charset="0"/>
                <a:cs typeface="Times New Roman" pitchFamily="18" charset="0"/>
              </a:rPr>
              <a:t>The Journal of Climate Change and Health</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9</a:t>
            </a:r>
            <a:r>
              <a:rPr lang="en-US" sz="400" dirty="0">
                <a:latin typeface="Times New Roman" pitchFamily="18" charset="0"/>
                <a:cs typeface="Times New Roman" pitchFamily="18" charset="0"/>
              </a:rPr>
              <a:t>, p.100204. </a:t>
            </a:r>
            <a:r>
              <a:rPr lang="en-US" sz="400" u="sng" dirty="0">
                <a:latin typeface="Times New Roman" pitchFamily="18" charset="0"/>
                <a:cs typeface="Times New Roman" pitchFamily="18" charset="0"/>
                <a:hlinkClick r:id="rId5"/>
              </a:rPr>
              <a:t>https://www.sciencedirect.com/science/article/pii/S2667278223000032</a:t>
            </a:r>
            <a:r>
              <a:rPr lang="en-US" sz="400" dirty="0">
                <a:latin typeface="Times New Roman" pitchFamily="18" charset="0"/>
                <a:cs typeface="Times New Roman" pitchFamily="18" charset="0"/>
              </a:rPr>
              <a:t> </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James, C., Denholm, R. and Wood, R., (2024). ‘The cost of keeping patients waiting: retrospective treatment-control study of additional healthcare </a:t>
            </a:r>
            <a:r>
              <a:rPr lang="en-US" sz="400" dirty="0" err="1">
                <a:latin typeface="Times New Roman" pitchFamily="18" charset="0"/>
                <a:cs typeface="Times New Roman" pitchFamily="18" charset="0"/>
              </a:rPr>
              <a:t>utilisation</a:t>
            </a:r>
            <a:r>
              <a:rPr lang="en-US" sz="400" dirty="0">
                <a:latin typeface="Times New Roman" pitchFamily="18" charset="0"/>
                <a:cs typeface="Times New Roman" pitchFamily="18" charset="0"/>
              </a:rPr>
              <a:t> for UK patients awaiting elective treatment’. </a:t>
            </a:r>
            <a:r>
              <a:rPr lang="en-US" sz="400" i="1" dirty="0">
                <a:latin typeface="Times New Roman" pitchFamily="18" charset="0"/>
                <a:cs typeface="Times New Roman" pitchFamily="18" charset="0"/>
              </a:rPr>
              <a:t>BMC Health Services Research</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24</a:t>
            </a:r>
            <a:r>
              <a:rPr lang="en-US" sz="400" dirty="0">
                <a:latin typeface="Times New Roman" pitchFamily="18" charset="0"/>
                <a:cs typeface="Times New Roman" pitchFamily="18" charset="0"/>
              </a:rPr>
              <a:t>(1), p.556. </a:t>
            </a:r>
            <a:r>
              <a:rPr lang="en-US" sz="400" u="sng" dirty="0">
                <a:latin typeface="Times New Roman" pitchFamily="18" charset="0"/>
                <a:cs typeface="Times New Roman" pitchFamily="18" charset="0"/>
                <a:hlinkClick r:id="rId6"/>
              </a:rPr>
              <a:t>https://doi.org/10.1186/s12913-024-10931-2</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King, T., Shafran, R., Hargreaves, D.S., </a:t>
            </a:r>
            <a:r>
              <a:rPr lang="en-US" sz="400" dirty="0" err="1">
                <a:latin typeface="Times New Roman" pitchFamily="18" charset="0"/>
                <a:cs typeface="Times New Roman" pitchFamily="18" charset="0"/>
              </a:rPr>
              <a:t>Muschialli</a:t>
            </a:r>
            <a:r>
              <a:rPr lang="en-US" sz="400" dirty="0">
                <a:latin typeface="Times New Roman" pitchFamily="18" charset="0"/>
                <a:cs typeface="Times New Roman" pitchFamily="18" charset="0"/>
              </a:rPr>
              <a:t>, L., Linton, D. and Bennett, S., (2024). ‘Mental health clinical pathways for children and young people with long‐term health conditions: A systematic review’’. </a:t>
            </a:r>
            <a:r>
              <a:rPr lang="en-US" sz="400" i="1" dirty="0">
                <a:latin typeface="Times New Roman" pitchFamily="18" charset="0"/>
                <a:cs typeface="Times New Roman" pitchFamily="18" charset="0"/>
              </a:rPr>
              <a:t>Journal of evaluation in clinical practice</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30</a:t>
            </a:r>
            <a:r>
              <a:rPr lang="en-US" sz="400" dirty="0">
                <a:latin typeface="Times New Roman" pitchFamily="18" charset="0"/>
                <a:cs typeface="Times New Roman" pitchFamily="18" charset="0"/>
              </a:rPr>
              <a:t>(6), pp.894-908. </a:t>
            </a:r>
            <a:r>
              <a:rPr lang="en-US" sz="400" u="sng" dirty="0">
                <a:latin typeface="Times New Roman" pitchFamily="18" charset="0"/>
                <a:cs typeface="Times New Roman" pitchFamily="18" charset="0"/>
                <a:hlinkClick r:id="rId7"/>
              </a:rPr>
              <a:t>https://onlinelibrary.wiley.com/doi/pdf/10.1111/hsc.13964</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Mind (2026) </a:t>
            </a:r>
            <a:r>
              <a:rPr lang="en-US" sz="400" i="1" dirty="0">
                <a:latin typeface="Times New Roman" pitchFamily="18" charset="0"/>
                <a:cs typeface="Times New Roman" pitchFamily="18" charset="0"/>
              </a:rPr>
              <a:t>Report on NHS mental health spending and demand</a:t>
            </a:r>
            <a:r>
              <a:rPr lang="en-US" sz="400" dirty="0">
                <a:latin typeface="Times New Roman" pitchFamily="18" charset="0"/>
                <a:cs typeface="Times New Roman" pitchFamily="18" charset="0"/>
              </a:rPr>
              <a:t>. London: Mind. Available at:</a:t>
            </a:r>
            <a:r>
              <a:rPr lang="en-US" sz="400" dirty="0">
                <a:latin typeface="Times New Roman" pitchFamily="18" charset="0"/>
                <a:cs typeface="Times New Roman" pitchFamily="18" charset="0"/>
                <a:hlinkClick r:id="rId8"/>
              </a:rPr>
              <a:t> </a:t>
            </a:r>
            <a:r>
              <a:rPr lang="en-US" sz="400" u="sng" dirty="0">
                <a:latin typeface="Times New Roman" pitchFamily="18" charset="0"/>
                <a:cs typeface="Times New Roman" pitchFamily="18" charset="0"/>
                <a:hlinkClick r:id="rId8"/>
              </a:rPr>
              <a:t>https://www.mind.org.uk</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NHS (2026). </a:t>
            </a:r>
            <a:r>
              <a:rPr lang="en-US" sz="400" i="1" dirty="0">
                <a:latin typeface="Times New Roman" pitchFamily="18" charset="0"/>
                <a:cs typeface="Times New Roman" pitchFamily="18" charset="0"/>
              </a:rPr>
              <a:t>Mental Health of Children and Young People in England, 2023 - wave 4 follow up to the 2017 survey.</a:t>
            </a:r>
            <a:r>
              <a:rPr lang="en-US" sz="400" dirty="0">
                <a:latin typeface="Times New Roman" pitchFamily="18" charset="0"/>
                <a:cs typeface="Times New Roman" pitchFamily="18" charset="0"/>
              </a:rPr>
              <a:t> Available at:</a:t>
            </a:r>
            <a:r>
              <a:rPr lang="en-US" sz="400" dirty="0">
                <a:latin typeface="Times New Roman" pitchFamily="18" charset="0"/>
                <a:cs typeface="Times New Roman" pitchFamily="18" charset="0"/>
                <a:hlinkClick r:id="rId9"/>
              </a:rPr>
              <a:t> </a:t>
            </a:r>
            <a:r>
              <a:rPr lang="en-US" sz="400" u="sng" dirty="0">
                <a:latin typeface="Times New Roman" pitchFamily="18" charset="0"/>
                <a:cs typeface="Times New Roman" pitchFamily="18" charset="0"/>
                <a:hlinkClick r:id="rId9"/>
              </a:rPr>
              <a:t>https://digital.nhs.uk/data-and-information/publications/statistical/mental-health-of-children-and-young-people-in-england/2023-wave-4-follow-up</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NHS England (2023) </a:t>
            </a:r>
            <a:r>
              <a:rPr lang="en-US" sz="400" i="1" dirty="0">
                <a:latin typeface="Times New Roman" pitchFamily="18" charset="0"/>
                <a:cs typeface="Times New Roman" pitchFamily="18" charset="0"/>
              </a:rPr>
              <a:t>Mental health of children and young people in England, 2023: Wave 4 follow up to the 2017 survey</a:t>
            </a:r>
            <a:r>
              <a:rPr lang="en-US" sz="400" dirty="0">
                <a:latin typeface="Times New Roman" pitchFamily="18" charset="0"/>
                <a:cs typeface="Times New Roman" pitchFamily="18" charset="0"/>
              </a:rPr>
              <a:t>. Leeds: NHS England Digital. Available at:</a:t>
            </a:r>
            <a:r>
              <a:rPr lang="en-US" sz="400" dirty="0">
                <a:latin typeface="Times New Roman" pitchFamily="18" charset="0"/>
                <a:cs typeface="Times New Roman" pitchFamily="18" charset="0"/>
                <a:hlinkClick r:id="rId10"/>
              </a:rPr>
              <a:t> </a:t>
            </a:r>
            <a:r>
              <a:rPr lang="en-US" sz="400" u="sng" dirty="0">
                <a:latin typeface="Times New Roman" pitchFamily="18" charset="0"/>
                <a:cs typeface="Times New Roman" pitchFamily="18" charset="0"/>
                <a:hlinkClick r:id="rId10"/>
              </a:rPr>
              <a:t>https://digital.nhs.uk</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NHS UK (2026). </a:t>
            </a:r>
            <a:r>
              <a:rPr lang="en-US" sz="400" i="1" dirty="0">
                <a:latin typeface="Times New Roman" pitchFamily="18" charset="0"/>
                <a:cs typeface="Times New Roman" pitchFamily="18" charset="0"/>
              </a:rPr>
              <a:t>Children and young people's mental health services. </a:t>
            </a:r>
            <a:r>
              <a:rPr lang="en-US" sz="400" dirty="0">
                <a:latin typeface="Times New Roman" pitchFamily="18" charset="0"/>
                <a:cs typeface="Times New Roman" pitchFamily="18" charset="0"/>
              </a:rPr>
              <a:t>Available at:</a:t>
            </a:r>
            <a:r>
              <a:rPr lang="en-US" sz="400" dirty="0">
                <a:latin typeface="Times New Roman" pitchFamily="18" charset="0"/>
                <a:cs typeface="Times New Roman" pitchFamily="18" charset="0"/>
                <a:hlinkClick r:id="rId3"/>
              </a:rPr>
              <a:t> </a:t>
            </a:r>
            <a:r>
              <a:rPr lang="en-US" sz="400" u="sng" dirty="0">
                <a:latin typeface="Times New Roman" pitchFamily="18" charset="0"/>
                <a:cs typeface="Times New Roman" pitchFamily="18" charset="0"/>
                <a:hlinkClick r:id="rId11"/>
              </a:rPr>
              <a:t>https://www.nhs.uk/mental-health/children-and-young-adults/mental-health-support/mental-health-services/</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a:p>
            <a:pPr algn="just"/>
            <a:r>
              <a:rPr lang="en-US" sz="400" dirty="0" err="1">
                <a:latin typeface="Times New Roman" pitchFamily="18" charset="0"/>
                <a:cs typeface="Times New Roman" pitchFamily="18" charset="0"/>
              </a:rPr>
              <a:t>Rouvroye</a:t>
            </a:r>
            <a:r>
              <a:rPr lang="en-US" sz="400" dirty="0">
                <a:latin typeface="Times New Roman" pitchFamily="18" charset="0"/>
                <a:cs typeface="Times New Roman" pitchFamily="18" charset="0"/>
              </a:rPr>
              <a:t>, L. and </a:t>
            </a:r>
            <a:r>
              <a:rPr lang="en-US" sz="400" dirty="0" err="1">
                <a:latin typeface="Times New Roman" pitchFamily="18" charset="0"/>
                <a:cs typeface="Times New Roman" pitchFamily="18" charset="0"/>
              </a:rPr>
              <a:t>Liefbroer</a:t>
            </a:r>
            <a:r>
              <a:rPr lang="en-US" sz="400" dirty="0">
                <a:latin typeface="Times New Roman" pitchFamily="18" charset="0"/>
                <a:cs typeface="Times New Roman" pitchFamily="18" charset="0"/>
              </a:rPr>
              <a:t>, A.C., (2023). ‘Life-course insecurity among young adults: Evidence for variation by employment status?’. </a:t>
            </a:r>
            <a:r>
              <a:rPr lang="en-US" sz="400" i="1" dirty="0">
                <a:latin typeface="Times New Roman" pitchFamily="18" charset="0"/>
                <a:cs typeface="Times New Roman" pitchFamily="18" charset="0"/>
              </a:rPr>
              <a:t>Advances in life course research</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57</a:t>
            </a:r>
            <a:r>
              <a:rPr lang="en-US" sz="400" dirty="0">
                <a:latin typeface="Times New Roman" pitchFamily="18" charset="0"/>
                <a:cs typeface="Times New Roman" pitchFamily="18" charset="0"/>
              </a:rPr>
              <a:t>, p.100562. </a:t>
            </a:r>
            <a:r>
              <a:rPr lang="en-US" sz="400" u="sng" dirty="0">
                <a:latin typeface="Times New Roman" pitchFamily="18" charset="0"/>
                <a:cs typeface="Times New Roman" pitchFamily="18" charset="0"/>
                <a:hlinkClick r:id="rId12"/>
              </a:rPr>
              <a:t>https://www.sciencedirect.com/science/article/pii/S1040260823000370</a:t>
            </a:r>
            <a:endParaRPr lang="en-US" sz="400" dirty="0">
              <a:latin typeface="Times New Roman" pitchFamily="18" charset="0"/>
              <a:cs typeface="Times New Roman" pitchFamily="18" charset="0"/>
            </a:endParaRPr>
          </a:p>
          <a:p>
            <a:pPr algn="just"/>
            <a:r>
              <a:rPr lang="en-US" sz="400" dirty="0" err="1">
                <a:latin typeface="Times New Roman" pitchFamily="18" charset="0"/>
                <a:cs typeface="Times New Roman" pitchFamily="18" charset="0"/>
              </a:rPr>
              <a:t>Solmi</a:t>
            </a:r>
            <a:r>
              <a:rPr lang="en-US" sz="400" dirty="0">
                <a:latin typeface="Times New Roman" pitchFamily="18" charset="0"/>
                <a:cs typeface="Times New Roman" pitchFamily="18" charset="0"/>
              </a:rPr>
              <a:t>, M., </a:t>
            </a:r>
            <a:r>
              <a:rPr lang="en-US" sz="400" dirty="0" err="1">
                <a:latin typeface="Times New Roman" pitchFamily="18" charset="0"/>
                <a:cs typeface="Times New Roman" pitchFamily="18" charset="0"/>
              </a:rPr>
              <a:t>Radua</a:t>
            </a:r>
            <a:r>
              <a:rPr lang="en-US" sz="400" dirty="0">
                <a:latin typeface="Times New Roman" pitchFamily="18" charset="0"/>
                <a:cs typeface="Times New Roman" pitchFamily="18" charset="0"/>
              </a:rPr>
              <a:t>, J., </a:t>
            </a:r>
            <a:r>
              <a:rPr lang="en-US" sz="400" dirty="0" err="1">
                <a:latin typeface="Times New Roman" pitchFamily="18" charset="0"/>
                <a:cs typeface="Times New Roman" pitchFamily="18" charset="0"/>
              </a:rPr>
              <a:t>Olivola</a:t>
            </a:r>
            <a:r>
              <a:rPr lang="en-US" sz="400" dirty="0">
                <a:latin typeface="Times New Roman" pitchFamily="18" charset="0"/>
                <a:cs typeface="Times New Roman" pitchFamily="18" charset="0"/>
              </a:rPr>
              <a:t>, M., et al. (2022) 'Age at onset of mental disorders worldwide: large-scale meta-analysis of 192 epidemiological studies', </a:t>
            </a:r>
            <a:r>
              <a:rPr lang="en-US" sz="400" i="1" dirty="0">
                <a:latin typeface="Times New Roman" pitchFamily="18" charset="0"/>
                <a:cs typeface="Times New Roman" pitchFamily="18" charset="0"/>
              </a:rPr>
              <a:t>Molecular Psychiatry</a:t>
            </a:r>
            <a:r>
              <a:rPr lang="en-US" sz="400" dirty="0">
                <a:latin typeface="Times New Roman" pitchFamily="18" charset="0"/>
                <a:cs typeface="Times New Roman" pitchFamily="18" charset="0"/>
              </a:rPr>
              <a:t>, 27(1), pp. 281–295.</a:t>
            </a:r>
            <a:r>
              <a:rPr lang="en-US" sz="400" dirty="0">
                <a:latin typeface="Times New Roman" pitchFamily="18" charset="0"/>
                <a:cs typeface="Times New Roman" pitchFamily="18" charset="0"/>
                <a:hlinkClick r:id="rId13"/>
              </a:rPr>
              <a:t> </a:t>
            </a:r>
            <a:r>
              <a:rPr lang="en-US" sz="400" u="sng" dirty="0">
                <a:latin typeface="Times New Roman" pitchFamily="18" charset="0"/>
                <a:cs typeface="Times New Roman" pitchFamily="18" charset="0"/>
                <a:hlinkClick r:id="rId13"/>
              </a:rPr>
              <a:t>https://doi.org/10.1038/s41380-021-01161-7</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Wen, H., Kong, X. and Feng, Y., (2022). ‘The relationship between cyber upward social comparison and cyberbullying behaviors: A moderated mediating model’. </a:t>
            </a:r>
            <a:r>
              <a:rPr lang="en-US" sz="400" i="1" dirty="0">
                <a:latin typeface="Times New Roman" pitchFamily="18" charset="0"/>
                <a:cs typeface="Times New Roman" pitchFamily="18" charset="0"/>
              </a:rPr>
              <a:t>Frontiers in Psychology</a:t>
            </a:r>
            <a:r>
              <a:rPr lang="en-US" sz="400" dirty="0">
                <a:latin typeface="Times New Roman" pitchFamily="18" charset="0"/>
                <a:cs typeface="Times New Roman" pitchFamily="18" charset="0"/>
              </a:rPr>
              <a:t>, </a:t>
            </a:r>
            <a:r>
              <a:rPr lang="en-US" sz="400" i="1" dirty="0">
                <a:latin typeface="Times New Roman" pitchFamily="18" charset="0"/>
                <a:cs typeface="Times New Roman" pitchFamily="18" charset="0"/>
              </a:rPr>
              <a:t>13</a:t>
            </a:r>
            <a:r>
              <a:rPr lang="en-US" sz="400" dirty="0">
                <a:latin typeface="Times New Roman" pitchFamily="18" charset="0"/>
                <a:cs typeface="Times New Roman" pitchFamily="18" charset="0"/>
              </a:rPr>
              <a:t>, p.1017775. </a:t>
            </a:r>
            <a:r>
              <a:rPr lang="en-US" sz="400" u="sng" dirty="0">
                <a:latin typeface="Times New Roman" pitchFamily="18" charset="0"/>
                <a:cs typeface="Times New Roman" pitchFamily="18" charset="0"/>
                <a:hlinkClick r:id="rId14"/>
              </a:rPr>
              <a:t>https://doi.org/10.3389/fpsyg.2022.1017775</a:t>
            </a:r>
            <a:endParaRPr lang="en-US" sz="400" dirty="0">
              <a:latin typeface="Times New Roman" pitchFamily="18" charset="0"/>
              <a:cs typeface="Times New Roman" pitchFamily="18" charset="0"/>
            </a:endParaRPr>
          </a:p>
          <a:p>
            <a:pPr algn="just"/>
            <a:r>
              <a:rPr lang="en-US" sz="400" dirty="0">
                <a:latin typeface="Times New Roman" pitchFamily="18" charset="0"/>
                <a:cs typeface="Times New Roman" pitchFamily="18" charset="0"/>
              </a:rPr>
              <a:t>WHO (2026). </a:t>
            </a:r>
            <a:r>
              <a:rPr lang="en-US" sz="400" i="1" dirty="0">
                <a:latin typeface="Times New Roman" pitchFamily="18" charset="0"/>
                <a:cs typeface="Times New Roman" pitchFamily="18" charset="0"/>
              </a:rPr>
              <a:t>Adolescent and young adult health. </a:t>
            </a:r>
            <a:r>
              <a:rPr lang="en-US" sz="400" dirty="0">
                <a:latin typeface="Times New Roman" pitchFamily="18" charset="0"/>
                <a:cs typeface="Times New Roman" pitchFamily="18" charset="0"/>
              </a:rPr>
              <a:t>Available at:</a:t>
            </a:r>
            <a:r>
              <a:rPr lang="en-US" sz="400" dirty="0">
                <a:latin typeface="Times New Roman" pitchFamily="18" charset="0"/>
                <a:cs typeface="Times New Roman" pitchFamily="18" charset="0"/>
                <a:hlinkClick r:id="rId3"/>
              </a:rPr>
              <a:t> </a:t>
            </a:r>
            <a:r>
              <a:rPr lang="en-US" sz="400" u="sng" dirty="0">
                <a:latin typeface="Times New Roman" pitchFamily="18" charset="0"/>
                <a:cs typeface="Times New Roman" pitchFamily="18" charset="0"/>
                <a:hlinkClick r:id="rId15"/>
              </a:rPr>
              <a:t>https://www.who.int/news-room/fact-sheets/detail/adolescents-health-risks-and-solutions</a:t>
            </a:r>
            <a:r>
              <a:rPr lang="en-US" sz="400" dirty="0">
                <a:latin typeface="Times New Roman" pitchFamily="18" charset="0"/>
                <a:cs typeface="Times New Roman" pitchFamily="18" charset="0"/>
              </a:rPr>
              <a:t> (Accessed: 8 October 2026)</a:t>
            </a:r>
            <a:endParaRPr lang="en-US" sz="400" dirty="0">
              <a:latin typeface="Times New Roman" pitchFamily="18" charset="0"/>
              <a:cs typeface="Times New Roman" pitchFamily="18" charset="0"/>
            </a:endParaRPr>
          </a:p>
          <a:p>
            <a:pPr algn="just"/>
            <a:r>
              <a:rPr lang="en-US" sz="400" dirty="0" err="1">
                <a:latin typeface="Times New Roman" pitchFamily="18" charset="0"/>
                <a:cs typeface="Times New Roman" pitchFamily="18" charset="0"/>
              </a:rPr>
              <a:t>YoungMinds</a:t>
            </a:r>
            <a:r>
              <a:rPr lang="en-US" sz="400" dirty="0">
                <a:latin typeface="Times New Roman" pitchFamily="18" charset="0"/>
                <a:cs typeface="Times New Roman" pitchFamily="18" charset="0"/>
              </a:rPr>
              <a:t> (2024) </a:t>
            </a:r>
            <a:r>
              <a:rPr lang="en-US" sz="400" i="1" dirty="0">
                <a:latin typeface="Times New Roman" pitchFamily="18" charset="0"/>
                <a:cs typeface="Times New Roman" pitchFamily="18" charset="0"/>
              </a:rPr>
              <a:t>Mental health statistics</a:t>
            </a:r>
            <a:r>
              <a:rPr lang="en-US" sz="400" dirty="0">
                <a:latin typeface="Times New Roman" pitchFamily="18" charset="0"/>
                <a:cs typeface="Times New Roman" pitchFamily="18" charset="0"/>
              </a:rPr>
              <a:t>. London: </a:t>
            </a:r>
            <a:r>
              <a:rPr lang="en-US" sz="400" dirty="0" err="1">
                <a:latin typeface="Times New Roman" pitchFamily="18" charset="0"/>
                <a:cs typeface="Times New Roman" pitchFamily="18" charset="0"/>
              </a:rPr>
              <a:t>YoungMinds</a:t>
            </a:r>
            <a:r>
              <a:rPr lang="en-US" sz="400" dirty="0">
                <a:latin typeface="Times New Roman" pitchFamily="18" charset="0"/>
                <a:cs typeface="Times New Roman" pitchFamily="18" charset="0"/>
              </a:rPr>
              <a:t>. Available at:</a:t>
            </a:r>
            <a:r>
              <a:rPr lang="en-US" sz="400" dirty="0">
                <a:latin typeface="Times New Roman" pitchFamily="18" charset="0"/>
                <a:cs typeface="Times New Roman" pitchFamily="18" charset="0"/>
                <a:hlinkClick r:id="rId16"/>
              </a:rPr>
              <a:t> </a:t>
            </a:r>
            <a:r>
              <a:rPr lang="en-US" sz="400" u="sng" dirty="0">
                <a:latin typeface="Times New Roman" pitchFamily="18" charset="0"/>
                <a:cs typeface="Times New Roman" pitchFamily="18" charset="0"/>
                <a:hlinkClick r:id="rId16"/>
              </a:rPr>
              <a:t>https://www.youngminds.org.uk/about-us/media-centre/mental-health-stats/</a:t>
            </a:r>
            <a:r>
              <a:rPr lang="en-US" sz="400" u="sng" dirty="0">
                <a:latin typeface="Times New Roman" pitchFamily="18" charset="0"/>
                <a:cs typeface="Times New Roman" pitchFamily="18" charset="0"/>
              </a:rPr>
              <a:t> </a:t>
            </a:r>
            <a:r>
              <a:rPr lang="en-US" sz="400" dirty="0">
                <a:latin typeface="Times New Roman" pitchFamily="18" charset="0"/>
                <a:cs typeface="Times New Roman" pitchFamily="18" charset="0"/>
              </a:rPr>
              <a:t>(Accessed: 8 October 2026)</a:t>
            </a:r>
            <a:endParaRPr lang="en-US" sz="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314860" y="3218022"/>
            <a:ext cx="3788768" cy="143992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88372" y="3984771"/>
            <a:ext cx="3979261" cy="280628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 Box 2"/>
          <p:cNvSpPr txBox="1"/>
          <p:nvPr/>
        </p:nvSpPr>
        <p:spPr>
          <a:xfrm>
            <a:off x="2743200" y="2286000"/>
            <a:ext cx="6705600" cy="1188720"/>
          </a:xfrm>
          <a:prstGeom prst="rect">
            <a:avLst/>
          </a:prstGeom>
          <a:noFill/>
        </p:spPr>
        <p:txBody>
          <a:bodyPr vert="horz" wrap="square" rtlCol="0">
            <a:noAutofit/>
          </a:bodyPr>
          <a:p>
            <a:pPr algn="ctr">
              <a:lnSpc>
                <a:spcPct val="100000"/>
              </a:lnSpc>
            </a:pPr>
            <a:endParaRPr lang="en-AU" altLang="en-US" sz="2400">
              <a:solidFill>
                <a:srgbClr val="E42222"/>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
  <PresentationFormat>Widescreen</PresentationFormat>
  <Paragraphs>43</Paragraphs>
  <Slides>0</Slides>
  <Notes>1</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vt:i4>
      </vt:variant>
    </vt:vector>
  </HeadingPairs>
  <TitlesOfParts>
    <vt:vector size="8" baseType="lpstr">
      <vt:lpstr>Arial</vt:lpstr>
      <vt:lpstr>SimSun</vt:lpstr>
      <vt:lpstr>Wingdings</vt:lpstr>
      <vt:lpstr>Times New Roman</vt:lpstr>
      <vt:lpstr>Calibri</vt:lpstr>
      <vt:lpstr>Aptos</vt:lpstr>
      <vt:lpstr>Office Theme</vt:lpstr>
      <vt:lpstr>How do extended waiting times for NHS secondary mental health services impact the psychological stability, educational/employment attainment, and crisis escalation rates of young adults (aged 16–24) in England? Student ID: 2542707 Student Name: Semma saxena Supervisor name: Muhammed khan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iPhone</cp:lastModifiedBy>
  <dcterms:created xsi:type="dcterms:W3CDTF">1900-01-01T00:00:00Z</dcterms:created>
  <dcterms:modified xsi:type="dcterms:W3CDTF">1900-01-01T00:00:00Z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65096DFCE11EBC72C6E1DD6A0B3AA7F6_33</vt:lpwstr>
  </property>
  <property fmtid="{D5CDD505-2E9C-101B-9397-08002B2CF9AE}" pid="3" name="KSOProductBuildVer">
    <vt:lpwstr>3081-26.10.1</vt:lpwstr>
  </property>
</Properties>
</file>