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818" autoAdjust="0"/>
  </p:normalViewPr>
  <p:slideViewPr>
    <p:cSldViewPr snapToGrid="0">
      <p:cViewPr varScale="1">
        <p:scale>
          <a:sx n="50" d="100"/>
          <a:sy n="50" d="100"/>
        </p:scale>
        <p:origin x="128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41FAC1-1A0E-4BA8-AAF7-74D7C6B0BD33}" type="datetimeFigureOut">
              <a:rPr lang="en-US" smtClean="0"/>
              <a:t>3/2/2023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2D6372-D8F1-4BEB-93EB-FF9AC3C28B4E}" type="slidenum">
              <a:rPr lang="en-US" smtClean="0"/>
              <a:t>‹#›</a:t>
            </a:fld>
            <a:endParaRPr lang="en-US"/>
          </a:p>
        </p:txBody>
      </p:sp>
    </p:spTree>
    <p:extLst>
      <p:ext uri="{BB962C8B-B14F-4D97-AF65-F5344CB8AC3E}">
        <p14:creationId xmlns:p14="http://schemas.microsoft.com/office/powerpoint/2010/main" val="4052789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To thrive in today's academic and professional environments, people need to have a solid grasp of digital competencies. To ensure that their students are well-equipped to succeed in the modern digital workplace, institutions are increasingly including digital skills training in their curricula (</a:t>
            </a:r>
            <a:r>
              <a:rPr lang="en-GB" sz="1800" dirty="0" err="1">
                <a:effectLst/>
                <a:latin typeface="Times New Roman" panose="02020603050405020304" pitchFamily="18" charset="0"/>
                <a:ea typeface="Arial" panose="020B0604020202020204" pitchFamily="34" charset="0"/>
                <a:cs typeface="Arial" panose="020B0604020202020204" pitchFamily="34" charset="0"/>
              </a:rPr>
              <a:t>Schiuma</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2022). The focus of this study is to learn which kind of digital proficiency UWTSD students value most for their future success in school and the workforce.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3</a:t>
            </a:fld>
            <a:endParaRPr lang="en-US"/>
          </a:p>
        </p:txBody>
      </p:sp>
    </p:spTree>
    <p:extLst>
      <p:ext uri="{BB962C8B-B14F-4D97-AF65-F5344CB8AC3E}">
        <p14:creationId xmlns:p14="http://schemas.microsoft.com/office/powerpoint/2010/main" val="2494315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Aim:</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200" dirty="0">
                <a:effectLst/>
                <a:latin typeface="Times New Roman" panose="02020603050405020304" pitchFamily="18" charset="0"/>
                <a:ea typeface="Arial" panose="020B0604020202020204" pitchFamily="34" charset="0"/>
                <a:cs typeface="Arial" panose="020B0604020202020204" pitchFamily="34" charset="0"/>
              </a:rPr>
              <a:t>The aim of this research is to identify which digital skill UWTSD students consider the most important for their academic and professional development.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indent="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Objectives: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60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To evaluate the digital skills possessed by UWTSD students.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To determine the most important digital skill for UWTSD students' academic and professional development.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To identify which digital skill UWTSD students consider the most important for their academic and professional development.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60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To provide recommendations for UWTSD faculty and administrators on improving the integration of digital skills into the curriculum and enhancing students' digital literacy.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4</a:t>
            </a:fld>
            <a:endParaRPr lang="en-US"/>
          </a:p>
        </p:txBody>
      </p:sp>
    </p:spTree>
    <p:extLst>
      <p:ext uri="{BB962C8B-B14F-4D97-AF65-F5344CB8AC3E}">
        <p14:creationId xmlns:p14="http://schemas.microsoft.com/office/powerpoint/2010/main" val="13424208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150000"/>
              </a:lnSpc>
              <a:spcBef>
                <a:spcPts val="600"/>
              </a:spcBef>
              <a:spcAft>
                <a:spcPts val="600"/>
              </a:spcAft>
              <a:buNone/>
            </a:pPr>
            <a:r>
              <a:rPr lang="en-GB" sz="1200" dirty="0">
                <a:effectLst/>
                <a:latin typeface="Times New Roman" panose="02020603050405020304" pitchFamily="18" charset="0"/>
                <a:ea typeface="Arial" panose="020B0604020202020204" pitchFamily="34" charset="0"/>
                <a:cs typeface="Arial" panose="020B0604020202020204" pitchFamily="34" charset="0"/>
              </a:rPr>
              <a:t>Question:</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60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What are the digital skills possessed by UWTSD students?</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What are the most important digital skill for UWTSD students' academic and professional development?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Which digital skill UWTSD students consider the most important for their academic and professional development?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600"/>
              </a:spcAft>
              <a:buFont typeface="Symbol" panose="05050102010706020507" pitchFamily="18" charset="2"/>
              <a:buChar char=""/>
            </a:pPr>
            <a:r>
              <a:rPr lang="en-GB" sz="1200" dirty="0">
                <a:effectLst/>
                <a:latin typeface="Times New Roman" panose="02020603050405020304" pitchFamily="18" charset="0"/>
                <a:ea typeface="Arial" panose="020B0604020202020204" pitchFamily="34" charset="0"/>
                <a:cs typeface="Arial" panose="020B0604020202020204" pitchFamily="34" charset="0"/>
              </a:rPr>
              <a:t>What can be recommended for UWTSD faculty and administrators on improving the integration of digital skills into the curriculum and enhancing students' digital literacy?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5</a:t>
            </a:fld>
            <a:endParaRPr lang="en-US"/>
          </a:p>
        </p:txBody>
      </p:sp>
    </p:spTree>
    <p:extLst>
      <p:ext uri="{BB962C8B-B14F-4D97-AF65-F5344CB8AC3E}">
        <p14:creationId xmlns:p14="http://schemas.microsoft.com/office/powerpoint/2010/main" val="1022834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ea typeface="Arial" panose="020B0604020202020204" pitchFamily="34" charset="0"/>
                <a:cs typeface="Arial" panose="020B0604020202020204" pitchFamily="34" charset="0"/>
              </a:rPr>
              <a:t>Nowacka</a:t>
            </a:r>
            <a:r>
              <a:rPr lang="en-GB" sz="1800" dirty="0">
                <a:effectLst/>
                <a:latin typeface="Times New Roman" panose="02020603050405020304" pitchFamily="18" charset="0"/>
                <a:ea typeface="Arial" panose="020B0604020202020204" pitchFamily="34" charset="0"/>
                <a:cs typeface="Arial" panose="020B0604020202020204" pitchFamily="34" charset="0"/>
              </a:rPr>
              <a:t>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Rzemieniak</a:t>
            </a:r>
            <a:r>
              <a:rPr lang="en-GB" sz="1800" dirty="0">
                <a:effectLst/>
                <a:latin typeface="Times New Roman" panose="02020603050405020304" pitchFamily="18" charset="0"/>
                <a:ea typeface="Arial" panose="020B0604020202020204" pitchFamily="34" charset="0"/>
                <a:cs typeface="Arial" panose="020B0604020202020204" pitchFamily="34" charset="0"/>
              </a:rPr>
              <a:t> (2022) said that the term "digital skills" is used to describe a person's proficiency with computers and other electronic devices. Information and data literacy, communication and cooperation, digital content production, security, and problem solving are the five main types of digital skills identified by the European Commission. Past studies of </a:t>
            </a:r>
            <a:r>
              <a:rPr lang="en-GB" sz="1800" dirty="0" err="1">
                <a:effectLst/>
                <a:latin typeface="Times New Roman" panose="02020603050405020304" pitchFamily="18" charset="0"/>
                <a:ea typeface="Arial" panose="020B0604020202020204" pitchFamily="34" charset="0"/>
                <a:cs typeface="Arial" panose="020B0604020202020204" pitchFamily="34" charset="0"/>
              </a:rPr>
              <a:t>Saksono</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(2022) have shown that students at UWTSD are proficient in a variety of digital abilities, including the use of social media, email communication, and word processing. Yet, opinions vary widely as to which kind of digital literacy is most beneficial to the academic and professional success of UWTSD students. Finding solutions to problems using digital tools has been identified as a crucial ability for pupils to have in the modern digital world. The relevance of both information literacy and effective communication has been emphasized by several studies.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6</a:t>
            </a:fld>
            <a:endParaRPr lang="en-US"/>
          </a:p>
        </p:txBody>
      </p:sp>
    </p:spTree>
    <p:extLst>
      <p:ext uri="{BB962C8B-B14F-4D97-AF65-F5344CB8AC3E}">
        <p14:creationId xmlns:p14="http://schemas.microsoft.com/office/powerpoint/2010/main" val="1167505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Students at UW-Stout will be surveyed using a quantitative research approach to determine which digital talent they value most for their future success in school and in the workforce. Students from all academic departments and all levels of study at UWTSD will make up the research's sample population. Participants will be chosen using a random selection strategy. The information gathering tool is an online questionnaire survey.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7</a:t>
            </a:fld>
            <a:endParaRPr lang="en-US"/>
          </a:p>
        </p:txBody>
      </p:sp>
    </p:spTree>
    <p:extLst>
      <p:ext uri="{BB962C8B-B14F-4D97-AF65-F5344CB8AC3E}">
        <p14:creationId xmlns:p14="http://schemas.microsoft.com/office/powerpoint/2010/main" val="3297221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Before anybody takes part in the research, they will be asked to provide their informed permission. All participants may rest easy knowing that their personal details and replies will be treated as strictly secret. Ethical standards for research involving human participants will be followed.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8</a:t>
            </a:fld>
            <a:endParaRPr lang="en-US"/>
          </a:p>
        </p:txBody>
      </p:sp>
    </p:spTree>
    <p:extLst>
      <p:ext uri="{BB962C8B-B14F-4D97-AF65-F5344CB8AC3E}">
        <p14:creationId xmlns:p14="http://schemas.microsoft.com/office/powerpoint/2010/main" val="2625301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9</a:t>
            </a:fld>
            <a:endParaRPr lang="en-US"/>
          </a:p>
        </p:txBody>
      </p:sp>
    </p:spTree>
    <p:extLst>
      <p:ext uri="{BB962C8B-B14F-4D97-AF65-F5344CB8AC3E}">
        <p14:creationId xmlns:p14="http://schemas.microsoft.com/office/powerpoint/2010/main" val="291387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Nowacka</a:t>
            </a:r>
            <a:r>
              <a:rPr lang="en-GB" sz="1800" dirty="0">
                <a:effectLst/>
                <a:latin typeface="Times New Roman" panose="02020603050405020304" pitchFamily="18" charset="0"/>
                <a:ea typeface="Arial" panose="020B0604020202020204" pitchFamily="34" charset="0"/>
                <a:cs typeface="Arial" panose="020B0604020202020204" pitchFamily="34" charset="0"/>
              </a:rPr>
              <a:t>, A.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Rzemieniak</a:t>
            </a:r>
            <a:r>
              <a:rPr lang="en-GB" sz="1800" dirty="0">
                <a:effectLst/>
                <a:latin typeface="Times New Roman" panose="02020603050405020304" pitchFamily="18" charset="0"/>
                <a:ea typeface="Arial" panose="020B0604020202020204" pitchFamily="34" charset="0"/>
                <a:cs typeface="Arial" panose="020B0604020202020204" pitchFamily="34" charset="0"/>
              </a:rPr>
              <a:t>, M., 2022. The impact of the VUCA environment on the digital competences of managers in the power industry. </a:t>
            </a:r>
            <a:r>
              <a:rPr lang="en-GB" sz="1800" i="1" dirty="0">
                <a:effectLst/>
                <a:latin typeface="Times New Roman" panose="02020603050405020304" pitchFamily="18" charset="0"/>
                <a:ea typeface="Arial" panose="020B0604020202020204" pitchFamily="34" charset="0"/>
                <a:cs typeface="Arial" panose="020B0604020202020204" pitchFamily="34" charset="0"/>
              </a:rPr>
              <a:t>Energies</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15</a:t>
            </a:r>
            <a:r>
              <a:rPr lang="en-GB" sz="1800" dirty="0">
                <a:effectLst/>
                <a:latin typeface="Times New Roman" panose="02020603050405020304" pitchFamily="18" charset="0"/>
                <a:ea typeface="Arial" panose="020B0604020202020204" pitchFamily="34" charset="0"/>
                <a:cs typeface="Arial" panose="020B0604020202020204" pitchFamily="34" charset="0"/>
              </a:rPr>
              <a:t>(1), p.185.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Saksono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Hafidz</a:t>
            </a:r>
            <a:r>
              <a:rPr lang="en-GB" sz="1800" dirty="0">
                <a:effectLst/>
                <a:latin typeface="Times New Roman" panose="02020603050405020304" pitchFamily="18" charset="0"/>
                <a:ea typeface="Arial" panose="020B0604020202020204" pitchFamily="34" charset="0"/>
                <a:cs typeface="Arial" panose="020B0604020202020204" pitchFamily="34" charset="0"/>
              </a:rPr>
              <a:t>, A., </a:t>
            </a:r>
            <a:r>
              <a:rPr lang="en-GB" sz="1800" dirty="0" err="1">
                <a:effectLst/>
                <a:latin typeface="Times New Roman" panose="02020603050405020304" pitchFamily="18" charset="0"/>
                <a:ea typeface="Arial" panose="020B0604020202020204" pitchFamily="34" charset="0"/>
                <a:cs typeface="Arial" panose="020B0604020202020204" pitchFamily="34" charset="0"/>
              </a:rPr>
              <a:t>Sholeh</a:t>
            </a:r>
            <a:r>
              <a:rPr lang="en-GB" sz="1800" dirty="0">
                <a:effectLst/>
                <a:latin typeface="Times New Roman" panose="02020603050405020304" pitchFamily="18" charset="0"/>
                <a:ea typeface="Arial" panose="020B0604020202020204" pitchFamily="34" charset="0"/>
                <a:cs typeface="Arial" panose="020B0604020202020204" pitchFamily="34" charset="0"/>
              </a:rPr>
              <a:t>, M., Putri, N.V.W.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Ilhamudin</a:t>
            </a:r>
            <a:r>
              <a:rPr lang="en-GB" sz="1800" dirty="0">
                <a:effectLst/>
                <a:latin typeface="Times New Roman" panose="02020603050405020304" pitchFamily="18" charset="0"/>
                <a:ea typeface="Arial" panose="020B0604020202020204" pitchFamily="34" charset="0"/>
                <a:cs typeface="Arial" panose="020B0604020202020204" pitchFamily="34" charset="0"/>
              </a:rPr>
              <a:t>, M.F., 2022. PROFILING THE DIGITAL LITERACY OF SENIOR HIGH SCHOOL STUDENTS IN AN ISLAMIC BOARDING SCHOOL IN EAST JAVA. </a:t>
            </a:r>
            <a:r>
              <a:rPr lang="en-GB" sz="1800" i="1" dirty="0">
                <a:effectLst/>
                <a:latin typeface="Times New Roman" panose="02020603050405020304" pitchFamily="18" charset="0"/>
                <a:ea typeface="Arial" panose="020B0604020202020204" pitchFamily="34" charset="0"/>
                <a:cs typeface="Arial" panose="020B0604020202020204" pitchFamily="34" charset="0"/>
              </a:rPr>
              <a:t>JURNAL EDUCATION AND DEVELOPMENT</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10</a:t>
            </a:r>
            <a:r>
              <a:rPr lang="en-GB" sz="1800" dirty="0">
                <a:effectLst/>
                <a:latin typeface="Times New Roman" panose="02020603050405020304" pitchFamily="18" charset="0"/>
                <a:ea typeface="Arial" panose="020B0604020202020204" pitchFamily="34" charset="0"/>
                <a:cs typeface="Arial" panose="020B0604020202020204" pitchFamily="34" charset="0"/>
              </a:rPr>
              <a:t>(1), pp.178-185.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Schiuma</a:t>
            </a:r>
            <a:r>
              <a:rPr lang="en-GB" sz="1800" dirty="0">
                <a:effectLst/>
                <a:latin typeface="Times New Roman" panose="02020603050405020304" pitchFamily="18" charset="0"/>
                <a:ea typeface="Arial" panose="020B0604020202020204" pitchFamily="34" charset="0"/>
                <a:cs typeface="Arial" panose="020B0604020202020204" pitchFamily="34" charset="0"/>
              </a:rPr>
              <a:t>, G., </a:t>
            </a:r>
            <a:r>
              <a:rPr lang="en-GB" sz="1800" dirty="0" err="1">
                <a:effectLst/>
                <a:latin typeface="Times New Roman" panose="02020603050405020304" pitchFamily="18" charset="0"/>
                <a:ea typeface="Arial" panose="020B0604020202020204" pitchFamily="34" charset="0"/>
                <a:cs typeface="Arial" panose="020B0604020202020204" pitchFamily="34" charset="0"/>
              </a:rPr>
              <a:t>Schettini</a:t>
            </a:r>
            <a:r>
              <a:rPr lang="en-GB" sz="1800" dirty="0">
                <a:effectLst/>
                <a:latin typeface="Times New Roman" panose="02020603050405020304" pitchFamily="18" charset="0"/>
                <a:ea typeface="Arial" panose="020B0604020202020204" pitchFamily="34" charset="0"/>
                <a:cs typeface="Arial" panose="020B0604020202020204" pitchFamily="34" charset="0"/>
              </a:rPr>
              <a:t>, E., </a:t>
            </a:r>
            <a:r>
              <a:rPr lang="en-GB" sz="1800" dirty="0" err="1">
                <a:effectLst/>
                <a:latin typeface="Times New Roman" panose="02020603050405020304" pitchFamily="18" charset="0"/>
                <a:ea typeface="Arial" panose="020B0604020202020204" pitchFamily="34" charset="0"/>
                <a:cs typeface="Arial" panose="020B0604020202020204" pitchFamily="34" charset="0"/>
              </a:rPr>
              <a:t>Santarsiero</a:t>
            </a:r>
            <a:r>
              <a:rPr lang="en-GB" sz="1800" dirty="0">
                <a:effectLst/>
                <a:latin typeface="Times New Roman" panose="02020603050405020304" pitchFamily="18" charset="0"/>
                <a:ea typeface="Arial" panose="020B0604020202020204" pitchFamily="34" charset="0"/>
                <a:cs typeface="Arial" panose="020B0604020202020204" pitchFamily="34" charset="0"/>
              </a:rPr>
              <a:t>, F. and Carlucci, D., 2022. The transformative leadership compass: six competencies for digital transformation entrepreneurship. </a:t>
            </a:r>
            <a:r>
              <a:rPr lang="en-GB" sz="1800" i="1" dirty="0">
                <a:effectLst/>
                <a:latin typeface="Times New Roman" panose="02020603050405020304" pitchFamily="18" charset="0"/>
                <a:ea typeface="Arial" panose="020B0604020202020204" pitchFamily="34" charset="0"/>
                <a:cs typeface="Arial" panose="020B0604020202020204" pitchFamily="34" charset="0"/>
              </a:rPr>
              <a:t>International Journal of Entrepreneurial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Behavior</a:t>
            </a:r>
            <a:r>
              <a:rPr lang="en-GB" sz="1800" i="1" dirty="0">
                <a:effectLst/>
                <a:latin typeface="Times New Roman" panose="02020603050405020304" pitchFamily="18" charset="0"/>
                <a:ea typeface="Arial" panose="020B0604020202020204" pitchFamily="34" charset="0"/>
                <a:cs typeface="Arial" panose="020B0604020202020204" pitchFamily="34" charset="0"/>
              </a:rPr>
              <a:t> &amp; Research</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28</a:t>
            </a:r>
            <a:r>
              <a:rPr lang="en-GB" sz="1800" dirty="0">
                <a:effectLst/>
                <a:latin typeface="Times New Roman" panose="02020603050405020304" pitchFamily="18" charset="0"/>
                <a:ea typeface="Arial" panose="020B0604020202020204" pitchFamily="34" charset="0"/>
                <a:cs typeface="Arial" panose="020B0604020202020204" pitchFamily="34" charset="0"/>
              </a:rPr>
              <a:t>(5), pp.1273-1291.</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E2D6372-D8F1-4BEB-93EB-FF9AC3C28B4E}" type="slidenum">
              <a:rPr lang="en-US" smtClean="0"/>
              <a:t>10</a:t>
            </a:fld>
            <a:endParaRPr lang="en-US"/>
          </a:p>
        </p:txBody>
      </p:sp>
    </p:spTree>
    <p:extLst>
      <p:ext uri="{BB962C8B-B14F-4D97-AF65-F5344CB8AC3E}">
        <p14:creationId xmlns:p14="http://schemas.microsoft.com/office/powerpoint/2010/main" val="618838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D71DC8-19EC-4589-9708-2E6BA23E959B}" type="datetimeFigureOut">
              <a:rPr lang="en-US" smtClean="0"/>
              <a:t>3/2/2023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BE7F6E1-787A-40DF-80B5-967CAD5A90B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823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D71DC8-19EC-4589-9708-2E6BA23E959B}"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7F6E1-787A-40DF-80B5-967CAD5A90B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8818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D71DC8-19EC-4589-9708-2E6BA23E959B}"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7F6E1-787A-40DF-80B5-967CAD5A90B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8207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D71DC8-19EC-4589-9708-2E6BA23E959B}"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E7F6E1-787A-40DF-80B5-967CAD5A90B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1491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D71DC8-19EC-4589-9708-2E6BA23E959B}" type="datetimeFigureOut">
              <a:rPr lang="en-US" smtClean="0"/>
              <a:t>3/2/2023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E7F6E1-787A-40DF-80B5-967CAD5A90B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5020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D71DC8-19EC-4589-9708-2E6BA23E959B}" type="datetimeFigureOut">
              <a:rPr lang="en-US" smtClean="0"/>
              <a:t>3/2/2023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E7F6E1-787A-40DF-80B5-967CAD5A90B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8529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D71DC8-19EC-4589-9708-2E6BA23E959B}" type="datetimeFigureOut">
              <a:rPr lang="en-US" smtClean="0"/>
              <a:t>3/2/2023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E7F6E1-787A-40DF-80B5-967CAD5A90B2}" type="slidenum">
              <a:rPr lang="en-US" smtClean="0"/>
              <a:t>‹#›</a:t>
            </a:fld>
            <a:endParaRPr lang="en-US"/>
          </a:p>
        </p:txBody>
      </p:sp>
    </p:spTree>
    <p:extLst>
      <p:ext uri="{BB962C8B-B14F-4D97-AF65-F5344CB8AC3E}">
        <p14:creationId xmlns:p14="http://schemas.microsoft.com/office/powerpoint/2010/main" val="3382541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D71DC8-19EC-4589-9708-2E6BA23E959B}"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E7F6E1-787A-40DF-80B5-967CAD5A90B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7937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FD71DC8-19EC-4589-9708-2E6BA23E959B}" type="datetimeFigureOut">
              <a:rPr lang="en-US" smtClean="0"/>
              <a:t>3/2/2023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BE7F6E1-787A-40DF-80B5-967CAD5A90B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4981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D71DC8-19EC-4589-9708-2E6BA23E959B}"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7F6E1-787A-40DF-80B5-967CAD5A90B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4351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D71DC8-19EC-4589-9708-2E6BA23E959B}"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7F6E1-787A-40DF-80B5-967CAD5A90B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3973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FD71DC8-19EC-4589-9708-2E6BA23E959B}" type="datetimeFigureOut">
              <a:rPr lang="en-US" smtClean="0"/>
              <a:t>3/2/2023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BE7F6E1-787A-40DF-80B5-967CAD5A90B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22637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8656602"/><Relationship Id="rId3" Type="http://schemas.openxmlformats.org/officeDocument/2006/relationships/hyperlink" Target="#_Toc128656597"/><Relationship Id="rId7" Type="http://schemas.openxmlformats.org/officeDocument/2006/relationships/hyperlink" Target="#_Toc128656601"/><Relationship Id="rId2" Type="http://schemas.openxmlformats.org/officeDocument/2006/relationships/hyperlink" Target="#_Toc128656596"/><Relationship Id="rId1" Type="http://schemas.openxmlformats.org/officeDocument/2006/relationships/slideLayout" Target="../slideLayouts/slideLayout2.xml"/><Relationship Id="rId6" Type="http://schemas.openxmlformats.org/officeDocument/2006/relationships/hyperlink" Target="#_Toc128656600"/><Relationship Id="rId5" Type="http://schemas.openxmlformats.org/officeDocument/2006/relationships/hyperlink" Target="#_Toc128656599"/><Relationship Id="rId10" Type="http://schemas.openxmlformats.org/officeDocument/2006/relationships/hyperlink" Target="#_Toc128656604"/><Relationship Id="rId4" Type="http://schemas.openxmlformats.org/officeDocument/2006/relationships/hyperlink" Target="#_Toc128656598"/><Relationship Id="rId9" Type="http://schemas.openxmlformats.org/officeDocument/2006/relationships/hyperlink" Target="#_Toc128656603"/></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2082-EFF0-E46B-EFB1-5C1BF8F0A564}"/>
              </a:ext>
            </a:extLst>
          </p:cNvPr>
          <p:cNvSpPr>
            <a:spLocks noGrp="1"/>
          </p:cNvSpPr>
          <p:nvPr>
            <p:ph type="ctrTitle"/>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which digital skill UWTSD students consider the most important for their academic and professional development</a:t>
            </a:r>
            <a:endParaRPr lang="en-US" dirty="0"/>
          </a:p>
        </p:txBody>
      </p:sp>
      <p:sp>
        <p:nvSpPr>
          <p:cNvPr id="3" name="Subtitle 2">
            <a:extLst>
              <a:ext uri="{FF2B5EF4-FFF2-40B4-BE49-F238E27FC236}">
                <a16:creationId xmlns:a16="http://schemas.microsoft.com/office/drawing/2014/main" id="{CE73E24B-35AD-5732-D396-6A88A9B9A5A7}"/>
              </a:ext>
            </a:extLst>
          </p:cNvPr>
          <p:cNvSpPr>
            <a:spLocks noGrp="1"/>
          </p:cNvSpPr>
          <p:nvPr>
            <p:ph type="subTitle" idx="1"/>
          </p:nvPr>
        </p:nvSpPr>
        <p:spPr/>
        <p:txBody>
          <a:bodyPr>
            <a:normAutofit/>
          </a:bodyPr>
          <a:lstStyle/>
          <a:p>
            <a:r>
              <a:rPr lang="en-US" sz="1400" dirty="0"/>
              <a:t>Research proposal </a:t>
            </a:r>
          </a:p>
        </p:txBody>
      </p:sp>
    </p:spTree>
    <p:extLst>
      <p:ext uri="{BB962C8B-B14F-4D97-AF65-F5344CB8AC3E}">
        <p14:creationId xmlns:p14="http://schemas.microsoft.com/office/powerpoint/2010/main" val="976213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3EBA0-E576-A0C0-B3A3-12F00B05A388}"/>
              </a:ext>
            </a:extLst>
          </p:cNvPr>
          <p:cNvSpPr>
            <a:spLocks noGrp="1"/>
          </p:cNvSpPr>
          <p:nvPr>
            <p:ph type="title"/>
          </p:nvPr>
        </p:nvSpPr>
        <p:spPr/>
        <p:txBody>
          <a:bodyPr/>
          <a:lstStyle/>
          <a:p>
            <a:r>
              <a:rPr lang="en-US" dirty="0"/>
              <a:t>Table of Content</a:t>
            </a:r>
          </a:p>
        </p:txBody>
      </p:sp>
      <p:sp>
        <p:nvSpPr>
          <p:cNvPr id="4" name="Rectangle 1">
            <a:extLst>
              <a:ext uri="{FF2B5EF4-FFF2-40B4-BE49-F238E27FC236}">
                <a16:creationId xmlns:a16="http://schemas.microsoft.com/office/drawing/2014/main" id="{5808890A-14CB-2EF9-0407-D8B79DDDD6F5}"/>
              </a:ext>
            </a:extLst>
          </p:cNvPr>
          <p:cNvSpPr>
            <a:spLocks noGrp="1" noChangeArrowheads="1"/>
          </p:cNvSpPr>
          <p:nvPr>
            <p:ph idx="1"/>
          </p:nvPr>
        </p:nvSpPr>
        <p:spPr bwMode="auto">
          <a:xfrm>
            <a:off x="4626809" y="2055003"/>
            <a:ext cx="3252814" cy="33720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Background of the research</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Research aim, objective and question</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Literature review</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Methodology</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Research method</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Ethical consideration</a:t>
            </a:r>
            <a:endParaRPr kumimoji="0" lang="en-US" altLang="en-US" sz="1000" b="0" i="0" strike="noStrike" cap="none" normalizeH="0" baseline="0" dirty="0">
              <a:ln>
                <a:noFill/>
              </a:ln>
              <a:effectLst/>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Timeline of the research</a:t>
            </a:r>
            <a:endParaRPr kumimoji="0" lang="en-GB" altLang="en-US" sz="1600" b="0" i="0" strike="noStrike" cap="none" normalizeH="0" baseline="0" dirty="0">
              <a:ln>
                <a:noFill/>
              </a:ln>
              <a:solidFill>
                <a:srgbClr val="FA2B5C"/>
              </a:solidFill>
              <a:effectLst/>
              <a:latin typeface="Times New Roman" panose="02020603050405020304" pitchFamily="18" charset="0"/>
              <a:ea typeface="Arial" panose="020B06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endParaRPr>
          </a:p>
          <a:p>
            <a:pPr marL="0" marR="0" lvl="0" indent="0" algn="ctr" defTabSz="914400" rtl="0" eaLnBrk="0" fontAlgn="base" latinLnBrk="0" hangingPunct="0">
              <a:lnSpc>
                <a:spcPct val="150000"/>
              </a:lnSpc>
              <a:spcBef>
                <a:spcPct val="0"/>
              </a:spcBef>
              <a:spcAft>
                <a:spcPct val="0"/>
              </a:spcAft>
              <a:buClrTx/>
              <a:buSzTx/>
              <a:buFontTx/>
              <a:buNone/>
              <a:tabLst>
                <a:tab pos="5937250" algn="r"/>
              </a:tabLst>
            </a:pPr>
            <a:r>
              <a:rPr kumimoji="0" lang="en-GB" altLang="en-US" sz="1600" b="0" i="0" strike="noStrike" cap="none" normalizeH="0" baseline="0" dirty="0">
                <a:ln>
                  <a:noFill/>
                </a:ln>
                <a:effectLst/>
                <a:latin typeface="Times New Roman" panose="02020603050405020304" pitchFamily="18" charset="0"/>
                <a:ea typeface="Arial" panose="020B06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References</a:t>
            </a:r>
            <a:r>
              <a:rPr kumimoji="0" lang="en-US" altLang="en-US" sz="1000" b="0" i="0" strike="noStrike" cap="none" normalizeH="0" baseline="0" dirty="0">
                <a:ln>
                  <a:noFill/>
                </a:ln>
                <a:effectLst/>
              </a:rPr>
              <a:t> </a:t>
            </a:r>
            <a:endParaRPr kumimoji="0" lang="en-US" altLang="en-US" sz="2400" b="0" i="0"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682316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E83A0-5572-D4BF-1D5E-0521425491F0}"/>
              </a:ext>
            </a:extLst>
          </p:cNvPr>
          <p:cNvSpPr>
            <a:spLocks noGrp="1"/>
          </p:cNvSpPr>
          <p:nvPr>
            <p:ph type="title"/>
          </p:nvPr>
        </p:nvSpPr>
        <p:spPr/>
        <p:txBody>
          <a:bodyPr>
            <a:normAutofit fontScale="90000"/>
          </a:bodyPr>
          <a:lstStyle/>
          <a:p>
            <a:r>
              <a:rPr lang="en-GB" sz="31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b="1" dirty="0">
                <a:effectLst/>
                <a:latin typeface="Cambria" panose="02040503050406030204" pitchFamily="18" charset="0"/>
                <a:ea typeface="Times New Roman" panose="02020603050405020304" pitchFamily="18" charset="0"/>
                <a:cs typeface="Times New Roman" panose="02020603050405020304" pitchFamily="18" charset="0"/>
              </a:rPr>
              <a:t>Background of the research</a:t>
            </a: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01DF02E-31A4-248F-1847-8F7F3A647ED1}"/>
              </a:ext>
            </a:extLst>
          </p:cNvPr>
          <p:cNvSpPr>
            <a:spLocks noGrp="1"/>
          </p:cNvSpPr>
          <p:nvPr>
            <p:ph idx="1"/>
          </p:nvPr>
        </p:nvSpPr>
        <p:spPr/>
        <p:txBody>
          <a:bodyPr/>
          <a:lstStyle/>
          <a:p>
            <a:r>
              <a:rPr lang="en-GB" sz="1800" dirty="0">
                <a:effectLst/>
                <a:latin typeface="Times New Roman" panose="02020603050405020304" pitchFamily="18" charset="0"/>
                <a:ea typeface="Arial" panose="020B0604020202020204" pitchFamily="34" charset="0"/>
                <a:cs typeface="Arial" panose="020B0604020202020204" pitchFamily="34" charset="0"/>
              </a:rPr>
              <a:t>To thrive in today's academic and professional environments, people need to have a solid grasp of digital competencies. </a:t>
            </a:r>
          </a:p>
          <a:p>
            <a:r>
              <a:rPr lang="en-GB" sz="1800" dirty="0">
                <a:effectLst/>
                <a:latin typeface="Times New Roman" panose="02020603050405020304" pitchFamily="18" charset="0"/>
                <a:ea typeface="Arial" panose="020B0604020202020204" pitchFamily="34" charset="0"/>
                <a:cs typeface="Arial" panose="020B0604020202020204" pitchFamily="34" charset="0"/>
              </a:rPr>
              <a:t>To ensure that their students are well-equipped to succeed in the modern digital workplace, institutions are increasingly including digital skills training in their curricula (</a:t>
            </a:r>
            <a:r>
              <a:rPr lang="en-GB" sz="1800" dirty="0" err="1">
                <a:effectLst/>
                <a:latin typeface="Times New Roman" panose="02020603050405020304" pitchFamily="18" charset="0"/>
                <a:ea typeface="Arial" panose="020B0604020202020204" pitchFamily="34" charset="0"/>
                <a:cs typeface="Arial" panose="020B0604020202020204" pitchFamily="34" charset="0"/>
              </a:rPr>
              <a:t>Schiuma</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2022). </a:t>
            </a:r>
          </a:p>
          <a:p>
            <a:r>
              <a:rPr lang="en-GB" sz="1800" dirty="0">
                <a:effectLst/>
                <a:latin typeface="Times New Roman" panose="02020603050405020304" pitchFamily="18" charset="0"/>
                <a:ea typeface="Arial" panose="020B0604020202020204" pitchFamily="34" charset="0"/>
                <a:cs typeface="Arial" panose="020B0604020202020204" pitchFamily="34" charset="0"/>
              </a:rPr>
              <a:t>The focus of this study is to learn which kind of digital proficiency UWTSD students value most for their future success in school and the workforce.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491188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A8952-7F09-2AD7-7D23-186153FB617A}"/>
              </a:ext>
            </a:extLst>
          </p:cNvPr>
          <p:cNvSpPr>
            <a:spLocks noGrp="1"/>
          </p:cNvSpPr>
          <p:nvPr>
            <p:ph type="title"/>
          </p:nvPr>
        </p:nvSpPr>
        <p:spPr/>
        <p:txBody>
          <a:bodyPr>
            <a:normAutofit fontScale="90000"/>
          </a:bodyPr>
          <a:lstStyle/>
          <a:p>
            <a:r>
              <a:rPr lang="en-GB" sz="4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b="1" dirty="0">
                <a:effectLst/>
                <a:latin typeface="Cambria" panose="02040503050406030204" pitchFamily="18" charset="0"/>
                <a:ea typeface="Times New Roman" panose="02020603050405020304" pitchFamily="18" charset="0"/>
                <a:cs typeface="Times New Roman" panose="02020603050405020304" pitchFamily="18" charset="0"/>
              </a:rPr>
              <a:t>Research aim, objective and question</a:t>
            </a: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9092862-8BAF-DA6B-E9EA-0A8666E07C22}"/>
              </a:ext>
            </a:extLst>
          </p:cNvPr>
          <p:cNvSpPr>
            <a:spLocks noGrp="1"/>
          </p:cNvSpPr>
          <p:nvPr>
            <p:ph idx="1"/>
          </p:nvPr>
        </p:nvSpPr>
        <p:spPr/>
        <p:txBody>
          <a:bodyPr>
            <a:normAutofit fontScale="77500" lnSpcReduction="20000"/>
          </a:bodyPr>
          <a:lstStyle/>
          <a:p>
            <a:pPr marL="0" marR="0" indent="0" algn="just">
              <a:lnSpc>
                <a:spcPct val="150000"/>
              </a:lnSpc>
              <a:spcBef>
                <a:spcPts val="600"/>
              </a:spcBef>
              <a:spcAft>
                <a:spcPts val="600"/>
              </a:spcAft>
              <a:buNone/>
            </a:pPr>
            <a:r>
              <a:rPr lang="en-GB" sz="1800" dirty="0">
                <a:effectLst/>
                <a:latin typeface="Times New Roman" panose="02020603050405020304" pitchFamily="18" charset="0"/>
                <a:ea typeface="Arial" panose="020B0604020202020204" pitchFamily="34" charset="0"/>
                <a:cs typeface="Arial" panose="020B0604020202020204" pitchFamily="34" charset="0"/>
              </a:rPr>
              <a:t>Aim: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The aim of this research is to identify which digital skill UWTSD students consider the most important for their academic and professional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indent="0" algn="just">
              <a:lnSpc>
                <a:spcPct val="150000"/>
              </a:lnSpc>
              <a:spcBef>
                <a:spcPts val="600"/>
              </a:spcBef>
              <a:spcAft>
                <a:spcPts val="600"/>
              </a:spcAft>
              <a:buNone/>
            </a:pPr>
            <a:r>
              <a:rPr lang="en-GB" sz="1800" dirty="0">
                <a:effectLst/>
                <a:latin typeface="Times New Roman" panose="02020603050405020304" pitchFamily="18" charset="0"/>
                <a:ea typeface="Arial" panose="020B0604020202020204" pitchFamily="34" charset="0"/>
                <a:cs typeface="Arial" panose="020B0604020202020204" pitchFamily="34" charset="0"/>
              </a:rPr>
              <a:t>Objectives: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60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To evaluate the digital skills possessed by UWTSD students.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To determine the most important digital skill for UWTSD students' academic and professional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To identify which digital skill UWTSD students consider the most important for their academic and professional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60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To provide recommendations for UWTSD faculty and administrators on improving the integration of digital skills into the curriculum and enhancing students' digital literacy.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20716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A8952-7F09-2AD7-7D23-186153FB617A}"/>
              </a:ext>
            </a:extLst>
          </p:cNvPr>
          <p:cNvSpPr>
            <a:spLocks noGrp="1"/>
          </p:cNvSpPr>
          <p:nvPr>
            <p:ph type="title"/>
          </p:nvPr>
        </p:nvSpPr>
        <p:spPr/>
        <p:txBody>
          <a:bodyPr>
            <a:normAutofit fontScale="90000"/>
          </a:bodyPr>
          <a:lstStyle/>
          <a:p>
            <a:r>
              <a:rPr lang="en-GB" sz="4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b="1" dirty="0">
                <a:effectLst/>
                <a:latin typeface="Cambria" panose="02040503050406030204" pitchFamily="18" charset="0"/>
                <a:ea typeface="Times New Roman" panose="02020603050405020304" pitchFamily="18" charset="0"/>
                <a:cs typeface="Times New Roman" panose="02020603050405020304" pitchFamily="18" charset="0"/>
              </a:rPr>
              <a:t>Research aim, objective and question</a:t>
            </a: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9092862-8BAF-DA6B-E9EA-0A8666E07C22}"/>
              </a:ext>
            </a:extLst>
          </p:cNvPr>
          <p:cNvSpPr>
            <a:spLocks noGrp="1"/>
          </p:cNvSpPr>
          <p:nvPr>
            <p:ph idx="1"/>
          </p:nvPr>
        </p:nvSpPr>
        <p:spPr/>
        <p:txBody>
          <a:bodyPr>
            <a:normAutofit lnSpcReduction="10000"/>
          </a:bodyPr>
          <a:lstStyle/>
          <a:p>
            <a:pPr marL="0" marR="0" indent="0" algn="just">
              <a:lnSpc>
                <a:spcPct val="150000"/>
              </a:lnSpc>
              <a:spcBef>
                <a:spcPts val="600"/>
              </a:spcBef>
              <a:spcAft>
                <a:spcPts val="600"/>
              </a:spcAft>
              <a:buNone/>
            </a:pPr>
            <a:r>
              <a:rPr lang="en-GB" sz="1800" dirty="0">
                <a:effectLst/>
                <a:latin typeface="Times New Roman" panose="02020603050405020304" pitchFamily="18" charset="0"/>
                <a:ea typeface="Arial" panose="020B0604020202020204" pitchFamily="34" charset="0"/>
                <a:cs typeface="Arial" panose="020B0604020202020204" pitchFamily="34" charset="0"/>
              </a:rPr>
              <a:t>Question: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60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What are the digital skills possessed by UWTSD students?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What are the most important digital skill for UWTSD students' academic and professional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Which digital skill UWTSD students consider the most important for their academic and professional development?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600"/>
              </a:spcAft>
              <a:buFont typeface="Symbol" panose="05050102010706020507" pitchFamily="18" charset="2"/>
              <a:buChar char=""/>
            </a:pPr>
            <a:r>
              <a:rPr lang="en-GB" sz="1800" dirty="0">
                <a:effectLst/>
                <a:latin typeface="Times New Roman" panose="02020603050405020304" pitchFamily="18" charset="0"/>
                <a:ea typeface="Arial" panose="020B0604020202020204" pitchFamily="34" charset="0"/>
                <a:cs typeface="Arial" panose="020B0604020202020204" pitchFamily="34" charset="0"/>
              </a:rPr>
              <a:t>What can be recommended for UWTSD faculty and administrators on improving the integration of digital skills into the curriculum and enhancing students' digital literacy?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08670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E7E1-C8F1-B699-064E-52E0CCDEAF65}"/>
              </a:ext>
            </a:extLst>
          </p:cNvPr>
          <p:cNvSpPr>
            <a:spLocks noGrp="1"/>
          </p:cNvSpPr>
          <p:nvPr>
            <p:ph type="title"/>
          </p:nvPr>
        </p:nvSpPr>
        <p:spPr/>
        <p:txBody>
          <a:bodyPr/>
          <a:lstStyle/>
          <a:p>
            <a:r>
              <a:rPr lang="en-US" dirty="0"/>
              <a:t>Literature review </a:t>
            </a:r>
          </a:p>
        </p:txBody>
      </p:sp>
      <p:sp>
        <p:nvSpPr>
          <p:cNvPr id="3" name="Content Placeholder 2">
            <a:extLst>
              <a:ext uri="{FF2B5EF4-FFF2-40B4-BE49-F238E27FC236}">
                <a16:creationId xmlns:a16="http://schemas.microsoft.com/office/drawing/2014/main" id="{08B4C5B9-681B-A9AD-D5C6-85AC080A7D33}"/>
              </a:ext>
            </a:extLst>
          </p:cNvPr>
          <p:cNvSpPr>
            <a:spLocks noGrp="1"/>
          </p:cNvSpPr>
          <p:nvPr>
            <p:ph idx="1"/>
          </p:nvPr>
        </p:nvSpPr>
        <p:spPr/>
        <p:txBody>
          <a:bodyPr>
            <a:normAutofit fontScale="92500" lnSpcReduction="20000"/>
          </a:bodyPr>
          <a:lstStyle/>
          <a:p>
            <a:r>
              <a:rPr lang="en-GB" sz="1800" dirty="0" err="1">
                <a:effectLst/>
                <a:latin typeface="Times New Roman" panose="02020603050405020304" pitchFamily="18" charset="0"/>
                <a:ea typeface="Arial" panose="020B0604020202020204" pitchFamily="34" charset="0"/>
                <a:cs typeface="Arial" panose="020B0604020202020204" pitchFamily="34" charset="0"/>
              </a:rPr>
              <a:t>Nowacka</a:t>
            </a:r>
            <a:r>
              <a:rPr lang="en-GB" sz="1800" dirty="0">
                <a:effectLst/>
                <a:latin typeface="Times New Roman" panose="02020603050405020304" pitchFamily="18" charset="0"/>
                <a:ea typeface="Arial" panose="020B0604020202020204" pitchFamily="34" charset="0"/>
                <a:cs typeface="Arial" panose="020B0604020202020204" pitchFamily="34" charset="0"/>
              </a:rPr>
              <a:t>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Rzemieniak</a:t>
            </a:r>
            <a:r>
              <a:rPr lang="en-GB" sz="1800" dirty="0">
                <a:effectLst/>
                <a:latin typeface="Times New Roman" panose="02020603050405020304" pitchFamily="18" charset="0"/>
                <a:ea typeface="Arial" panose="020B0604020202020204" pitchFamily="34" charset="0"/>
                <a:cs typeface="Arial" panose="020B0604020202020204" pitchFamily="34" charset="0"/>
              </a:rPr>
              <a:t> (2022) said that the term "digital skills" is used to describe a person's proficiency with computers and other electronic devices. Information and data literacy, communication and cooperation, digital content production, security, and problem solving are the five main types of digital skills identified by the European Commission. </a:t>
            </a:r>
          </a:p>
          <a:p>
            <a:r>
              <a:rPr lang="en-GB" sz="1800" dirty="0">
                <a:effectLst/>
                <a:latin typeface="Times New Roman" panose="02020603050405020304" pitchFamily="18" charset="0"/>
                <a:ea typeface="Arial" panose="020B0604020202020204" pitchFamily="34" charset="0"/>
                <a:cs typeface="Arial" panose="020B0604020202020204" pitchFamily="34" charset="0"/>
              </a:rPr>
              <a:t>Past studies of </a:t>
            </a:r>
            <a:r>
              <a:rPr lang="en-GB" sz="1800" dirty="0" err="1">
                <a:effectLst/>
                <a:latin typeface="Times New Roman" panose="02020603050405020304" pitchFamily="18" charset="0"/>
                <a:ea typeface="Arial" panose="020B0604020202020204" pitchFamily="34" charset="0"/>
                <a:cs typeface="Arial" panose="020B0604020202020204" pitchFamily="34" charset="0"/>
              </a:rPr>
              <a:t>Saksono</a:t>
            </a:r>
            <a:r>
              <a:rPr lang="en-GB" sz="1800" dirty="0">
                <a:effectLst/>
                <a:latin typeface="Times New Roman" panose="02020603050405020304" pitchFamily="18" charset="0"/>
                <a:ea typeface="Arial" panose="020B0604020202020204" pitchFamily="34" charset="0"/>
                <a:cs typeface="Arial" panose="020B0604020202020204" pitchFamily="34" charset="0"/>
              </a:rPr>
              <a:t> et al., (2022) have shown that students at UWTSD are proficient in a variety of digital abilities, including the use of social media, email communication, and word processing. Yet, opinions vary widely as to which kind of digital literacy is most beneficial to the academic and professional success of UWTSD students. </a:t>
            </a:r>
          </a:p>
          <a:p>
            <a:r>
              <a:rPr lang="en-GB" sz="1800" dirty="0">
                <a:effectLst/>
                <a:latin typeface="Times New Roman" panose="02020603050405020304" pitchFamily="18" charset="0"/>
                <a:ea typeface="Arial" panose="020B0604020202020204" pitchFamily="34" charset="0"/>
                <a:cs typeface="Arial" panose="020B0604020202020204" pitchFamily="34" charset="0"/>
              </a:rPr>
              <a:t>Finding solutions to problems using digital tools has been identified as a crucial ability for pupils to have in the modern digital world. The relevance of both information literacy and effective communication has been emphasized by several studies.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5642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839B-4027-9A18-DEDB-1B7746CFC417}"/>
              </a:ext>
            </a:extLst>
          </p:cNvPr>
          <p:cNvSpPr>
            <a:spLocks noGrp="1"/>
          </p:cNvSpPr>
          <p:nvPr>
            <p:ph type="title"/>
          </p:nvPr>
        </p:nvSpPr>
        <p:spPr/>
        <p:txBody>
          <a:bodyPr>
            <a:normAutofit fontScale="90000"/>
          </a:bodyPr>
          <a:lstStyle/>
          <a:p>
            <a:pPr marL="0" marR="0">
              <a:lnSpc>
                <a:spcPct val="150000"/>
              </a:lnSpc>
              <a:spcBef>
                <a:spcPts val="1200"/>
              </a:spcBef>
              <a:spcAft>
                <a:spcPts val="600"/>
              </a:spcAft>
            </a:pPr>
            <a:r>
              <a:rPr lang="en-GB" sz="2700" b="1" kern="0" dirty="0">
                <a:effectLst/>
                <a:latin typeface="Times New Roman" panose="02020603050405020304" pitchFamily="18" charset="0"/>
                <a:ea typeface="Times New Roman" panose="02020603050405020304" pitchFamily="18" charset="0"/>
                <a:cs typeface="Times New Roman" panose="02020603050405020304" pitchFamily="18" charset="0"/>
              </a:rPr>
              <a:t>Methodology</a:t>
            </a:r>
            <a:b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b="1" dirty="0">
                <a:effectLst/>
                <a:latin typeface="Cambria" panose="02040503050406030204" pitchFamily="18" charset="0"/>
                <a:ea typeface="Times New Roman" panose="02020603050405020304" pitchFamily="18" charset="0"/>
                <a:cs typeface="Times New Roman" panose="02020603050405020304" pitchFamily="18" charset="0"/>
              </a:rPr>
              <a:t>Research method</a:t>
            </a: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D3DDF2F-C827-E176-A2DB-0A88CB4492D5}"/>
              </a:ext>
            </a:extLst>
          </p:cNvPr>
          <p:cNvSpPr>
            <a:spLocks noGrp="1"/>
          </p:cNvSpPr>
          <p:nvPr>
            <p:ph idx="1"/>
          </p:nvPr>
        </p:nvSpPr>
        <p:spPr/>
        <p:txBody>
          <a:bodyPr/>
          <a:lstStyle/>
          <a:p>
            <a:pPr algn="just"/>
            <a:r>
              <a:rPr lang="en-GB" sz="1800" dirty="0">
                <a:effectLst/>
                <a:latin typeface="Times New Roman" panose="02020603050405020304" pitchFamily="18" charset="0"/>
                <a:ea typeface="Arial" panose="020B0604020202020204" pitchFamily="34" charset="0"/>
                <a:cs typeface="Arial" panose="020B0604020202020204" pitchFamily="34" charset="0"/>
              </a:rPr>
              <a:t>Students at UW-Stout will be surveyed using a quantitative research approach to determine which digital talent they value most for their future success in school and in the workforce. </a:t>
            </a:r>
          </a:p>
          <a:p>
            <a:pPr algn="just"/>
            <a:r>
              <a:rPr lang="en-GB" sz="1800" dirty="0">
                <a:effectLst/>
                <a:latin typeface="Times New Roman" panose="02020603050405020304" pitchFamily="18" charset="0"/>
                <a:ea typeface="Arial" panose="020B0604020202020204" pitchFamily="34" charset="0"/>
                <a:cs typeface="Arial" panose="020B0604020202020204" pitchFamily="34" charset="0"/>
              </a:rPr>
              <a:t>Students from all academic departments and all levels of study at UWTSD will make up the research's sample population. </a:t>
            </a:r>
          </a:p>
          <a:p>
            <a:pPr algn="just"/>
            <a:r>
              <a:rPr lang="en-GB" sz="1800" dirty="0">
                <a:effectLst/>
                <a:latin typeface="Times New Roman" panose="02020603050405020304" pitchFamily="18" charset="0"/>
                <a:ea typeface="Arial" panose="020B0604020202020204" pitchFamily="34" charset="0"/>
                <a:cs typeface="Arial" panose="020B0604020202020204" pitchFamily="34" charset="0"/>
              </a:rPr>
              <a:t>Participants will be chosen using a random selection strategy. The information gathering tool is an online questionnaire survey.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133064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839B-4027-9A18-DEDB-1B7746CFC417}"/>
              </a:ext>
            </a:extLst>
          </p:cNvPr>
          <p:cNvSpPr>
            <a:spLocks noGrp="1"/>
          </p:cNvSpPr>
          <p:nvPr>
            <p:ph type="title"/>
          </p:nvPr>
        </p:nvSpPr>
        <p:spPr/>
        <p:txBody>
          <a:bodyPr>
            <a:normAutofit fontScale="90000"/>
          </a:bodyPr>
          <a:lstStyle/>
          <a:p>
            <a:pPr>
              <a:lnSpc>
                <a:spcPct val="150000"/>
              </a:lnSpc>
              <a:spcBef>
                <a:spcPts val="1200"/>
              </a:spcBef>
              <a:spcAft>
                <a:spcPts val="600"/>
              </a:spcAft>
            </a:pPr>
            <a:r>
              <a:rPr lang="en-GB" sz="2700" b="1" kern="0" dirty="0">
                <a:effectLst/>
                <a:latin typeface="Times New Roman" panose="02020603050405020304" pitchFamily="18" charset="0"/>
                <a:ea typeface="Times New Roman" panose="02020603050405020304" pitchFamily="18" charset="0"/>
                <a:cs typeface="Times New Roman" panose="02020603050405020304" pitchFamily="18" charset="0"/>
              </a:rPr>
              <a:t>Methodology</a:t>
            </a:r>
            <a:b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b="1" dirty="0">
                <a:effectLst/>
                <a:latin typeface="Cambria" panose="02040503050406030204" pitchFamily="18" charset="0"/>
                <a:ea typeface="Times New Roman" panose="02020603050405020304" pitchFamily="18" charset="0"/>
                <a:cs typeface="Times New Roman" panose="02020603050405020304" pitchFamily="18" charset="0"/>
              </a:rPr>
              <a:t>Ethical consideration</a:t>
            </a: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br>
              <a:rPr lang="en-US" sz="1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D3DDF2F-C827-E176-A2DB-0A88CB4492D5}"/>
              </a:ext>
            </a:extLst>
          </p:cNvPr>
          <p:cNvSpPr>
            <a:spLocks noGrp="1"/>
          </p:cNvSpPr>
          <p:nvPr>
            <p:ph idx="1"/>
          </p:nvPr>
        </p:nvSpPr>
        <p:spPr/>
        <p:txBody>
          <a:bodyPr/>
          <a:lstStyle/>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Before anybody takes part in the research, they will be asked to provide their informed permission. </a:t>
            </a:r>
          </a:p>
          <a:p>
            <a:pPr marL="0" marR="0" algn="just">
              <a:lnSpc>
                <a:spcPct val="150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All participants may rest easy knowing that their personal details and replies will be treated as strictly secret. Ethical standards for research involving human participants will be followed.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182835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7238-CB6C-A3DA-2030-0FCCAC4CAD57}"/>
              </a:ext>
            </a:extLst>
          </p:cNvPr>
          <p:cNvSpPr>
            <a:spLocks noGrp="1"/>
          </p:cNvSpPr>
          <p:nvPr>
            <p:ph type="title"/>
          </p:nvPr>
        </p:nvSpPr>
        <p:spPr/>
        <p:txBody>
          <a:bodyPr/>
          <a:lstStyle/>
          <a:p>
            <a:r>
              <a:rPr lang="en-US" dirty="0"/>
              <a:t>Timeline of the research</a:t>
            </a:r>
          </a:p>
        </p:txBody>
      </p:sp>
      <p:pic>
        <p:nvPicPr>
          <p:cNvPr id="4" name="Content Placeholder 3">
            <a:extLst>
              <a:ext uri="{FF2B5EF4-FFF2-40B4-BE49-F238E27FC236}">
                <a16:creationId xmlns:a16="http://schemas.microsoft.com/office/drawing/2014/main" id="{52270DF6-8B58-1911-ADCA-FBC41BD2A0AF}"/>
              </a:ext>
            </a:extLst>
          </p:cNvPr>
          <p:cNvPicPr>
            <a:picLocks noGrp="1" noChangeAspect="1"/>
          </p:cNvPicPr>
          <p:nvPr>
            <p:ph idx="1"/>
          </p:nvPr>
        </p:nvPicPr>
        <p:blipFill rotWithShape="1">
          <a:blip r:embed="rId3"/>
          <a:srcRect l="39481" t="26016" r="24696" b="12466"/>
          <a:stretch/>
        </p:blipFill>
        <p:spPr bwMode="auto">
          <a:xfrm>
            <a:off x="4467577" y="2016125"/>
            <a:ext cx="3571171" cy="34496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21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A68DC-D204-6F9A-996F-12065C0744B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0DBE0A8-CA11-CF7D-ED26-776E75F972C2}"/>
              </a:ext>
            </a:extLst>
          </p:cNvPr>
          <p:cNvSpPr>
            <a:spLocks noGrp="1"/>
          </p:cNvSpPr>
          <p:nvPr>
            <p:ph idx="1"/>
          </p:nvPr>
        </p:nvSpPr>
        <p:spPr/>
        <p:txBody>
          <a:bodyPr>
            <a:normAutofit fontScale="92500" lnSpcReduction="10000"/>
          </a:bodyPr>
          <a:lstStyle/>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Nowacka</a:t>
            </a:r>
            <a:r>
              <a:rPr lang="en-GB" sz="1800" dirty="0">
                <a:effectLst/>
                <a:latin typeface="Times New Roman" panose="02020603050405020304" pitchFamily="18" charset="0"/>
                <a:ea typeface="Arial" panose="020B0604020202020204" pitchFamily="34" charset="0"/>
                <a:cs typeface="Arial" panose="020B0604020202020204" pitchFamily="34" charset="0"/>
              </a:rPr>
              <a:t>, A.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Rzemieniak</a:t>
            </a:r>
            <a:r>
              <a:rPr lang="en-GB" sz="1800" dirty="0">
                <a:effectLst/>
                <a:latin typeface="Times New Roman" panose="02020603050405020304" pitchFamily="18" charset="0"/>
                <a:ea typeface="Arial" panose="020B0604020202020204" pitchFamily="34" charset="0"/>
                <a:cs typeface="Arial" panose="020B0604020202020204" pitchFamily="34" charset="0"/>
              </a:rPr>
              <a:t>, M., 2022. The impact of the VUCA environment on the digital competences of managers in the power industry. </a:t>
            </a:r>
            <a:r>
              <a:rPr lang="en-GB" sz="1800" i="1" dirty="0">
                <a:effectLst/>
                <a:latin typeface="Times New Roman" panose="02020603050405020304" pitchFamily="18" charset="0"/>
                <a:ea typeface="Arial" panose="020B0604020202020204" pitchFamily="34" charset="0"/>
                <a:cs typeface="Arial" panose="020B0604020202020204" pitchFamily="34" charset="0"/>
              </a:rPr>
              <a:t>Energies</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15</a:t>
            </a:r>
            <a:r>
              <a:rPr lang="en-GB" sz="1800" dirty="0">
                <a:effectLst/>
                <a:latin typeface="Times New Roman" panose="02020603050405020304" pitchFamily="18" charset="0"/>
                <a:ea typeface="Arial" panose="020B0604020202020204" pitchFamily="34" charset="0"/>
                <a:cs typeface="Arial" panose="020B0604020202020204" pitchFamily="34" charset="0"/>
              </a:rPr>
              <a:t>(1), p.185.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Saksono</a:t>
            </a:r>
            <a:r>
              <a:rPr lang="en-GB" sz="1800" dirty="0">
                <a:effectLst/>
                <a:latin typeface="Times New Roman" panose="02020603050405020304" pitchFamily="18" charset="0"/>
                <a:ea typeface="Arial" panose="020B0604020202020204" pitchFamily="34" charset="0"/>
                <a:cs typeface="Arial" panose="020B0604020202020204" pitchFamily="34" charset="0"/>
              </a:rPr>
              <a:t>, L., </a:t>
            </a:r>
            <a:r>
              <a:rPr lang="en-GB" sz="1800" dirty="0" err="1">
                <a:effectLst/>
                <a:latin typeface="Times New Roman" panose="02020603050405020304" pitchFamily="18" charset="0"/>
                <a:ea typeface="Arial" panose="020B0604020202020204" pitchFamily="34" charset="0"/>
                <a:cs typeface="Arial" panose="020B0604020202020204" pitchFamily="34" charset="0"/>
              </a:rPr>
              <a:t>Hafidz</a:t>
            </a:r>
            <a:r>
              <a:rPr lang="en-GB" sz="1800" dirty="0">
                <a:effectLst/>
                <a:latin typeface="Times New Roman" panose="02020603050405020304" pitchFamily="18" charset="0"/>
                <a:ea typeface="Arial" panose="020B0604020202020204" pitchFamily="34" charset="0"/>
                <a:cs typeface="Arial" panose="020B0604020202020204" pitchFamily="34" charset="0"/>
              </a:rPr>
              <a:t>, A., </a:t>
            </a:r>
            <a:r>
              <a:rPr lang="en-GB" sz="1800" dirty="0" err="1">
                <a:effectLst/>
                <a:latin typeface="Times New Roman" panose="02020603050405020304" pitchFamily="18" charset="0"/>
                <a:ea typeface="Arial" panose="020B0604020202020204" pitchFamily="34" charset="0"/>
                <a:cs typeface="Arial" panose="020B0604020202020204" pitchFamily="34" charset="0"/>
              </a:rPr>
              <a:t>Sholeh</a:t>
            </a:r>
            <a:r>
              <a:rPr lang="en-GB" sz="1800" dirty="0">
                <a:effectLst/>
                <a:latin typeface="Times New Roman" panose="02020603050405020304" pitchFamily="18" charset="0"/>
                <a:ea typeface="Arial" panose="020B0604020202020204" pitchFamily="34" charset="0"/>
                <a:cs typeface="Arial" panose="020B0604020202020204" pitchFamily="34" charset="0"/>
              </a:rPr>
              <a:t>, M., Putri, N.V.W. and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Ilhamudin</a:t>
            </a:r>
            <a:r>
              <a:rPr lang="en-GB" sz="1800" dirty="0">
                <a:effectLst/>
                <a:latin typeface="Times New Roman" panose="02020603050405020304" pitchFamily="18" charset="0"/>
                <a:ea typeface="Arial" panose="020B0604020202020204" pitchFamily="34" charset="0"/>
                <a:cs typeface="Arial" panose="020B0604020202020204" pitchFamily="34" charset="0"/>
              </a:rPr>
              <a:t>, M.F., 2022. PROFILING THE DIGITAL LITERACY OF SENIOR HIGH SCHOOL STUDENTS IN AN ISLAMIC BOARDING SCHOOL IN EAST JAVA. </a:t>
            </a:r>
            <a:r>
              <a:rPr lang="en-GB" sz="1800" i="1" dirty="0">
                <a:effectLst/>
                <a:latin typeface="Times New Roman" panose="02020603050405020304" pitchFamily="18" charset="0"/>
                <a:ea typeface="Arial" panose="020B0604020202020204" pitchFamily="34" charset="0"/>
                <a:cs typeface="Arial" panose="020B0604020202020204" pitchFamily="34" charset="0"/>
              </a:rPr>
              <a:t>JURNAL EDUCATION AND DEVELOPMENT</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10</a:t>
            </a:r>
            <a:r>
              <a:rPr lang="en-GB" sz="1800" dirty="0">
                <a:effectLst/>
                <a:latin typeface="Times New Roman" panose="02020603050405020304" pitchFamily="18" charset="0"/>
                <a:ea typeface="Arial" panose="020B0604020202020204" pitchFamily="34" charset="0"/>
                <a:cs typeface="Arial" panose="020B0604020202020204" pitchFamily="34" charset="0"/>
              </a:rPr>
              <a:t>(1), pp.178-185.</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600"/>
              </a:spcBef>
              <a:spcAft>
                <a:spcPts val="60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Schiuma</a:t>
            </a:r>
            <a:r>
              <a:rPr lang="en-GB" sz="1800" dirty="0">
                <a:effectLst/>
                <a:latin typeface="Times New Roman" panose="02020603050405020304" pitchFamily="18" charset="0"/>
                <a:ea typeface="Arial" panose="020B0604020202020204" pitchFamily="34" charset="0"/>
                <a:cs typeface="Arial" panose="020B0604020202020204" pitchFamily="34" charset="0"/>
              </a:rPr>
              <a:t>, G., </a:t>
            </a:r>
            <a:r>
              <a:rPr lang="en-GB" sz="1800" dirty="0" err="1">
                <a:effectLst/>
                <a:latin typeface="Times New Roman" panose="02020603050405020304" pitchFamily="18" charset="0"/>
                <a:ea typeface="Arial" panose="020B0604020202020204" pitchFamily="34" charset="0"/>
                <a:cs typeface="Arial" panose="020B0604020202020204" pitchFamily="34" charset="0"/>
              </a:rPr>
              <a:t>Schettini</a:t>
            </a:r>
            <a:r>
              <a:rPr lang="en-GB" sz="1800" dirty="0">
                <a:effectLst/>
                <a:latin typeface="Times New Roman" panose="02020603050405020304" pitchFamily="18" charset="0"/>
                <a:ea typeface="Arial" panose="020B0604020202020204" pitchFamily="34" charset="0"/>
                <a:cs typeface="Arial" panose="020B0604020202020204" pitchFamily="34" charset="0"/>
              </a:rPr>
              <a:t>, E., </a:t>
            </a:r>
            <a:r>
              <a:rPr lang="en-GB" sz="1800" dirty="0" err="1">
                <a:effectLst/>
                <a:latin typeface="Times New Roman" panose="02020603050405020304" pitchFamily="18" charset="0"/>
                <a:ea typeface="Arial" panose="020B0604020202020204" pitchFamily="34" charset="0"/>
                <a:cs typeface="Arial" panose="020B0604020202020204" pitchFamily="34" charset="0"/>
              </a:rPr>
              <a:t>Santarsiero</a:t>
            </a:r>
            <a:r>
              <a:rPr lang="en-GB" sz="1800" dirty="0">
                <a:effectLst/>
                <a:latin typeface="Times New Roman" panose="02020603050405020304" pitchFamily="18" charset="0"/>
                <a:ea typeface="Arial" panose="020B0604020202020204" pitchFamily="34" charset="0"/>
                <a:cs typeface="Arial" panose="020B0604020202020204" pitchFamily="34" charset="0"/>
              </a:rPr>
              <a:t>, F. and Carlucci, D., 2022. The transformative leadership compass: six competencies for digital transformation entrepreneurship. </a:t>
            </a:r>
            <a:r>
              <a:rPr lang="en-GB" sz="1800" i="1" dirty="0">
                <a:effectLst/>
                <a:latin typeface="Times New Roman" panose="02020603050405020304" pitchFamily="18" charset="0"/>
                <a:ea typeface="Arial" panose="020B0604020202020204" pitchFamily="34" charset="0"/>
                <a:cs typeface="Arial" panose="020B0604020202020204" pitchFamily="34" charset="0"/>
              </a:rPr>
              <a:t>International Journal of Entrepreneurial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Behavior</a:t>
            </a:r>
            <a:r>
              <a:rPr lang="en-GB" sz="1800" i="1" dirty="0">
                <a:effectLst/>
                <a:latin typeface="Times New Roman" panose="02020603050405020304" pitchFamily="18" charset="0"/>
                <a:ea typeface="Arial" panose="020B0604020202020204" pitchFamily="34" charset="0"/>
                <a:cs typeface="Arial" panose="020B0604020202020204" pitchFamily="34" charset="0"/>
              </a:rPr>
              <a:t> &amp; Research</a:t>
            </a:r>
            <a:r>
              <a:rPr lang="en-GB" sz="1800" dirty="0">
                <a:effectLst/>
                <a:latin typeface="Times New Roman" panose="02020603050405020304" pitchFamily="18" charset="0"/>
                <a:ea typeface="Arial" panose="020B0604020202020204" pitchFamily="34" charset="0"/>
                <a:cs typeface="Arial" panose="020B0604020202020204" pitchFamily="34" charset="0"/>
              </a:rPr>
              <a:t>, </a:t>
            </a:r>
            <a:r>
              <a:rPr lang="en-GB" sz="1800" i="1" dirty="0">
                <a:effectLst/>
                <a:latin typeface="Times New Roman" panose="02020603050405020304" pitchFamily="18" charset="0"/>
                <a:ea typeface="Arial" panose="020B0604020202020204" pitchFamily="34" charset="0"/>
                <a:cs typeface="Arial" panose="020B0604020202020204" pitchFamily="34" charset="0"/>
              </a:rPr>
              <a:t>28</a:t>
            </a:r>
            <a:r>
              <a:rPr lang="en-GB" sz="1800" dirty="0">
                <a:effectLst/>
                <a:latin typeface="Times New Roman" panose="02020603050405020304" pitchFamily="18" charset="0"/>
                <a:ea typeface="Arial" panose="020B0604020202020204" pitchFamily="34" charset="0"/>
                <a:cs typeface="Arial" panose="020B0604020202020204" pitchFamily="34" charset="0"/>
              </a:rPr>
              <a:t>(5), pp.1273-1291.</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55637138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20</TotalTime>
  <Words>1428</Words>
  <Application>Microsoft Office PowerPoint</Application>
  <PresentationFormat>Widescreen</PresentationFormat>
  <Paragraphs>73</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Cambria</vt:lpstr>
      <vt:lpstr>Gill Sans MT</vt:lpstr>
      <vt:lpstr>Symbol</vt:lpstr>
      <vt:lpstr>Times New Roman</vt:lpstr>
      <vt:lpstr>Gallery</vt:lpstr>
      <vt:lpstr>which digital skill UWTSD students consider the most important for their academic and professional development</vt:lpstr>
      <vt:lpstr>Table of Content</vt:lpstr>
      <vt:lpstr>Introduction Background of the research </vt:lpstr>
      <vt:lpstr>Introduction Research aim, objective and question </vt:lpstr>
      <vt:lpstr>Introduction Research aim, objective and question </vt:lpstr>
      <vt:lpstr>Literature review </vt:lpstr>
      <vt:lpstr>Methodology Research method </vt:lpstr>
      <vt:lpstr>Methodology Ethical consideration  </vt:lpstr>
      <vt:lpstr>Timeline of the 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skill UWTSD students consider the most important for their academic and professional development</dc:title>
  <dc:creator>pc</dc:creator>
  <cp:lastModifiedBy>pc</cp:lastModifiedBy>
  <cp:revision>3</cp:revision>
  <dcterms:created xsi:type="dcterms:W3CDTF">2023-03-02T07:20:22Z</dcterms:created>
  <dcterms:modified xsi:type="dcterms:W3CDTF">2023-03-02T07:41:22Z</dcterms:modified>
</cp:coreProperties>
</file>