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8"/>
  </p:notesMasterIdLst>
  <p:sldIdLst>
    <p:sldId id="278" r:id="rId5"/>
    <p:sldId id="279" r:id="rId6"/>
    <p:sldId id="280" r:id="rId7"/>
    <p:sldId id="281" r:id="rId8"/>
    <p:sldId id="284" r:id="rId9"/>
    <p:sldId id="282" r:id="rId10"/>
    <p:sldId id="285" r:id="rId11"/>
    <p:sldId id="289" r:id="rId12"/>
    <p:sldId id="291" r:id="rId13"/>
    <p:sldId id="290" r:id="rId14"/>
    <p:sldId id="294" r:id="rId15"/>
    <p:sldId id="292" r:id="rId16"/>
    <p:sldId id="293" r:id="rId17"/>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Fahim Alam" initials="FA" lastIdx="2" clrIdx="0">
    <p:extLst>
      <p:ext uri="{19B8F6BF-5375-455C-9EA6-DF929625EA0E}">
        <p15:presenceInfo xmlns:p15="http://schemas.microsoft.com/office/powerpoint/2012/main" userId="eb4a498c6020656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9080" autoAdjust="0"/>
  </p:normalViewPr>
  <p:slideViewPr>
    <p:cSldViewPr snapToGrid="0" snapToObjects="1">
      <p:cViewPr varScale="1">
        <p:scale>
          <a:sx n="62" d="100"/>
          <a:sy n="62" d="100"/>
        </p:scale>
        <p:origin x="1452" y="6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77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Onyemaechi Nmadume (2008179)" userId="920a0386-3c0f-43e3-a2da-e264aeb66f39" providerId="ADAL" clId="{0BE6581D-1BB7-0846-8532-CB25D64C59A8}"/>
    <pc:docChg chg="undo custSel addSld delSld modSld">
      <pc:chgData name="Jessica Onyemaechi Nmadume (2008179)" userId="920a0386-3c0f-43e3-a2da-e264aeb66f39" providerId="ADAL" clId="{0BE6581D-1BB7-0846-8532-CB25D64C59A8}" dt="2023-12-01T14:18:06.438" v="14" actId="14100"/>
      <pc:docMkLst>
        <pc:docMk/>
      </pc:docMkLst>
      <pc:sldChg chg="addSp modSp">
        <pc:chgData name="Jessica Onyemaechi Nmadume (2008179)" userId="920a0386-3c0f-43e3-a2da-e264aeb66f39" providerId="ADAL" clId="{0BE6581D-1BB7-0846-8532-CB25D64C59A8}" dt="2023-12-01T14:18:06.438" v="14" actId="14100"/>
        <pc:sldMkLst>
          <pc:docMk/>
          <pc:sldMk cId="2131568492" sldId="278"/>
        </pc:sldMkLst>
        <pc:spChg chg="mod">
          <ac:chgData name="Jessica Onyemaechi Nmadume (2008179)" userId="920a0386-3c0f-43e3-a2da-e264aeb66f39" providerId="ADAL" clId="{0BE6581D-1BB7-0846-8532-CB25D64C59A8}" dt="2023-12-01T14:17:54.659" v="13" actId="14100"/>
          <ac:spMkLst>
            <pc:docMk/>
            <pc:sldMk cId="2131568492" sldId="278"/>
            <ac:spMk id="2" creationId="{516860D9-9D47-C0BB-B2B4-4B6F2B36CFCC}"/>
          </ac:spMkLst>
        </pc:spChg>
        <pc:spChg chg="add mod">
          <ac:chgData name="Jessica Onyemaechi Nmadume (2008179)" userId="920a0386-3c0f-43e3-a2da-e264aeb66f39" providerId="ADAL" clId="{0BE6581D-1BB7-0846-8532-CB25D64C59A8}" dt="2023-12-01T14:18:06.438" v="14" actId="14100"/>
          <ac:spMkLst>
            <pc:docMk/>
            <pc:sldMk cId="2131568492" sldId="278"/>
            <ac:spMk id="5" creationId="{EAAF7C7A-4B63-4411-EAB4-FEF512B542B5}"/>
          </ac:spMkLst>
        </pc:spChg>
      </pc:sldChg>
      <pc:sldChg chg="delSp modSp new del">
        <pc:chgData name="Jessica Onyemaechi Nmadume (2008179)" userId="920a0386-3c0f-43e3-a2da-e264aeb66f39" providerId="ADAL" clId="{0BE6581D-1BB7-0846-8532-CB25D64C59A8}" dt="2023-12-01T14:17:43.934" v="11" actId="2696"/>
        <pc:sldMkLst>
          <pc:docMk/>
          <pc:sldMk cId="2738313970" sldId="295"/>
        </pc:sldMkLst>
        <pc:spChg chg="del mod">
          <ac:chgData name="Jessica Onyemaechi Nmadume (2008179)" userId="920a0386-3c0f-43e3-a2da-e264aeb66f39" providerId="ADAL" clId="{0BE6581D-1BB7-0846-8532-CB25D64C59A8}" dt="2023-12-01T14:16:33.250" v="4" actId="21"/>
          <ac:spMkLst>
            <pc:docMk/>
            <pc:sldMk cId="2738313970" sldId="295"/>
            <ac:spMk id="3" creationId="{F311504F-C9B4-3CB2-8853-4205CDE17EE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389183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Introducing the Chosen Community: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Community Name/Identification:</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The community selected for this assessment is the </a:t>
            </a: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"Westminster Borough Community."</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Geographical Location:</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Located in the heart of London, the Westminster Borough encompasses several notable areas, counting Westminster, Victoria, and Pimlico.</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Overview:</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Westminster Borough is a varied community known for its historical significance, cultural landmarks, and various population (Ribeiro and Otto, 2017).</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7996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Diversity Overview:</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The community displays a rich tapestry of diversity, embracing various ethnicities, races, socio-economic classes, age groups, and cultural circumstances. It accommodates a blend of cultures due to its essential location, attracting residents from around the world.</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Significance of Understanding Health and Social Care Needs: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Impact of Changing Demographics:</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Addressing these needs becomes imperious as the changing demographics may influence reserve allocation, healthcare infrastructure development, and policy formulation within the borough.</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Importance of Tailored Support:</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Identifying the diverse demographic composition allows for the implementation of targeted healthcare and social care services, nurturing inclusivity and addressing the exclusive needs of individuals and groups within the Westminster Borough community (Pill and Bailey, 2012).</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99370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2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Detailed Demographic Information:</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Population Breakdown:</a:t>
            </a:r>
            <a:endParaRPr lang="en-US" sz="11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Ethnicity:</a:t>
            </a:r>
            <a:r>
              <a:rPr lang="en-US" sz="12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Westminster Borough includes a diverse ethnic mix, including White British, Black and Minority Ethnic (BAME) communities, with significant symbol from Asian, Black African, and Middle Eastern backgrounds.</a:t>
            </a:r>
            <a:endParaRPr lang="en-US" sz="11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Race:</a:t>
            </a:r>
            <a:r>
              <a:rPr lang="en-US" sz="12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The community holds various racial backgrounds, fostering a multicultural environment.</a:t>
            </a:r>
            <a:endParaRPr lang="en-US" sz="11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Socio-economic Class:</a:t>
            </a:r>
            <a:r>
              <a:rPr lang="en-US" sz="12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It spans a wide spectrum of socio-economic classes, from affluent professionals to lower-income households.</a:t>
            </a:r>
            <a:endParaRPr lang="en-US" sz="11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Age Distribution:</a:t>
            </a:r>
            <a:r>
              <a:rPr lang="en-US" sz="12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The population exhibits a diverse age distribution, with a substantial portion of elderly residents, working-age adults, and a growing number of younger professionals.</a:t>
            </a:r>
            <a:endParaRPr lang="en-US" sz="11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Cultural Diversity:</a:t>
            </a:r>
            <a:r>
              <a:rPr lang="en-US" sz="12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Westminster Borough celebrates a myriad of cultures, traditions, and languages, reflecting its cosmopolitan nature (Merritt, 2018).</a:t>
            </a:r>
            <a:endParaRPr lang="en-US" sz="11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Diversity Impact on Health and Social Care Needs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Socio-economic status contributes to healthcare disparities, with lower-income groups facing challenges in accessing essential services. Varied age groups within the community demand tailored care; the elderly need specialized support for age-related ailments, while younger individuals may require mental health services or family-oriented care. Shifting demographics mandate a reevaluation of resource allocation in healthcare to accommodate evolving needs, impacting service accessibility, and prompting the necessity for culturally competent care (Connolly et al, 2013). </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586035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Prevalent Health Issues and Risks: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Mental Health Concerns:</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High stress levels due to urban living, socioeconomic pressures, and cultural adjustment issues contribute to rising cases of anxiety, depression, and other mental health disorders.</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Obesity and Lifestyle Diseases:</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Sedentary lifestyles and unhealthy dietary habits increase the risk of obesity, diabetes, and cardiovascular diseases among residents.</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Substance Abuse:</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Instances of substance abuse, including alcohol and drug addiction, are prevalent within certain segments of the community.</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Specific Health Concerns among Individuals, Families, and Groups: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Elderly Population:</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Specific health concerns among the elderly include age-related illnesses, mobility issues, loneliness, and the need for specialized care and support services.</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Children and Youth:</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Health challenges among younger individuals involve mental health issues, educational disparities, and access to youth-centric healthcare services.</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Low-Income Families:</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Health disparities are observed due to limited access to healthcare services, nutritious food, and preventive care among economically disadvantaged families.</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Minority Ethnic Groups:</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Health concerns within minority ethnic communities may include language barriers, cultural stigma related to seeking medical help, and specific health conditions prevalent in their ethnic backgrounds (</a:t>
            </a:r>
            <a:r>
              <a:rPr lang="en-US" sz="1800" kern="100" dirty="0" err="1">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Neophytou</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et al, 2015).</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Social Care Needs Related to Education, Employment, and Other Aspects: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Addressing educational disparities necessitates initiatives promoting access to quality education, while employment opportunities and vocational training enhance community well-being and reduce socio-economic disparities (Jones et al 2017).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603940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Impact of Current Legislation and Policies: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Evaluating effectiveness involves assessing service accessibility across demographics, accounting for geographical proximity, language barriers, and cultural relevance. Additionally, analyzing the mechanisms' impact on health outcomes, addressing disparities, and tackling prevalent health issues within the community is pivotal for gauging their overall effectiveness (Harvey, 2018).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Challenges and Future Considerations: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Identify Challenges:</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Highlight any gaps or challenges in the implementation of healthcare and social care services, such as resource constraints, lack of tailored services, or barriers in accessing support.</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Recommendations for Improvement:</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Propose recommendations or strategies to enhance the effectiveness of existing support mechanisms, suggesting ways to bridge gaps and improve service delivery to better meet the community's diverse needs.</a:t>
            </a:r>
            <a:endParaRPr lang="en-US" sz="18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23712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Existing Communication Means within the Community and Healthcare Services: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Community groups in Westminster Borough communicate via face-to-face interactions, local meetings, and within community centers and religious institutions, fostering discussions on health and social care. Healthcare services utilize channels like appointment systems, helplines, patient portals, and informational leaflets distributed in clinics. Digital platforms including websites, mobile apps, and social media are evaluated for disseminating health information. Assessing accessibility considers factors like internet access, digital literacy, and language barriers among different demographic groups (Wills, 2023).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Effectiveness and Challenges of Digital Communication in Community Development: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Digital communication and social media play pivotal roles in community development by bolstering awareness, engagement, and participation in health-related initiatives. However, challenges, including misinformation, privacy concerns, and the digital divide, pose barriers to equitable health information access among specific groups. Integrating traditional methods with digital technologies is imperative to ensure inclusivity and optimize health information dissemination. Community-centered approaches, blending face-to-face interactions with innovative digital solutions, accommodate diverse communication preferences, fostering more effective and inclusive health communication strategies within the community (Ship and Robinson, 2012).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647774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influence of social concepts profoundly shapes health and social care within communities like Westminster Borough. Discrimination and prejudice based on ethnicity, race, socio-economic status, or age significantly impede access to healthcare services, diminish care quality, and adversely impact health outcomes. Power dynamics within healthcare systems perpetuate disparities, affecting decision-making, resource allocation, and equitable service access. Equality in healthcare access, essential for fair and non-discriminatory care, underscores the rights of all individuals, irrespective of background or status. Adherence to human rights principles, encompassing the right to health, privacy, dignity, and autonomy in healthcare decisions, is pivotal. Socially-rooted disparities contribute to health inequities, affecting health outcomes and service quality. Strategies promoting rights and equality involve advocating for anti-discrimination policies, community engagement in decision-making, and fostering empowerment through awareness, education, and inclusive practices within healthcare settings. Such initiatives aim to mitigate disparities and promote equitable, culturally competent healthcare provision in the Westminster Borough Community (Miller and D’Souza, 2016).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090251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Utilized academic databases (PubMed, JSTOR, Google Scholar) for peer-reviewed articles on diverse community health. Access reports from government agencies (Department of Health, NHS Digital). Explored local health assessments within Westminster Borough. Consulted academic textbooks summarizing community health, social care, and health disparity concepts for comprehensive insights.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Incorporating Research Findings: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Cite Scholarly Articles: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Referenced specific research articles, mentioning authors, publication dates, and journal titles to support points.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Highlight Statistics and Data: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recent study reported a 20% increase in mental health issues among the elderly population in Westminster Borough."</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Refer to Policy Documents: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Department of Health's report on "Equity in Healthcare Access for Urban Communities" highlights the significance of tailored interventions to address diverse demographic compositions in urban parts like Westminster Borough. This report emphasizes the necessity for targeted healthcare strategies, acknowledging the impact of socio-economic differences, ethnicity-based challenges, and age-related issues on health outcomes within these communities. Its summaries policies promoting culturally sensitive care, anti-discrimination measures, and community involvement to enhance accessibility and quality of health and social care services in urban settings.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Synthesize and Analyze Findings: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health and social care scenery in Westminster Borough, as depicted in diverse studies, underscores the imperious for tailored, culturally competent interventions addressing disparities transversely demographic segments, necessitating anti-discrimination events and community-engaged strategies to foster equity in service delivery. Efforts are needed to conduit persistent gaps in healthcare systems, such as power dynamics and resource restraints, advocating for inclusive policies and empowerment initiatives to confirm comprehensive, accessible, and quality care for all within the Westminster Borough Community (Bowie, 2013).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653453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Proposed Solutions for Health and Social Care Needs: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Enhanced Access to Healthcare Services: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Establish mobile clinics or outreach programs targeting underserved areas to improve healthcare access.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Community Health Promotion Campaigns: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Launch targeted health education campaigns addressing prevalent health issues such as mental health awareness, healthy lifestyle promotion, and substance abuse prevention.</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Acknowledging resource constraints and cultural sensitivity as challenges is crucial, emphasizing the need for continuous training for healthcare providers. Strategies like fostering partnerships and continuous evaluation mechanisms enable resource pooling and adaptation, ensuring effectiveness and responsiveness to evolving community needs in healthcare and social care provisions within Westminster Borough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Kerslake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and Westminster, 2021).</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433614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Speakers Note: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Prevalent issues encompass mental health concerns, obesity, substance abuse, and disparities in healthcare access across demographic groups. Recommendations advocate for amplified healthcare access, community-focused health campaigns, diversity-sensitive healthcare services, and targeted social care programs. Recognizing and catering to the distinct challenges encountered by varied demographics are pivotal in ensuring equitable access to quality care (Bijlani et al, 2022). A comprehensive, inclusive approach towards addressing health and social care needs is imperative, fostering healthier, fairer societies where no individual or group is marginalized or overlooked.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102314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4184957" y="1878582"/>
            <a:ext cx="5385816" cy="1831155"/>
          </a:xfrm>
        </p:spPr>
        <p:txBody>
          <a:bodyPr/>
          <a:lstStyle/>
          <a:p>
            <a:r>
              <a:rPr lang="en-US" sz="3600" dirty="0"/>
              <a:t>Welcome to the presentation</a:t>
            </a:r>
            <a:br>
              <a:rPr lang="en-US" dirty="0"/>
            </a:br>
            <a:endParaRPr lang="en-US" dirty="0"/>
          </a:p>
        </p:txBody>
      </p:sp>
      <p:sp>
        <p:nvSpPr>
          <p:cNvPr id="5" name="Content Placeholder 2">
            <a:extLst>
              <a:ext uri="{FF2B5EF4-FFF2-40B4-BE49-F238E27FC236}">
                <a16:creationId xmlns:a16="http://schemas.microsoft.com/office/drawing/2014/main" id="{EAAF7C7A-4B63-4411-EAB4-FEF512B542B5}"/>
              </a:ext>
            </a:extLst>
          </p:cNvPr>
          <p:cNvSpPr>
            <a:spLocks noGrp="1"/>
          </p:cNvSpPr>
          <p:nvPr/>
        </p:nvSpPr>
        <p:spPr>
          <a:xfrm>
            <a:off x="3249168" y="1878582"/>
            <a:ext cx="7011095" cy="3111501"/>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0"/>
              </a:spcBef>
              <a:buFont typeface="Arial" panose="020B0604020202020204" pitchFamily="34" charset="0"/>
              <a:buNone/>
              <a:defRPr sz="2400" kern="1200">
                <a:solidFill>
                  <a:schemeClr val="accent6"/>
                </a:solidFill>
                <a:latin typeface="+mn-lt"/>
                <a:ea typeface="+mn-ea"/>
                <a:cs typeface="+mn-cs"/>
              </a:defRPr>
            </a:lvl1pPr>
            <a:lvl2pPr marL="347472" indent="-347472" algn="l" defTabSz="914400" rtl="0" eaLnBrk="1" latinLnBrk="0" hangingPunct="1">
              <a:lnSpc>
                <a:spcPct val="150000"/>
              </a:lnSpc>
              <a:spcBef>
                <a:spcPts val="0"/>
              </a:spcBef>
              <a:buFont typeface="Arial" panose="020B0604020202020204" pitchFamily="34" charset="0"/>
              <a:buChar char="•"/>
              <a:defRPr sz="2000" kern="1200">
                <a:solidFill>
                  <a:schemeClr val="accent6"/>
                </a:solidFill>
                <a:latin typeface="+mn-lt"/>
                <a:ea typeface="+mn-ea"/>
                <a:cs typeface="+mn-cs"/>
              </a:defRPr>
            </a:lvl2pPr>
            <a:lvl3pPr marL="685800" indent="-347472" algn="l" defTabSz="914400" rtl="0" eaLnBrk="1" latinLnBrk="0" hangingPunct="1">
              <a:lnSpc>
                <a:spcPct val="150000"/>
              </a:lnSpc>
              <a:spcBef>
                <a:spcPts val="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230674" y="581152"/>
            <a:ext cx="5693664" cy="768096"/>
          </a:xfrm>
        </p:spPr>
        <p:txBody>
          <a:bodyPr/>
          <a:lstStyle/>
          <a:p>
            <a:r>
              <a:rPr lang="en-US" dirty="0">
                <a:solidFill>
                  <a:schemeClr val="accent6">
                    <a:lumMod val="50000"/>
                  </a:schemeClr>
                </a:solidFill>
                <a:latin typeface="Arial Black" panose="020B0604020202020204" pitchFamily="34" charset="0"/>
                <a:ea typeface="Arial Regular" pitchFamily="34" charset="-122"/>
                <a:cs typeface="Arial Black" panose="020B0604020202020204" pitchFamily="34" charset="0"/>
              </a:rPr>
              <a:t>Introduction</a:t>
            </a:r>
            <a:endParaRPr lang="en-US" sz="4400" b="1" dirty="0">
              <a:solidFill>
                <a:schemeClr val="accent6">
                  <a:lumMod val="50000"/>
                </a:schemeClr>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230673" y="1578325"/>
            <a:ext cx="6783773" cy="4078403"/>
          </a:xfrm>
        </p:spPr>
        <p:txBody>
          <a:bodyPr/>
          <a:lstStyle/>
          <a:p>
            <a:r>
              <a:rPr lang="en-US" sz="1400" b="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Community Name/Identification:</a:t>
            </a:r>
            <a:r>
              <a:rPr lang="en-US" sz="14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 The community selected for this assessment is the </a:t>
            </a:r>
            <a:r>
              <a:rPr lang="en-US" sz="1400" b="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"Westminster Borough Community."</a:t>
            </a:r>
            <a:endParaRPr lang="en-US"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US" sz="14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endParaRPr>
          </a:p>
          <a:p>
            <a:endParaRPr lang="en-US" sz="1400" kern="100" dirty="0">
              <a:solidFill>
                <a:srgbClr val="0D0D0D"/>
              </a:solidFill>
              <a:latin typeface="Arial" panose="020B0604020202020204" pitchFamily="34" charset="0"/>
              <a:ea typeface="Calibri" panose="020F0502020204030204" pitchFamily="34" charset="0"/>
              <a:cs typeface="Arial" panose="020B0604020202020204" pitchFamily="34" charset="0"/>
            </a:endParaRPr>
          </a:p>
          <a:p>
            <a:endParaRPr lang="en-US" sz="14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endParaRPr>
          </a:p>
          <a:p>
            <a:endParaRPr lang="en-US" sz="1400" kern="100" dirty="0">
              <a:solidFill>
                <a:srgbClr val="0D0D0D"/>
              </a:solidFill>
              <a:latin typeface="Arial" panose="020B0604020202020204" pitchFamily="34" charset="0"/>
              <a:ea typeface="Calibri" panose="020F0502020204030204" pitchFamily="34" charset="0"/>
              <a:cs typeface="Arial" panose="020B0604020202020204" pitchFamily="34" charset="0"/>
            </a:endParaRPr>
          </a:p>
          <a:p>
            <a:endParaRPr lang="en-US" sz="14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endParaRPr>
          </a:p>
          <a:p>
            <a:endParaRPr lang="en-US" sz="1400" kern="100" dirty="0">
              <a:solidFill>
                <a:srgbClr val="0D0D0D"/>
              </a:solidFill>
              <a:latin typeface="Arial" panose="020B0604020202020204" pitchFamily="34" charset="0"/>
              <a:ea typeface="Calibri" panose="020F0502020204030204" pitchFamily="34" charset="0"/>
              <a:cs typeface="Arial" panose="020B0604020202020204" pitchFamily="34" charset="0"/>
            </a:endParaRPr>
          </a:p>
          <a:p>
            <a:endParaRPr lang="en-US" sz="14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endParaRPr>
          </a:p>
          <a:p>
            <a:endParaRPr lang="en-US" sz="14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endParaRPr>
          </a:p>
          <a:p>
            <a:r>
              <a:rPr lang="en-US" sz="14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Located in the heart of London, the Westminster Borough encompasses several notable areas, including Westminster, Victoria, and Pimlico.</a:t>
            </a:r>
            <a:endParaRPr lang="en-US"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C35B252-074A-5AEC-3BF0-F6838693C5DE}"/>
              </a:ext>
            </a:extLst>
          </p:cNvPr>
          <p:cNvPicPr>
            <a:picLocks noChangeAspect="1"/>
          </p:cNvPicPr>
          <p:nvPr/>
        </p:nvPicPr>
        <p:blipFill>
          <a:blip r:embed="rId3"/>
          <a:stretch>
            <a:fillRect/>
          </a:stretch>
        </p:blipFill>
        <p:spPr>
          <a:xfrm>
            <a:off x="2504737" y="2553400"/>
            <a:ext cx="3779521" cy="189309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686645" y="331934"/>
            <a:ext cx="6766560" cy="1380326"/>
          </a:xfrm>
        </p:spPr>
        <p:txBody>
          <a:bodyPr/>
          <a:lstStyle/>
          <a:p>
            <a:r>
              <a:rPr lang="en-US" sz="4400" dirty="0">
                <a:solidFill>
                  <a:schemeClr val="accent6">
                    <a:lumMod val="50000"/>
                  </a:schemeClr>
                </a:solidFill>
                <a:effectLst/>
                <a:ea typeface="Calibri" panose="020F0502020204030204" pitchFamily="34" charset="0"/>
              </a:rPr>
              <a:t>Community Demographics </a:t>
            </a:r>
            <a:endParaRPr lang="en-US" dirty="0">
              <a:solidFill>
                <a:schemeClr val="accent6">
                  <a:lumMod val="50000"/>
                </a:schemeClr>
              </a:solidFill>
            </a:endParaRP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686645" y="1962195"/>
            <a:ext cx="6766560" cy="3811076"/>
          </a:xfrm>
        </p:spPr>
        <p:txBody>
          <a:bodyPr/>
          <a:lstStyle/>
          <a:p>
            <a:pPr algn="just">
              <a:lnSpc>
                <a:spcPct val="150000"/>
              </a:lnSpc>
            </a:pPr>
            <a:r>
              <a:rPr lang="en-US" sz="1800" b="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Population Size:</a:t>
            </a:r>
            <a:r>
              <a:rPr lang="en-US" sz="18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With an estimated population of </a:t>
            </a:r>
            <a:r>
              <a:rPr lang="en-US" sz="1800" b="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250,000 residents</a:t>
            </a:r>
            <a:r>
              <a:rPr lang="en-US" sz="18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Westminster Borough represents a dynamic and densely populated area.</a:t>
            </a:r>
          </a:p>
          <a:p>
            <a:pPr algn="just">
              <a:lnSpc>
                <a:spcPct val="150000"/>
              </a:lnSpc>
            </a:pPr>
            <a:endParaRPr lang="en-US" dirty="0">
              <a:solidFill>
                <a:schemeClr val="tx1">
                  <a:lumMod val="95000"/>
                  <a:lumOff val="5000"/>
                </a:schemeClr>
              </a:solidFill>
              <a:latin typeface="Arial" panose="020B0604020202020204" pitchFamily="34" charset="0"/>
              <a:cs typeface="Arial" panose="020B0604020202020204" pitchFamily="34" charset="0"/>
            </a:endParaRPr>
          </a:p>
          <a:p>
            <a:pPr marL="0" marR="0" algn="just">
              <a:lnSpc>
                <a:spcPct val="150000"/>
              </a:lnSpc>
              <a:spcBef>
                <a:spcPts val="0"/>
              </a:spcBef>
              <a:spcAft>
                <a:spcPts val="800"/>
              </a:spcAft>
            </a:pPr>
            <a:r>
              <a:rPr lang="en-US" sz="1600" b="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Significance of Understanding Health and Social Care Needs:</a:t>
            </a:r>
            <a:endParaRPr lang="en-US" sz="1400" b="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600" b="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Why Focus on Health and Social Care Needs?</a:t>
            </a:r>
            <a:r>
              <a:rPr lang="en-US" sz="16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Considerate the health and social care needs within Westminster Borough is crucial due to its varied composition, which necessitates tailored support systems.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1156447" y="252266"/>
            <a:ext cx="6400800" cy="1375366"/>
          </a:xfrm>
        </p:spPr>
        <p:txBody>
          <a:bodyPr/>
          <a:lstStyle/>
          <a:p>
            <a:pPr marL="0" marR="0">
              <a:spcBef>
                <a:spcPts val="0"/>
              </a:spcBef>
              <a:spcAft>
                <a:spcPts val="800"/>
              </a:spcAft>
            </a:pPr>
            <a:r>
              <a:rPr lang="en-US" sz="4400" b="1" kern="100" dirty="0">
                <a:solidFill>
                  <a:srgbClr val="0D0D0D"/>
                </a:solidFill>
                <a:effectLst/>
                <a:ea typeface="Calibri" panose="020F0502020204030204" pitchFamily="34" charset="0"/>
                <a:cs typeface="Times New Roman" panose="02020603050405020304" pitchFamily="18" charset="0"/>
              </a:rPr>
              <a:t>Demographics and Diversity</a:t>
            </a:r>
            <a:endParaRPr lang="en-US" sz="4400" b="1" dirty="0">
              <a:solidFill>
                <a:schemeClr val="accent6"/>
              </a:solidFill>
              <a:cs typeface="Arial Black" panose="020B0604020202020204" pitchFamily="34" charset="0"/>
            </a:endParaRPr>
          </a:p>
        </p:txBody>
      </p:sp>
      <p:sp>
        <p:nvSpPr>
          <p:cNvPr id="5" name="Text Placeholder 4">
            <a:extLst>
              <a:ext uri="{FF2B5EF4-FFF2-40B4-BE49-F238E27FC236}">
                <a16:creationId xmlns:a16="http://schemas.microsoft.com/office/drawing/2014/main" id="{8F39D200-D444-29F6-A7CA-50E02D9655DA}"/>
              </a:ext>
            </a:extLst>
          </p:cNvPr>
          <p:cNvSpPr>
            <a:spLocks noGrp="1"/>
          </p:cNvSpPr>
          <p:nvPr>
            <p:ph type="body" idx="1"/>
          </p:nvPr>
        </p:nvSpPr>
        <p:spPr>
          <a:xfrm>
            <a:off x="4791637" y="1621353"/>
            <a:ext cx="3003176" cy="316635"/>
          </a:xfrm>
        </p:spPr>
        <p:txBody>
          <a:bodyPr/>
          <a:lstStyle/>
          <a:p>
            <a:r>
              <a:rPr lang="en-US" sz="1800" b="1" dirty="0">
                <a:solidFill>
                  <a:schemeClr val="accent6">
                    <a:lumMod val="50000"/>
                  </a:schemeClr>
                </a:solidFill>
                <a:effectLst/>
                <a:latin typeface="+mj-lt"/>
                <a:ea typeface="Calibri" panose="020F0502020204030204" pitchFamily="34" charset="0"/>
              </a:rPr>
              <a:t>Population Breakdown </a:t>
            </a:r>
            <a:endParaRPr lang="en-US" dirty="0">
              <a:solidFill>
                <a:schemeClr val="accent6">
                  <a:lumMod val="50000"/>
                </a:schemeClr>
              </a:solidFill>
              <a:latin typeface="+mj-lt"/>
            </a:endParaRPr>
          </a:p>
        </p:txBody>
      </p:sp>
      <p:sp>
        <p:nvSpPr>
          <p:cNvPr id="6" name="Rectangle 5">
            <a:extLst>
              <a:ext uri="{FF2B5EF4-FFF2-40B4-BE49-F238E27FC236}">
                <a16:creationId xmlns:a16="http://schemas.microsoft.com/office/drawing/2014/main" id="{E801DDA4-B991-2016-9257-BCEA2F4D1D2F}"/>
              </a:ext>
            </a:extLst>
          </p:cNvPr>
          <p:cNvSpPr/>
          <p:nvPr/>
        </p:nvSpPr>
        <p:spPr>
          <a:xfrm>
            <a:off x="1156447" y="1688053"/>
            <a:ext cx="1434353" cy="16441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dirty="0" err="1">
                <a:solidFill>
                  <a:srgbClr val="0D0D0D"/>
                </a:solidFill>
                <a:effectLst/>
                <a:latin typeface="Arial" panose="020B0604020202020204" pitchFamily="34" charset="0"/>
                <a:ea typeface="Calibri" panose="020F0502020204030204" pitchFamily="34" charset="0"/>
                <a:cs typeface="Arial" panose="020B0604020202020204" pitchFamily="34" charset="0"/>
              </a:rPr>
              <a:t>Ethnicity:</a:t>
            </a:r>
            <a:r>
              <a:rPr lang="en-US" sz="1800" dirty="0" err="1">
                <a:solidFill>
                  <a:srgbClr val="0D0D0D"/>
                </a:solidFill>
                <a:effectLst/>
                <a:latin typeface="Times New Roman" panose="02020603050405020304" pitchFamily="18" charset="0"/>
                <a:ea typeface="Calibri" panose="020F0502020204030204" pitchFamily="34" charset="0"/>
              </a:rPr>
              <a:t>White</a:t>
            </a:r>
            <a:r>
              <a:rPr lang="en-US" sz="1800" dirty="0">
                <a:solidFill>
                  <a:srgbClr val="0D0D0D"/>
                </a:solidFill>
                <a:effectLst/>
                <a:latin typeface="Times New Roman" panose="02020603050405020304" pitchFamily="18" charset="0"/>
                <a:ea typeface="Calibri" panose="020F0502020204030204" pitchFamily="34" charset="0"/>
              </a:rPr>
              <a:t> British, Black and Minority Ethnic</a:t>
            </a:r>
            <a:endParaRPr lang="en-US"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39897D67-9AF0-6047-487B-33C02A9CA47D}"/>
              </a:ext>
            </a:extLst>
          </p:cNvPr>
          <p:cNvSpPr/>
          <p:nvPr/>
        </p:nvSpPr>
        <p:spPr>
          <a:xfrm>
            <a:off x="2776371" y="1690385"/>
            <a:ext cx="1434353" cy="9918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dirty="0" err="1">
                <a:solidFill>
                  <a:srgbClr val="0D0D0D"/>
                </a:solidFill>
                <a:effectLst/>
                <a:latin typeface="Arial" panose="020B0604020202020204" pitchFamily="34" charset="0"/>
                <a:ea typeface="Calibri" panose="020F0502020204030204" pitchFamily="34" charset="0"/>
                <a:cs typeface="Arial" panose="020B0604020202020204" pitchFamily="34" charset="0"/>
              </a:rPr>
              <a:t>Race:</a:t>
            </a:r>
            <a:r>
              <a:rPr lang="en-US" b="1" dirty="0" err="1">
                <a:solidFill>
                  <a:srgbClr val="0D0D0D"/>
                </a:solidFill>
                <a:latin typeface="Times New Roman" panose="02020603050405020304" pitchFamily="18" charset="0"/>
                <a:ea typeface="Calibri" panose="020F0502020204030204" pitchFamily="34" charset="0"/>
                <a:cs typeface="Arial" panose="020B0604020202020204" pitchFamily="34" charset="0"/>
              </a:rPr>
              <a:t>H</a:t>
            </a:r>
            <a:r>
              <a:rPr lang="en-US" sz="1800" dirty="0" err="1">
                <a:solidFill>
                  <a:srgbClr val="0D0D0D"/>
                </a:solidFill>
                <a:effectLst/>
                <a:latin typeface="Times New Roman" panose="02020603050405020304" pitchFamily="18" charset="0"/>
                <a:ea typeface="Calibri" panose="020F0502020204030204" pitchFamily="34" charset="0"/>
              </a:rPr>
              <a:t>olds</a:t>
            </a:r>
            <a:r>
              <a:rPr lang="en-US" sz="1800" dirty="0">
                <a:solidFill>
                  <a:srgbClr val="0D0D0D"/>
                </a:solidFill>
                <a:effectLst/>
                <a:latin typeface="Times New Roman" panose="02020603050405020304" pitchFamily="18" charset="0"/>
                <a:ea typeface="Calibri" panose="020F0502020204030204" pitchFamily="34" charset="0"/>
              </a:rPr>
              <a:t> various racial backgrounds</a:t>
            </a:r>
            <a:endParaRPr lang="en-US"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0C9CEB41-568E-0D66-DA9C-4FDDC84066AE}"/>
              </a:ext>
            </a:extLst>
          </p:cNvPr>
          <p:cNvSpPr/>
          <p:nvPr/>
        </p:nvSpPr>
        <p:spPr>
          <a:xfrm>
            <a:off x="5002308" y="1856052"/>
            <a:ext cx="1434353" cy="21864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0D0D0D"/>
                </a:solidFill>
                <a:effectLst/>
                <a:latin typeface="Arial" panose="020B0604020202020204" pitchFamily="34" charset="0"/>
                <a:ea typeface="Calibri" panose="020F0502020204030204" pitchFamily="34" charset="0"/>
                <a:cs typeface="Arial" panose="020B0604020202020204" pitchFamily="34" charset="0"/>
              </a:rPr>
              <a:t>Socio-economic </a:t>
            </a:r>
            <a:r>
              <a:rPr lang="en-US" sz="1400" b="1" dirty="0" err="1">
                <a:solidFill>
                  <a:srgbClr val="0D0D0D"/>
                </a:solidFill>
                <a:effectLst/>
                <a:latin typeface="Arial" panose="020B0604020202020204" pitchFamily="34" charset="0"/>
                <a:ea typeface="Calibri" panose="020F0502020204030204" pitchFamily="34" charset="0"/>
                <a:cs typeface="Arial" panose="020B0604020202020204" pitchFamily="34" charset="0"/>
              </a:rPr>
              <a:t>Class:</a:t>
            </a:r>
            <a:r>
              <a:rPr lang="en-US" sz="1800" dirty="0" err="1">
                <a:solidFill>
                  <a:srgbClr val="0D0D0D"/>
                </a:solidFill>
                <a:effectLst/>
                <a:latin typeface="Times New Roman" panose="02020603050405020304" pitchFamily="18" charset="0"/>
                <a:ea typeface="Calibri" panose="020F0502020204030204" pitchFamily="34" charset="0"/>
              </a:rPr>
              <a:t>spectrum</a:t>
            </a:r>
            <a:r>
              <a:rPr lang="en-US" sz="1800" dirty="0">
                <a:solidFill>
                  <a:srgbClr val="0D0D0D"/>
                </a:solidFill>
                <a:effectLst/>
                <a:latin typeface="Times New Roman" panose="02020603050405020304" pitchFamily="18" charset="0"/>
                <a:ea typeface="Calibri" panose="020F0502020204030204" pitchFamily="34" charset="0"/>
              </a:rPr>
              <a:t> of socio-economic classes, from affluent professionals</a:t>
            </a:r>
            <a:endParaRPr lang="en-US" sz="14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A4CFE24D-6725-C046-B5DA-AEAC6D9D542E}"/>
              </a:ext>
            </a:extLst>
          </p:cNvPr>
          <p:cNvSpPr/>
          <p:nvPr/>
        </p:nvSpPr>
        <p:spPr>
          <a:xfrm>
            <a:off x="6659689" y="1922749"/>
            <a:ext cx="1550895" cy="22940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dirty="0">
                <a:solidFill>
                  <a:srgbClr val="0D0D0D"/>
                </a:solidFill>
                <a:effectLst/>
                <a:latin typeface="Arial" panose="020B0604020202020204" pitchFamily="34" charset="0"/>
                <a:ea typeface="Calibri" panose="020F0502020204030204" pitchFamily="34" charset="0"/>
                <a:cs typeface="Arial" panose="020B0604020202020204" pitchFamily="34" charset="0"/>
              </a:rPr>
              <a:t>Age </a:t>
            </a:r>
            <a:r>
              <a:rPr lang="en-US" sz="1800" b="1" dirty="0" err="1">
                <a:solidFill>
                  <a:srgbClr val="0D0D0D"/>
                </a:solidFill>
                <a:effectLst/>
                <a:latin typeface="Arial" panose="020B0604020202020204" pitchFamily="34" charset="0"/>
                <a:ea typeface="Calibri" panose="020F0502020204030204" pitchFamily="34" charset="0"/>
                <a:cs typeface="Arial" panose="020B0604020202020204" pitchFamily="34" charset="0"/>
              </a:rPr>
              <a:t>Distribution:</a:t>
            </a:r>
            <a:r>
              <a:rPr lang="en-US" sz="1800" dirty="0" err="1">
                <a:solidFill>
                  <a:srgbClr val="0D0D0D"/>
                </a:solidFill>
                <a:effectLst/>
                <a:latin typeface="Times New Roman" panose="02020603050405020304" pitchFamily="18" charset="0"/>
                <a:ea typeface="Calibri" panose="020F0502020204030204" pitchFamily="34" charset="0"/>
              </a:rPr>
              <a:t>working-age</a:t>
            </a:r>
            <a:r>
              <a:rPr lang="en-US" sz="1800" dirty="0">
                <a:solidFill>
                  <a:srgbClr val="0D0D0D"/>
                </a:solidFill>
                <a:effectLst/>
                <a:latin typeface="Times New Roman" panose="02020603050405020304" pitchFamily="18" charset="0"/>
                <a:ea typeface="Calibri" panose="020F0502020204030204" pitchFamily="34" charset="0"/>
              </a:rPr>
              <a:t> adults, and a growing number of younger professionals.</a:t>
            </a:r>
            <a:endParaRPr lang="en-US"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DEB8848-1790-2FB6-7FAB-C179215280E1}"/>
              </a:ext>
            </a:extLst>
          </p:cNvPr>
          <p:cNvSpPr txBox="1"/>
          <p:nvPr/>
        </p:nvSpPr>
        <p:spPr>
          <a:xfrm>
            <a:off x="1413164" y="3944471"/>
            <a:ext cx="8571345" cy="1995931"/>
          </a:xfrm>
          <a:prstGeom prst="rect">
            <a:avLst/>
          </a:prstGeom>
          <a:noFill/>
        </p:spPr>
        <p:txBody>
          <a:bodyPr wrap="square" rtlCol="0">
            <a:spAutoFit/>
          </a:bodyPr>
          <a:lstStyle/>
          <a:p>
            <a:pPr marL="0" marR="0" algn="just">
              <a:lnSpc>
                <a:spcPct val="150000"/>
              </a:lnSpc>
              <a:spcBef>
                <a:spcPts val="0"/>
              </a:spcBef>
              <a:spcAft>
                <a:spcPts val="800"/>
              </a:spcAft>
            </a:pPr>
            <a:r>
              <a:rPr lang="en-US" sz="1600" b="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Diversity Impact on Health and Social Care Needs: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600" dirty="0">
                <a:solidFill>
                  <a:srgbClr val="0D0D0D"/>
                </a:solidFill>
                <a:effectLst/>
                <a:latin typeface="Arial" panose="020B0604020202020204" pitchFamily="34" charset="0"/>
                <a:ea typeface="Calibri" panose="020F0502020204030204" pitchFamily="34" charset="0"/>
                <a:cs typeface="Arial" panose="020B0604020202020204" pitchFamily="34" charset="0"/>
              </a:rPr>
              <a:t>Diversity significantly shapes health and social care needs within communities like Westminster Borough. Ethnicity often correlates with distinct health outcomes due to cultural nuances, language barriers, and differential healthcare access, necessitating culturally sensitive care. </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768096" y="830669"/>
            <a:ext cx="10671048" cy="693332"/>
          </a:xfrm>
        </p:spPr>
        <p:txBody>
          <a:bodyPr/>
          <a:lstStyle/>
          <a:p>
            <a:r>
              <a:rPr lang="en-US" sz="3600" b="1" dirty="0">
                <a:solidFill>
                  <a:schemeClr val="accent6">
                    <a:lumMod val="50000"/>
                  </a:schemeClr>
                </a:solidFill>
                <a:effectLst/>
                <a:ea typeface="Calibri" panose="020F0502020204030204" pitchFamily="34" charset="0"/>
              </a:rPr>
              <a:t>Health and Social Care Needs</a:t>
            </a:r>
            <a:endParaRPr lang="en-US" sz="3600" b="1" dirty="0">
              <a:solidFill>
                <a:schemeClr val="accent6">
                  <a:lumMod val="50000"/>
                </a:schemeClr>
              </a:solidFill>
              <a:cs typeface="Arial Black" panose="020B0604020202020204" pitchFamily="34" charset="0"/>
            </a:endParaRPr>
          </a:p>
        </p:txBody>
      </p:sp>
      <p:graphicFrame>
        <p:nvGraphicFramePr>
          <p:cNvPr id="6" name="Table 4">
            <a:extLst>
              <a:ext uri="{FF2B5EF4-FFF2-40B4-BE49-F238E27FC236}">
                <a16:creationId xmlns:a16="http://schemas.microsoft.com/office/drawing/2014/main" id="{705AB9BF-07E9-9DED-DB8B-F644759C8FDC}"/>
              </a:ext>
            </a:extLst>
          </p:cNvPr>
          <p:cNvGraphicFramePr>
            <a:graphicFrameLocks noGrp="1"/>
          </p:cNvGraphicFramePr>
          <p:nvPr>
            <p:ph sz="half" idx="1"/>
            <p:extLst>
              <p:ext uri="{D42A27DB-BD31-4B8C-83A1-F6EECF244321}">
                <p14:modId xmlns:p14="http://schemas.microsoft.com/office/powerpoint/2010/main" val="166345216"/>
              </p:ext>
            </p:extLst>
          </p:nvPr>
        </p:nvGraphicFramePr>
        <p:xfrm>
          <a:off x="908573" y="1623150"/>
          <a:ext cx="10390094" cy="4563035"/>
        </p:xfrm>
        <a:graphic>
          <a:graphicData uri="http://schemas.openxmlformats.org/drawingml/2006/table">
            <a:tbl>
              <a:tblPr firstRow="1" bandRow="1">
                <a:tableStyleId>{5C22544A-7EE6-4342-B048-85BDC9FD1C3A}</a:tableStyleId>
              </a:tblPr>
              <a:tblGrid>
                <a:gridCol w="2899064">
                  <a:extLst>
                    <a:ext uri="{9D8B030D-6E8A-4147-A177-3AD203B41FA5}">
                      <a16:colId xmlns:a16="http://schemas.microsoft.com/office/drawing/2014/main" val="1689330750"/>
                    </a:ext>
                  </a:extLst>
                </a:gridCol>
                <a:gridCol w="7491030">
                  <a:extLst>
                    <a:ext uri="{9D8B030D-6E8A-4147-A177-3AD203B41FA5}">
                      <a16:colId xmlns:a16="http://schemas.microsoft.com/office/drawing/2014/main" val="2755691855"/>
                    </a:ext>
                  </a:extLst>
                </a:gridCol>
              </a:tblGrid>
              <a:tr h="1671707">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800" b="0" kern="1200" dirty="0">
                          <a:solidFill>
                            <a:schemeClr val="lt1"/>
                          </a:solidFill>
                          <a:effectLst/>
                          <a:latin typeface="Arial" panose="020B0604020202020204" pitchFamily="34" charset="0"/>
                          <a:ea typeface="+mn-ea"/>
                          <a:cs typeface="Arial" panose="020B0604020202020204" pitchFamily="34" charset="0"/>
                        </a:rPr>
                        <a:t>Prevalent Health Issues and Risks:</a:t>
                      </a:r>
                    </a:p>
                  </a:txBody>
                  <a:tcPr marL="96897" marR="96897" marT="48449" marB="48449" anchor="ctr">
                    <a:solidFill>
                      <a:schemeClr val="accent2"/>
                    </a:solidFill>
                  </a:tcPr>
                </a:tc>
                <a:tc>
                  <a:txBody>
                    <a:bodyPr/>
                    <a:lstStyle/>
                    <a:p>
                      <a:pPr algn="just">
                        <a:lnSpc>
                          <a:spcPct val="150000"/>
                        </a:lnSpc>
                      </a:pPr>
                      <a:r>
                        <a:rPr lang="en-US" sz="1800" b="0" i="0" kern="1200" dirty="0">
                          <a:solidFill>
                            <a:schemeClr val="lt1"/>
                          </a:solidFill>
                          <a:effectLst/>
                          <a:latin typeface="Arial" panose="020B0604020202020204" pitchFamily="34" charset="0"/>
                          <a:ea typeface="+mn-ea"/>
                          <a:cs typeface="Arial" panose="020B0604020202020204" pitchFamily="34" charset="0"/>
                        </a:rPr>
                        <a:t>Urban living, socioeconomic burdens, and cultural adjustments contribute to escalating cases of anxiety, depression, obesity, diabetes, circulatory diseases, substance abuse, and addiction.</a:t>
                      </a:r>
                    </a:p>
                  </a:txBody>
                  <a:tcPr marL="96897" marR="96897" marT="48449" marB="48449" anchor="ctr">
                    <a:solidFill>
                      <a:srgbClr val="DF8C8C"/>
                    </a:solidFill>
                  </a:tcPr>
                </a:tc>
                <a:extLst>
                  <a:ext uri="{0D108BD9-81ED-4DB2-BD59-A6C34878D82A}">
                    <a16:rowId xmlns:a16="http://schemas.microsoft.com/office/drawing/2014/main" val="479928716"/>
                  </a:ext>
                </a:extLst>
              </a:tr>
              <a:tr h="2891328">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800" b="1" kern="1200" dirty="0">
                          <a:solidFill>
                            <a:schemeClr val="dk1"/>
                          </a:solidFill>
                          <a:effectLst/>
                          <a:latin typeface="Arial" panose="020B0604020202020204" pitchFamily="34" charset="0"/>
                          <a:ea typeface="+mn-ea"/>
                          <a:cs typeface="Arial" panose="020B0604020202020204" pitchFamily="34" charset="0"/>
                        </a:rPr>
                        <a:t>Specific Health Concerns among Individuals, Families, and Groups:</a:t>
                      </a:r>
                    </a:p>
                  </a:txBody>
                  <a:tcPr marL="96897" marR="96897" marT="48449" marB="48449" anchor="ctr">
                    <a:solidFill>
                      <a:schemeClr val="accent2">
                        <a:lumMod val="40000"/>
                        <a:lumOff val="60000"/>
                      </a:schemeClr>
                    </a:solidFill>
                  </a:tcPr>
                </a:tc>
                <a:tc>
                  <a:txBody>
                    <a:bodyPr/>
                    <a:lstStyle/>
                    <a:p>
                      <a:pPr algn="just">
                        <a:lnSpc>
                          <a:spcPct val="150000"/>
                        </a:lnSpc>
                      </a:pPr>
                      <a:r>
                        <a:rPr lang="en-US" sz="1800" b="0" i="0" kern="1200" dirty="0">
                          <a:solidFill>
                            <a:schemeClr val="dk1"/>
                          </a:solidFill>
                          <a:effectLst/>
                          <a:latin typeface="Arial" panose="020B0604020202020204" pitchFamily="34" charset="0"/>
                          <a:ea typeface="+mn-ea"/>
                          <a:cs typeface="Arial" panose="020B0604020202020204" pitchFamily="34" charset="0"/>
                        </a:rPr>
                        <a:t>Distinct health concerns comprise age-related illnesses, mobility issues, loneliness in the elderly; mental health, educational disparities, and limited healthcare right of entry for children/youth.</a:t>
                      </a:r>
                      <a:endParaRPr lang="en-US" sz="1900" dirty="0">
                        <a:solidFill>
                          <a:schemeClr val="tx1"/>
                        </a:solidFill>
                        <a:latin typeface="Arial" panose="020B0604020202020204" pitchFamily="34" charset="0"/>
                        <a:cs typeface="Arial" panose="020B0604020202020204" pitchFamily="34" charset="0"/>
                      </a:endParaRPr>
                    </a:p>
                  </a:txBody>
                  <a:tcPr marL="96897" marR="96897" marT="48449" marB="48449" anchor="ctr">
                    <a:solidFill>
                      <a:schemeClr val="accent2">
                        <a:lumMod val="40000"/>
                        <a:lumOff val="60000"/>
                      </a:schemeClr>
                    </a:solidFill>
                  </a:tcPr>
                </a:tc>
                <a:extLst>
                  <a:ext uri="{0D108BD9-81ED-4DB2-BD59-A6C34878D82A}">
                    <a16:rowId xmlns:a16="http://schemas.microsoft.com/office/drawing/2014/main" val="1760208656"/>
                  </a:ext>
                </a:extLst>
              </a:tr>
            </a:tbl>
          </a:graphicData>
        </a:graphic>
      </p:graphicFrame>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5</a:t>
            </a:fld>
            <a:endParaRPr lang="en-US" dirty="0"/>
          </a:p>
        </p:txBody>
      </p:sp>
    </p:spTree>
    <p:extLst>
      <p:ext uri="{BB962C8B-B14F-4D97-AF65-F5344CB8AC3E}">
        <p14:creationId xmlns:p14="http://schemas.microsoft.com/office/powerpoint/2010/main" val="2886474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262498" y="476678"/>
            <a:ext cx="6682870" cy="1028790"/>
          </a:xfrm>
        </p:spPr>
        <p:txBody>
          <a:bodyPr/>
          <a:lstStyle/>
          <a:p>
            <a:pPr algn="ctr"/>
            <a:r>
              <a:rPr lang="en-US" sz="3200" b="1" dirty="0">
                <a:solidFill>
                  <a:schemeClr val="accent6">
                    <a:lumMod val="50000"/>
                  </a:schemeClr>
                </a:solidFill>
                <a:effectLst/>
                <a:latin typeface="+mj-lt"/>
                <a:ea typeface="Calibri" panose="020F0502020204030204" pitchFamily="34" charset="0"/>
              </a:rPr>
              <a:t>Legislation, Policies, and Support Mechanisms</a:t>
            </a:r>
            <a:endParaRPr lang="en-US" sz="3200" dirty="0">
              <a:solidFill>
                <a:schemeClr val="accent6">
                  <a:lumMod val="50000"/>
                </a:schemeClr>
              </a:solidFill>
              <a:latin typeface="+mj-lt"/>
            </a:endParaRP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776369" y="1983603"/>
            <a:ext cx="9156551" cy="1670984"/>
          </a:xfrm>
        </p:spPr>
        <p:txBody>
          <a:bodyPr/>
          <a:lstStyle/>
          <a:p>
            <a:pPr algn="just">
              <a:lnSpc>
                <a:spcPct val="150000"/>
              </a:lnSpc>
            </a:pPr>
            <a:r>
              <a:rPr lang="en-US" sz="1800" dirty="0">
                <a:solidFill>
                  <a:srgbClr val="0D0D0D"/>
                </a:solidFill>
                <a:effectLst/>
                <a:latin typeface="Arial" panose="020B0604020202020204" pitchFamily="34" charset="0"/>
                <a:ea typeface="Calibri" panose="020F0502020204030204" pitchFamily="34" charset="0"/>
                <a:cs typeface="Arial" panose="020B0604020202020204" pitchFamily="34" charset="0"/>
              </a:rPr>
              <a:t>The National Health Service (NHS) offers a spectrum of healthcare services in Westminster Borough, encompassing primary care, mental health support, specialized clinics</a:t>
            </a:r>
            <a:r>
              <a:rPr lang="en-US" sz="1800" dirty="0">
                <a:solidFill>
                  <a:srgbClr val="0D0D0D"/>
                </a:solidFill>
                <a:latin typeface="Arial" panose="020B0604020202020204" pitchFamily="34" charset="0"/>
                <a:ea typeface="Calibri" panose="020F050202020403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10" name="TextBox 9">
            <a:extLst>
              <a:ext uri="{FF2B5EF4-FFF2-40B4-BE49-F238E27FC236}">
                <a16:creationId xmlns:a16="http://schemas.microsoft.com/office/drawing/2014/main" id="{A8E30B62-0B58-9FA9-FEB5-9A23D5967070}"/>
              </a:ext>
            </a:extLst>
          </p:cNvPr>
          <p:cNvSpPr txBox="1"/>
          <p:nvPr/>
        </p:nvSpPr>
        <p:spPr>
          <a:xfrm>
            <a:off x="2631140" y="4500570"/>
            <a:ext cx="9156551" cy="128753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0" i="0" dirty="0">
                <a:solidFill>
                  <a:schemeClr val="tx1">
                    <a:lumMod val="95000"/>
                    <a:lumOff val="5000"/>
                  </a:schemeClr>
                </a:solidFill>
                <a:effectLst/>
                <a:latin typeface="Arial" panose="020B0604020202020204" pitchFamily="34" charset="0"/>
                <a:cs typeface="Arial" panose="020B0604020202020204" pitchFamily="34" charset="0"/>
              </a:rPr>
              <a:t>Addressing resource constraints, tailoring services, and plummeting access barriers are key to improving healthcare and social care delivery; endorsements involve resource allocation enhancements</a:t>
            </a:r>
            <a:r>
              <a:rPr lang="en-US" dirty="0">
                <a:solidFill>
                  <a:schemeClr val="tx1">
                    <a:lumMod val="95000"/>
                    <a:lumOff val="5000"/>
                  </a:schemeClr>
                </a:solidFill>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D72EB0CB-E730-6D31-2388-D1A97DA70324}"/>
              </a:ext>
            </a:extLst>
          </p:cNvPr>
          <p:cNvSpPr txBox="1"/>
          <p:nvPr/>
        </p:nvSpPr>
        <p:spPr>
          <a:xfrm>
            <a:off x="2738716" y="4038905"/>
            <a:ext cx="6699398" cy="461665"/>
          </a:xfrm>
          <a:prstGeom prst="rect">
            <a:avLst/>
          </a:prstGeom>
          <a:noFill/>
        </p:spPr>
        <p:txBody>
          <a:bodyPr wrap="none" rtlCol="0">
            <a:spAutoFit/>
          </a:bodyPr>
          <a:lstStyle/>
          <a:p>
            <a:r>
              <a:rPr lang="en-US" sz="2400" b="0" i="0" dirty="0">
                <a:solidFill>
                  <a:schemeClr val="accent6">
                    <a:lumMod val="50000"/>
                  </a:schemeClr>
                </a:solidFill>
                <a:effectLst/>
                <a:latin typeface="+mj-lt"/>
              </a:rPr>
              <a:t>Challenges and Future Considerations:</a:t>
            </a:r>
            <a:endParaRPr lang="en-US" sz="2400" dirty="0">
              <a:solidFill>
                <a:schemeClr val="accent6">
                  <a:lumMod val="50000"/>
                </a:schemeClr>
              </a:solidFill>
              <a:latin typeface="+mj-lt"/>
            </a:endParaRPr>
          </a:p>
        </p:txBody>
      </p:sp>
    </p:spTree>
    <p:extLst>
      <p:ext uri="{BB962C8B-B14F-4D97-AF65-F5344CB8AC3E}">
        <p14:creationId xmlns:p14="http://schemas.microsoft.com/office/powerpoint/2010/main" val="685681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919661" y="493626"/>
            <a:ext cx="10671048" cy="1007095"/>
          </a:xfrm>
        </p:spPr>
        <p:txBody>
          <a:bodyPr/>
          <a:lstStyle/>
          <a:p>
            <a:r>
              <a:rPr lang="en-US" sz="3200" b="1" dirty="0">
                <a:solidFill>
                  <a:schemeClr val="accent6">
                    <a:lumMod val="50000"/>
                  </a:schemeClr>
                </a:solidFill>
                <a:effectLst/>
                <a:ea typeface="Calibri" panose="020F0502020204030204" pitchFamily="34" charset="0"/>
              </a:rPr>
              <a:t>Communication Channels and Digital Technologies </a:t>
            </a:r>
            <a:endParaRPr lang="en-US" sz="3200" dirty="0">
              <a:solidFill>
                <a:schemeClr val="accent6">
                  <a:lumMod val="50000"/>
                </a:schemeClr>
              </a:solidFill>
            </a:endParaRP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7</a:t>
            </a:fld>
            <a:endParaRPr lang="en-US" dirty="0"/>
          </a:p>
        </p:txBody>
      </p:sp>
      <p:sp>
        <p:nvSpPr>
          <p:cNvPr id="8" name="Text Placeholder 7">
            <a:extLst>
              <a:ext uri="{FF2B5EF4-FFF2-40B4-BE49-F238E27FC236}">
                <a16:creationId xmlns:a16="http://schemas.microsoft.com/office/drawing/2014/main" id="{F46AF003-A457-D7E6-F39B-1A85A426A3E5}"/>
              </a:ext>
            </a:extLst>
          </p:cNvPr>
          <p:cNvSpPr>
            <a:spLocks noGrp="1"/>
          </p:cNvSpPr>
          <p:nvPr>
            <p:ph type="body" sz="quarter" idx="18"/>
          </p:nvPr>
        </p:nvSpPr>
        <p:spPr>
          <a:xfrm>
            <a:off x="433592" y="2240060"/>
            <a:ext cx="9096691" cy="932329"/>
          </a:xfrm>
        </p:spPr>
        <p:style>
          <a:lnRef idx="1">
            <a:schemeClr val="accent1"/>
          </a:lnRef>
          <a:fillRef idx="2">
            <a:schemeClr val="accent1"/>
          </a:fillRef>
          <a:effectRef idx="1">
            <a:schemeClr val="accent1"/>
          </a:effectRef>
          <a:fontRef idx="minor">
            <a:schemeClr val="dk1"/>
          </a:fontRef>
        </p:style>
        <p:txBody>
          <a:bodyPr/>
          <a:lstStyle/>
          <a:p>
            <a:pPr algn="just"/>
            <a:r>
              <a:rPr lang="en-US" sz="1800" b="1" dirty="0">
                <a:solidFill>
                  <a:schemeClr val="accent1">
                    <a:lumMod val="10000"/>
                  </a:schemeClr>
                </a:solidFill>
                <a:effectLst/>
                <a:latin typeface="Arial" panose="020B0604020202020204" pitchFamily="34" charset="0"/>
                <a:ea typeface="Calibri" panose="020F0502020204030204" pitchFamily="34" charset="0"/>
                <a:cs typeface="Arial" panose="020B0604020202020204" pitchFamily="34" charset="0"/>
              </a:rPr>
              <a:t>Existing Communication Means within the Community and Healthcare Services: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face-to-face interactions, local meetings, and within community centers and religious institutions</a:t>
            </a:r>
            <a:endParaRPr lang="en-US" dirty="0">
              <a:solidFill>
                <a:schemeClr val="accent1">
                  <a:lumMod val="10000"/>
                </a:schemeClr>
              </a:solidFill>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DD57FB11-65D1-6B1C-8D88-F932BF765A7C}"/>
              </a:ext>
            </a:extLst>
          </p:cNvPr>
          <p:cNvSpPr>
            <a:spLocks noGrp="1"/>
          </p:cNvSpPr>
          <p:nvPr>
            <p:ph type="body" sz="quarter" idx="24"/>
          </p:nvPr>
        </p:nvSpPr>
        <p:spPr>
          <a:xfrm>
            <a:off x="371011" y="4067749"/>
            <a:ext cx="9221852" cy="932328"/>
          </a:xfrm>
        </p:spPr>
        <p:style>
          <a:lnRef idx="1">
            <a:schemeClr val="accent1"/>
          </a:lnRef>
          <a:fillRef idx="2">
            <a:schemeClr val="accent1"/>
          </a:fillRef>
          <a:effectRef idx="1">
            <a:schemeClr val="accent1"/>
          </a:effectRef>
          <a:fontRef idx="minor">
            <a:schemeClr val="dk1"/>
          </a:fontRef>
        </p:style>
        <p:txBody>
          <a:bodyPr/>
          <a:lstStyle/>
          <a:p>
            <a:r>
              <a:rPr lang="en-US" sz="1800" b="1" dirty="0">
                <a:solidFill>
                  <a:schemeClr val="accent1">
                    <a:lumMod val="10000"/>
                  </a:schemeClr>
                </a:solidFill>
                <a:effectLst/>
                <a:latin typeface="Arial" panose="020B0604020202020204" pitchFamily="34" charset="0"/>
                <a:ea typeface="Calibri" panose="020F0502020204030204" pitchFamily="34" charset="0"/>
                <a:cs typeface="Arial" panose="020B0604020202020204" pitchFamily="34" charset="0"/>
              </a:rPr>
              <a:t>Effectiveness and Challenges of Digital Communication in Community Development: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Icluding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misinformation, privacy concerns, and the digital divide, pose barriers to equitable health information </a:t>
            </a:r>
            <a:endParaRPr lang="en-US" dirty="0">
              <a:solidFill>
                <a:schemeClr val="accent1">
                  <a:lumMod val="10000"/>
                </a:schemeClr>
              </a:solidFill>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E4AF1602-B1E2-ED47-88BC-EEA36C5D7237}"/>
              </a:ext>
            </a:extLst>
          </p:cNvPr>
          <p:cNvSpPr txBox="1"/>
          <p:nvPr/>
        </p:nvSpPr>
        <p:spPr>
          <a:xfrm>
            <a:off x="3558017" y="3435403"/>
            <a:ext cx="633507" cy="369332"/>
          </a:xfrm>
          <a:prstGeom prst="rect">
            <a:avLst/>
          </a:prstGeom>
        </p:spPr>
        <p:style>
          <a:lnRef idx="1">
            <a:schemeClr val="accent1"/>
          </a:lnRef>
          <a:fillRef idx="2">
            <a:schemeClr val="accent1"/>
          </a:fillRef>
          <a:effectRef idx="1">
            <a:schemeClr val="accent1"/>
          </a:effectRef>
          <a:fontRef idx="minor">
            <a:schemeClr val="dk1"/>
          </a:fontRef>
        </p:style>
        <p:txBody>
          <a:bodyPr wrap="none" rtlCol="0">
            <a:spAutoFit/>
          </a:bodyPr>
          <a:lstStyle/>
          <a:p>
            <a:pPr algn="just"/>
            <a:r>
              <a:rPr lang="en-US" b="1" dirty="0">
                <a:solidFill>
                  <a:schemeClr val="accent1">
                    <a:lumMod val="10000"/>
                  </a:schemeClr>
                </a:solidFill>
                <a:latin typeface="Arial" panose="020B0604020202020204" pitchFamily="34" charset="0"/>
                <a:cs typeface="Arial" panose="020B0604020202020204" pitchFamily="34" charset="0"/>
              </a:rPr>
              <a:t>And</a:t>
            </a:r>
          </a:p>
        </p:txBody>
      </p:sp>
    </p:spTree>
    <p:extLst>
      <p:ext uri="{BB962C8B-B14F-4D97-AF65-F5344CB8AC3E}">
        <p14:creationId xmlns:p14="http://schemas.microsoft.com/office/powerpoint/2010/main" val="2011930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a:xfrm>
            <a:off x="2241177" y="943248"/>
            <a:ext cx="8866094" cy="768096"/>
          </a:xfrm>
        </p:spPr>
        <p:txBody>
          <a:bodyPr>
            <a:normAutofit/>
          </a:bodyPr>
          <a:lstStyle/>
          <a:p>
            <a:r>
              <a:rPr lang="en-US" sz="3600" b="1" dirty="0">
                <a:solidFill>
                  <a:schemeClr val="accent6">
                    <a:lumMod val="50000"/>
                  </a:schemeClr>
                </a:solidFill>
                <a:effectLst/>
                <a:ea typeface="Calibri" panose="020F0502020204030204" pitchFamily="34" charset="0"/>
              </a:rPr>
              <a:t>Social Concepts and Rights </a:t>
            </a:r>
            <a:endParaRPr lang="en-US" sz="3600" dirty="0">
              <a:solidFill>
                <a:schemeClr val="accent6">
                  <a:lumMod val="50000"/>
                </a:schemeClr>
              </a:solidFill>
            </a:endParaRPr>
          </a:p>
        </p:txBody>
      </p:sp>
      <p:sp>
        <p:nvSpPr>
          <p:cNvPr id="175" name="Slide Number Placeholder 174">
            <a:extLst>
              <a:ext uri="{FF2B5EF4-FFF2-40B4-BE49-F238E27FC236}">
                <a16:creationId xmlns:a16="http://schemas.microsoft.com/office/drawing/2014/main" id="{1DECFA06-D307-B47D-DA95-31161374AD30}"/>
              </a:ext>
            </a:extLst>
          </p:cNvPr>
          <p:cNvSpPr>
            <a:spLocks noGrp="1"/>
          </p:cNvSpPr>
          <p:nvPr>
            <p:ph type="sldNum" sz="quarter" idx="12"/>
          </p:nvPr>
        </p:nvSpPr>
        <p:spPr/>
        <p:txBody>
          <a:bodyPr/>
          <a:lstStyle/>
          <a:p>
            <a:fld id="{48F63A3B-78C7-47BE-AE5E-E10140E04643}" type="slidenum">
              <a:rPr lang="en-US" smtClean="0"/>
              <a:pPr/>
              <a:t>8</a:t>
            </a:fld>
            <a:endParaRPr lang="en-US" dirty="0"/>
          </a:p>
        </p:txBody>
      </p:sp>
      <p:sp>
        <p:nvSpPr>
          <p:cNvPr id="29" name="TextBox 28">
            <a:extLst>
              <a:ext uri="{FF2B5EF4-FFF2-40B4-BE49-F238E27FC236}">
                <a16:creationId xmlns:a16="http://schemas.microsoft.com/office/drawing/2014/main" id="{DF9CFA64-A1A3-53B4-8F5A-A0D2B265B151}"/>
              </a:ext>
            </a:extLst>
          </p:cNvPr>
          <p:cNvSpPr txBox="1"/>
          <p:nvPr/>
        </p:nvSpPr>
        <p:spPr>
          <a:xfrm>
            <a:off x="538779" y="2691169"/>
            <a:ext cx="11394141" cy="2949525"/>
          </a:xfrm>
          <a:prstGeom prst="rect">
            <a:avLst/>
          </a:prstGeom>
          <a:noFill/>
        </p:spPr>
        <p:txBody>
          <a:bodyPr wrap="square">
            <a:spAutoFit/>
          </a:bodyPr>
          <a:lstStyle/>
          <a:p>
            <a:pPr algn="just">
              <a:lnSpc>
                <a:spcPct val="150000"/>
              </a:lnSpc>
              <a:buFont typeface="+mj-lt"/>
              <a:buAutoNum type="arabicPeriod"/>
            </a:pPr>
            <a:r>
              <a:rPr lang="en-US" b="1" i="0" dirty="0">
                <a:solidFill>
                  <a:schemeClr val="tx1">
                    <a:lumMod val="95000"/>
                    <a:lumOff val="5000"/>
                  </a:schemeClr>
                </a:solidFill>
                <a:effectLst/>
                <a:latin typeface="Arial" panose="020B0604020202020204" pitchFamily="34" charset="0"/>
                <a:cs typeface="Arial" panose="020B0604020202020204" pitchFamily="34" charset="0"/>
              </a:rPr>
              <a:t> Social concepts </a:t>
            </a:r>
            <a:r>
              <a:rPr lang="en-US" b="0" i="0" dirty="0">
                <a:solidFill>
                  <a:schemeClr val="tx1">
                    <a:lumMod val="95000"/>
                    <a:lumOff val="5000"/>
                  </a:schemeClr>
                </a:solidFill>
                <a:effectLst/>
                <a:latin typeface="Arial" panose="020B0604020202020204" pitchFamily="34" charset="0"/>
                <a:cs typeface="Arial" panose="020B0604020202020204" pitchFamily="34" charset="0"/>
              </a:rPr>
              <a:t>intensely influence health and social care in Westminster Borough, with discrimination based on ethnicity, race, socio-economic status, or age obstructing healthcare access and quality, necessitating a focus on human rights principles and fairness in healthcare delivery.</a:t>
            </a:r>
          </a:p>
          <a:p>
            <a:pPr algn="just">
              <a:lnSpc>
                <a:spcPct val="150000"/>
              </a:lnSpc>
              <a:buFont typeface="+mj-lt"/>
              <a:buAutoNum type="arabicPeriod"/>
            </a:pPr>
            <a:endParaRPr lang="en-US" b="0" i="0" dirty="0">
              <a:solidFill>
                <a:schemeClr val="tx1">
                  <a:lumMod val="95000"/>
                  <a:lumOff val="5000"/>
                </a:schemeClr>
              </a:solidFill>
              <a:effectLst/>
              <a:latin typeface="Arial" panose="020B0604020202020204" pitchFamily="34" charset="0"/>
              <a:cs typeface="Arial" panose="020B0604020202020204" pitchFamily="34" charset="0"/>
            </a:endParaRPr>
          </a:p>
          <a:p>
            <a:pPr algn="just">
              <a:lnSpc>
                <a:spcPct val="150000"/>
              </a:lnSpc>
              <a:buFont typeface="+mj-lt"/>
              <a:buAutoNum type="arabicPeriod"/>
            </a:pPr>
            <a:r>
              <a:rPr lang="en-US" b="1" i="0" dirty="0">
                <a:solidFill>
                  <a:schemeClr val="tx1">
                    <a:lumMod val="95000"/>
                    <a:lumOff val="5000"/>
                  </a:schemeClr>
                </a:solidFill>
                <a:effectLst/>
                <a:latin typeface="Arial" panose="020B0604020202020204" pitchFamily="34" charset="0"/>
                <a:cs typeface="Arial" panose="020B0604020202020204" pitchFamily="34" charset="0"/>
              </a:rPr>
              <a:t> Addressing power dynamics within healthcare systems </a:t>
            </a:r>
            <a:r>
              <a:rPr lang="en-US" b="0" i="0" dirty="0">
                <a:solidFill>
                  <a:schemeClr val="tx1">
                    <a:lumMod val="95000"/>
                    <a:lumOff val="5000"/>
                  </a:schemeClr>
                </a:solidFill>
                <a:effectLst/>
                <a:latin typeface="Arial" panose="020B0604020202020204" pitchFamily="34" charset="0"/>
                <a:cs typeface="Arial" panose="020B0604020202020204" pitchFamily="34" charset="0"/>
              </a:rPr>
              <a:t>concluded anti-discrimination policies, community engagement, and empowerment initiatives is crucial in mitigating disparities and fostering culturally competent, equitable healthcare delivery within the Westminster Borough Community </a:t>
            </a:r>
          </a:p>
        </p:txBody>
      </p:sp>
    </p:spTree>
    <p:extLst>
      <p:ext uri="{BB962C8B-B14F-4D97-AF65-F5344CB8AC3E}">
        <p14:creationId xmlns:p14="http://schemas.microsoft.com/office/powerpoint/2010/main" val="2502887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366657" y="987552"/>
            <a:ext cx="11184636" cy="768096"/>
          </a:xfrm>
        </p:spPr>
        <p:txBody>
          <a:bodyPr/>
          <a:lstStyle/>
          <a:p>
            <a:r>
              <a:rPr lang="en-US" sz="4000" b="1" dirty="0">
                <a:solidFill>
                  <a:schemeClr val="accent6">
                    <a:lumMod val="50000"/>
                  </a:schemeClr>
                </a:solidFill>
                <a:effectLst/>
                <a:ea typeface="Calibri" panose="020F0502020204030204" pitchFamily="34" charset="0"/>
                <a:cs typeface="Arial" panose="020B0604020202020204" pitchFamily="34" charset="0"/>
              </a:rPr>
              <a:t>Incorporating Research Findings</a:t>
            </a:r>
            <a:endParaRPr lang="en-US" sz="4000" dirty="0">
              <a:solidFill>
                <a:schemeClr val="accent6">
                  <a:lumMod val="50000"/>
                </a:schemeClr>
              </a:solidFill>
              <a:cs typeface="Arial" panose="020B0604020202020204" pitchFamily="34" charset="0"/>
            </a:endParaRPr>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9</a:t>
            </a:fld>
            <a:endParaRPr lang="en-US" dirty="0"/>
          </a:p>
        </p:txBody>
      </p:sp>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p:txBody>
          <a:bodyPr/>
          <a:lstStyle/>
          <a:p>
            <a:r>
              <a:rPr lang="en-US" sz="1800" b="1" dirty="0">
                <a:effectLst/>
                <a:latin typeface="Times New Roman" panose="02020603050405020304" pitchFamily="18" charset="0"/>
                <a:ea typeface="Calibri" panose="020F0502020204030204" pitchFamily="34" charset="0"/>
              </a:rPr>
              <a:t>Cite Scholarly Articles </a:t>
            </a:r>
            <a:endParaRPr lang="en-US" dirty="0"/>
          </a:p>
        </p:txBody>
      </p:sp>
      <p:pic>
        <p:nvPicPr>
          <p:cNvPr id="72" name="Picture Placeholder 71" descr="abacus icon">
            <a:extLst>
              <a:ext uri="{FF2B5EF4-FFF2-40B4-BE49-F238E27FC236}">
                <a16:creationId xmlns:a16="http://schemas.microsoft.com/office/drawing/2014/main" id="{FD5AE93E-9743-FD3B-C935-638BF9D159CC}"/>
              </a:ext>
            </a:extLst>
          </p:cNvPr>
          <p:cNvPicPr>
            <a:picLocks noGrp="1" noChangeAspect="1"/>
          </p:cNvPicPr>
          <p:nvPr>
            <p:ph type="pic" sz="quarter" idx="23"/>
          </p:nvPr>
        </p:nvPicPr>
        <p:blipFill rotWithShape="1">
          <a:blip r:embed="rId3"/>
          <a:srcRect/>
          <a:stretch/>
        </p:blipFill>
        <p:spPr/>
      </p:pic>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1050036" y="4101174"/>
            <a:ext cx="2570450" cy="1769274"/>
          </a:xfrm>
        </p:spPr>
        <p:txBody>
          <a:bodyPr/>
          <a:lstStyle/>
          <a:p>
            <a:pPr algn="just"/>
            <a:r>
              <a:rPr lang="en-US" sz="18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Referenced specific research articles, mentioning authors, publication dates, and journal titles to support points. </a:t>
            </a:r>
          </a:p>
        </p:txBody>
      </p:sp>
      <p:sp>
        <p:nvSpPr>
          <p:cNvPr id="3" name="Text Placeholder 2">
            <a:extLst>
              <a:ext uri="{FF2B5EF4-FFF2-40B4-BE49-F238E27FC236}">
                <a16:creationId xmlns:a16="http://schemas.microsoft.com/office/drawing/2014/main" id="{A8753AB0-02A6-E89E-7E23-593DBF52F4E8}"/>
              </a:ext>
            </a:extLst>
          </p:cNvPr>
          <p:cNvSpPr>
            <a:spLocks noGrp="1"/>
          </p:cNvSpPr>
          <p:nvPr>
            <p:ph type="body" sz="quarter" idx="15"/>
          </p:nvPr>
        </p:nvSpPr>
        <p:spPr/>
        <p:txBody>
          <a:bodyPr/>
          <a:lstStyle/>
          <a:p>
            <a:r>
              <a:rPr lang="en-US" sz="1800" b="1" dirty="0">
                <a:effectLst/>
                <a:latin typeface="Times New Roman" panose="02020603050405020304" pitchFamily="18" charset="0"/>
                <a:ea typeface="Calibri" panose="020F0502020204030204" pitchFamily="34" charset="0"/>
              </a:rPr>
              <a:t>Highlight Statistics and Data </a:t>
            </a:r>
            <a:endParaRPr lang="en-US" dirty="0"/>
          </a:p>
        </p:txBody>
      </p:sp>
      <p:pic>
        <p:nvPicPr>
          <p:cNvPr id="76" name="Picture Placeholder 75" descr="increasing chart icon">
            <a:extLst>
              <a:ext uri="{FF2B5EF4-FFF2-40B4-BE49-F238E27FC236}">
                <a16:creationId xmlns:a16="http://schemas.microsoft.com/office/drawing/2014/main" id="{7541E72A-A0CB-A011-55A9-1126F707D889}"/>
              </a:ext>
            </a:extLst>
          </p:cNvPr>
          <p:cNvPicPr>
            <a:picLocks noGrp="1" noChangeAspect="1"/>
          </p:cNvPicPr>
          <p:nvPr>
            <p:ph type="pic" sz="quarter" idx="25"/>
          </p:nvPr>
        </p:nvPicPr>
        <p:blipFill rotWithShape="1">
          <a:blip r:embed="rId4"/>
          <a:srcRect/>
          <a:stretch/>
        </p:blipFill>
        <p:spPr/>
      </p:pic>
      <p:sp>
        <p:nvSpPr>
          <p:cNvPr id="7" name="Text Placeholder 6">
            <a:extLst>
              <a:ext uri="{FF2B5EF4-FFF2-40B4-BE49-F238E27FC236}">
                <a16:creationId xmlns:a16="http://schemas.microsoft.com/office/drawing/2014/main" id="{0BF56CE2-ADEB-1E22-50FB-9F2AB3786483}"/>
              </a:ext>
            </a:extLst>
          </p:cNvPr>
          <p:cNvSpPr>
            <a:spLocks noGrp="1"/>
          </p:cNvSpPr>
          <p:nvPr>
            <p:ph type="body" sz="quarter" idx="21"/>
          </p:nvPr>
        </p:nvSpPr>
        <p:spPr>
          <a:xfrm>
            <a:off x="4722876" y="4101174"/>
            <a:ext cx="2986771" cy="1769274"/>
          </a:xfrm>
        </p:spPr>
        <p:txBody>
          <a:bodyPr/>
          <a:lstStyle/>
          <a:p>
            <a:pPr algn="just"/>
            <a:r>
              <a:rPr lang="en-US" sz="18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 recent study reported a 20% increase in mental health issues among the elderly population in Westminster Borough."</a:t>
            </a:r>
          </a:p>
          <a:p>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3745CA7-A767-9133-8871-800B16D5D722}"/>
              </a:ext>
            </a:extLst>
          </p:cNvPr>
          <p:cNvSpPr>
            <a:spLocks noGrp="1"/>
          </p:cNvSpPr>
          <p:nvPr>
            <p:ph type="body" sz="quarter" idx="17"/>
          </p:nvPr>
        </p:nvSpPr>
        <p:spPr/>
        <p:txBody>
          <a:bodyPr/>
          <a:lstStyle/>
          <a:p>
            <a:r>
              <a:rPr lang="en-US" sz="1800" b="1" dirty="0">
                <a:effectLst/>
                <a:latin typeface="Times New Roman" panose="02020603050405020304" pitchFamily="18" charset="0"/>
                <a:ea typeface="Calibri" panose="020F0502020204030204" pitchFamily="34" charset="0"/>
              </a:rPr>
              <a:t>Refer to Policy Documents </a:t>
            </a:r>
            <a:endParaRPr lang="en-US" dirty="0"/>
          </a:p>
        </p:txBody>
      </p:sp>
      <p:pic>
        <p:nvPicPr>
          <p:cNvPr id="80" name="Picture Placeholder 79" descr="chain link icon">
            <a:extLst>
              <a:ext uri="{FF2B5EF4-FFF2-40B4-BE49-F238E27FC236}">
                <a16:creationId xmlns:a16="http://schemas.microsoft.com/office/drawing/2014/main" id="{FCC17566-BE36-5CE0-25C6-8AC132D1479D}"/>
              </a:ext>
            </a:extLst>
          </p:cNvPr>
          <p:cNvPicPr>
            <a:picLocks noGrp="1" noChangeAspect="1"/>
          </p:cNvPicPr>
          <p:nvPr>
            <p:ph type="pic" sz="quarter" idx="24"/>
          </p:nvPr>
        </p:nvPicPr>
        <p:blipFill rotWithShape="1">
          <a:blip r:embed="rId5"/>
          <a:srcRect t="85" b="85"/>
          <a:stretch/>
        </p:blipFill>
        <p:spPr/>
      </p:pic>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a:xfrm>
            <a:off x="8371332" y="4093464"/>
            <a:ext cx="3049524" cy="2206752"/>
          </a:xfrm>
        </p:spPr>
        <p:txBody>
          <a:bodyPr/>
          <a:lstStyle/>
          <a:p>
            <a:pPr algn="just"/>
            <a:r>
              <a:rPr lang="en-US" sz="18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It summaries policies promoting culturally sensitive care, anti-discrimination measures, and community involvement to enhance accessibility.</a:t>
            </a:r>
            <a:endParaRPr lang="en-US" dirty="0"/>
          </a:p>
        </p:txBody>
      </p:sp>
    </p:spTree>
    <p:extLst>
      <p:ext uri="{BB962C8B-B14F-4D97-AF65-F5344CB8AC3E}">
        <p14:creationId xmlns:p14="http://schemas.microsoft.com/office/powerpoint/2010/main" val="249904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852313" y="838977"/>
            <a:ext cx="8165592" cy="951992"/>
          </a:xfrm>
        </p:spPr>
        <p:txBody>
          <a:bodyPr/>
          <a:lstStyle/>
          <a:p>
            <a:r>
              <a:rPr lang="en-US" sz="3200" b="1" kern="100" dirty="0">
                <a:effectLst/>
                <a:ea typeface="Calibri" panose="020F0502020204030204" pitchFamily="34" charset="0"/>
                <a:cs typeface="Arial" panose="020B0604020202020204" pitchFamily="34" charset="0"/>
              </a:rPr>
              <a:t>Practical Applications and Recommendations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10</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977640" y="2052798"/>
            <a:ext cx="3822192" cy="618684"/>
          </a:xfrm>
        </p:spPr>
        <p:txBody>
          <a:bodyPr/>
          <a:lstStyle/>
          <a:p>
            <a:r>
              <a:rPr lang="en-US" sz="1800" b="1" dirty="0">
                <a:solidFill>
                  <a:schemeClr val="tx1">
                    <a:lumMod val="95000"/>
                    <a:lumOff val="5000"/>
                  </a:schemeClr>
                </a:solidFill>
                <a:effectLst/>
                <a:latin typeface="+mj-lt"/>
                <a:ea typeface="Calibri" panose="020F0502020204030204" pitchFamily="34" charset="0"/>
              </a:rPr>
              <a:t>Enhanced Access to Healthcare Services</a:t>
            </a:r>
            <a:endParaRPr lang="en-US" dirty="0">
              <a:solidFill>
                <a:schemeClr val="tx1">
                  <a:lumMod val="95000"/>
                  <a:lumOff val="5000"/>
                </a:schemeClr>
              </a:solidFill>
              <a:latin typeface="+mj-lt"/>
            </a:endParaRP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498835" y="2671482"/>
            <a:ext cx="3741928" cy="1238505"/>
          </a:xfrm>
        </p:spPr>
        <p:txBody>
          <a:bodyPr/>
          <a:lstStyle/>
          <a:p>
            <a:pPr marL="0" indent="0">
              <a:spcBef>
                <a:spcPts val="0"/>
              </a:spcBef>
              <a:spcAft>
                <a:spcPts val="0"/>
              </a:spcAft>
              <a:buNone/>
            </a:pPr>
            <a:endParaRPr lang="en-US" dirty="0">
              <a:effectLst/>
            </a:endParaRPr>
          </a:p>
          <a:p>
            <a:pPr marL="742950" marR="0" lvl="1" indent="-285750" algn="just">
              <a:lnSpc>
                <a:spcPct val="107000"/>
              </a:lnSpc>
              <a:spcBef>
                <a:spcPts val="0"/>
              </a:spcBef>
              <a:spcAft>
                <a:spcPts val="800"/>
              </a:spcAft>
              <a:buSzPts val="1000"/>
              <a:buFont typeface="Symbol" panose="05050102010706020507" pitchFamily="18" charset="2"/>
              <a:buChar char=""/>
              <a:tabLst>
                <a:tab pos="914400" algn="l"/>
              </a:tabLst>
            </a:pPr>
            <a:r>
              <a:rPr lang="en-US" sz="14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Establish mobile clinics or outreach programs targeting underserved areas to improve healthcare access.</a:t>
            </a:r>
            <a:endParaRPr lang="en-US" sz="12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
        <p:nvSpPr>
          <p:cNvPr id="13" name="Text Placeholder 12">
            <a:extLst>
              <a:ext uri="{FF2B5EF4-FFF2-40B4-BE49-F238E27FC236}">
                <a16:creationId xmlns:a16="http://schemas.microsoft.com/office/drawing/2014/main" id="{F618F075-837C-1005-19D6-8DC90759CD53}"/>
              </a:ext>
            </a:extLst>
          </p:cNvPr>
          <p:cNvSpPr>
            <a:spLocks noGrp="1"/>
          </p:cNvSpPr>
          <p:nvPr>
            <p:ph type="body" sz="quarter" idx="3"/>
          </p:nvPr>
        </p:nvSpPr>
        <p:spPr>
          <a:xfrm>
            <a:off x="8046720" y="2060880"/>
            <a:ext cx="3822192" cy="610601"/>
          </a:xfrm>
        </p:spPr>
        <p:txBody>
          <a:bodyPr/>
          <a:lstStyle/>
          <a:p>
            <a:r>
              <a:rPr lang="en-US" sz="1800" b="1" dirty="0">
                <a:solidFill>
                  <a:schemeClr val="tx1">
                    <a:lumMod val="95000"/>
                    <a:lumOff val="5000"/>
                  </a:schemeClr>
                </a:solidFill>
                <a:effectLst/>
                <a:latin typeface="+mj-lt"/>
                <a:ea typeface="Calibri" panose="020F0502020204030204" pitchFamily="34" charset="0"/>
              </a:rPr>
              <a:t>Community Health Promotion Campaigns</a:t>
            </a:r>
            <a:endParaRPr lang="en-US" dirty="0">
              <a:solidFill>
                <a:schemeClr val="tx1">
                  <a:lumMod val="95000"/>
                  <a:lumOff val="5000"/>
                </a:schemeClr>
              </a:solidFill>
              <a:latin typeface="+mj-lt"/>
            </a:endParaRPr>
          </a:p>
        </p:txBody>
      </p:sp>
      <p:sp>
        <p:nvSpPr>
          <p:cNvPr id="14" name="Content Placeholder 13">
            <a:extLst>
              <a:ext uri="{FF2B5EF4-FFF2-40B4-BE49-F238E27FC236}">
                <a16:creationId xmlns:a16="http://schemas.microsoft.com/office/drawing/2014/main" id="{DD1D0BF9-FCAA-67DA-79AB-E6E7E6D2B6A1}"/>
              </a:ext>
            </a:extLst>
          </p:cNvPr>
          <p:cNvSpPr>
            <a:spLocks noGrp="1"/>
          </p:cNvSpPr>
          <p:nvPr>
            <p:ph sz="quarter" idx="4"/>
          </p:nvPr>
        </p:nvSpPr>
        <p:spPr>
          <a:xfrm>
            <a:off x="7364207" y="2654569"/>
            <a:ext cx="3974652" cy="1309207"/>
          </a:xfrm>
        </p:spPr>
        <p:txBody>
          <a:bodyPr/>
          <a:lstStyle/>
          <a:p>
            <a:pPr>
              <a:spcBef>
                <a:spcPts val="0"/>
              </a:spcBef>
              <a:spcAft>
                <a:spcPts val="0"/>
              </a:spcAft>
            </a:pPr>
            <a:endParaRPr lang="en-US" sz="1600" dirty="0">
              <a:effectLst/>
            </a:endParaRPr>
          </a:p>
          <a:p>
            <a:pPr marL="742950" marR="0" lvl="1" indent="-285750" algn="just">
              <a:lnSpc>
                <a:spcPct val="107000"/>
              </a:lnSpc>
              <a:spcBef>
                <a:spcPts val="0"/>
              </a:spcBef>
              <a:spcAft>
                <a:spcPts val="800"/>
              </a:spcAft>
              <a:buSzPts val="1000"/>
              <a:buFont typeface="Symbol" panose="05050102010706020507" pitchFamily="18" charset="2"/>
              <a:buChar char=""/>
              <a:tabLst>
                <a:tab pos="914400" algn="l"/>
              </a:tabLst>
            </a:pPr>
            <a:r>
              <a:rPr lang="en-US" sz="14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Launch targeted health education campaigns addressing prevalent health issues such as mental health awareness, healthy lifestyle promotion, and substance abuse prevention.</a:t>
            </a:r>
            <a:endParaRPr lang="en-US" sz="12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E43F79DE-40CA-9414-1C11-4053AF5F2B1E}"/>
              </a:ext>
            </a:extLst>
          </p:cNvPr>
          <p:cNvSpPr txBox="1"/>
          <p:nvPr/>
        </p:nvSpPr>
        <p:spPr>
          <a:xfrm>
            <a:off x="3740602" y="4641613"/>
            <a:ext cx="7839490" cy="1345048"/>
          </a:xfrm>
          <a:prstGeom prst="rect">
            <a:avLst/>
          </a:prstGeom>
          <a:noFill/>
        </p:spPr>
        <p:txBody>
          <a:bodyPr wrap="square" rtlCol="0">
            <a:spAutoFit/>
          </a:bodyPr>
          <a:lstStyle/>
          <a:p>
            <a:pPr algn="just">
              <a:lnSpc>
                <a:spcPct val="150000"/>
              </a:lnSpc>
            </a:pPr>
            <a:r>
              <a:rPr lang="en-US" sz="1400" dirty="0">
                <a:effectLst/>
                <a:latin typeface="Arial" panose="020B0604020202020204" pitchFamily="34" charset="0"/>
                <a:ea typeface="Calibri" panose="020F0502020204030204" pitchFamily="34" charset="0"/>
                <a:cs typeface="Arial" panose="020B0604020202020204" pitchFamily="34" charset="0"/>
              </a:rPr>
              <a:t>Initiating diversity-centric healthcare services catering to varied ethnicities, languages, and cultures fosters culturally competent care, addressing community-specific health needs. Introducing social care programs supporting education and skill development enhances employment opportunities, mitigating socio-economic disparities. </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0280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98406" y="935736"/>
            <a:ext cx="6766560" cy="768096"/>
          </a:xfrm>
        </p:spPr>
        <p:txBody>
          <a:bodyPr/>
          <a:lstStyle/>
          <a:p>
            <a:r>
              <a:rPr lang="en-US" sz="3600" dirty="0">
                <a:cs typeface="Arial" panose="020B0604020202020204" pitchFamily="34" charset="0"/>
              </a:rPr>
              <a:t>Conclusion</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598406" y="2015983"/>
            <a:ext cx="6989781" cy="3004252"/>
          </a:xfrm>
        </p:spPr>
        <p:txBody>
          <a:bodyPr/>
          <a:lstStyle/>
          <a:p>
            <a:pPr algn="just">
              <a:lnSpc>
                <a:spcPct val="150000"/>
              </a:lnSpc>
            </a:pPr>
            <a:r>
              <a:rPr lang="en-US" sz="14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assessment of health and social care needs within Westminster Borough Community elucidates vital insights. This urban London community boasts diverse ethnicities, cultures, and socio-economic classes, intricately shaping its health landscape. Prevalent issues encompass mental health concerns, obesity, substance abuse, and disparities in healthcare access across demographic groups. Recommendations advocate for amplified healthcare access, community-focused health campaigns, diversity-sensitive healthcare services, and targeted social care programs. Recognizing and catering to the distinct challenges encountered by varied demographics are pivotal in ensuring equitable access to quality care. </a:t>
            </a:r>
            <a:endParaRPr lang="en-US" sz="14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5922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08760" y="935736"/>
            <a:ext cx="4416911" cy="768096"/>
          </a:xfrm>
        </p:spPr>
        <p:txBody>
          <a:bodyPr/>
          <a:lstStyle/>
          <a:p>
            <a:r>
              <a:rPr lang="en-US" sz="4000" dirty="0"/>
              <a:t>References</a:t>
            </a:r>
            <a:r>
              <a:rPr lang="en-US" dirty="0"/>
              <a:t>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12</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508760" y="1703831"/>
            <a:ext cx="7079428" cy="3943933"/>
          </a:xfrm>
        </p:spPr>
        <p:txBody>
          <a:bodyPr/>
          <a:lstStyle/>
          <a:p>
            <a:pPr marL="342900" marR="0" lvl="0" indent="-342900" algn="just">
              <a:lnSpc>
                <a:spcPct val="150000"/>
              </a:lnSpc>
              <a:spcBef>
                <a:spcPts val="0"/>
              </a:spcBef>
              <a:spcAft>
                <a:spcPts val="0"/>
              </a:spcAft>
              <a:buFont typeface="+mj-lt"/>
              <a:buAutoNum type="arabicPeriod"/>
            </a:pP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Bijlani, C., Vrinten, C., Chang, K., Hrobonova, E., Lewis, E., Seferidi, P., Laverty, A., Junghans, C. and Vamos, E.P., (2022). Changes in diet and physical activity after a pilot intervention to tackle childhood obesity in a deprived inner-London community: an observational cohort study.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Lancet</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400</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p.S22.</a:t>
            </a:r>
          </a:p>
          <a:p>
            <a:pPr marL="342900" marR="0" lvl="0" indent="-342900" algn="just">
              <a:lnSpc>
                <a:spcPct val="150000"/>
              </a:lnSpc>
              <a:spcBef>
                <a:spcPts val="0"/>
              </a:spcBef>
              <a:spcAft>
                <a:spcPts val="0"/>
              </a:spcAft>
              <a:buFont typeface="+mj-lt"/>
              <a:buAutoNum type="arabicPeriod"/>
            </a:pP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Bowie, D., (2013). REPORT ON THE FIRST SEMINAR OF THE RSA RESEARCH NETWORK ON GOVERNING METROPOLITAN REGIONS WITHIN A LOCALIST AGENDA: 21st September 2012, University of Westminster, London, UK.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Regions Magazine</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289</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(1), pp.31-33.</a:t>
            </a:r>
          </a:p>
          <a:p>
            <a:pPr marL="342900" marR="0" lvl="0" indent="-342900" algn="just">
              <a:lnSpc>
                <a:spcPct val="150000"/>
              </a:lnSpc>
              <a:spcBef>
                <a:spcPts val="0"/>
              </a:spcBef>
              <a:spcAft>
                <a:spcPts val="0"/>
              </a:spcAft>
              <a:buFont typeface="+mj-lt"/>
              <a:buAutoNum type="arabicPeriod"/>
            </a:pP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Clapson, M., (2013).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An Education in Sport: Competition, communities, and identities at the University of Westminster since 1864</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(p. 126). University of Westminster Press.</a:t>
            </a:r>
          </a:p>
          <a:p>
            <a:pPr marL="342900" marR="0" lvl="0" indent="-342900" algn="just">
              <a:lnSpc>
                <a:spcPct val="150000"/>
              </a:lnSpc>
              <a:spcBef>
                <a:spcPts val="0"/>
              </a:spcBef>
              <a:spcAft>
                <a:spcPts val="0"/>
              </a:spcAft>
              <a:buFont typeface="+mj-lt"/>
              <a:buAutoNum type="arabicPeriod"/>
            </a:pP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Connolly, S., Brown, A., Clements, S.J., Yates, C. and Kotseva, K., (2013). Delivering the My Action programme in different populations: NHS Westminster, London.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British Journal of Cardiology</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20</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pp.S1-S19.</a:t>
            </a:r>
          </a:p>
          <a:p>
            <a:pPr marL="342900" marR="0" lvl="0" indent="-342900" algn="just">
              <a:lnSpc>
                <a:spcPct val="150000"/>
              </a:lnSpc>
              <a:spcBef>
                <a:spcPts val="0"/>
              </a:spcBef>
              <a:spcAft>
                <a:spcPts val="0"/>
              </a:spcAft>
              <a:buFont typeface="+mj-lt"/>
              <a:buAutoNum type="arabicPeriod"/>
            </a:pP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Harvey, C.D., (2018). Economic Development, Education, Community &amp; Place Shaping Policy &amp; Scrutiny Committee.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Policy</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marR="0" lvl="0" indent="-342900" algn="just">
              <a:lnSpc>
                <a:spcPct val="150000"/>
              </a:lnSpc>
              <a:spcBef>
                <a:spcPts val="0"/>
              </a:spcBef>
              <a:spcAft>
                <a:spcPts val="0"/>
              </a:spcAft>
              <a:buFont typeface="+mj-lt"/>
              <a:buAutoNum type="arabicPeriod"/>
            </a:pP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Higgins, P., Campanera, J. and Nobajas, A., (2014). Quality of life and spatial inequality in London.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European Urban and Regional Studies</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21</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(1), pp.42-59.</a:t>
            </a:r>
          </a:p>
          <a:p>
            <a:pPr marL="342900" marR="0" lvl="0" indent="-342900" algn="just">
              <a:lnSpc>
                <a:spcPct val="150000"/>
              </a:lnSpc>
              <a:spcBef>
                <a:spcPts val="0"/>
              </a:spcBef>
              <a:spcAft>
                <a:spcPts val="0"/>
              </a:spcAft>
              <a:buFont typeface="+mj-lt"/>
              <a:buAutoNum type="arabicPeriod"/>
            </a:pP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Jones, H., Gunaratnam, Y., Bhattacharyya, G., Davies, W., Dhaliwal, S., Jackson, E. and Saltus, R., (2017). Spaces and places of governance and resistance. In </a:t>
            </a:r>
            <a:r>
              <a:rPr lang="en-US" sz="1000" i="1"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Go home?</a:t>
            </a:r>
            <a:r>
              <a:rPr lang="en-US" sz="1000" kern="1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(pp. 95-114). Manchester University Press.</a:t>
            </a:r>
          </a:p>
        </p:txBody>
      </p:sp>
    </p:spTree>
    <p:extLst>
      <p:ext uri="{BB962C8B-B14F-4D97-AF65-F5344CB8AC3E}">
        <p14:creationId xmlns:p14="http://schemas.microsoft.com/office/powerpoint/2010/main" val="94818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2441448" y="3023975"/>
            <a:ext cx="4169664" cy="667512"/>
          </a:xfrm>
        </p:spPr>
        <p:txBody>
          <a:bodyPr/>
          <a:lstStyle/>
          <a:p>
            <a:r>
              <a:rPr lang="en-US" dirty="0"/>
              <a:t>THANK YOU</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 id="{8E8E6382-84E0-47AA-A2A2-8ED603AAB26E}" vid="{692203AD-8BB8-47BB-AF1A-2D7F125D9E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35FEF8-1733-4347-95CE-3BB62B2B8DD7}">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08FC98CF-E78A-425D-90FD-55D1C468A34F}">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69060146-7700-4F6C-986B-89E3839BD4ED}">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{EADAE0CE-0349-4B53-A6A5-AF9F2E9F2FF1}tf78438558_win32</Template>
  <TotalTime>314</TotalTime>
  <Words>2867</Words>
  <Application>Microsoft Office PowerPoint</Application>
  <PresentationFormat>Widescreen</PresentationFormat>
  <Paragraphs>138</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Welcome to the presentation </vt:lpstr>
      <vt:lpstr>Introduction</vt:lpstr>
      <vt:lpstr>Community Demographics </vt:lpstr>
      <vt:lpstr>Demographics and Diversity</vt:lpstr>
      <vt:lpstr>Health and Social Care Needs</vt:lpstr>
      <vt:lpstr>Legislation, Policies, and Support Mechanisms</vt:lpstr>
      <vt:lpstr>Communication Channels and Digital Technologies </vt:lpstr>
      <vt:lpstr>Social Concepts and Rights </vt:lpstr>
      <vt:lpstr>Incorporating Research Findings</vt:lpstr>
      <vt:lpstr>Practical Applications and Recommendations  </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dc:title>
  <dc:subject/>
  <cp:lastModifiedBy>Jessica Onyemaechi Nmadume (2008179)</cp:lastModifiedBy>
  <cp:revision>1</cp:revision>
  <dcterms:created xsi:type="dcterms:W3CDTF">2023-12-01T03:53:26Z</dcterms:created>
  <dcterms:modified xsi:type="dcterms:W3CDTF">2023-12-01T14:18:17Z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