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png" ContentType="image/png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5.xml" ContentType="application/vnd.openxmlformats-officedocument.presentationml.slide+xml"/>
  <Override PartName="/ppt/notesSlides/notesSlide4.xml" ContentType="application/vnd.openxmlformats-officedocument.presentationml.notesSlide+xml"/>
  <Override PartName="/ppt/slides/slide6.xml" ContentType="application/vnd.openxmlformats-officedocument.presentationml.slide+xml"/>
  <Override PartName="/ppt/notesSlides/notesSlide5.xml" ContentType="application/vnd.openxmlformats-officedocument.presentationml.notesSlide+xml"/>
  <Override PartName="/ppt/slides/slide7.xml" ContentType="application/vnd.openxmlformats-officedocument.presentationml.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</file>

<file path=ppt/presentation.xml><?xml version="1.0" encoding="utf-8"?>
<p:presentation xmlns:p="http://schemas.openxmlformats.org/presentationml/2006/main" xmlns:r="http://schemas.openxmlformats.org/officeDocument/2006/relationships" xmlns:a="http://schemas.openxmlformats.org/drawingml/2006/main" bookmarkIdSeed="3" saveSubsetFonts="1">
  <p:sldMasterIdLst>
    <p:sldMasterId id="2147483660" r:id="rId1"/>
  </p:sldMasterIdLst>
  <p:notesMasterIdLst>
    <p:notesMasterId r:id="rId2"/>
  </p:notesMasterIdLst>
  <p:sldIdLst>
    <p:sldId id="274" r:id="rId3"/>
    <p:sldId id="275" r:id="rId4"/>
    <p:sldId id="276" r:id="rId5"/>
    <p:sldId id="277" r:id="rId6"/>
    <p:sldId id="278" r:id="rId7"/>
    <p:sldId id="279" r:id="rId8"/>
    <p:sldId id="281" r:id="rId9"/>
    <p:sldId id="282" r:id="rId10"/>
  </p:sldIdLst>
  <p:sldSz type="screen16x9" cy="6858000" cx="12192000"/>
  <p:notesSz cx="6858000" cy="9144000"/>
  <p:defaultTextStyle>
    <a:defPPr>
      <a:defRPr lang="en-US"/>
    </a:defPPr>
    <a:lvl1pPr algn="l" defTabSz="457200" eaLnBrk="1" hangingPunct="1" latinLnBrk="0" marL="0" rtl="0">
      <a:defRPr sz="1800" kern="1200">
        <a:solidFill>
          <a:schemeClr val="tx1"/>
        </a:solidFill>
        <a:latin typeface="+mn-lt"/>
        <a:ea typeface="+mn-ea"/>
        <a:cs typeface="+mn-cs"/>
      </a:defRPr>
    </a:lvl1pPr>
    <a:lvl2pPr algn="l" defTabSz="457200" eaLnBrk="1" hangingPunct="1" latinLnBrk="0" marL="457200" rtl="0">
      <a:defRPr sz="1800" kern="1200">
        <a:solidFill>
          <a:schemeClr val="tx1"/>
        </a:solidFill>
        <a:latin typeface="+mn-lt"/>
        <a:ea typeface="+mn-ea"/>
        <a:cs typeface="+mn-cs"/>
      </a:defRPr>
    </a:lvl2pPr>
    <a:lvl3pPr algn="l" defTabSz="457200" eaLnBrk="1" hangingPunct="1" latinLnBrk="0" marL="914400" rtl="0">
      <a:defRPr sz="1800" kern="1200">
        <a:solidFill>
          <a:schemeClr val="tx1"/>
        </a:solidFill>
        <a:latin typeface="+mn-lt"/>
        <a:ea typeface="+mn-ea"/>
        <a:cs typeface="+mn-cs"/>
      </a:defRPr>
    </a:lvl3pPr>
    <a:lvl4pPr algn="l" defTabSz="457200" eaLnBrk="1" hangingPunct="1" latinLnBrk="0" marL="1371600" rtl="0">
      <a:defRPr sz="1800" kern="1200">
        <a:solidFill>
          <a:schemeClr val="tx1"/>
        </a:solidFill>
        <a:latin typeface="+mn-lt"/>
        <a:ea typeface="+mn-ea"/>
        <a:cs typeface="+mn-cs"/>
      </a:defRPr>
    </a:lvl4pPr>
    <a:lvl5pPr algn="l" defTabSz="457200" eaLnBrk="1" hangingPunct="1" latinLnBrk="0" marL="1828800" rtl="0">
      <a:defRPr sz="1800" kern="1200">
        <a:solidFill>
          <a:schemeClr val="tx1"/>
        </a:solidFill>
        <a:latin typeface="+mn-lt"/>
        <a:ea typeface="+mn-ea"/>
        <a:cs typeface="+mn-cs"/>
      </a:defRPr>
    </a:lvl5pPr>
    <a:lvl6pPr algn="l" defTabSz="457200" eaLnBrk="1" hangingPunct="1" latinLnBrk="0" marL="2286000" rtl="0">
      <a:defRPr sz="1800" kern="1200">
        <a:solidFill>
          <a:schemeClr val="tx1"/>
        </a:solidFill>
        <a:latin typeface="+mn-lt"/>
        <a:ea typeface="+mn-ea"/>
        <a:cs typeface="+mn-cs"/>
      </a:defRPr>
    </a:lvl6pPr>
    <a:lvl7pPr algn="l" defTabSz="457200" eaLnBrk="1" hangingPunct="1" latinLnBrk="0" marL="2743200" rtl="0">
      <a:defRPr sz="1800" kern="1200">
        <a:solidFill>
          <a:schemeClr val="tx1"/>
        </a:solidFill>
        <a:latin typeface="+mn-lt"/>
        <a:ea typeface="+mn-ea"/>
        <a:cs typeface="+mn-cs"/>
      </a:defRPr>
    </a:lvl7pPr>
    <a:lvl8pPr algn="l" defTabSz="457200" eaLnBrk="1" hangingPunct="1" latinLnBrk="0" marL="3200400" rtl="0">
      <a:defRPr sz="1800" kern="1200">
        <a:solidFill>
          <a:schemeClr val="tx1"/>
        </a:solidFill>
        <a:latin typeface="+mn-lt"/>
        <a:ea typeface="+mn-ea"/>
        <a:cs typeface="+mn-cs"/>
      </a:defRPr>
    </a:lvl8pPr>
    <a:lvl9pPr algn="l" defTabSz="457200" eaLnBrk="1" hangingPunct="1" latinLnBrk="0" marL="3657600" rtl="0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p="http://schemas.openxmlformats.org/presentationml/2006/main" xmlns:r="http://schemas.openxmlformats.org/officeDocument/2006/relationships" xmlns:a="http://schemas.openxmlformats.org/drawingml/2006/main">
  <p:showPr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p="http://schemas.openxmlformats.org/presentationml/2006/main" xmlns:r="http://schemas.openxmlformats.org/officeDocument/2006/relationships" xmlns:a="http://schemas.openxmlformats.org/drawingml/2006/main" lastView="sldThumbnailView">
  <p:normalViewPr>
    <p:restoredLeft sz="15000" autoAdjust="0"/>
    <p:restoredTop sz="81633" autoAdjust="0"/>
  </p:normalViewPr>
  <p:slideViewPr>
    <p:cSldViewPr snapToGrid="0">
      <p:cViewPr varScale="1">
        <p:scale>
          <a:sx n="59" d="100"/>
          <a:sy n="59" d="100"/>
        </p:scale>
        <p:origin x="1176" y="72"/>
      </p:cViewPr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Relationship Id="rId9" Type="http://schemas.openxmlformats.org/officeDocument/2006/relationships/slide" Target="slides/slide7.xml"/><Relationship Id="rId10" Type="http://schemas.openxmlformats.org/officeDocument/2006/relationships/slide" Target="slides/slide8.xml"/><Relationship Id="rId11" Type="http://schemas.openxmlformats.org/officeDocument/2006/relationships/tableStyles" Target="tableStyles.xml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/Relationships>
</file>

<file path=ppt/notesMasters/_rels/notesMaster1.xml.rels><?xml version="1.0" encoding="UTF-8" standalone="yes"?>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5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06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/>
        </p:spPr>
        <p:txBody>
          <a:bodyPr bIns="45720" lIns="91440" rIns="91440" rtlCol="0" tIns="45720" vert="horz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1048707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/>
        </p:spPr>
        <p:txBody>
          <a:bodyPr bIns="45720" lIns="91440" rIns="91440" rtlCol="0" tIns="45720" vert="horz"/>
          <a:lstStyle>
            <a:lvl1pPr algn="r">
              <a:defRPr sz="1200"/>
            </a:lvl1pPr>
          </a:lstStyle>
          <a:p>
            <a:fld id="{36D7811C-4870-486D-B69A-4939D34E2B2C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1048708" name="Slide Image Placeholder 3"/>
          <p:cNvSpPr>
            <a:spLocks noChangeAspect="1" noRot="1" noGrp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/>
          <a:noFill/>
          <a:ln w="12700">
            <a:solidFill>
              <a:prstClr val="black"/>
            </a:solidFill>
          </a:ln>
        </p:spPr>
        <p:txBody>
          <a:bodyPr anchor="ctr" bIns="45720" lIns="91440" rIns="91440" rtlCol="0" tIns="45720" vert="horz"/>
          <a:p>
            <a:endParaRPr lang="en-US"/>
          </a:p>
        </p:txBody>
      </p:sp>
      <p:sp>
        <p:nvSpPr>
          <p:cNvPr id="1048709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/>
        </p:spPr>
        <p:txBody>
          <a:bodyPr bIns="45720" lIns="91440" rIns="91440" rtlCol="0" tIns="45720" vert="horz"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710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/>
        </p:spPr>
        <p:txBody>
          <a:bodyPr anchor="b" bIns="45720" lIns="91440" rIns="91440" rtlCol="0" tIns="45720" vert="horz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1048711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/>
        </p:spPr>
        <p:txBody>
          <a:bodyPr anchor="b" bIns="45720" lIns="91440" rIns="91440" rtlCol="0" tIns="45720" vert="horz"/>
          <a:lstStyle>
            <a:lvl1pPr algn="r">
              <a:defRPr sz="1200"/>
            </a:lvl1pPr>
          </a:lstStyle>
          <a:p>
            <a:fld id="{7093A212-64F1-4CF5-BED8-40D898A086FB}" type="slidenum">
              <a:rPr lang="en-US" smtClean="0"/>
              <a:t>‹#›</a:t>
            </a:fld>
            <a:endParaRPr lang="en-US"/>
          </a:p>
        </p:txBody>
      </p:sp>
    </p:spTree>
  </p:cSld>
  <p:clrMap accent1="accent1" accent2="accent2" accent3="accent3" accent4="accent4" accent5="accent5" accent6="accent6" bg1="lt1" bg2="lt2" tx1="dk1" tx2="dk2" hlink="hlink" folHlink="folHlink"/>
  <p:notesStyle>
    <a:lvl1pPr algn="l" defTabSz="914400" eaLnBrk="1" hangingPunct="1" latinLnBrk="0" marL="0" rtl="0">
      <a:defRPr sz="1200" kern="12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sz="1200" kern="12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sz="1200" kern="12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sz="1200" kern="12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sz="1200" kern="12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sz="1200" kern="12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sz="1200" kern="12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sz="1200" kern="12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</Relationships>
</file>

<file path=ppt/notesSlides/_rels/notesSlide2.xml.rels><?xml version="1.0" encoding="UTF-8" standalone="yes"?>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</Relationships>
</file>

<file path=ppt/notesSlides/_rels/notesSlide3.xml.rels><?xml version="1.0" encoding="UTF-8" standalone="yes"?>
<Relationships xmlns="http://schemas.openxmlformats.org/package/2006/relationships"><Relationship Id="rId1" Type="http://schemas.openxmlformats.org/officeDocument/2006/relationships/slide" Target="../slides/slide4.xml"/><Relationship Id="rId2" Type="http://schemas.openxmlformats.org/officeDocument/2006/relationships/notesMaster" Target="../notesMasters/notesMaster1.xml"/></Relationships>
</file>

<file path=ppt/notesSlides/_rels/notesSlide4.xml.rels><?xml version="1.0" encoding="UTF-8" standalone="yes"?>
<Relationships xmlns="http://schemas.openxmlformats.org/package/2006/relationships"><Relationship Id="rId1" Type="http://schemas.openxmlformats.org/officeDocument/2006/relationships/slide" Target="../slides/slide5.xml"/><Relationship Id="rId2" Type="http://schemas.openxmlformats.org/officeDocument/2006/relationships/notesMaster" Target="../notesMasters/notesMaster1.xml"/></Relationships>
</file>

<file path=ppt/notesSlides/_rels/notesSlide5.xml.rels><?xml version="1.0" encoding="UTF-8" standalone="yes"?>
<Relationships xmlns="http://schemas.openxmlformats.org/package/2006/relationships"><Relationship Id="rId1" Type="http://schemas.openxmlformats.org/officeDocument/2006/relationships/slide" Target="../slides/slide6.xml"/><Relationship Id="rId2" Type="http://schemas.openxmlformats.org/officeDocument/2006/relationships/notesMaster" Target="../notesMasters/notesMaster1.xml"/></Relationships>
</file>

<file path=ppt/notesSlides/_rels/notesSlide6.xml.rels><?xml version="1.0" encoding="UTF-8" standalone="yes"?>
<Relationships xmlns="http://schemas.openxmlformats.org/package/2006/relationships"><Relationship Id="rId1" Type="http://schemas.openxmlformats.org/officeDocument/2006/relationships/slide" Target="../slides/slide7.xml"/><Relationship Id="rId2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9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590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pPr algn="l" defTabSz="914400" eaLnBrk="1" fontAlgn="auto" hangingPunct="1" indent="0" latinLnBrk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r>
              <a:rPr dirty="0" lang="en-US"/>
              <a:t>Torque Brands is just a handful of companies that have expressed interest in purchasing the company (Hughes, 2020).
Torque Brands purchased TM Lewin in June; a vehicle established by the private equity house SCP.
The presentation shows what hinders Torque Brands from gaining profitability after a pandemic hits them.
It also shows how to overcome those complex issues in present times by solving supply chain issues, inflation, and consumer behavior. 
</a:t>
            </a:r>
            <a:endParaRPr dirty="0" lang="en-US"/>
          </a:p>
        </p:txBody>
      </p:sp>
      <p:sp>
        <p:nvSpPr>
          <p:cNvPr id="1048591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p>
            <a:fld id="{7093A212-64F1-4CF5-BED8-40D898A086FB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4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595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pPr algn="just" defTabSz="914400" eaLnBrk="1" fontAlgn="auto" hangingPunct="1" indent="0" latinLnBrk="0" lvl="0" marL="0" marR="0" rtl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</a:pPr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Impact of the complex problem on employees and their organizations: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marL="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Lockdown Restriction: Most non-essential retail operations frequently face challenges such as labor shortages, supply chain disruptions, workplace conditions, and unexpectedly high customer demand. 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marL="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Supply chain: 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indent="-342900" lvl="0" marL="34290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  <a:tabLst>
                <a:tab algn="l" pos="457200"/>
              </a:tabLst>
            </a:pP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Employee Turnover: The turnover rate is calculated by subtracting the number of workers who left within a specified period from the average workforce size.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indent="-342900" lvl="0" marL="34290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  <a:tabLst>
                <a:tab algn="l" pos="457200"/>
              </a:tabLst>
            </a:pP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Omni-Channel: Due to the global lockdown restrictions during the COVID years, retailers had difficulty establishing omnichannel participation.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marL="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Inflation: 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indent="-342900" lvl="0" marL="34290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  <a:tabLst>
                <a:tab algn="l" pos="457200"/>
              </a:tabLst>
            </a:pP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Consumer response: Most stores have raised their prices, so it stands to reason that some customers will respond by shifting their spending habits.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indent="-342900" lvl="0" marL="34290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  <a:tabLst>
                <a:tab algn="l" pos="457200"/>
              </a:tabLst>
            </a:pP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Customers bear the costs: Retail stores would prefer to charge customers more to cover the cost of inflation in this manner.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marL="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Cost of Living 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indent="-342900" lvl="0" marL="34290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  <a:tabLst>
                <a:tab algn="l" pos="457200"/>
              </a:tabLst>
            </a:pPr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Shopping Habits: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It's also possible that consumers' shopping habits, both in terms of where and what they buy, are shifting. 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indent="-342900" lvl="0" marL="34290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  <a:tabLst>
                <a:tab algn="l" pos="457200"/>
              </a:tabLst>
            </a:pPr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Wages: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Workers' demands for pay raises and some forms of industrial action have arisen in response to rising living costs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48596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p>
            <a:fld id="{7093A212-64F1-4CF5-BED8-40D898A086FB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8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619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pPr algn="just" marL="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PESTEL Analysis 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marL="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Effect on Industry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marL="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Political-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indent="-342900" lvl="0" marL="34290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  <a:tabLst>
                <a:tab algn="l" pos="457200"/>
              </a:tabLst>
            </a:pP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government-imposed lockdowns restricting in-person shopping.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indent="-342900" lvl="0" marL="34290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  <a:tabLst>
                <a:tab algn="l" pos="457200"/>
              </a:tabLst>
            </a:pP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More tax is imposed on imported materials, resulting in rising costs.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marL="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Economical-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indent="-342900" lvl="0" marL="34290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  <a:tabLst>
                <a:tab algn="l" pos="457200"/>
              </a:tabLst>
            </a:pP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cost of living has caused a shift in customer behavior toward retail shops.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indent="-342900" lvl="0" marL="34290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  <a:tabLst>
                <a:tab algn="l" pos="457200"/>
              </a:tabLst>
            </a:pP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With rising inflation, staff and employee urges for a rise in wages.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marL="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Social: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indent="-342900" lvl="0" marL="34290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algn="l" pos="457200"/>
              </a:tabLst>
            </a:pP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significant portion of the potential workforce in some areas isn't interested in working minimum or living wage retail jobs.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indent="-342900" lvl="0" marL="34290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  <a:tabLst>
                <a:tab algn="l" pos="457200"/>
              </a:tabLst>
            </a:pP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More money must be put into market research to see if we should shift to a more welcoming strategy.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marL="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Technology-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indent="-342900" lvl="0" marL="34290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  <a:tabLst>
                <a:tab algn="l" pos="457200"/>
              </a:tabLst>
            </a:pP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company's online presence is weak and overshadowed by its brick-and-mortar presence.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indent="-342900" lvl="0" marL="34290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  <a:tabLst>
                <a:tab algn="l" pos="457200"/>
              </a:tabLst>
            </a:pP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Online shopping is preferable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marL="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Environmental-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indent="-342900" lvl="0" marL="34290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  <a:tabLst>
                <a:tab algn="l" pos="457200"/>
              </a:tabLst>
            </a:pP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Wages increases yearly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indent="-342900" lvl="0" marL="34290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  <a:tabLst>
                <a:tab algn="l" pos="457200"/>
              </a:tabLst>
            </a:pP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 personnel are to use the mask and necessary kits to avoid spreading the virus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marL="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Legal-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indent="-342900" lvl="0" marL="34290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  <a:tabLst>
                <a:tab algn="l" pos="457200"/>
              </a:tabLst>
            </a:pP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Supply chain management for future pandemics 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indent="-342900" lvl="0" marL="34290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  <a:tabLst>
                <a:tab algn="l" pos="457200"/>
              </a:tabLst>
            </a:pP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Environmental restrictions 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48620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p>
            <a:fld id="{7093A212-64F1-4CF5-BED8-40D898A086FB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6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637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pPr indent="-342900" lvl="0" marL="34290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  <a:tabLst>
                <a:tab algn="l" pos="457200"/>
              </a:tabLst>
            </a:pPr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People: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No employee is to work in a low-paid workplace. 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-342900" lvl="0" marL="34290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  <a:tabLst>
                <a:tab algn="l" pos="457200"/>
              </a:tabLst>
            </a:pPr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Methods: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The company's brick-and-mortar presence can be one the major problems that it failed to grab customers 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-342900" lvl="0" marL="34290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  <a:tabLst>
                <a:tab algn="l" pos="457200"/>
              </a:tabLst>
            </a:pPr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Material: 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Inventory management can be one of the major causes of finding profitability. Lack of creation in Omni channels can also be another major cause of less profitability. 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indent="-342900" lvl="0" marL="34290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  <a:tabLst>
                <a:tab algn="l" pos="457200"/>
              </a:tabLst>
            </a:pPr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Environmental: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Lack of necessary health kits to not spread the virus, rapid production of masks and PPE are in order</a:t>
            </a:r>
            <a:endParaRPr dirty="0" sz="18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48638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p>
            <a:fld id="{7093A212-64F1-4CF5-BED8-40D898A086FB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4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1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64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pPr algn="l" defTabSz="914400" eaLnBrk="1" fontAlgn="auto" hangingPunct="1" indent="0" latinLnBrk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r>
              <a:rPr dirty="0" sz="12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E-Commerce-Torque Brands purchased TM Lewin in June; a vehicle established by the private equity house SCP.
Wage increment-Companies should take new policies to make their employee satisfied with their job. 
Pricing Strategy- TB is in a position to investigate its customers' end-to-end profitability as well as their willingness to pay in comparison to a comparable peer set, thanks to a pricing strategy that is both historical and competitive 
Discounts- One strategy to attract customers is to discount the sale prices. Retail shops can offer bonuses and discounts to grab the market again. 
Employee shift- It will help employees board into the company with minimal wage structure and not face understaffing
Local retailer shop- It will be a viable plan if Torque Brands can establish retail shops near popular localities.</a:t>
            </a:r>
            <a:endParaRPr dirty="0" sz="1200" lang="en-US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48643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p>
            <a:fld id="{7093A212-64F1-4CF5-BED8-40D898A086FB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4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1" name="Slide Image Placeholder 1"/>
          <p:cNvSpPr>
            <a:spLocks noChangeAspect="1" noRot="1" noGrp="1"/>
          </p:cNvSpPr>
          <p:nvPr>
            <p:ph type="sldImg"/>
          </p:nvPr>
        </p:nvSpPr>
        <p:spPr/>
      </p:sp>
      <p:sp>
        <p:nvSpPr>
          <p:cNvPr id="104865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p>
            <a:pPr algn="l" defTabSz="914400" eaLnBrk="1" fontAlgn="auto" hangingPunct="1" indent="0" latinLnBrk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r>
              <a:rPr dirty="0" sz="12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With changes in wage increment, pricing strategy, and e-commerce, local retailer shop Torque Brands can finally overcome the complex issues that hinder them from earning profitability in the current situation.</a:t>
            </a:r>
            <a:endParaRPr dirty="0" sz="12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dirty="0" lang="en-US"/>
          </a:p>
        </p:txBody>
      </p:sp>
      <p:sp>
        <p:nvSpPr>
          <p:cNvPr id="1048653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p>
            <a:fld id="{7093A212-64F1-4CF5-BED8-40D898A086FB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Title Slide">
    <p:spTree>
      <p:nvGrpSpPr>
        <p:cNvPr id="3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7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anchor="b" bIns="0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598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bIns="91440" tIns="91440">
            <a:normAutofit/>
          </a:bodyPr>
          <a:lstStyle>
            <a:lvl1pPr algn="l" indent="0" marL="0">
              <a:buNone/>
              <a:defRPr baseline="0" b="0" cap="all" sz="1800">
                <a:solidFill>
                  <a:schemeClr val="tx1"/>
                </a:solidFill>
              </a:defRPr>
            </a:lvl1pPr>
            <a:lvl2pPr algn="ctr" indent="0" marL="457200">
              <a:buNone/>
              <a:defRPr sz="1800"/>
            </a:lvl2pPr>
            <a:lvl3pPr algn="ctr" indent="0" marL="914400">
              <a:buNone/>
              <a:defRPr sz="1800"/>
            </a:lvl3pPr>
            <a:lvl4pPr algn="ctr" indent="0" marL="1371600">
              <a:buNone/>
              <a:defRPr sz="1600"/>
            </a:lvl4pPr>
            <a:lvl5pPr algn="ctr" indent="0" marL="1828800">
              <a:buNone/>
              <a:defRPr sz="1600"/>
            </a:lvl5pPr>
            <a:lvl6pPr algn="ctr" indent="0" marL="2286000">
              <a:buNone/>
              <a:defRPr sz="1600"/>
            </a:lvl6pPr>
            <a:lvl7pPr algn="ctr" indent="0" marL="2743200">
              <a:buNone/>
              <a:defRPr sz="1600"/>
            </a:lvl7pPr>
            <a:lvl8pPr algn="ctr" indent="0" marL="3200400">
              <a:buNone/>
              <a:defRPr sz="1600"/>
            </a:lvl8pPr>
            <a:lvl9pPr algn="ctr" indent="0" marL="3657600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dirty="0" lang="en-US"/>
          </a:p>
        </p:txBody>
      </p:sp>
      <p:sp>
        <p:nvSpPr>
          <p:cNvPr id="104859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8F5EF79B-4A74-4BC8-AD1E-074D89C82B5D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104860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p>
            <a:endParaRPr lang="en-US"/>
          </a:p>
        </p:txBody>
      </p:sp>
      <p:sp>
        <p:nvSpPr>
          <p:cNvPr id="104860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p>
            <a:fld id="{2783F13D-9BD4-415C-B05C-232D9F921F98}" type="slidenum">
              <a:rPr lang="en-US" smtClean="0"/>
              <a:t>‹#›</a:t>
            </a:fld>
            <a:endParaRPr lang="en-US"/>
          </a:p>
        </p:txBody>
      </p:sp>
      <p:cxnSp>
        <p:nvCxnSpPr>
          <p:cNvPr id="3145730" name="Straight Connector 14"/>
          <p:cNvCxnSpPr>
            <a:cxnSpLocks/>
          </p:cNvCxnSpPr>
          <p:nvPr/>
        </p:nvCxnSpPr>
        <p:spPr>
          <a:xfrm>
            <a:off x="2417780" y="3528542"/>
            <a:ext cx="8637072" cy="0"/>
          </a:xfrm>
          <a:prstGeom prst="line"/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2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58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104858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8F5EF79B-4A74-4BC8-AD1E-074D89C82B5D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104858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58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2783F13D-9BD4-415C-B05C-232D9F921F98}" type="slidenum">
              <a:rPr lang="en-US" smtClean="0"/>
              <a:t>‹#›</a:t>
            </a:fld>
            <a:endParaRPr lang="en-US"/>
          </a:p>
        </p:txBody>
      </p:sp>
      <p:cxnSp>
        <p:nvCxnSpPr>
          <p:cNvPr id="3145729" name="Straight Connector 32"/>
          <p:cNvCxnSpPr>
            <a:cxnSpLocks/>
          </p:cNvCxnSpPr>
          <p:nvPr/>
        </p:nvCxnSpPr>
        <p:spPr>
          <a:xfrm>
            <a:off x="1453896" y="1847088"/>
            <a:ext cx="9607522" cy="0"/>
          </a:xfrm>
          <a:prstGeom prst="line"/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secHead">
  <p:cSld name="Section Header">
    <p:spTree>
      <p:nvGrpSpPr>
        <p:cNvPr id="5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8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679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algn="l" indent="0" marL="0">
              <a:buNone/>
              <a:defRPr sz="1800">
                <a:solidFill>
                  <a:schemeClr val="tx1"/>
                </a:solidFill>
              </a:defRPr>
            </a:lvl1pPr>
            <a:lvl2pPr indent="0" marL="4572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8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8F5EF79B-4A74-4BC8-AD1E-074D89C82B5D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104868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68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2783F13D-9BD4-415C-B05C-232D9F921F98}" type="slidenum">
              <a:rPr lang="en-US" smtClean="0"/>
              <a:t>‹#›</a:t>
            </a:fld>
            <a:endParaRPr lang="en-US"/>
          </a:p>
        </p:txBody>
      </p:sp>
      <p:cxnSp>
        <p:nvCxnSpPr>
          <p:cNvPr id="3145736" name="Straight Connector 14"/>
          <p:cNvCxnSpPr>
            <a:cxnSpLocks/>
          </p:cNvCxnSpPr>
          <p:nvPr/>
        </p:nvCxnSpPr>
        <p:spPr>
          <a:xfrm>
            <a:off x="1454239" y="3804985"/>
            <a:ext cx="8630446" cy="0"/>
          </a:xfrm>
          <a:prstGeom prst="line"/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5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3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684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1048685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104868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8F5EF79B-4A74-4BC8-AD1E-074D89C82B5D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104868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68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2783F13D-9BD4-415C-B05C-232D9F921F98}" type="slidenum">
              <a:rPr lang="en-US" smtClean="0"/>
              <a:t>‹#›</a:t>
            </a:fld>
            <a:endParaRPr lang="en-US"/>
          </a:p>
        </p:txBody>
      </p:sp>
      <p:cxnSp>
        <p:nvCxnSpPr>
          <p:cNvPr id="3145737" name="Straight Connector 34"/>
          <p:cNvCxnSpPr>
            <a:cxnSpLocks/>
          </p:cNvCxnSpPr>
          <p:nvPr/>
        </p:nvCxnSpPr>
        <p:spPr>
          <a:xfrm>
            <a:off x="1453896" y="1847088"/>
            <a:ext cx="9607522" cy="0"/>
          </a:xfrm>
          <a:prstGeom prst="line"/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5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9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690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indent="0" marL="0">
              <a:lnSpc>
                <a:spcPct val="100000"/>
              </a:lnSpc>
              <a:buNone/>
              <a:defRPr baseline="0" b="0" cap="all" sz="2200">
                <a:solidFill>
                  <a:schemeClr val="accent1"/>
                </a:solidFill>
              </a:defRPr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91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104869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indent="0" marL="0">
              <a:lnSpc>
                <a:spcPct val="100000"/>
              </a:lnSpc>
              <a:buNone/>
              <a:defRPr baseline="0" b="0" cap="all" sz="2200">
                <a:solidFill>
                  <a:schemeClr val="accent1"/>
                </a:solidFill>
              </a:defRPr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93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1048694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8F5EF79B-4A74-4BC8-AD1E-074D89C82B5D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1048695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696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2783F13D-9BD4-415C-B05C-232D9F921F98}" type="slidenum">
              <a:rPr lang="en-US" smtClean="0"/>
              <a:t>‹#›</a:t>
            </a:fld>
            <a:endParaRPr lang="en-US"/>
          </a:p>
        </p:txBody>
      </p:sp>
      <p:cxnSp>
        <p:nvCxnSpPr>
          <p:cNvPr id="3145738" name="Straight Connector 28"/>
          <p:cNvCxnSpPr>
            <a:cxnSpLocks/>
          </p:cNvCxnSpPr>
          <p:nvPr/>
        </p:nvCxnSpPr>
        <p:spPr>
          <a:xfrm>
            <a:off x="1453896" y="1847088"/>
            <a:ext cx="9607522" cy="0"/>
          </a:xfrm>
          <a:prstGeom prst="line"/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4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6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65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8F5EF79B-4A74-4BC8-AD1E-074D89C82B5D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1048658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65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2783F13D-9BD4-415C-B05C-232D9F921F98}" type="slidenum">
              <a:rPr lang="en-US" smtClean="0"/>
              <a:t>‹#›</a:t>
            </a:fld>
            <a:endParaRPr lang="en-US"/>
          </a:p>
        </p:txBody>
      </p:sp>
      <p:cxnSp>
        <p:nvCxnSpPr>
          <p:cNvPr id="3145732" name="Straight Connector 24"/>
          <p:cNvCxnSpPr>
            <a:cxnSpLocks/>
          </p:cNvCxnSpPr>
          <p:nvPr/>
        </p:nvCxnSpPr>
        <p:spPr>
          <a:xfrm>
            <a:off x="1453896" y="1847088"/>
            <a:ext cx="9607522" cy="0"/>
          </a:xfrm>
          <a:prstGeom prst="line"/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5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9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8F5EF79B-4A74-4BC8-AD1E-074D89C82B5D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104869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699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2783F13D-9BD4-415C-B05C-232D9F921F9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Tx">
  <p:cSld name="Content with Caption">
    <p:spTree>
      <p:nvGrpSpPr>
        <p:cNvPr id="5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00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701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1048702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algn="l" indent="0" marL="0">
              <a:buNone/>
              <a:defRPr sz="16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03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8F5EF79B-4A74-4BC8-AD1E-074D89C82B5D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1048704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70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2783F13D-9BD4-415C-B05C-232D9F921F98}" type="slidenum">
              <a:rPr lang="en-US" smtClean="0"/>
              <a:t>‹#›</a:t>
            </a:fld>
            <a:endParaRPr lang="en-US"/>
          </a:p>
        </p:txBody>
      </p:sp>
      <p:cxnSp>
        <p:nvCxnSpPr>
          <p:cNvPr id="3145739" name="Straight Connector 16"/>
          <p:cNvCxnSpPr>
            <a:cxnSpLocks/>
          </p:cNvCxnSpPr>
          <p:nvPr/>
        </p:nvCxnSpPr>
        <p:spPr>
          <a:xfrm>
            <a:off x="1448280" y="3205491"/>
            <a:ext cx="3269490" cy="0"/>
          </a:xfrm>
          <a:prstGeom prst="line"/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picTx">
  <p:cSld name="Picture with Caption">
    <p:spTree>
      <p:nvGrpSpPr>
        <p:cNvPr id="5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048665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/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algn="tl" blurRad="127000" dir="4740000" dist="228600" rotWithShape="0" sx="98000" sy="98000">
                <a:srgbClr val="000000">
                  <a:alpha val="34000"/>
                </a:srgbClr>
              </a:outerShdw>
            </a:effectLst>
            <a:scene3d>
              <a:camera prst="orthographicFront"/>
              <a:lightRig dir="t" rig="threeP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666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/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r="14100000" dist="88900">
                <a:srgbClr val="000000">
                  <a:alpha val="30000"/>
                </a:srgbClr>
              </a:innerShdw>
            </a:effectLst>
            <a:scene3d>
              <a:camera prst="orthographicFront"/>
              <a:lightRig dir="t" rig="threeP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048667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668" name="Picture Placeholder 2"/>
          <p:cNvSpPr>
            <a:spLocks noChangeAspect="1" noGrp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algn="ctr" indent="0" marL="0">
              <a:buNone/>
              <a:defRPr sz="3200"/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dirty="0" lang="en-US"/>
          </a:p>
        </p:txBody>
      </p:sp>
      <p:sp>
        <p:nvSpPr>
          <p:cNvPr id="1048669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algn="l" indent="0" marL="0">
              <a:buNone/>
              <a:defRPr sz="18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70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/>
          </a:lstStyle>
          <a:p>
            <a:fld id="{8F5EF79B-4A74-4BC8-AD1E-074D89C82B5D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1048671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p>
            <a:endParaRPr lang="en-US"/>
          </a:p>
        </p:txBody>
      </p:sp>
      <p:sp>
        <p:nvSpPr>
          <p:cNvPr id="1048672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2783F13D-9BD4-415C-B05C-232D9F921F98}" type="slidenum">
              <a:rPr lang="en-US" smtClean="0"/>
              <a:t>‹#›</a:t>
            </a:fld>
            <a:endParaRPr lang="en-US"/>
          </a:p>
        </p:txBody>
      </p:sp>
      <p:cxnSp>
        <p:nvCxnSpPr>
          <p:cNvPr id="3145734" name="Straight Connector 30"/>
          <p:cNvCxnSpPr>
            <a:cxnSpLocks/>
          </p:cNvCxnSpPr>
          <p:nvPr/>
        </p:nvCxnSpPr>
        <p:spPr>
          <a:xfrm>
            <a:off x="1447382" y="3143605"/>
            <a:ext cx="5527351" cy="0"/>
          </a:xfrm>
          <a:prstGeom prst="line"/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5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3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674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104867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8F5EF79B-4A74-4BC8-AD1E-074D89C82B5D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104867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67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2783F13D-9BD4-415C-B05C-232D9F921F98}" type="slidenum">
              <a:rPr lang="en-US" smtClean="0"/>
              <a:t>‹#›</a:t>
            </a:fld>
            <a:endParaRPr lang="en-US"/>
          </a:p>
        </p:txBody>
      </p:sp>
      <p:cxnSp>
        <p:nvCxnSpPr>
          <p:cNvPr id="3145735" name="Straight Connector 25"/>
          <p:cNvCxnSpPr>
            <a:cxnSpLocks/>
          </p:cNvCxnSpPr>
          <p:nvPr/>
        </p:nvCxnSpPr>
        <p:spPr>
          <a:xfrm>
            <a:off x="1453896" y="1847088"/>
            <a:ext cx="9607522" cy="0"/>
          </a:xfrm>
          <a:prstGeom prst="line"/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Vertical Title and Text">
    <p:spTree>
      <p:nvGrpSpPr>
        <p:cNvPr id="4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0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/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661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104866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8F5EF79B-4A74-4BC8-AD1E-074D89C82B5D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104866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66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2783F13D-9BD4-415C-B05C-232D9F921F98}" type="slidenum">
              <a:rPr lang="en-US" smtClean="0"/>
              <a:t>‹#›</a:t>
            </a:fld>
            <a:endParaRPr lang="en-US"/>
          </a:p>
        </p:txBody>
      </p:sp>
      <p:cxnSp>
        <p:nvCxnSpPr>
          <p:cNvPr id="3145733" name="Straight Connector 14"/>
          <p:cNvCxnSpPr>
            <a:cxnSpLocks/>
          </p:cNvCxnSpPr>
          <p:nvPr/>
        </p:nvCxnSpPr>
        <p:spPr>
          <a:xfrm>
            <a:off x="9439111" y="798973"/>
            <a:ext cx="0" cy="4659889"/>
          </a:xfrm>
          <a:prstGeom prst="line"/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image" Target="../media/image1.jpeg"/><Relationship Id="rId13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76" name="Rectangle 7"/>
          <p:cNvSpPr/>
          <p:nvPr/>
        </p:nvSpPr>
        <p:spPr>
          <a:xfrm>
            <a:off x="0" y="2019476"/>
            <a:ext cx="12192000" cy="4105941"/>
          </a:xfrm>
          <a:prstGeom prst="rect"/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097152" name="Picture 6"/>
          <p:cNvPicPr>
            <a:picLocks noChangeAspect="1"/>
          </p:cNvPicPr>
          <p:nvPr/>
        </p:nvPicPr>
        <p:blipFill rotWithShape="1">
          <a:blip xmlns:r="http://schemas.openxmlformats.org/officeDocument/2006/relationships" r:embed="rId12"/>
          <a:srcRect t="1538" b="-1538"/>
          <a:stretch>
            <a:fillRect/>
          </a:stretch>
        </p:blipFill>
        <p:spPr bwMode="black">
          <a:xfrm>
            <a:off x="0" y="6126480"/>
            <a:ext cx="12192000" cy="742950"/>
          </a:xfrm>
          <a:prstGeom prst="rect"/>
        </p:spPr>
      </p:pic>
      <p:sp>
        <p:nvSpPr>
          <p:cNvPr id="1048577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/>
        </p:spPr>
        <p:txBody>
          <a:bodyPr anchor="t" bIns="45720" lIns="91440" rIns="91440" rtlCol="0" tIns="45720" vert="horz">
            <a:normAutofit/>
          </a:bodyPr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1048578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/>
        </p:spPr>
        <p:txBody>
          <a:bodyPr bIns="45720" lIns="91440" rIns="91440" rtlCol="0" tIns="45720" vert="horz">
            <a:normAutofit/>
          </a:bodyPr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1048579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/>
        </p:spPr>
        <p:txBody>
          <a:bodyPr anchor="ctr" bIns="45720" lIns="91440" rIns="91440" rtlCol="0" tIns="45720" vert="horz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5EF79B-4A74-4BC8-AD1E-074D89C82B5D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1048580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/>
        </p:spPr>
        <p:txBody>
          <a:bodyPr anchor="ctr" bIns="45720" lIns="91440" rIns="91440" rtlCol="0" tIns="45720" vert="horz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048581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/>
        </p:spPr>
        <p:txBody>
          <a:bodyPr anchor="t" bIns="45720" lIns="91440" rIns="91440" rtlCol="0" tIns="45720" vert="horz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2783F13D-9BD4-415C-B05C-232D9F921F98}" type="slidenum">
              <a:rPr lang="en-US" smtClean="0"/>
              <a:t>‹#›</a:t>
            </a:fld>
            <a:endParaRPr lang="en-US"/>
          </a:p>
        </p:txBody>
      </p:sp>
      <p:cxnSp>
        <p:nvCxnSpPr>
          <p:cNvPr id="3145728" name="Straight Connector 9"/>
          <p:cNvCxnSpPr>
            <a:cxnSpLocks/>
          </p:cNvCxnSpPr>
          <p:nvPr/>
        </p:nvCxnSpPr>
        <p:spPr>
          <a:xfrm>
            <a:off x="0" y="6128413"/>
            <a:ext cx="12192000" cy="0"/>
          </a:xfrm>
          <a:prstGeom prst="line"/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accent1="accent1" accent2="accent2" accent3="accent3" accent4="accent4" accent5="accent5" accent6="accent6" bg1="lt1" bg2="lt2" tx1="dk1" tx2="dk2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eaLnBrk="1" hangingPunct="1" latinLnBrk="0" rtl="0">
        <a:lnSpc>
          <a:spcPct val="90000"/>
        </a:lnSpc>
        <a:spcBef>
          <a:spcPct val="0"/>
        </a:spcBef>
        <a:buNone/>
        <a:defRPr b="0" cap="all" sz="3200" i="0" kern="120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algn="l" defTabSz="914400" eaLnBrk="1" hangingPunct="1" indent="-228600" latinLnBrk="0" marL="228600" rtl="0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algn="l" defTabSz="914400" eaLnBrk="1" hangingPunct="1" indent="-228600" latinLnBrk="0" marL="685800" rtl="0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baseline="0" cap="none"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baseline="0" cap="none"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baseline="0"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baseline="0"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4.xml"/></Relationships>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5.xml"/></Relationships>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6.xml"/></Relationships>
</file>

<file path=ppt/slides/_rels/slide8.xml.rels><?xml version="1.0" encoding="UTF-8" standalone="yes"?>
<Relationships xmlns="http://schemas.openxmlformats.org/package/2006/relationships"><Relationship Id="rId1" Type="http://schemas.openxmlformats.org/officeDocument/2006/relationships/hyperlink" Target="https://www.publicissapient.com/insights/covid19_perspectives_on_the_coronavirus/whats-next-in-retail" TargetMode="External"/><Relationship Id="rId2" Type="http://schemas.openxmlformats.org/officeDocument/2006/relationships/hyperlink" Target="https://dataweave.com/blog/impact-of-inflation-on-retail-industry" TargetMode="External"/><Relationship Id="rId3" Type="http://schemas.openxmlformats.org/officeDocument/2006/relationships/hyperlink" Target="https://www.oecd.org/coronavirus/policy-responses/covid-19-and-the-retail-sector-impact-and-policy-responses-371d7599/" TargetMode="External"/><Relationship Id="rId4" Type="http://schemas.openxmlformats.org/officeDocument/2006/relationships/hyperlink" Target="https://pestleanalysis.com/pestel-analysis-of-retail-industry/" TargetMode="External"/><Relationship Id="rId5" Type="http://schemas.openxmlformats.org/officeDocument/2006/relationships/hyperlink" Target="https://fashionunited.uk/news/business/tm-lewin-owner-torque-brands-mulls-jaeger-takeover/2020102251506" TargetMode="External"/><Relationship Id="rId6" Type="http://schemas.openxmlformats.org/officeDocument/2006/relationships/hyperlink" Target="https://www.cnbc.com/2020/02/17/coronavirus-could-impact-5-million-companies-worldwide-research-shows.html" TargetMode="External"/><Relationship Id="rId7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p>
            <a:pPr algn="ctr"/>
            <a:r>
              <a:rPr dirty="0" lang="en-US"/>
              <a:t>Problem Solving and Decision Making</a:t>
            </a:r>
            <a:br>
              <a:rPr dirty="0" lang="en-US"/>
            </a:br>
            <a:r>
              <a:rPr dirty="0" lang="en-US"/>
              <a:t>Task: Presentation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xmlns:p14="http://schemas.microsoft.com/office/powerpoint/2010/main" spd="slow" p14:dur="2000"/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7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dirty="0" lang="en-US"/>
              <a:t>Introduction</a:t>
            </a:r>
          </a:p>
        </p:txBody>
      </p:sp>
      <p:sp>
        <p:nvSpPr>
          <p:cNvPr id="1048588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4444" lnSpcReduction="20000"/>
          </a:bodyPr>
          <a:p>
            <a:pPr algn="just"/>
            <a:r>
              <a:rPr dirty="0" sz="2696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Torque Brands purchased TM Lewin in June; a vehicle established by the private equity house SCP.</a:t>
            </a:r>
            <a:endParaRPr dirty="0" sz="2696" lang="en-US"/>
          </a:p>
          <a:p>
            <a:pPr algn="just"/>
            <a:r>
              <a:rPr dirty="0" sz="2696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presentation shows what hinders Torque Brands from gaining profitability after a pandemic hits them.</a:t>
            </a:r>
            <a:endParaRPr dirty="0" sz="2696" lang="en-US"/>
          </a:p>
          <a:p>
            <a:pPr algn="just"/>
            <a:r>
              <a:rPr dirty="0" sz="2696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also shows how to overcome those complex issues in present times by solving supply chain issues, inflation, and consumer behavior.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dirty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xmlns:p14="http://schemas.microsoft.com/office/powerpoint/2010/main" spd="med" p14:dur="700">
        <p:fade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dirty="0" lang="en-US"/>
              <a:t>Nature and impact of the complex problem on employees and their organizations</a:t>
            </a:r>
          </a:p>
        </p:txBody>
      </p:sp>
      <p:sp>
        <p:nvSpPr>
          <p:cNvPr id="1048593" name="Content Placeholder 2"/>
          <p:cNvSpPr>
            <a:spLocks noGrp="1"/>
          </p:cNvSpPr>
          <p:nvPr>
            <p:ph idx="1"/>
          </p:nvPr>
        </p:nvSpPr>
        <p:spPr>
          <a:xfrm>
            <a:off x="1451579" y="1853754"/>
            <a:ext cx="9603275" cy="4264752"/>
          </a:xfrm>
        </p:spPr>
        <p:txBody>
          <a:bodyPr>
            <a:normAutofit/>
          </a:bodyPr>
          <a:p>
            <a:pPr algn="just"/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</a:t>
            </a:r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ost non-essential retail operations face challenges such as labor shortages, supply chain disruptions, workplace conditions, and  high customer demand. </a:t>
            </a:r>
            <a:endParaRPr dirty="0" lang="en-US"/>
          </a:p>
          <a:p>
            <a:pPr algn="just"/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Due to </a:t>
            </a:r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lockdown restrictions</a:t>
            </a:r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</a:t>
            </a:r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</a:t>
            </a:r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etailers had difficulty establishing omnichannel participation.</a:t>
            </a:r>
            <a:endParaRPr dirty="0" lang="en-US"/>
          </a:p>
          <a:p>
            <a:pPr algn="just"/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Most stores have raised their prices, so it stands to reason that some customers will respond by shifting their spending habits.</a:t>
            </a:r>
            <a:endParaRPr dirty="0" lang="en-US"/>
          </a:p>
          <a:p>
            <a:pPr algn="just"/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</a:t>
            </a:r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etail stores would prefer to charge customers more to cover the cost of inflation in this manner.</a:t>
            </a:r>
            <a:endParaRPr dirty="0" lang="en-US"/>
          </a:p>
          <a:p>
            <a:pPr algn="just"/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Workers' demands for pay raises and some forms of industrial action have arisen in response to rising living costs</a:t>
            </a:r>
            <a:endParaRPr dirty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xmlns:p14="http://schemas.microsoft.com/office/powerpoint/2010/main" spd="slow" p14:dur="1500">
        <p:split orient="ver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3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b="1" dirty="0" lang="en-US">
                <a:latin typeface="Arial" panose="020B0604020202020204" pitchFamily="34" charset="0"/>
                <a:ea typeface="Calibri" panose="020F0502020204030204" pitchFamily="34" charset="0"/>
              </a:rPr>
              <a:t>PESTEL Analysis</a:t>
            </a:r>
            <a:br>
              <a:rPr b="1" dirty="0" sz="32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</a:b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dirty="0" sz="1800" lang="en-US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Frue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2018)</a:t>
            </a:r>
            <a:endParaRPr dirty="0" lang="en-US"/>
          </a:p>
        </p:txBody>
      </p:sp>
      <p:cxnSp>
        <p:nvCxnSpPr>
          <p:cNvPr id="3145731" name="Straight Connector 4"/>
          <p:cNvCxnSpPr>
            <a:cxnSpLocks/>
          </p:cNvCxnSpPr>
          <p:nvPr/>
        </p:nvCxnSpPr>
        <p:spPr>
          <a:xfrm>
            <a:off x="1075969" y="4041912"/>
            <a:ext cx="10214885" cy="0"/>
          </a:xfrm>
          <a:prstGeom prst="line"/>
          <a:ln w="57150">
            <a:headEnd type="diamond" w="med" len="med"/>
            <a:tailEnd type="diamond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04" name="TextBox 5"/>
          <p:cNvSpPr txBox="1"/>
          <p:nvPr/>
        </p:nvSpPr>
        <p:spPr>
          <a:xfrm>
            <a:off x="1195237" y="2172759"/>
            <a:ext cx="2849218" cy="369332"/>
          </a:xfrm>
          <a:prstGeom prst="rect"/>
          <a:noFill/>
        </p:spPr>
        <p:txBody>
          <a:bodyPr rtlCol="0" wrap="square">
            <a:spAutoFit/>
          </a:bodyPr>
          <a:p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Political</a:t>
            </a:r>
            <a:endParaRPr dirty="0" lang="en-US"/>
          </a:p>
        </p:txBody>
      </p:sp>
      <p:sp>
        <p:nvSpPr>
          <p:cNvPr id="1048607" name="TextBox 8"/>
          <p:cNvSpPr txBox="1"/>
          <p:nvPr/>
        </p:nvSpPr>
        <p:spPr>
          <a:xfrm>
            <a:off x="1195237" y="2690336"/>
            <a:ext cx="2849218" cy="1424941"/>
          </a:xfrm>
          <a:prstGeom prst="rect"/>
          <a:noFill/>
        </p:spPr>
        <p:txBody>
          <a:bodyPr rtlCol="0" wrap="square">
            <a:spAutoFit/>
          </a:bodyPr>
          <a:p>
            <a:r>
              <a:rPr dirty="0" lang="en-US"/>
              <a:t>External factors are government Policy, tax, global trade agreements and or restrictions</a:t>
            </a:r>
          </a:p>
          <a:p>
            <a:r>
              <a:rPr dirty="0" lang="en-US"/>
              <a:t>  </a:t>
            </a:r>
          </a:p>
        </p:txBody>
      </p:sp>
      <p:sp>
        <p:nvSpPr>
          <p:cNvPr id="1048608" name="TextBox 11"/>
          <p:cNvSpPr txBox="1"/>
          <p:nvPr/>
        </p:nvSpPr>
        <p:spPr>
          <a:xfrm>
            <a:off x="4238250" y="1988092"/>
            <a:ext cx="2849218" cy="369332"/>
          </a:xfrm>
          <a:prstGeom prst="rect"/>
          <a:noFill/>
        </p:spPr>
        <p:txBody>
          <a:bodyPr rtlCol="0" wrap="square">
            <a:spAutoFit/>
          </a:bodyPr>
          <a:p>
            <a:r>
              <a:rPr b="1" dirty="0" lang="en-US">
                <a:latin typeface="Arial" panose="020B0604020202020204" pitchFamily="34" charset="0"/>
              </a:rPr>
              <a:t>Economical</a:t>
            </a:r>
            <a:endParaRPr dirty="0" lang="en-US"/>
          </a:p>
        </p:txBody>
      </p:sp>
      <p:sp>
        <p:nvSpPr>
          <p:cNvPr id="1048609" name="TextBox 12"/>
          <p:cNvSpPr txBox="1"/>
          <p:nvPr/>
        </p:nvSpPr>
        <p:spPr>
          <a:xfrm>
            <a:off x="4238250" y="2377480"/>
            <a:ext cx="2803641" cy="1424939"/>
          </a:xfrm>
          <a:prstGeom prst="rect"/>
          <a:noFill/>
        </p:spPr>
        <p:txBody>
          <a:bodyPr rtlCol="0" wrap="square">
            <a:spAutoFit/>
          </a:bodyPr>
          <a:p>
            <a:r>
              <a:rPr dirty="0" lang="en-US"/>
              <a:t>External factors are cost of living, labor cost, consumer Spending Habits </a:t>
            </a:r>
          </a:p>
          <a:p>
            <a:r>
              <a:rPr dirty="0" lang="en-US"/>
              <a:t>  </a:t>
            </a:r>
          </a:p>
        </p:txBody>
      </p:sp>
      <p:sp>
        <p:nvSpPr>
          <p:cNvPr id="1048611" name="TextBox 15"/>
          <p:cNvSpPr txBox="1"/>
          <p:nvPr/>
        </p:nvSpPr>
        <p:spPr>
          <a:xfrm>
            <a:off x="7551197" y="4784087"/>
            <a:ext cx="3205047" cy="1158240"/>
          </a:xfrm>
          <a:prstGeom prst="rect"/>
          <a:noFill/>
        </p:spPr>
        <p:txBody>
          <a:bodyPr rtlCol="0" wrap="square">
            <a:spAutoFit/>
          </a:bodyPr>
          <a:p>
            <a:r>
              <a:rPr dirty="0" lang="en-US"/>
              <a:t>External factors are fashion, consumer buying habits, career attitudes</a:t>
            </a:r>
          </a:p>
          <a:p>
            <a:endParaRPr dirty="0" lang="en-US"/>
          </a:p>
        </p:txBody>
      </p:sp>
      <p:sp>
        <p:nvSpPr>
          <p:cNvPr id="1048612" name="TextBox 16"/>
          <p:cNvSpPr txBox="1"/>
          <p:nvPr/>
        </p:nvSpPr>
        <p:spPr>
          <a:xfrm>
            <a:off x="1208489" y="4281405"/>
            <a:ext cx="2849218" cy="369332"/>
          </a:xfrm>
          <a:prstGeom prst="rect"/>
          <a:noFill/>
        </p:spPr>
        <p:txBody>
          <a:bodyPr rtlCol="0" wrap="square">
            <a:spAutoFit/>
          </a:bodyPr>
          <a:p>
            <a:r>
              <a:rPr b="1" dirty="0" lang="en-US">
                <a:latin typeface="Arial" panose="020B0604020202020204" pitchFamily="34" charset="0"/>
              </a:rPr>
              <a:t>Technology</a:t>
            </a:r>
            <a:endParaRPr dirty="0" lang="en-US"/>
          </a:p>
        </p:txBody>
      </p:sp>
      <p:sp>
        <p:nvSpPr>
          <p:cNvPr id="1048613" name="TextBox 17"/>
          <p:cNvSpPr txBox="1"/>
          <p:nvPr/>
        </p:nvSpPr>
        <p:spPr>
          <a:xfrm>
            <a:off x="4373217" y="4281405"/>
            <a:ext cx="2849218" cy="369332"/>
          </a:xfrm>
          <a:prstGeom prst="rect"/>
          <a:noFill/>
        </p:spPr>
        <p:txBody>
          <a:bodyPr rtlCol="0" wrap="square">
            <a:spAutoFit/>
          </a:bodyPr>
          <a:p>
            <a:r>
              <a:rPr b="1" dirty="0" lang="en-US">
                <a:latin typeface="Arial" panose="020B0604020202020204" pitchFamily="34" charset="0"/>
              </a:rPr>
              <a:t>Environmental</a:t>
            </a:r>
            <a:endParaRPr dirty="0" lang="en-US"/>
          </a:p>
        </p:txBody>
      </p:sp>
      <p:sp>
        <p:nvSpPr>
          <p:cNvPr id="1048614" name="TextBox 18"/>
          <p:cNvSpPr txBox="1"/>
          <p:nvPr/>
        </p:nvSpPr>
        <p:spPr>
          <a:xfrm>
            <a:off x="7924799" y="4281405"/>
            <a:ext cx="2849218" cy="369332"/>
          </a:xfrm>
          <a:prstGeom prst="rect"/>
          <a:noFill/>
        </p:spPr>
        <p:txBody>
          <a:bodyPr rtlCol="0" wrap="square">
            <a:spAutoFit/>
          </a:bodyPr>
          <a:p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Legal</a:t>
            </a:r>
            <a:endParaRPr dirty="0" lang="en-US"/>
          </a:p>
        </p:txBody>
      </p:sp>
      <p:sp>
        <p:nvSpPr>
          <p:cNvPr id="1048615" name="TextBox 19"/>
          <p:cNvSpPr txBox="1"/>
          <p:nvPr/>
        </p:nvSpPr>
        <p:spPr>
          <a:xfrm>
            <a:off x="1195237" y="4798982"/>
            <a:ext cx="2849218" cy="891540"/>
          </a:xfrm>
          <a:prstGeom prst="rect"/>
          <a:noFill/>
        </p:spPr>
        <p:txBody>
          <a:bodyPr rtlCol="0" wrap="square">
            <a:spAutoFit/>
          </a:bodyPr>
          <a:p>
            <a:r>
              <a:rPr dirty="0" lang="en-US"/>
              <a:t>External factors are automation, innovation, technologies </a:t>
            </a:r>
          </a:p>
        </p:txBody>
      </p:sp>
      <p:sp>
        <p:nvSpPr>
          <p:cNvPr id="1048616" name="TextBox 20"/>
          <p:cNvSpPr txBox="1"/>
          <p:nvPr/>
        </p:nvSpPr>
        <p:spPr>
          <a:xfrm>
            <a:off x="4373217" y="4650737"/>
            <a:ext cx="2849218" cy="1158240"/>
          </a:xfrm>
          <a:prstGeom prst="rect"/>
          <a:noFill/>
        </p:spPr>
        <p:txBody>
          <a:bodyPr rtlCol="0" wrap="square">
            <a:spAutoFit/>
          </a:bodyPr>
          <a:p>
            <a:r>
              <a:rPr dirty="0" lang="en-US"/>
              <a:t>External factors are employment law, health and safety regulation</a:t>
            </a:r>
          </a:p>
          <a:p>
            <a:endParaRPr dirty="0" lang="en-US"/>
          </a:p>
        </p:txBody>
      </p:sp>
      <p:sp>
        <p:nvSpPr>
          <p:cNvPr id="1048617" name="TextBox 21"/>
          <p:cNvSpPr txBox="1"/>
          <p:nvPr/>
        </p:nvSpPr>
        <p:spPr>
          <a:xfrm>
            <a:off x="7924799" y="2098393"/>
            <a:ext cx="2849218" cy="1691639"/>
          </a:xfrm>
          <a:prstGeom prst="rect"/>
          <a:noFill/>
        </p:spPr>
        <p:txBody>
          <a:bodyPr rtlCol="0" wrap="square">
            <a:spAutoFit/>
          </a:bodyPr>
          <a:p>
            <a:r>
              <a:rPr b="1" dirty="0" lang="en-US"/>
              <a:t>S</a:t>
            </a:r>
            <a:r>
              <a:rPr b="1" dirty="0" lang="en-US"/>
              <a:t>o</a:t>
            </a:r>
            <a:r>
              <a:rPr b="1" dirty="0" lang="en-US"/>
              <a:t>c</a:t>
            </a:r>
            <a:r>
              <a:rPr b="1" dirty="0" lang="en-US"/>
              <a:t>i</a:t>
            </a:r>
            <a:r>
              <a:rPr b="1" dirty="0" lang="en-US"/>
              <a:t>a</a:t>
            </a:r>
            <a:r>
              <a:rPr b="1" dirty="0" lang="en-US"/>
              <a:t>l</a:t>
            </a:r>
            <a:endParaRPr altLang="en-US" lang="zh-CN"/>
          </a:p>
          <a:p>
            <a:r>
              <a:rPr dirty="0" lang="en-US"/>
              <a:t>E</a:t>
            </a:r>
            <a:r>
              <a:rPr dirty="0" lang="en-US"/>
              <a:t>x</a:t>
            </a:r>
            <a:r>
              <a:rPr dirty="0" lang="en-US"/>
              <a:t>ernal factors are supply chain management for future pandemics, environmental restrictions </a:t>
            </a:r>
            <a:endParaRPr altLang="en-US" lang="zh-CN"/>
          </a:p>
          <a:p>
            <a:endParaRPr dirty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xmlns:p14="http://schemas.microsoft.com/office/powerpoint/2010/main" spd="slow" p14:dur="3400">
        <p14:reveal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7154" name="Picture 31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tretch>
            <a:fillRect/>
          </a:stretch>
        </p:blipFill>
        <p:spPr>
          <a:xfrm>
            <a:off x="4302335" y="2225037"/>
            <a:ext cx="6839001" cy="2963567"/>
          </a:xfrm>
          <a:prstGeom prst="rect"/>
        </p:spPr>
      </p:pic>
      <p:sp>
        <p:nvSpPr>
          <p:cNvPr id="1048621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dirty="0" lang="en-US"/>
              <a:t>Cause and Effect analysis</a:t>
            </a:r>
          </a:p>
        </p:txBody>
      </p:sp>
      <p:sp>
        <p:nvSpPr>
          <p:cNvPr id="1048623" name="TextBox 11"/>
          <p:cNvSpPr txBox="1"/>
          <p:nvPr/>
        </p:nvSpPr>
        <p:spPr>
          <a:xfrm>
            <a:off x="5903604" y="2675137"/>
            <a:ext cx="1274700" cy="369332"/>
          </a:xfrm>
          <a:prstGeom prst="rect"/>
          <a:noFill/>
        </p:spPr>
        <p:txBody>
          <a:bodyPr rtlCol="0" wrap="square">
            <a:spAutoFit/>
          </a:bodyPr>
          <a:p>
            <a:r>
              <a:rPr dirty="0" lang="en-US"/>
              <a:t>In-store</a:t>
            </a:r>
          </a:p>
        </p:txBody>
      </p:sp>
      <p:sp>
        <p:nvSpPr>
          <p:cNvPr id="1048624" name="TextBox 14"/>
          <p:cNvSpPr txBox="1"/>
          <p:nvPr/>
        </p:nvSpPr>
        <p:spPr>
          <a:xfrm>
            <a:off x="8557874" y="3012992"/>
            <a:ext cx="1274700" cy="624839"/>
          </a:xfrm>
          <a:prstGeom prst="rect"/>
          <a:noFill/>
        </p:spPr>
        <p:txBody>
          <a:bodyPr rtlCol="0" wrap="square">
            <a:spAutoFit/>
          </a:bodyPr>
          <a:p>
            <a:r>
              <a:rPr dirty="0" lang="en-US"/>
              <a:t>Less wages</a:t>
            </a:r>
          </a:p>
        </p:txBody>
      </p:sp>
      <p:sp>
        <p:nvSpPr>
          <p:cNvPr id="1048625" name="TextBox 15"/>
          <p:cNvSpPr txBox="1"/>
          <p:nvPr/>
        </p:nvSpPr>
        <p:spPr>
          <a:xfrm>
            <a:off x="8836799" y="2353145"/>
            <a:ext cx="1479608" cy="624839"/>
          </a:xfrm>
          <a:prstGeom prst="rect"/>
          <a:noFill/>
        </p:spPr>
        <p:txBody>
          <a:bodyPr rtlCol="0" wrap="square">
            <a:spAutoFit/>
          </a:bodyPr>
          <a:p>
            <a:r>
              <a:rPr dirty="0" lang="en-US"/>
              <a:t>Understaffed </a:t>
            </a:r>
          </a:p>
        </p:txBody>
      </p:sp>
      <p:sp>
        <p:nvSpPr>
          <p:cNvPr id="1048626" name="TextBox 16"/>
          <p:cNvSpPr txBox="1"/>
          <p:nvPr/>
        </p:nvSpPr>
        <p:spPr>
          <a:xfrm>
            <a:off x="6544437" y="3309144"/>
            <a:ext cx="1274700" cy="369332"/>
          </a:xfrm>
          <a:prstGeom prst="rect"/>
          <a:noFill/>
        </p:spPr>
        <p:txBody>
          <a:bodyPr rtlCol="0" wrap="square">
            <a:spAutoFit/>
          </a:bodyPr>
          <a:p>
            <a:r>
              <a:rPr dirty="0" lang="en-US"/>
              <a:t>Marketing </a:t>
            </a:r>
          </a:p>
        </p:txBody>
      </p:sp>
      <p:sp>
        <p:nvSpPr>
          <p:cNvPr id="1048627" name="TextBox 19"/>
          <p:cNvSpPr txBox="1"/>
          <p:nvPr/>
        </p:nvSpPr>
        <p:spPr>
          <a:xfrm>
            <a:off x="7398994" y="4831829"/>
            <a:ext cx="1609682" cy="369332"/>
          </a:xfrm>
          <a:prstGeom prst="rect"/>
          <a:noFill/>
        </p:spPr>
        <p:txBody>
          <a:bodyPr rtlCol="0" wrap="square">
            <a:spAutoFit/>
          </a:bodyPr>
          <a:p>
            <a:r>
              <a:rPr dirty="0" lang="en-US"/>
              <a:t>Omni channel</a:t>
            </a:r>
          </a:p>
        </p:txBody>
      </p:sp>
      <p:sp>
        <p:nvSpPr>
          <p:cNvPr id="1048628" name="TextBox 20"/>
          <p:cNvSpPr txBox="1"/>
          <p:nvPr/>
        </p:nvSpPr>
        <p:spPr>
          <a:xfrm>
            <a:off x="7020618" y="4086700"/>
            <a:ext cx="1274700" cy="369332"/>
          </a:xfrm>
          <a:prstGeom prst="rect"/>
          <a:noFill/>
        </p:spPr>
        <p:txBody>
          <a:bodyPr rtlCol="0" wrap="square">
            <a:spAutoFit/>
          </a:bodyPr>
          <a:p>
            <a:r>
              <a:rPr dirty="0" lang="en-US"/>
              <a:t>Inventory</a:t>
            </a:r>
          </a:p>
        </p:txBody>
      </p:sp>
      <p:sp>
        <p:nvSpPr>
          <p:cNvPr id="1048629" name="TextBox 21"/>
          <p:cNvSpPr txBox="1"/>
          <p:nvPr/>
        </p:nvSpPr>
        <p:spPr>
          <a:xfrm>
            <a:off x="9400279" y="4049295"/>
            <a:ext cx="1274700" cy="369332"/>
          </a:xfrm>
          <a:prstGeom prst="rect"/>
          <a:noFill/>
        </p:spPr>
        <p:txBody>
          <a:bodyPr rtlCol="0" wrap="square">
            <a:spAutoFit/>
          </a:bodyPr>
          <a:p>
            <a:r>
              <a:rPr dirty="0" lang="en-US"/>
              <a:t>Safety kit</a:t>
            </a:r>
          </a:p>
        </p:txBody>
      </p:sp>
      <p:sp>
        <p:nvSpPr>
          <p:cNvPr id="1048630" name="TextBox 22"/>
          <p:cNvSpPr txBox="1"/>
          <p:nvPr/>
        </p:nvSpPr>
        <p:spPr>
          <a:xfrm>
            <a:off x="9563316" y="4614361"/>
            <a:ext cx="1274700" cy="369332"/>
          </a:xfrm>
          <a:prstGeom prst="rect"/>
          <a:noFill/>
        </p:spPr>
        <p:txBody>
          <a:bodyPr rtlCol="0" wrap="square">
            <a:spAutoFit/>
          </a:bodyPr>
          <a:p>
            <a:r>
              <a:rPr dirty="0" lang="en-US"/>
              <a:t>CSR value</a:t>
            </a:r>
          </a:p>
        </p:txBody>
      </p:sp>
      <p:sp>
        <p:nvSpPr>
          <p:cNvPr id="1048631" name="TextBox 23"/>
          <p:cNvSpPr txBox="1"/>
          <p:nvPr/>
        </p:nvSpPr>
        <p:spPr>
          <a:xfrm>
            <a:off x="6540954" y="1934522"/>
            <a:ext cx="1035503" cy="369332"/>
          </a:xfrm>
          <a:prstGeom prst="rect"/>
          <a:noFill/>
        </p:spPr>
        <p:txBody>
          <a:bodyPr rtlCol="0" wrap="square">
            <a:spAutoFit/>
          </a:bodyPr>
          <a:p>
            <a:r>
              <a:rPr b="1" dirty="0" lang="en-US"/>
              <a:t>Method</a:t>
            </a:r>
          </a:p>
        </p:txBody>
      </p:sp>
      <p:sp>
        <p:nvSpPr>
          <p:cNvPr id="1048632" name="TextBox 24"/>
          <p:cNvSpPr txBox="1"/>
          <p:nvPr/>
        </p:nvSpPr>
        <p:spPr>
          <a:xfrm>
            <a:off x="8541100" y="1902084"/>
            <a:ext cx="1035503" cy="369332"/>
          </a:xfrm>
          <a:prstGeom prst="rect"/>
          <a:noFill/>
        </p:spPr>
        <p:txBody>
          <a:bodyPr rtlCol="0" wrap="square">
            <a:spAutoFit/>
          </a:bodyPr>
          <a:p>
            <a:r>
              <a:rPr b="1" dirty="0" lang="en-US"/>
              <a:t>People</a:t>
            </a:r>
          </a:p>
        </p:txBody>
      </p:sp>
      <p:sp>
        <p:nvSpPr>
          <p:cNvPr id="1048633" name="TextBox 26"/>
          <p:cNvSpPr txBox="1"/>
          <p:nvPr/>
        </p:nvSpPr>
        <p:spPr>
          <a:xfrm>
            <a:off x="6929123" y="5227496"/>
            <a:ext cx="1274700" cy="369332"/>
          </a:xfrm>
          <a:prstGeom prst="rect"/>
          <a:noFill/>
        </p:spPr>
        <p:txBody>
          <a:bodyPr rtlCol="0" wrap="square">
            <a:spAutoFit/>
          </a:bodyPr>
          <a:p>
            <a:r>
              <a:rPr b="1" dirty="0" lang="en-US"/>
              <a:t>Material </a:t>
            </a:r>
          </a:p>
        </p:txBody>
      </p:sp>
      <p:sp>
        <p:nvSpPr>
          <p:cNvPr id="1048634" name="TextBox 28"/>
          <p:cNvSpPr txBox="1"/>
          <p:nvPr/>
        </p:nvSpPr>
        <p:spPr>
          <a:xfrm>
            <a:off x="4435751" y="4866482"/>
            <a:ext cx="1660249" cy="369332"/>
          </a:xfrm>
          <a:prstGeom prst="rect"/>
          <a:noFill/>
        </p:spPr>
        <p:txBody>
          <a:bodyPr rtlCol="0" wrap="square">
            <a:spAutoFit/>
          </a:bodyPr>
          <a:p>
            <a:r>
              <a:rPr b="1" dirty="0" lang="en-US"/>
              <a:t>Profitability</a:t>
            </a:r>
          </a:p>
        </p:txBody>
      </p:sp>
      <p:sp>
        <p:nvSpPr>
          <p:cNvPr id="1048635" name="TextBox 29"/>
          <p:cNvSpPr txBox="1"/>
          <p:nvPr/>
        </p:nvSpPr>
        <p:spPr>
          <a:xfrm>
            <a:off x="9149431" y="5179427"/>
            <a:ext cx="1796644" cy="369332"/>
          </a:xfrm>
          <a:prstGeom prst="rect"/>
          <a:noFill/>
        </p:spPr>
        <p:txBody>
          <a:bodyPr rtlCol="0" wrap="square">
            <a:spAutoFit/>
          </a:bodyPr>
          <a:p>
            <a:r>
              <a:rPr b="1" dirty="0" lang="en-US"/>
              <a:t>Environmental </a:t>
            </a:r>
          </a:p>
        </p:txBody>
      </p:sp>
    </p:spTree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7155" name="Picture 4"/>
          <p:cNvPicPr>
            <a:picLocks noChangeAspect="1"/>
          </p:cNvPicPr>
          <p:nvPr/>
        </p:nvPicPr>
        <p:blipFill>
          <a:blip xmlns:r="http://schemas.openxmlformats.org/officeDocument/2006/relationships" r:embed="rId1">
            <a:alphaModFix amt="25000"/>
          </a:blip>
          <a:stretch>
            <a:fillRect/>
          </a:stretch>
        </p:blipFill>
        <p:spPr>
          <a:xfrm>
            <a:off x="6096000" y="233498"/>
            <a:ext cx="5232847" cy="5232847"/>
          </a:xfrm>
          <a:prstGeom prst="rect"/>
        </p:spPr>
      </p:pic>
      <p:sp>
        <p:nvSpPr>
          <p:cNvPr id="1048639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dirty="0" lang="en-US"/>
              <a:t>Alternative solution</a:t>
            </a:r>
            <a:br>
              <a:rPr dirty="0" lang="en-US"/>
            </a:b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(Anderson, 2022).</a:t>
            </a:r>
            <a:endParaRPr dirty="0" lang="en-US"/>
          </a:p>
        </p:txBody>
      </p:sp>
      <p:sp>
        <p:nvSpPr>
          <p:cNvPr id="1048640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p>
            <a:pPr algn="just"/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E-Commerce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: Easily navigated online websites and mobile apps can ensure more sales</a:t>
            </a:r>
            <a:endParaRPr altLang="en-US" lang="zh-CN"/>
          </a:p>
          <a:p>
            <a:pPr algn="just"/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Wage increment: 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Because of the rising inflation, wage increments can be a great resolution to attract recruits. </a:t>
            </a:r>
            <a:endParaRPr altLang="en-US" lang="zh-CN"/>
          </a:p>
          <a:p>
            <a:pPr algn="just"/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Pricing Strategy</a:t>
            </a:r>
            <a:r>
              <a:rPr b="1" dirty="0" sz="1800" lang="en-US">
                <a:latin typeface="Arial" panose="020B0604020202020204" pitchFamily="34" charset="0"/>
                <a:ea typeface="Calibri" panose="020F0502020204030204" pitchFamily="34" charset="0"/>
              </a:rPr>
              <a:t>: 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Torque Brands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o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u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k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ricing strategy that takes advantage of variations in products, distribution channels, and end users. </a:t>
            </a:r>
            <a:endParaRPr altLang="en-US" lang="zh-CN"/>
          </a:p>
          <a:p>
            <a:pPr algn="just"/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Discounts: </a:t>
            </a:r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etail shops can offer bonuses and discounts to grab the market again.</a:t>
            </a:r>
            <a:endParaRPr dirty="0" lang="en-US"/>
          </a:p>
          <a:p>
            <a:pPr algn="just"/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Local retailer shop</a:t>
            </a:r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:</a:t>
            </a:r>
            <a:r>
              <a:rPr b="1"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stablish retail shops near popular localities.</a:t>
            </a:r>
            <a:r>
              <a:rPr dirty="0" sz="1800" lang="en-US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endParaRPr dirty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xmlns:p14="http://schemas.microsoft.com/office/powerpoint/2010/main" spd="slow" p14:dur="1200">
        <p:dissolve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4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7157" name="Picture 4"/>
          <p:cNvPicPr>
            <a:picLocks noChangeAspect="1"/>
          </p:cNvPicPr>
          <p:nvPr/>
        </p:nvPicPr>
        <p:blipFill>
          <a:blip xmlns:r="http://schemas.openxmlformats.org/officeDocument/2006/relationships" r:embed="rId1">
            <a:alphaModFix amt="70000"/>
          </a:blip>
          <a:stretch>
            <a:fillRect/>
          </a:stretch>
        </p:blipFill>
        <p:spPr>
          <a:xfrm>
            <a:off x="8010735" y="2204357"/>
            <a:ext cx="3568966" cy="3568966"/>
          </a:xfrm>
          <a:prstGeom prst="rect"/>
        </p:spPr>
      </p:pic>
      <p:sp>
        <p:nvSpPr>
          <p:cNvPr id="1048649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dirty="0" lang="en-US"/>
              <a:t>conclusion</a:t>
            </a:r>
          </a:p>
        </p:txBody>
      </p:sp>
      <p:sp>
        <p:nvSpPr>
          <p:cNvPr id="1048650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p>
            <a:r>
              <a:rPr dirty="0" sz="2400" lang="en-US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With changes in wage increment, pricing strategy, and e-commerce, local retailer shop Torque Brands can finally overcome the complex issues that hinder them from earning profitability in the current situation.</a:t>
            </a:r>
            <a:endParaRPr dirty="0" sz="2400" lang="en-US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0" marL="0">
              <a:buNone/>
            </a:pPr>
            <a:endParaRPr dirty="0" sz="2800" lang="en-US"/>
          </a:p>
        </p:txBody>
      </p:sp>
    </p:spTree>
  </p:cSld>
  <p:clrMapOvr>
    <a:masterClrMapping/>
  </p:clrMapOvr>
  <p:transition spd="slow">
    <p:comb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4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4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dirty="0" lang="en-US"/>
              <a:t>Reference list</a:t>
            </a:r>
          </a:p>
        </p:txBody>
      </p:sp>
      <p:sp>
        <p:nvSpPr>
          <p:cNvPr id="1048655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0000" lnSpcReduction="20000"/>
          </a:bodyPr>
          <a:p>
            <a:r>
              <a:rPr dirty="0" lang="en-US"/>
              <a:t>Anderson, H. (2022, April 6). Life After COVID-19: What's Next for Retail | Publicis Sapient. </a:t>
            </a:r>
            <a:r>
              <a:rPr dirty="0" lang="en-US" err="1"/>
              <a:t>Publicissapient</a:t>
            </a:r>
            <a:r>
              <a:rPr dirty="0" lang="en-US"/>
              <a:t>. </a:t>
            </a:r>
            <a:r>
              <a:rPr dirty="0" lang="en-US">
                <a:hlinkClick r:id="rId1"/>
              </a:rPr>
              <a:t>https://www.publicissapient.com/insights/covid19_perspectives_on_the_coronavirus/whats-next-in-retail</a:t>
            </a:r>
            <a:r>
              <a:rPr dirty="0" lang="en-US"/>
              <a:t>. [Accessed on 19 Sep 2022]</a:t>
            </a:r>
          </a:p>
          <a:p>
            <a:r>
              <a:rPr dirty="0" lang="en-US"/>
              <a:t>Brown, J., Ferguson, D. &amp; Barber, S. (2022, July 14). Coronavirus: the lockdown laws - House of Commons Library. </a:t>
            </a:r>
            <a:r>
              <a:rPr dirty="0" lang="en-US" err="1"/>
              <a:t>Commonslibrary</a:t>
            </a:r>
            <a:r>
              <a:rPr dirty="0" lang="en-US"/>
              <a:t>. https://commonslibrary.parliament.uk/research-briefings/cbp-8875</a:t>
            </a:r>
          </a:p>
          <a:p>
            <a:r>
              <a:rPr dirty="0" lang="en-US"/>
              <a:t>Dhar, N. (2022, May 11). </a:t>
            </a:r>
            <a:r>
              <a:rPr dirty="0" lang="en-US" err="1"/>
              <a:t>DataWeave</a:t>
            </a:r>
            <a:r>
              <a:rPr dirty="0" lang="en-US"/>
              <a:t> - How inflation has hit the Retail Industry. </a:t>
            </a:r>
            <a:r>
              <a:rPr dirty="0" lang="en-US" err="1"/>
              <a:t>Dataweave</a:t>
            </a:r>
            <a:r>
              <a:rPr dirty="0" lang="en-US"/>
              <a:t>. </a:t>
            </a:r>
            <a:r>
              <a:rPr dirty="0" lang="en-US">
                <a:hlinkClick r:id="rId2"/>
              </a:rPr>
              <a:t>https://dataweave.com/blog/impact-of-inflation-on-retail-industry</a:t>
            </a:r>
            <a:r>
              <a:rPr dirty="0" lang="en-US"/>
              <a:t> [Accessed on 19 Sep 2022]</a:t>
            </a:r>
          </a:p>
          <a:p>
            <a:r>
              <a:rPr dirty="0" lang="en-US" err="1"/>
              <a:t>Famuyide</a:t>
            </a:r>
            <a:r>
              <a:rPr dirty="0" lang="en-US"/>
              <a:t>, S. (2018, May 16). COVID-19 and the retail sector: impact and policy responses. </a:t>
            </a:r>
            <a:r>
              <a:rPr dirty="0" lang="en-US" err="1"/>
              <a:t>Oecd</a:t>
            </a:r>
            <a:r>
              <a:rPr dirty="0" lang="en-US"/>
              <a:t>. </a:t>
            </a:r>
            <a:r>
              <a:rPr dirty="0" lang="en-US">
                <a:hlinkClick r:id="rId3"/>
              </a:rPr>
              <a:t>https://www.oecd.org/coronavirus/policy-responses/covid-19-and-the-retail-sector-impact-and-policy-responses-371d7599/</a:t>
            </a:r>
            <a:r>
              <a:rPr dirty="0" lang="en-US"/>
              <a:t> [Accessed on 19 Sep 2022]</a:t>
            </a:r>
          </a:p>
          <a:p>
            <a:r>
              <a:rPr dirty="0" lang="en-US" err="1"/>
              <a:t>Frue</a:t>
            </a:r>
            <a:r>
              <a:rPr dirty="0" lang="en-US"/>
              <a:t>, K. (2018, October 3). PESTEL/PESTLE Analysis of The Retail Industry. </a:t>
            </a:r>
            <a:r>
              <a:rPr dirty="0" lang="en-US" err="1"/>
              <a:t>Pestleanalysis</a:t>
            </a:r>
            <a:r>
              <a:rPr dirty="0" lang="en-US"/>
              <a:t>. </a:t>
            </a:r>
            <a:r>
              <a:rPr dirty="0" lang="en-US">
                <a:hlinkClick r:id="rId4"/>
              </a:rPr>
              <a:t>https://pestleanalysis.com/pestel-analysis-of-retail-industry/</a:t>
            </a:r>
            <a:r>
              <a:rPr dirty="0" lang="en-US"/>
              <a:t>[Accessed on 19 Sep 2022]</a:t>
            </a:r>
          </a:p>
          <a:p>
            <a:r>
              <a:rPr dirty="0" lang="en-US"/>
              <a:t>Hughes, H. (2020, October 22). TM Lewin owner Torque Brands mulls Jaeger takeover. </a:t>
            </a:r>
            <a:r>
              <a:rPr dirty="0" lang="en-US" err="1"/>
              <a:t>Fashionunited</a:t>
            </a:r>
            <a:r>
              <a:rPr dirty="0" lang="en-US"/>
              <a:t>. </a:t>
            </a:r>
            <a:r>
              <a:rPr dirty="0" lang="en-US">
                <a:hlinkClick r:id="rId5"/>
              </a:rPr>
              <a:t>https://fashionunited.uk/news/business/tm-lewin-owner-torque-brands-mulls-jaeger-takeover/2020102251506</a:t>
            </a:r>
            <a:r>
              <a:rPr dirty="0" lang="en-US"/>
              <a:t> [Accessed on 19 Sep 2022]</a:t>
            </a:r>
          </a:p>
          <a:p>
            <a:r>
              <a:rPr dirty="0" lang="en-US"/>
              <a:t>Smith, E. (2020, February 17). Coronavirus could impact 5 million companies worldwide, research shows. </a:t>
            </a:r>
            <a:r>
              <a:rPr dirty="0" lang="en-US" err="1"/>
              <a:t>Cnbc</a:t>
            </a:r>
            <a:r>
              <a:rPr dirty="0" lang="en-US"/>
              <a:t>. </a:t>
            </a:r>
            <a:r>
              <a:rPr dirty="0" lang="en-US">
                <a:hlinkClick r:id="rId6"/>
              </a:rPr>
              <a:t>https://www.cnbc.com/2020/02/17/coronavirus-could-impact-5-million-companies-worldwide-research-shows.html</a:t>
            </a:r>
            <a:r>
              <a:rPr dirty="0" lang="en-US"/>
              <a:t> [Accessed on 19 Sep 2022]</a:t>
            </a:r>
          </a:p>
          <a:p>
            <a:r>
              <a:rPr dirty="0" lang="en-US"/>
              <a:t>Sparks, L. (2022, July 28). How is the cost-of-living crisis affecting retailers and their customers? - Economics Observatory. </a:t>
            </a:r>
            <a:r>
              <a:rPr dirty="0" lang="en-US" err="1"/>
              <a:t>Economicsobservatory</a:t>
            </a:r>
            <a:r>
              <a:rPr dirty="0" lang="en-US"/>
              <a:t>. https://www.economicsobservatory.com/how-is-the-cost-of-living-crisis-affecting-retailers-and-their-customers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lastClr="000000" val="windowText"/>
      </a:dk1>
      <a:lt1>
        <a:sysClr lastClr="FFFFFF" val="window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r="5400000" dist="50800" rotWithShape="0" sx="96000" sy="9600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dir="t" rig="balanced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="http://schemas.openxmlformats.org/officeDocument/2006/extended-properties">
  <Application>Microsoft Office PowerPoint</Application>
  <ScaleCrop>0</ScaleCrop>
  <LinksUpToDate>0</LinksUpToDate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:title>PowerPoint Presentation</dc:title>
  <dc:creator>Waresh Abid</dc:creator>
  <cp:lastModifiedBy>user</cp:lastModifiedBy>
  <dcterms:created xsi:type="dcterms:W3CDTF">2022-10-19T07:47:06Z</dcterms:created>
  <dcterms:modified xsi:type="dcterms:W3CDTF">2022-10-28T16:59:07Z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ee4497738789414598d85ac14b20b551</vt:lpwstr>
  </property>
</Properties>
</file>