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sldIdLst>
    <p:sldId id="256" r:id="rId2"/>
    <p:sldId id="257" r:id="rId3"/>
    <p:sldId id="267" r:id="rId4"/>
    <p:sldId id="273" r:id="rId5"/>
    <p:sldId id="274" r:id="rId6"/>
    <p:sldId id="260" r:id="rId7"/>
    <p:sldId id="269" r:id="rId8"/>
    <p:sldId id="262" r:id="rId9"/>
    <p:sldId id="263" r:id="rId10"/>
    <p:sldId id="275" r:id="rId11"/>
    <p:sldId id="270" r:id="rId12"/>
    <p:sldId id="271" r:id="rId13"/>
    <p:sldId id="276" r:id="rId14"/>
    <p:sldId id="272"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A960AB4-A3B0-6E4B-8CE7-691B4EB69A57}" v="124" dt="2024-01-08T22:52:59.68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6034"/>
    <p:restoredTop sz="81091"/>
  </p:normalViewPr>
  <p:slideViewPr>
    <p:cSldViewPr snapToGrid="0">
      <p:cViewPr varScale="1">
        <p:scale>
          <a:sx n="92" d="100"/>
          <a:sy n="92" d="100"/>
        </p:scale>
        <p:origin x="1712"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92BE554-F191-8D4D-98BD-96D3F22CE134}" type="datetimeFigureOut">
              <a:rPr lang="en-GB" smtClean="0"/>
              <a:t>08/01/2024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59755F-CB67-E842-BA22-B50E6C316CCB}" type="slidenum">
              <a:rPr lang="en-GB" smtClean="0"/>
              <a:t>‹#›</a:t>
            </a:fld>
            <a:endParaRPr lang="en-GB" dirty="0"/>
          </a:p>
        </p:txBody>
      </p:sp>
    </p:spTree>
    <p:extLst>
      <p:ext uri="{BB962C8B-B14F-4D97-AF65-F5344CB8AC3E}">
        <p14:creationId xmlns:p14="http://schemas.microsoft.com/office/powerpoint/2010/main" val="41761345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59755F-CB67-E842-BA22-B50E6C316CCB}" type="slidenum">
              <a:rPr lang="en-GB" smtClean="0"/>
              <a:t>1</a:t>
            </a:fld>
            <a:endParaRPr lang="en-GB" dirty="0"/>
          </a:p>
        </p:txBody>
      </p:sp>
    </p:spTree>
    <p:extLst>
      <p:ext uri="{BB962C8B-B14F-4D97-AF65-F5344CB8AC3E}">
        <p14:creationId xmlns:p14="http://schemas.microsoft.com/office/powerpoint/2010/main" val="20026943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This presentation will be based on a comprehensive analysis of the technology giant Apple, and their strategic direction within the current environment.</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My first assignment contained a critical analysis of Apple using strategic management tools such as SWOT, PESTLE and stakeholder analysis. </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In this presentation I will look at different definitions from theorist about strategy, give a brief history on Apple’s organisation, recap the findings from the analysis in my first assignment and suggest three recommendations for Apple that I believe will increase their overall business in the future.</a:t>
            </a:r>
          </a:p>
          <a:p>
            <a:endParaRPr lang="en-GB" dirty="0"/>
          </a:p>
        </p:txBody>
      </p:sp>
      <p:sp>
        <p:nvSpPr>
          <p:cNvPr id="4" name="Slide Number Placeholder 3"/>
          <p:cNvSpPr>
            <a:spLocks noGrp="1"/>
          </p:cNvSpPr>
          <p:nvPr>
            <p:ph type="sldNum" sz="quarter" idx="5"/>
          </p:nvPr>
        </p:nvSpPr>
        <p:spPr/>
        <p:txBody>
          <a:bodyPr/>
          <a:lstStyle/>
          <a:p>
            <a:fld id="{1759755F-CB67-E842-BA22-B50E6C316CCB}" type="slidenum">
              <a:rPr lang="en-GB" smtClean="0"/>
              <a:t>2</a:t>
            </a:fld>
            <a:endParaRPr lang="en-GB" dirty="0"/>
          </a:p>
        </p:txBody>
      </p:sp>
    </p:spTree>
    <p:extLst>
      <p:ext uri="{BB962C8B-B14F-4D97-AF65-F5344CB8AC3E}">
        <p14:creationId xmlns:p14="http://schemas.microsoft.com/office/powerpoint/2010/main" val="27515645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Every business and organisation want to succeed, however, to turn a profit and satisfy stakeholders won’t be possible without an effective business strategy. </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 business strategy is an organisations master plan. Higher management and or business owners outline the specific ways in which an organisation plans to position themselves in the market to achieve their goals and enable them to grow. (Boyles, 2022)</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Theorists have many different views on strategy. </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Henry Mintzberg believes that strategy is emergent. Organisations learn what works for them over time and then adjusts their goals with changes in their circumstances and that strategies emerge as the business carries out repeated pattern of habits. (Mindtools, 2023)</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Porter’s theory believes that having a competitive business strategy will enable an organisation to position themselves strategically within their industry to gain an advantage over their competition. (Harvard Business School, 2022)</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Johnson and Scholes believe that strategy determines what direction an organisation can take in the long term, and it should also determine how resources should be configured to meet the needs of the market and their stakeholders. (Indeed, 2022)</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p:txBody>
      </p:sp>
      <p:sp>
        <p:nvSpPr>
          <p:cNvPr id="4" name="Slide Number Placeholder 3"/>
          <p:cNvSpPr>
            <a:spLocks noGrp="1"/>
          </p:cNvSpPr>
          <p:nvPr>
            <p:ph type="sldNum" sz="quarter" idx="5"/>
          </p:nvPr>
        </p:nvSpPr>
        <p:spPr/>
        <p:txBody>
          <a:bodyPr/>
          <a:lstStyle/>
          <a:p>
            <a:fld id="{1759755F-CB67-E842-BA22-B50E6C316CCB}" type="slidenum">
              <a:rPr lang="en-GB" smtClean="0"/>
              <a:t>3</a:t>
            </a:fld>
            <a:endParaRPr lang="en-GB" dirty="0"/>
          </a:p>
        </p:txBody>
      </p:sp>
    </p:spTree>
    <p:extLst>
      <p:ext uri="{BB962C8B-B14F-4D97-AF65-F5344CB8AC3E}">
        <p14:creationId xmlns:p14="http://schemas.microsoft.com/office/powerpoint/2010/main" val="5843616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Apple was established in 1976 by Steve Jobs and Steve Wozniak when they created the first Apple computer in Jobs garage. From there it has grown into the largest information technology company and the second largest mobile phone manufacture in the world (Apple, 2023). </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Since then Apple has continued to innovate and grow the company. Year after year they are introducing new products and services that are being received well by their consumers. </a:t>
            </a:r>
          </a:p>
          <a:p>
            <a:endParaRPr lang="en-GB" dirty="0"/>
          </a:p>
        </p:txBody>
      </p:sp>
      <p:sp>
        <p:nvSpPr>
          <p:cNvPr id="4" name="Slide Number Placeholder 3"/>
          <p:cNvSpPr>
            <a:spLocks noGrp="1"/>
          </p:cNvSpPr>
          <p:nvPr>
            <p:ph type="sldNum" sz="quarter" idx="5"/>
          </p:nvPr>
        </p:nvSpPr>
        <p:spPr/>
        <p:txBody>
          <a:bodyPr/>
          <a:lstStyle/>
          <a:p>
            <a:fld id="{1759755F-CB67-E842-BA22-B50E6C316CCB}" type="slidenum">
              <a:rPr lang="en-GB" smtClean="0"/>
              <a:t>4</a:t>
            </a:fld>
            <a:endParaRPr lang="en-GB" dirty="0"/>
          </a:p>
        </p:txBody>
      </p:sp>
    </p:spTree>
    <p:extLst>
      <p:ext uri="{BB962C8B-B14F-4D97-AF65-F5344CB8AC3E}">
        <p14:creationId xmlns:p14="http://schemas.microsoft.com/office/powerpoint/2010/main" val="7527342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 mission and vison statement are an important element for an organisation. Eric Morley a Co-Founder of an advertising agency based in California says that ‘They provide direction, focus, and communication while guiding strategic decision-making and inspiring employees to work towards a common goal.’ (Morley, 2023)</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Apples mission statement is based on the technology they produce and making sure that those products or services are created to the best of their ability for their customers. </a:t>
            </a:r>
          </a:p>
          <a:p>
            <a:endParaRPr lang="en-GB" dirty="0"/>
          </a:p>
          <a:p>
            <a:r>
              <a:rPr lang="en-GB" dirty="0"/>
              <a:t>Their Vision statement is again based on their products and leaving their stamp on the world.</a:t>
            </a:r>
          </a:p>
          <a:p>
            <a:r>
              <a:rPr lang="en-GB" dirty="0"/>
              <a:t>Following Morley’s definition we can see that both statements provide a clear direction, focus and communication to their employees, owners and stakeholders. </a:t>
            </a:r>
          </a:p>
        </p:txBody>
      </p:sp>
      <p:sp>
        <p:nvSpPr>
          <p:cNvPr id="4" name="Slide Number Placeholder 3"/>
          <p:cNvSpPr>
            <a:spLocks noGrp="1"/>
          </p:cNvSpPr>
          <p:nvPr>
            <p:ph type="sldNum" sz="quarter" idx="5"/>
          </p:nvPr>
        </p:nvSpPr>
        <p:spPr/>
        <p:txBody>
          <a:bodyPr/>
          <a:lstStyle/>
          <a:p>
            <a:fld id="{1759755F-CB67-E842-BA22-B50E6C316CCB}" type="slidenum">
              <a:rPr lang="en-GB" smtClean="0"/>
              <a:t>5</a:t>
            </a:fld>
            <a:endParaRPr lang="en-GB" dirty="0"/>
          </a:p>
        </p:txBody>
      </p:sp>
    </p:spTree>
    <p:extLst>
      <p:ext uri="{BB962C8B-B14F-4D97-AF65-F5344CB8AC3E}">
        <p14:creationId xmlns:p14="http://schemas.microsoft.com/office/powerpoint/2010/main" val="31135597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This slide contains a SWOT analysis I completed on Apple.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 SWOT analysis is a strategic management tool, it stands for Strengths, weaknesses, opportunities, and threats. It is used to assess the internal and external factors that may affect an organisation. A SWOT analysis is useful as It can provide new insights for any organisation, such things as ways to increase profitability and achieve more success in the long term. In order for SWOT analysis’s to be effective they need to be performed regularly to monitor any changes in the environment.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759755F-CB67-E842-BA22-B50E6C316CCB}" type="slidenum">
              <a:rPr lang="en-GB" smtClean="0"/>
              <a:t>6</a:t>
            </a:fld>
            <a:endParaRPr lang="en-GB" dirty="0"/>
          </a:p>
        </p:txBody>
      </p:sp>
    </p:spTree>
    <p:extLst>
      <p:ext uri="{BB962C8B-B14F-4D97-AF65-F5344CB8AC3E}">
        <p14:creationId xmlns:p14="http://schemas.microsoft.com/office/powerpoint/2010/main" val="25031482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On this slide you can see a PESTLE analysis that I completed on Apple. A PESTLE analysis is another strategic management tool that is used to assess the external factors that may have an impact on an organisation. </a:t>
            </a:r>
          </a:p>
          <a:p>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Unlike a SWOT, PESTLE takes a deeper look into the external factors that affect an organisation and has broken them down into 6 categories, Political, Economic, Social, Technological, Legal and Environmental. </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This tool can be used in many different scenarios and can help guide higher management or business owners with their strategic management decisions. </a:t>
            </a:r>
          </a:p>
          <a:p>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There are many benefit to using these strategic management tools, both SWOT and PESTLE are easy to understand and conduct which in turn makes the findings easier to implement, they are cost effective as they can be done within the company and not needing to outsource, also they can be used to evaluate emerging trends within the industry enabling organisations to get ahead and create or offer goods and services that the consumers want or need. </a:t>
            </a:r>
          </a:p>
          <a:p>
            <a:endParaRPr lang="en-GB" dirty="0"/>
          </a:p>
        </p:txBody>
      </p:sp>
      <p:sp>
        <p:nvSpPr>
          <p:cNvPr id="4" name="Slide Number Placeholder 3"/>
          <p:cNvSpPr>
            <a:spLocks noGrp="1"/>
          </p:cNvSpPr>
          <p:nvPr>
            <p:ph type="sldNum" sz="quarter" idx="5"/>
          </p:nvPr>
        </p:nvSpPr>
        <p:spPr/>
        <p:txBody>
          <a:bodyPr/>
          <a:lstStyle/>
          <a:p>
            <a:fld id="{1759755F-CB67-E842-BA22-B50E6C316CCB}" type="slidenum">
              <a:rPr lang="en-GB" smtClean="0"/>
              <a:t>7</a:t>
            </a:fld>
            <a:endParaRPr lang="en-GB" dirty="0"/>
          </a:p>
        </p:txBody>
      </p:sp>
    </p:spTree>
    <p:extLst>
      <p:ext uri="{BB962C8B-B14F-4D97-AF65-F5344CB8AC3E}">
        <p14:creationId xmlns:p14="http://schemas.microsoft.com/office/powerpoint/2010/main" val="23580824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This is a stakeholder analysis of Apple.</a:t>
            </a:r>
          </a:p>
          <a:p>
            <a:r>
              <a:rPr lang="en-GB" sz="1800" dirty="0">
                <a:effectLst/>
                <a:latin typeface="Times New Roman" panose="02020603050405020304" pitchFamily="18" charset="0"/>
                <a:ea typeface="Times New Roman" panose="02020603050405020304" pitchFamily="18" charset="0"/>
              </a:rPr>
              <a:t>A stakeholder analysis is another strategic management tool that is used to identify the stakeholders within an organisation, Then assessing and placing them into groups based on their level of power, influence, and interest in the project. Organisations do this as it enables them to determine how to involve and communicate with each stakeholder group.</a:t>
            </a:r>
          </a:p>
          <a:p>
            <a:r>
              <a:rPr lang="en-GB" sz="1800" dirty="0">
                <a:effectLst/>
                <a:latin typeface="Times New Roman" panose="02020603050405020304" pitchFamily="18" charset="0"/>
                <a:ea typeface="Times New Roman" panose="02020603050405020304" pitchFamily="18" charset="0"/>
              </a:rPr>
              <a:t> </a:t>
            </a:r>
          </a:p>
          <a:p>
            <a:r>
              <a:rPr lang="en-GB" sz="1800" dirty="0">
                <a:effectLst/>
                <a:latin typeface="Times New Roman" panose="02020603050405020304" pitchFamily="18" charset="0"/>
                <a:ea typeface="Times New Roman" panose="02020603050405020304" pitchFamily="18" charset="0"/>
              </a:rPr>
              <a:t>Without completing a stakeholder analysis an organisation could forget to inform an important stakeholder regarding a project and in turn lose their suggestions, involvement or even cause the project to stop.</a:t>
            </a:r>
          </a:p>
          <a:p>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By knowing who the stakeholders are  an organisation is in a better position to manage and engage with them and turn them into advocates and supporters of the project. </a:t>
            </a:r>
          </a:p>
          <a:p>
            <a:r>
              <a:rPr lang="en-GB" sz="1800" dirty="0">
                <a:effectLst/>
                <a:latin typeface="Times New Roman" panose="02020603050405020304" pitchFamily="18" charset="0"/>
                <a:ea typeface="Times New Roman" panose="02020603050405020304" pitchFamily="18" charset="0"/>
              </a:rPr>
              <a:t>Stakeholder’s priorities can change over time, so it is key to monitor these issues and act accordingly when needed. Sometimes stakeholders may not agree with the direction an organisation wants to go and can therefore respond negatively to a project and possibly becoming a critic of it or even a blocker. </a:t>
            </a:r>
          </a:p>
          <a:p>
            <a:endParaRPr lang="en-GB" dirty="0"/>
          </a:p>
        </p:txBody>
      </p:sp>
      <p:sp>
        <p:nvSpPr>
          <p:cNvPr id="4" name="Slide Number Placeholder 3"/>
          <p:cNvSpPr>
            <a:spLocks noGrp="1"/>
          </p:cNvSpPr>
          <p:nvPr>
            <p:ph type="sldNum" sz="quarter" idx="5"/>
          </p:nvPr>
        </p:nvSpPr>
        <p:spPr/>
        <p:txBody>
          <a:bodyPr/>
          <a:lstStyle/>
          <a:p>
            <a:fld id="{1759755F-CB67-E842-BA22-B50E6C316CCB}" type="slidenum">
              <a:rPr lang="en-GB" smtClean="0"/>
              <a:t>8</a:t>
            </a:fld>
            <a:endParaRPr lang="en-GB" dirty="0"/>
          </a:p>
        </p:txBody>
      </p:sp>
    </p:spTree>
    <p:extLst>
      <p:ext uri="{BB962C8B-B14F-4D97-AF65-F5344CB8AC3E}">
        <p14:creationId xmlns:p14="http://schemas.microsoft.com/office/powerpoint/2010/main" val="31462894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next few slides are the recommendations I have for Apple.</a:t>
            </a:r>
          </a:p>
        </p:txBody>
      </p:sp>
      <p:sp>
        <p:nvSpPr>
          <p:cNvPr id="4" name="Slide Number Placeholder 3"/>
          <p:cNvSpPr>
            <a:spLocks noGrp="1"/>
          </p:cNvSpPr>
          <p:nvPr>
            <p:ph type="sldNum" sz="quarter" idx="5"/>
          </p:nvPr>
        </p:nvSpPr>
        <p:spPr/>
        <p:txBody>
          <a:bodyPr/>
          <a:lstStyle/>
          <a:p>
            <a:fld id="{1759755F-CB67-E842-BA22-B50E6C316CCB}" type="slidenum">
              <a:rPr lang="en-GB" smtClean="0"/>
              <a:t>9</a:t>
            </a:fld>
            <a:endParaRPr lang="en-GB" dirty="0"/>
          </a:p>
        </p:txBody>
      </p:sp>
    </p:spTree>
    <p:extLst>
      <p:ext uri="{BB962C8B-B14F-4D97-AF65-F5344CB8AC3E}">
        <p14:creationId xmlns:p14="http://schemas.microsoft.com/office/powerpoint/2010/main" val="15339938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The first recommendation I have is to invest in Green Technologies.</a:t>
            </a:r>
          </a:p>
          <a:p>
            <a:r>
              <a:rPr lang="en-GB" sz="1800" dirty="0">
                <a:effectLst/>
                <a:latin typeface="Times New Roman" panose="02020603050405020304" pitchFamily="18" charset="0"/>
                <a:ea typeface="Times New Roman" panose="02020603050405020304" pitchFamily="18" charset="0"/>
              </a:rPr>
              <a:t>Apple currently use 20% recycled or renewable content in their production of iPhones. in the future they could assess how this number could be increased and also implement to all of their devices to lower their carbon footprint. </a:t>
            </a:r>
          </a:p>
          <a:p>
            <a:r>
              <a:rPr lang="en-GB" sz="1800" dirty="0">
                <a:effectLst/>
                <a:latin typeface="Times New Roman" panose="02020603050405020304" pitchFamily="18" charset="0"/>
                <a:ea typeface="Times New Roman" panose="02020603050405020304" pitchFamily="18" charset="0"/>
              </a:rPr>
              <a:t>They already provide recycling of old or damage devices through their stores or online platform, they could possibly look into using those devices to create other products. </a:t>
            </a:r>
          </a:p>
          <a:p>
            <a:r>
              <a:rPr lang="en-GB" sz="1800" dirty="0">
                <a:effectLst/>
                <a:latin typeface="Times New Roman" panose="02020603050405020304" pitchFamily="18" charset="0"/>
                <a:ea typeface="Times New Roman" panose="02020603050405020304" pitchFamily="18" charset="0"/>
              </a:rPr>
              <a:t> </a:t>
            </a:r>
          </a:p>
          <a:p>
            <a:r>
              <a:rPr lang="en-GB" sz="1800" dirty="0">
                <a:effectLst/>
                <a:latin typeface="Times New Roman" panose="02020603050405020304" pitchFamily="18" charset="0"/>
                <a:ea typeface="Times New Roman" panose="02020603050405020304" pitchFamily="18" charset="0"/>
              </a:rPr>
              <a:t>Continue to invest in green energy by helping to create solar and wind farms not only in America where their headquarters is based but also in other countries where their products are manufactured. </a:t>
            </a:r>
          </a:p>
          <a:p>
            <a:r>
              <a:rPr lang="en-GB" sz="1800" dirty="0">
                <a:effectLst/>
                <a:latin typeface="Times New Roman" panose="02020603050405020304" pitchFamily="18" charset="0"/>
                <a:ea typeface="Times New Roman" panose="02020603050405020304" pitchFamily="18" charset="0"/>
              </a:rPr>
              <a:t> </a:t>
            </a:r>
          </a:p>
          <a:p>
            <a:r>
              <a:rPr lang="en-GB" sz="1800" dirty="0">
                <a:effectLst/>
                <a:latin typeface="Times New Roman" panose="02020603050405020304" pitchFamily="18" charset="0"/>
                <a:ea typeface="Times New Roman" panose="02020603050405020304" pitchFamily="18" charset="0"/>
              </a:rPr>
              <a:t>Working with suppliers that use electricity generated for solar, wind, or other renewable sources.</a:t>
            </a:r>
          </a:p>
          <a:p>
            <a:r>
              <a:rPr lang="en-GB" sz="1800" dirty="0">
                <a:effectLst/>
                <a:latin typeface="Times New Roman" panose="02020603050405020304" pitchFamily="18" charset="0"/>
                <a:ea typeface="Times New Roman" panose="02020603050405020304" pitchFamily="18" charset="0"/>
              </a:rPr>
              <a:t>By doing this Apple could possibly make their products with 100% clean energy</a:t>
            </a:r>
          </a:p>
          <a:p>
            <a:endParaRPr lang="en-GB" dirty="0"/>
          </a:p>
        </p:txBody>
      </p:sp>
      <p:sp>
        <p:nvSpPr>
          <p:cNvPr id="4" name="Slide Number Placeholder 3"/>
          <p:cNvSpPr>
            <a:spLocks noGrp="1"/>
          </p:cNvSpPr>
          <p:nvPr>
            <p:ph type="sldNum" sz="quarter" idx="5"/>
          </p:nvPr>
        </p:nvSpPr>
        <p:spPr/>
        <p:txBody>
          <a:bodyPr/>
          <a:lstStyle/>
          <a:p>
            <a:fld id="{1759755F-CB67-E842-BA22-B50E6C316CCB}" type="slidenum">
              <a:rPr lang="en-GB" smtClean="0"/>
              <a:t>10</a:t>
            </a:fld>
            <a:endParaRPr lang="en-GB" dirty="0"/>
          </a:p>
        </p:txBody>
      </p:sp>
    </p:spTree>
    <p:extLst>
      <p:ext uri="{BB962C8B-B14F-4D97-AF65-F5344CB8AC3E}">
        <p14:creationId xmlns:p14="http://schemas.microsoft.com/office/powerpoint/2010/main" val="20260591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Apple have a history of working with and purchasing other companies </a:t>
            </a:r>
          </a:p>
          <a:p>
            <a:pPr marL="0" indent="0">
              <a:buNone/>
            </a:pPr>
            <a:r>
              <a:rPr lang="en-GB" dirty="0"/>
              <a:t>One of their most recent and possibly one of their best acquisitions was of the headphone company Beats which they bought for 3 billion dollars in 2014. Now anytime a consumer purchases a pair of Beats headphones they receive a free 3-month membership to Apple music, which then they can continue at a reduced rate. </a:t>
            </a:r>
          </a:p>
          <a:p>
            <a:pPr marL="0" indent="0">
              <a:buNone/>
            </a:pPr>
            <a:endParaRPr lang="en-GB" dirty="0"/>
          </a:p>
          <a:p>
            <a:pPr marL="0" indent="0">
              <a:buNone/>
            </a:pPr>
            <a:r>
              <a:rPr lang="en-GB" dirty="0"/>
              <a:t>Rumours in technology world of acquisition of Disney which would be very beneficial – apple technology, such as apple watches and camera technologies could be used in all of the Disney theme parks. They could combine there streaming services to create one of the largest streaming platform which would rival any others </a:t>
            </a:r>
          </a:p>
          <a:p>
            <a:endParaRPr lang="en-GB" dirty="0"/>
          </a:p>
        </p:txBody>
      </p:sp>
      <p:sp>
        <p:nvSpPr>
          <p:cNvPr id="4" name="Slide Number Placeholder 3"/>
          <p:cNvSpPr>
            <a:spLocks noGrp="1"/>
          </p:cNvSpPr>
          <p:nvPr>
            <p:ph type="sldNum" sz="quarter" idx="5"/>
          </p:nvPr>
        </p:nvSpPr>
        <p:spPr/>
        <p:txBody>
          <a:bodyPr/>
          <a:lstStyle/>
          <a:p>
            <a:fld id="{1759755F-CB67-E842-BA22-B50E6C316CCB}" type="slidenum">
              <a:rPr lang="en-GB" smtClean="0"/>
              <a:t>11</a:t>
            </a:fld>
            <a:endParaRPr lang="en-GB" dirty="0"/>
          </a:p>
        </p:txBody>
      </p:sp>
    </p:spTree>
    <p:extLst>
      <p:ext uri="{BB962C8B-B14F-4D97-AF65-F5344CB8AC3E}">
        <p14:creationId xmlns:p14="http://schemas.microsoft.com/office/powerpoint/2010/main" val="40048092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 the current economic hardship consumers are facing there is an option for companies like Apple to make cheaper alternatives to their high-end products so more people could afford to buy them. </a:t>
            </a:r>
          </a:p>
          <a:p>
            <a:r>
              <a:rPr lang="en-GB" dirty="0"/>
              <a:t>These products will of course lack the high level of technology that the newest models would have however an iPhone with even basic functions such as calls, text, emails and access to internet could be very useful to consumers.</a:t>
            </a:r>
          </a:p>
          <a:p>
            <a:r>
              <a:rPr lang="en-GB" dirty="0"/>
              <a:t>Creating a more affordable option with the same safety qualities of a standard device could also reduce the amount of counterfeit Apple products created, ensuring that there are no dangerous products out there in the hands of the consumers </a:t>
            </a:r>
          </a:p>
        </p:txBody>
      </p:sp>
      <p:sp>
        <p:nvSpPr>
          <p:cNvPr id="4" name="Slide Number Placeholder 3"/>
          <p:cNvSpPr>
            <a:spLocks noGrp="1"/>
          </p:cNvSpPr>
          <p:nvPr>
            <p:ph type="sldNum" sz="quarter" idx="5"/>
          </p:nvPr>
        </p:nvSpPr>
        <p:spPr/>
        <p:txBody>
          <a:bodyPr/>
          <a:lstStyle/>
          <a:p>
            <a:fld id="{1759755F-CB67-E842-BA22-B50E6C316CCB}" type="slidenum">
              <a:rPr lang="en-GB" smtClean="0"/>
              <a:t>12</a:t>
            </a:fld>
            <a:endParaRPr lang="en-GB" dirty="0"/>
          </a:p>
        </p:txBody>
      </p:sp>
    </p:spTree>
    <p:extLst>
      <p:ext uri="{BB962C8B-B14F-4D97-AF65-F5344CB8AC3E}">
        <p14:creationId xmlns:p14="http://schemas.microsoft.com/office/powerpoint/2010/main" val="32018698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6A56D9-DCEC-29CB-6B05-C6806346ED4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6C362562-C896-3D34-A264-96EF6E0710D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1F25B5E6-7BCC-F6B4-9238-947541C7CF8A}"/>
              </a:ext>
            </a:extLst>
          </p:cNvPr>
          <p:cNvSpPr>
            <a:spLocks noGrp="1"/>
          </p:cNvSpPr>
          <p:nvPr>
            <p:ph type="dt" sz="half" idx="10"/>
          </p:nvPr>
        </p:nvSpPr>
        <p:spPr/>
        <p:txBody>
          <a:bodyPr/>
          <a:lstStyle/>
          <a:p>
            <a:fld id="{8DD65617-1110-A14E-969E-3C84002803C0}" type="datetimeFigureOut">
              <a:rPr lang="en-GB" smtClean="0"/>
              <a:t>07/01/2024</a:t>
            </a:fld>
            <a:endParaRPr lang="en-GB" dirty="0"/>
          </a:p>
        </p:txBody>
      </p:sp>
      <p:sp>
        <p:nvSpPr>
          <p:cNvPr id="5" name="Footer Placeholder 4">
            <a:extLst>
              <a:ext uri="{FF2B5EF4-FFF2-40B4-BE49-F238E27FC236}">
                <a16:creationId xmlns:a16="http://schemas.microsoft.com/office/drawing/2014/main" id="{0AE98485-BE41-5D96-862A-D83F1DEE880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429ABDB-3E4B-36E5-0B6D-1CB49AD84D44}"/>
              </a:ext>
            </a:extLst>
          </p:cNvPr>
          <p:cNvSpPr>
            <a:spLocks noGrp="1"/>
          </p:cNvSpPr>
          <p:nvPr>
            <p:ph type="sldNum" sz="quarter" idx="12"/>
          </p:nvPr>
        </p:nvSpPr>
        <p:spPr/>
        <p:txBody>
          <a:bodyPr/>
          <a:lstStyle/>
          <a:p>
            <a:fld id="{4C4A88BB-D70A-7549-8A09-DF83C8D11682}" type="slidenum">
              <a:rPr lang="en-GB" smtClean="0"/>
              <a:t>‹#›</a:t>
            </a:fld>
            <a:endParaRPr lang="en-GB" dirty="0"/>
          </a:p>
        </p:txBody>
      </p:sp>
    </p:spTree>
    <p:extLst>
      <p:ext uri="{BB962C8B-B14F-4D97-AF65-F5344CB8AC3E}">
        <p14:creationId xmlns:p14="http://schemas.microsoft.com/office/powerpoint/2010/main" val="30447071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FF96F-CEA1-D398-4AA4-931C9541C79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895AF19-2580-CE9A-AD05-0D44F6DDCE7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11B4651-1B4A-3BEF-A285-08B538949700}"/>
              </a:ext>
            </a:extLst>
          </p:cNvPr>
          <p:cNvSpPr>
            <a:spLocks noGrp="1"/>
          </p:cNvSpPr>
          <p:nvPr>
            <p:ph type="dt" sz="half" idx="10"/>
          </p:nvPr>
        </p:nvSpPr>
        <p:spPr/>
        <p:txBody>
          <a:bodyPr/>
          <a:lstStyle/>
          <a:p>
            <a:fld id="{8DD65617-1110-A14E-969E-3C84002803C0}" type="datetimeFigureOut">
              <a:rPr lang="en-GB" smtClean="0"/>
              <a:t>07/01/2024</a:t>
            </a:fld>
            <a:endParaRPr lang="en-GB" dirty="0"/>
          </a:p>
        </p:txBody>
      </p:sp>
      <p:sp>
        <p:nvSpPr>
          <p:cNvPr id="5" name="Footer Placeholder 4">
            <a:extLst>
              <a:ext uri="{FF2B5EF4-FFF2-40B4-BE49-F238E27FC236}">
                <a16:creationId xmlns:a16="http://schemas.microsoft.com/office/drawing/2014/main" id="{09CCB35F-97C9-3D4A-3972-B4A883F5DA4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C3E4020-D811-0394-B540-575E300775FE}"/>
              </a:ext>
            </a:extLst>
          </p:cNvPr>
          <p:cNvSpPr>
            <a:spLocks noGrp="1"/>
          </p:cNvSpPr>
          <p:nvPr>
            <p:ph type="sldNum" sz="quarter" idx="12"/>
          </p:nvPr>
        </p:nvSpPr>
        <p:spPr/>
        <p:txBody>
          <a:bodyPr/>
          <a:lstStyle/>
          <a:p>
            <a:fld id="{4C4A88BB-D70A-7549-8A09-DF83C8D11682}" type="slidenum">
              <a:rPr lang="en-GB" smtClean="0"/>
              <a:t>‹#›</a:t>
            </a:fld>
            <a:endParaRPr lang="en-GB" dirty="0"/>
          </a:p>
        </p:txBody>
      </p:sp>
    </p:spTree>
    <p:extLst>
      <p:ext uri="{BB962C8B-B14F-4D97-AF65-F5344CB8AC3E}">
        <p14:creationId xmlns:p14="http://schemas.microsoft.com/office/powerpoint/2010/main" val="4014438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228F0-945C-B381-B1C2-8F0F148711E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BED560C1-F943-7F22-2958-A6E3082F805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B1717A5-675B-F0AF-520E-F42F380BB6C8}"/>
              </a:ext>
            </a:extLst>
          </p:cNvPr>
          <p:cNvSpPr>
            <a:spLocks noGrp="1"/>
          </p:cNvSpPr>
          <p:nvPr>
            <p:ph type="dt" sz="half" idx="10"/>
          </p:nvPr>
        </p:nvSpPr>
        <p:spPr/>
        <p:txBody>
          <a:bodyPr/>
          <a:lstStyle/>
          <a:p>
            <a:fld id="{8DD65617-1110-A14E-969E-3C84002803C0}" type="datetimeFigureOut">
              <a:rPr lang="en-GB" smtClean="0"/>
              <a:t>07/01/2024</a:t>
            </a:fld>
            <a:endParaRPr lang="en-GB" dirty="0"/>
          </a:p>
        </p:txBody>
      </p:sp>
      <p:sp>
        <p:nvSpPr>
          <p:cNvPr id="5" name="Footer Placeholder 4">
            <a:extLst>
              <a:ext uri="{FF2B5EF4-FFF2-40B4-BE49-F238E27FC236}">
                <a16:creationId xmlns:a16="http://schemas.microsoft.com/office/drawing/2014/main" id="{DDE4CAD6-B390-D42A-BDE4-FB87F018200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9C8537C-059F-FE72-0861-A03D13596127}"/>
              </a:ext>
            </a:extLst>
          </p:cNvPr>
          <p:cNvSpPr>
            <a:spLocks noGrp="1"/>
          </p:cNvSpPr>
          <p:nvPr>
            <p:ph type="sldNum" sz="quarter" idx="12"/>
          </p:nvPr>
        </p:nvSpPr>
        <p:spPr/>
        <p:txBody>
          <a:bodyPr/>
          <a:lstStyle/>
          <a:p>
            <a:fld id="{4C4A88BB-D70A-7549-8A09-DF83C8D11682}" type="slidenum">
              <a:rPr lang="en-GB" smtClean="0"/>
              <a:t>‹#›</a:t>
            </a:fld>
            <a:endParaRPr lang="en-GB" dirty="0"/>
          </a:p>
        </p:txBody>
      </p:sp>
    </p:spTree>
    <p:extLst>
      <p:ext uri="{BB962C8B-B14F-4D97-AF65-F5344CB8AC3E}">
        <p14:creationId xmlns:p14="http://schemas.microsoft.com/office/powerpoint/2010/main" val="21631367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D9BDB-494C-44A5-628F-D5FD5A7068F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0DBDB85-BD23-9B11-A673-D16AE94FE55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69A334C8-5BF1-EE8D-CB03-94F87CC14D1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0A05545B-35F0-358E-AC8F-3906BFDACBFC}"/>
              </a:ext>
            </a:extLst>
          </p:cNvPr>
          <p:cNvSpPr>
            <a:spLocks noGrp="1"/>
          </p:cNvSpPr>
          <p:nvPr>
            <p:ph type="dt" sz="half" idx="10"/>
          </p:nvPr>
        </p:nvSpPr>
        <p:spPr/>
        <p:txBody>
          <a:bodyPr/>
          <a:lstStyle/>
          <a:p>
            <a:fld id="{8DD65617-1110-A14E-969E-3C84002803C0}" type="datetimeFigureOut">
              <a:rPr lang="en-GB" smtClean="0"/>
              <a:t>07/01/2024</a:t>
            </a:fld>
            <a:endParaRPr lang="en-GB" dirty="0"/>
          </a:p>
        </p:txBody>
      </p:sp>
      <p:sp>
        <p:nvSpPr>
          <p:cNvPr id="6" name="Footer Placeholder 5">
            <a:extLst>
              <a:ext uri="{FF2B5EF4-FFF2-40B4-BE49-F238E27FC236}">
                <a16:creationId xmlns:a16="http://schemas.microsoft.com/office/drawing/2014/main" id="{F2032929-069E-F979-500D-555A889C6DA8}"/>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95D28ECB-BB89-B13A-D5F7-7C7B7805052B}"/>
              </a:ext>
            </a:extLst>
          </p:cNvPr>
          <p:cNvSpPr>
            <a:spLocks noGrp="1"/>
          </p:cNvSpPr>
          <p:nvPr>
            <p:ph type="sldNum" sz="quarter" idx="12"/>
          </p:nvPr>
        </p:nvSpPr>
        <p:spPr/>
        <p:txBody>
          <a:bodyPr/>
          <a:lstStyle/>
          <a:p>
            <a:fld id="{4C4A88BB-D70A-7549-8A09-DF83C8D11682}" type="slidenum">
              <a:rPr lang="en-GB" smtClean="0"/>
              <a:t>‹#›</a:t>
            </a:fld>
            <a:endParaRPr lang="en-GB" dirty="0"/>
          </a:p>
        </p:txBody>
      </p:sp>
    </p:spTree>
    <p:extLst>
      <p:ext uri="{BB962C8B-B14F-4D97-AF65-F5344CB8AC3E}">
        <p14:creationId xmlns:p14="http://schemas.microsoft.com/office/powerpoint/2010/main" val="41874611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20D734-86A3-9F7D-5B41-9FB224E8C87F}"/>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B3C58161-47F4-F745-8844-0253E9FE21B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79D8297-F791-EBE9-9CC4-AF87043EA58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1BD3F9CA-CCF5-4E2B-287C-09E7BF1CE46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3C3F3B2-3325-4B90-67D7-7E7F03E5CCB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54591B8D-435F-E214-9B68-C2BA84D06B9B}"/>
              </a:ext>
            </a:extLst>
          </p:cNvPr>
          <p:cNvSpPr>
            <a:spLocks noGrp="1"/>
          </p:cNvSpPr>
          <p:nvPr>
            <p:ph type="dt" sz="half" idx="10"/>
          </p:nvPr>
        </p:nvSpPr>
        <p:spPr/>
        <p:txBody>
          <a:bodyPr/>
          <a:lstStyle/>
          <a:p>
            <a:fld id="{8DD65617-1110-A14E-969E-3C84002803C0}" type="datetimeFigureOut">
              <a:rPr lang="en-GB" smtClean="0"/>
              <a:t>07/01/2024</a:t>
            </a:fld>
            <a:endParaRPr lang="en-GB" dirty="0"/>
          </a:p>
        </p:txBody>
      </p:sp>
      <p:sp>
        <p:nvSpPr>
          <p:cNvPr id="8" name="Footer Placeholder 7">
            <a:extLst>
              <a:ext uri="{FF2B5EF4-FFF2-40B4-BE49-F238E27FC236}">
                <a16:creationId xmlns:a16="http://schemas.microsoft.com/office/drawing/2014/main" id="{2BE4DE6A-057F-F611-B411-F290EAC9437A}"/>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2C7C5B29-5EF5-1E63-04EA-2B8AA14601AA}"/>
              </a:ext>
            </a:extLst>
          </p:cNvPr>
          <p:cNvSpPr>
            <a:spLocks noGrp="1"/>
          </p:cNvSpPr>
          <p:nvPr>
            <p:ph type="sldNum" sz="quarter" idx="12"/>
          </p:nvPr>
        </p:nvSpPr>
        <p:spPr/>
        <p:txBody>
          <a:bodyPr/>
          <a:lstStyle/>
          <a:p>
            <a:fld id="{4C4A88BB-D70A-7549-8A09-DF83C8D11682}" type="slidenum">
              <a:rPr lang="en-GB" smtClean="0"/>
              <a:t>‹#›</a:t>
            </a:fld>
            <a:endParaRPr lang="en-GB" dirty="0"/>
          </a:p>
        </p:txBody>
      </p:sp>
    </p:spTree>
    <p:extLst>
      <p:ext uri="{BB962C8B-B14F-4D97-AF65-F5344CB8AC3E}">
        <p14:creationId xmlns:p14="http://schemas.microsoft.com/office/powerpoint/2010/main" val="42449964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EEE61-CDE1-F06A-688E-022ADC2C320C}"/>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FAE738B3-44C0-339A-39EB-2742E23016F6}"/>
              </a:ext>
            </a:extLst>
          </p:cNvPr>
          <p:cNvSpPr>
            <a:spLocks noGrp="1"/>
          </p:cNvSpPr>
          <p:nvPr>
            <p:ph type="dt" sz="half" idx="10"/>
          </p:nvPr>
        </p:nvSpPr>
        <p:spPr/>
        <p:txBody>
          <a:bodyPr/>
          <a:lstStyle/>
          <a:p>
            <a:fld id="{8DD65617-1110-A14E-969E-3C84002803C0}" type="datetimeFigureOut">
              <a:rPr lang="en-GB" smtClean="0"/>
              <a:t>07/01/2024</a:t>
            </a:fld>
            <a:endParaRPr lang="en-GB" dirty="0"/>
          </a:p>
        </p:txBody>
      </p:sp>
      <p:sp>
        <p:nvSpPr>
          <p:cNvPr id="4" name="Footer Placeholder 3">
            <a:extLst>
              <a:ext uri="{FF2B5EF4-FFF2-40B4-BE49-F238E27FC236}">
                <a16:creationId xmlns:a16="http://schemas.microsoft.com/office/drawing/2014/main" id="{6E942C2F-B996-DECF-5ACA-19B70B57FB85}"/>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8E31340A-F4C9-E9F2-690E-69100F1B39C6}"/>
              </a:ext>
            </a:extLst>
          </p:cNvPr>
          <p:cNvSpPr>
            <a:spLocks noGrp="1"/>
          </p:cNvSpPr>
          <p:nvPr>
            <p:ph type="sldNum" sz="quarter" idx="12"/>
          </p:nvPr>
        </p:nvSpPr>
        <p:spPr/>
        <p:txBody>
          <a:bodyPr/>
          <a:lstStyle/>
          <a:p>
            <a:fld id="{4C4A88BB-D70A-7549-8A09-DF83C8D11682}" type="slidenum">
              <a:rPr lang="en-GB" smtClean="0"/>
              <a:t>‹#›</a:t>
            </a:fld>
            <a:endParaRPr lang="en-GB" dirty="0"/>
          </a:p>
        </p:txBody>
      </p:sp>
    </p:spTree>
    <p:extLst>
      <p:ext uri="{BB962C8B-B14F-4D97-AF65-F5344CB8AC3E}">
        <p14:creationId xmlns:p14="http://schemas.microsoft.com/office/powerpoint/2010/main" val="1704048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D57E43E-9A5E-8936-5FB0-D28C5DCD9457}"/>
              </a:ext>
            </a:extLst>
          </p:cNvPr>
          <p:cNvSpPr>
            <a:spLocks noGrp="1"/>
          </p:cNvSpPr>
          <p:nvPr>
            <p:ph type="dt" sz="half" idx="10"/>
          </p:nvPr>
        </p:nvSpPr>
        <p:spPr/>
        <p:txBody>
          <a:bodyPr/>
          <a:lstStyle/>
          <a:p>
            <a:fld id="{8DD65617-1110-A14E-969E-3C84002803C0}" type="datetimeFigureOut">
              <a:rPr lang="en-GB" smtClean="0"/>
              <a:t>07/01/2024</a:t>
            </a:fld>
            <a:endParaRPr lang="en-GB" dirty="0"/>
          </a:p>
        </p:txBody>
      </p:sp>
      <p:sp>
        <p:nvSpPr>
          <p:cNvPr id="3" name="Footer Placeholder 2">
            <a:extLst>
              <a:ext uri="{FF2B5EF4-FFF2-40B4-BE49-F238E27FC236}">
                <a16:creationId xmlns:a16="http://schemas.microsoft.com/office/drawing/2014/main" id="{CE2545B1-12E1-E799-8EB3-29CF9CE17417}"/>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D3CF89D2-F803-01C9-9425-19AA419FD3BE}"/>
              </a:ext>
            </a:extLst>
          </p:cNvPr>
          <p:cNvSpPr>
            <a:spLocks noGrp="1"/>
          </p:cNvSpPr>
          <p:nvPr>
            <p:ph type="sldNum" sz="quarter" idx="12"/>
          </p:nvPr>
        </p:nvSpPr>
        <p:spPr/>
        <p:txBody>
          <a:bodyPr/>
          <a:lstStyle/>
          <a:p>
            <a:fld id="{4C4A88BB-D70A-7549-8A09-DF83C8D11682}" type="slidenum">
              <a:rPr lang="en-GB" smtClean="0"/>
              <a:t>‹#›</a:t>
            </a:fld>
            <a:endParaRPr lang="en-GB" dirty="0"/>
          </a:p>
        </p:txBody>
      </p:sp>
    </p:spTree>
    <p:extLst>
      <p:ext uri="{BB962C8B-B14F-4D97-AF65-F5344CB8AC3E}">
        <p14:creationId xmlns:p14="http://schemas.microsoft.com/office/powerpoint/2010/main" val="19396004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9A656-F568-E457-9E23-7FB7B8550B1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8E78C8B2-D541-38AB-8C80-2C5395FC2DB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F8568561-11BE-0679-8BE7-29F66340D95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2DEF325-E306-D356-38CF-B64DDBD84140}"/>
              </a:ext>
            </a:extLst>
          </p:cNvPr>
          <p:cNvSpPr>
            <a:spLocks noGrp="1"/>
          </p:cNvSpPr>
          <p:nvPr>
            <p:ph type="dt" sz="half" idx="10"/>
          </p:nvPr>
        </p:nvSpPr>
        <p:spPr/>
        <p:txBody>
          <a:bodyPr/>
          <a:lstStyle/>
          <a:p>
            <a:fld id="{8DD65617-1110-A14E-969E-3C84002803C0}" type="datetimeFigureOut">
              <a:rPr lang="en-GB" smtClean="0"/>
              <a:t>07/01/2024</a:t>
            </a:fld>
            <a:endParaRPr lang="en-GB" dirty="0"/>
          </a:p>
        </p:txBody>
      </p:sp>
      <p:sp>
        <p:nvSpPr>
          <p:cNvPr id="6" name="Footer Placeholder 5">
            <a:extLst>
              <a:ext uri="{FF2B5EF4-FFF2-40B4-BE49-F238E27FC236}">
                <a16:creationId xmlns:a16="http://schemas.microsoft.com/office/drawing/2014/main" id="{A96C6B95-09F3-02C5-4F47-D72C8E9DFAA0}"/>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DF1A1B31-423D-5000-AE6F-224CE3F35BB5}"/>
              </a:ext>
            </a:extLst>
          </p:cNvPr>
          <p:cNvSpPr>
            <a:spLocks noGrp="1"/>
          </p:cNvSpPr>
          <p:nvPr>
            <p:ph type="sldNum" sz="quarter" idx="12"/>
          </p:nvPr>
        </p:nvSpPr>
        <p:spPr/>
        <p:txBody>
          <a:bodyPr/>
          <a:lstStyle/>
          <a:p>
            <a:fld id="{4C4A88BB-D70A-7549-8A09-DF83C8D11682}" type="slidenum">
              <a:rPr lang="en-GB" smtClean="0"/>
              <a:t>‹#›</a:t>
            </a:fld>
            <a:endParaRPr lang="en-GB" dirty="0"/>
          </a:p>
        </p:txBody>
      </p:sp>
    </p:spTree>
    <p:extLst>
      <p:ext uri="{BB962C8B-B14F-4D97-AF65-F5344CB8AC3E}">
        <p14:creationId xmlns:p14="http://schemas.microsoft.com/office/powerpoint/2010/main" val="1606854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1F264-6BE9-FBC9-8273-5112E8179DE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B8DF171-0D60-05E5-BEE6-714CFC87534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BC3FE6C3-21ED-7E92-B0A9-6B8D2BA43C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B988380-C44B-6ABB-9530-6CD778F28EF6}"/>
              </a:ext>
            </a:extLst>
          </p:cNvPr>
          <p:cNvSpPr>
            <a:spLocks noGrp="1"/>
          </p:cNvSpPr>
          <p:nvPr>
            <p:ph type="dt" sz="half" idx="10"/>
          </p:nvPr>
        </p:nvSpPr>
        <p:spPr/>
        <p:txBody>
          <a:bodyPr/>
          <a:lstStyle/>
          <a:p>
            <a:fld id="{8DD65617-1110-A14E-969E-3C84002803C0}" type="datetimeFigureOut">
              <a:rPr lang="en-GB" smtClean="0"/>
              <a:t>07/01/2024</a:t>
            </a:fld>
            <a:endParaRPr lang="en-GB" dirty="0"/>
          </a:p>
        </p:txBody>
      </p:sp>
      <p:sp>
        <p:nvSpPr>
          <p:cNvPr id="6" name="Footer Placeholder 5">
            <a:extLst>
              <a:ext uri="{FF2B5EF4-FFF2-40B4-BE49-F238E27FC236}">
                <a16:creationId xmlns:a16="http://schemas.microsoft.com/office/drawing/2014/main" id="{ADE01769-50ED-60A8-D3D3-C5CE2513463F}"/>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9CC9F88B-3B03-3D58-92AF-1BB6A2EEE198}"/>
              </a:ext>
            </a:extLst>
          </p:cNvPr>
          <p:cNvSpPr>
            <a:spLocks noGrp="1"/>
          </p:cNvSpPr>
          <p:nvPr>
            <p:ph type="sldNum" sz="quarter" idx="12"/>
          </p:nvPr>
        </p:nvSpPr>
        <p:spPr/>
        <p:txBody>
          <a:bodyPr/>
          <a:lstStyle/>
          <a:p>
            <a:fld id="{4C4A88BB-D70A-7549-8A09-DF83C8D11682}" type="slidenum">
              <a:rPr lang="en-GB" smtClean="0"/>
              <a:t>‹#›</a:t>
            </a:fld>
            <a:endParaRPr lang="en-GB" dirty="0"/>
          </a:p>
        </p:txBody>
      </p:sp>
    </p:spTree>
    <p:extLst>
      <p:ext uri="{BB962C8B-B14F-4D97-AF65-F5344CB8AC3E}">
        <p14:creationId xmlns:p14="http://schemas.microsoft.com/office/powerpoint/2010/main" val="3007392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1B0AB1-9FE9-13E6-8B63-8FB9A59AEC82}"/>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DA59B1CA-5205-F5E8-B9F4-E0B0B29C19B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561D0E3-3FBC-B6A6-18BE-6E2BD304DD58}"/>
              </a:ext>
            </a:extLst>
          </p:cNvPr>
          <p:cNvSpPr>
            <a:spLocks noGrp="1"/>
          </p:cNvSpPr>
          <p:nvPr>
            <p:ph type="dt" sz="half" idx="10"/>
          </p:nvPr>
        </p:nvSpPr>
        <p:spPr/>
        <p:txBody>
          <a:bodyPr/>
          <a:lstStyle/>
          <a:p>
            <a:fld id="{8DD65617-1110-A14E-969E-3C84002803C0}" type="datetimeFigureOut">
              <a:rPr lang="en-GB" smtClean="0"/>
              <a:t>07/01/2024</a:t>
            </a:fld>
            <a:endParaRPr lang="en-GB" dirty="0"/>
          </a:p>
        </p:txBody>
      </p:sp>
      <p:sp>
        <p:nvSpPr>
          <p:cNvPr id="5" name="Footer Placeholder 4">
            <a:extLst>
              <a:ext uri="{FF2B5EF4-FFF2-40B4-BE49-F238E27FC236}">
                <a16:creationId xmlns:a16="http://schemas.microsoft.com/office/drawing/2014/main" id="{B1BFCDAF-B17A-6463-23A4-8DB8FBF7854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66BCB90-9BF8-9A3A-ADAB-AB1A233F6033}"/>
              </a:ext>
            </a:extLst>
          </p:cNvPr>
          <p:cNvSpPr>
            <a:spLocks noGrp="1"/>
          </p:cNvSpPr>
          <p:nvPr>
            <p:ph type="sldNum" sz="quarter" idx="12"/>
          </p:nvPr>
        </p:nvSpPr>
        <p:spPr/>
        <p:txBody>
          <a:bodyPr/>
          <a:lstStyle/>
          <a:p>
            <a:fld id="{4C4A88BB-D70A-7549-8A09-DF83C8D11682}" type="slidenum">
              <a:rPr lang="en-GB" smtClean="0"/>
              <a:t>‹#›</a:t>
            </a:fld>
            <a:endParaRPr lang="en-GB" dirty="0"/>
          </a:p>
        </p:txBody>
      </p:sp>
    </p:spTree>
    <p:extLst>
      <p:ext uri="{BB962C8B-B14F-4D97-AF65-F5344CB8AC3E}">
        <p14:creationId xmlns:p14="http://schemas.microsoft.com/office/powerpoint/2010/main" val="5940430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C0E16F-FEB8-4762-0B11-63705DB1F8B1}"/>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44574A37-A160-3B9B-F6E7-FCBDCBA2891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AA4D569-0472-2B18-8545-C2CC0C6FD281}"/>
              </a:ext>
            </a:extLst>
          </p:cNvPr>
          <p:cNvSpPr>
            <a:spLocks noGrp="1"/>
          </p:cNvSpPr>
          <p:nvPr>
            <p:ph type="dt" sz="half" idx="10"/>
          </p:nvPr>
        </p:nvSpPr>
        <p:spPr/>
        <p:txBody>
          <a:bodyPr/>
          <a:lstStyle/>
          <a:p>
            <a:fld id="{8DD65617-1110-A14E-969E-3C84002803C0}" type="datetimeFigureOut">
              <a:rPr lang="en-GB" smtClean="0"/>
              <a:t>07/01/2024</a:t>
            </a:fld>
            <a:endParaRPr lang="en-GB" dirty="0"/>
          </a:p>
        </p:txBody>
      </p:sp>
      <p:sp>
        <p:nvSpPr>
          <p:cNvPr id="5" name="Footer Placeholder 4">
            <a:extLst>
              <a:ext uri="{FF2B5EF4-FFF2-40B4-BE49-F238E27FC236}">
                <a16:creationId xmlns:a16="http://schemas.microsoft.com/office/drawing/2014/main" id="{E389998D-8A5C-E34D-12B6-3E74DAB9542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6B2E951-091F-902B-C038-FAF4632CFA81}"/>
              </a:ext>
            </a:extLst>
          </p:cNvPr>
          <p:cNvSpPr>
            <a:spLocks noGrp="1"/>
          </p:cNvSpPr>
          <p:nvPr>
            <p:ph type="sldNum" sz="quarter" idx="12"/>
          </p:nvPr>
        </p:nvSpPr>
        <p:spPr/>
        <p:txBody>
          <a:bodyPr/>
          <a:lstStyle/>
          <a:p>
            <a:fld id="{4C4A88BB-D70A-7549-8A09-DF83C8D11682}" type="slidenum">
              <a:rPr lang="en-GB" smtClean="0"/>
              <a:t>‹#›</a:t>
            </a:fld>
            <a:endParaRPr lang="en-GB" dirty="0"/>
          </a:p>
        </p:txBody>
      </p:sp>
    </p:spTree>
    <p:extLst>
      <p:ext uri="{BB962C8B-B14F-4D97-AF65-F5344CB8AC3E}">
        <p14:creationId xmlns:p14="http://schemas.microsoft.com/office/powerpoint/2010/main" val="5886596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3DCB409-739B-B24B-B687-0953A453B9E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16544809-9671-EFF4-3B09-A58C83F5377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F2AFADD-45FB-67F7-0E2B-88A7562C7E7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D65617-1110-A14E-969E-3C84002803C0}" type="datetimeFigureOut">
              <a:rPr lang="en-GB" smtClean="0"/>
              <a:t>07/01/2024</a:t>
            </a:fld>
            <a:endParaRPr lang="en-GB" dirty="0"/>
          </a:p>
        </p:txBody>
      </p:sp>
      <p:sp>
        <p:nvSpPr>
          <p:cNvPr id="5" name="Footer Placeholder 4">
            <a:extLst>
              <a:ext uri="{FF2B5EF4-FFF2-40B4-BE49-F238E27FC236}">
                <a16:creationId xmlns:a16="http://schemas.microsoft.com/office/drawing/2014/main" id="{5217D8A5-664E-36A5-EEBB-DE4DA875769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2FFB33EC-9332-780A-4B70-9894B843AEA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C4A88BB-D70A-7549-8A09-DF83C8D11682}" type="slidenum">
              <a:rPr lang="en-GB" smtClean="0"/>
              <a:t>‹#›</a:t>
            </a:fld>
            <a:endParaRPr lang="en-GB" dirty="0"/>
          </a:p>
        </p:txBody>
      </p:sp>
    </p:spTree>
    <p:extLst>
      <p:ext uri="{BB962C8B-B14F-4D97-AF65-F5344CB8AC3E}">
        <p14:creationId xmlns:p14="http://schemas.microsoft.com/office/powerpoint/2010/main" val="21644179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7.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15.jpe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9E0238D-E295-49BE-9BFE-E9189D69ED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D85E9A4A-0183-4A3C-B68E-A229278915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095999" cy="6858000"/>
          </a:xfrm>
          <a:prstGeom prst="rect">
            <a:avLst/>
          </a:prstGeom>
          <a:solidFill>
            <a:schemeClr val="bg2">
              <a:lumMod val="9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4" name="Rectangle 13">
            <a:extLst>
              <a:ext uri="{FF2B5EF4-FFF2-40B4-BE49-F238E27FC236}">
                <a16:creationId xmlns:a16="http://schemas.microsoft.com/office/drawing/2014/main" id="{13A48C6C-3CC4-4EE5-A773-EC1EB7F59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ln>
            <a:noFill/>
          </a:ln>
          <a:effectLst>
            <a:outerShdw blurRad="596900" dist="330200" dir="8820000" sx="87000" sy="87000" algn="t" rotWithShape="0">
              <a:srgbClr val="000000">
                <a:alpha val="2666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9AD4035-87A8-6B11-4278-5C6268F681EB}"/>
              </a:ext>
            </a:extLst>
          </p:cNvPr>
          <p:cNvSpPr>
            <a:spLocks noGrp="1"/>
          </p:cNvSpPr>
          <p:nvPr>
            <p:ph type="ctrTitle"/>
          </p:nvPr>
        </p:nvSpPr>
        <p:spPr>
          <a:xfrm>
            <a:off x="6847101" y="1972883"/>
            <a:ext cx="4593797" cy="3426332"/>
          </a:xfrm>
        </p:spPr>
        <p:txBody>
          <a:bodyPr anchor="ctr">
            <a:normAutofit/>
          </a:bodyPr>
          <a:lstStyle/>
          <a:p>
            <a:r>
              <a:rPr lang="en-GB" sz="2800" b="1" i="1" dirty="0"/>
              <a:t>BMSP6006 </a:t>
            </a:r>
            <a:br>
              <a:rPr lang="en-GB" sz="2800" b="1" i="1" dirty="0"/>
            </a:br>
            <a:r>
              <a:rPr lang="en-GB" sz="2800" b="1" i="1" dirty="0"/>
              <a:t>Strategies For Resilience And Prosperity </a:t>
            </a:r>
            <a:br>
              <a:rPr lang="en-GB" sz="1800" i="1" dirty="0"/>
            </a:br>
            <a:r>
              <a:rPr lang="en-GB" sz="2400" i="1" dirty="0"/>
              <a:t>Assignment 2 – Presentation</a:t>
            </a:r>
            <a:br>
              <a:rPr lang="en-GB" sz="2000" i="1" dirty="0"/>
            </a:br>
            <a:r>
              <a:rPr lang="en-GB" sz="2000" i="1" dirty="0"/>
              <a:t>Sarah Carr</a:t>
            </a:r>
            <a:br>
              <a:rPr lang="en-GB" sz="2000" i="1" dirty="0"/>
            </a:br>
            <a:r>
              <a:rPr lang="en-GB" sz="2000" i="1" dirty="0"/>
              <a:t>Student ID - 2107448</a:t>
            </a:r>
            <a:br>
              <a:rPr lang="en-GB" sz="2000" i="1" dirty="0"/>
            </a:br>
            <a:r>
              <a:rPr lang="en-GB" sz="2000" i="1" dirty="0"/>
              <a:t>January 2024</a:t>
            </a:r>
            <a:endParaRPr lang="en-GB" sz="1800" i="1" dirty="0"/>
          </a:p>
        </p:txBody>
      </p:sp>
      <p:pic>
        <p:nvPicPr>
          <p:cNvPr id="5" name="Picture 4" descr="A colorful apple logo&#10;&#10;Description automatically generated">
            <a:extLst>
              <a:ext uri="{FF2B5EF4-FFF2-40B4-BE49-F238E27FC236}">
                <a16:creationId xmlns:a16="http://schemas.microsoft.com/office/drawing/2014/main" id="{2CB56F2C-4E5F-DDFE-118C-F33560619062}"/>
              </a:ext>
            </a:extLst>
          </p:cNvPr>
          <p:cNvPicPr>
            <a:picLocks noChangeAspect="1"/>
          </p:cNvPicPr>
          <p:nvPr/>
        </p:nvPicPr>
        <p:blipFill rotWithShape="1">
          <a:blip r:embed="rId5"/>
          <a:srcRect l="17683" r="32318"/>
          <a:stretch/>
        </p:blipFill>
        <p:spPr>
          <a:xfrm>
            <a:off x="20" y="-1"/>
            <a:ext cx="6095978" cy="6857999"/>
          </a:xfrm>
          <a:prstGeom prst="rect">
            <a:avLst/>
          </a:prstGeom>
        </p:spPr>
      </p:pic>
      <p:sp useBgFill="1">
        <p:nvSpPr>
          <p:cNvPr id="16" name="Rectangle 15">
            <a:extLst>
              <a:ext uri="{FF2B5EF4-FFF2-40B4-BE49-F238E27FC236}">
                <a16:creationId xmlns:a16="http://schemas.microsoft.com/office/drawing/2014/main" id="{1F9EB61A-CFD3-3398-6448-72CE004E3C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1696413"/>
          </a:xfrm>
          <a:prstGeom prst="rect">
            <a:avLst/>
          </a:prstGeom>
          <a:ln>
            <a:noFill/>
          </a:ln>
          <a:effectLst>
            <a:outerShdw blurRad="304800" dist="139700" dir="5460000" sx="90000" sy="90000" algn="t" rotWithShape="0">
              <a:srgbClr val="000000">
                <a:alpha val="17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2" name="Audio 21">
            <a:extLst>
              <a:ext uri="{FF2B5EF4-FFF2-40B4-BE49-F238E27FC236}">
                <a16:creationId xmlns:a16="http://schemas.microsoft.com/office/drawing/2014/main" id="{731CE552-CEC2-BFF5-6DB1-B2E54282B04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944763917"/>
      </p:ext>
    </p:extLst>
  </p:cSld>
  <p:clrMapOvr>
    <a:masterClrMapping/>
  </p:clrMapOvr>
  <mc:AlternateContent xmlns:mc="http://schemas.openxmlformats.org/markup-compatibility/2006">
    <mc:Choice xmlns:p14="http://schemas.microsoft.com/office/powerpoint/2010/main" Requires="p14">
      <p:transition spd="slow" p14:dur="2000" advTm="18824"/>
    </mc:Choice>
    <mc:Fallback>
      <p:transition spd="slow" advTm="188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B7CB6-8EC9-C051-3DE5-6347AA6BB47F}"/>
              </a:ext>
            </a:extLst>
          </p:cNvPr>
          <p:cNvSpPr>
            <a:spLocks noGrp="1"/>
          </p:cNvSpPr>
          <p:nvPr>
            <p:ph type="title"/>
          </p:nvPr>
        </p:nvSpPr>
        <p:spPr>
          <a:xfrm>
            <a:off x="0" y="0"/>
            <a:ext cx="12192000" cy="1198632"/>
          </a:xfrm>
        </p:spPr>
        <p:txBody>
          <a:bodyPr>
            <a:normAutofit/>
          </a:bodyPr>
          <a:lstStyle/>
          <a:p>
            <a:pPr algn="ctr"/>
            <a:r>
              <a:rPr lang="en-GB" b="1" i="1" dirty="0"/>
              <a:t>Comprehensive Analysis of Apple </a:t>
            </a:r>
          </a:p>
        </p:txBody>
      </p:sp>
      <p:pic>
        <p:nvPicPr>
          <p:cNvPr id="5" name="Content Placeholder 7" descr="A black apple logo with a bite taken out of it&#10;&#10;Description automatically generated">
            <a:extLst>
              <a:ext uri="{FF2B5EF4-FFF2-40B4-BE49-F238E27FC236}">
                <a16:creationId xmlns:a16="http://schemas.microsoft.com/office/drawing/2014/main" id="{219AF770-29C1-D487-2C59-405AECE016A4}"/>
              </a:ext>
            </a:extLst>
          </p:cNvPr>
          <p:cNvPicPr>
            <a:picLocks noGrp="1" noChangeAspect="1"/>
          </p:cNvPicPr>
          <p:nvPr>
            <p:ph idx="1"/>
          </p:nvPr>
        </p:nvPicPr>
        <p:blipFill>
          <a:blip r:embed="rId5"/>
          <a:stretch>
            <a:fillRect/>
          </a:stretch>
        </p:blipFill>
        <p:spPr>
          <a:xfrm>
            <a:off x="1312990" y="2414422"/>
            <a:ext cx="9566017" cy="2029155"/>
          </a:xfrm>
        </p:spPr>
      </p:pic>
      <p:pic>
        <p:nvPicPr>
          <p:cNvPr id="12" name="Audio 11">
            <a:extLst>
              <a:ext uri="{FF2B5EF4-FFF2-40B4-BE49-F238E27FC236}">
                <a16:creationId xmlns:a16="http://schemas.microsoft.com/office/drawing/2014/main" id="{06C06EE2-57E6-390A-9B56-97ECF1FEA99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
        <p:nvSpPr>
          <p:cNvPr id="23" name="TextBox 22">
            <a:extLst>
              <a:ext uri="{FF2B5EF4-FFF2-40B4-BE49-F238E27FC236}">
                <a16:creationId xmlns:a16="http://schemas.microsoft.com/office/drawing/2014/main" id="{FB267E0F-7465-46A3-E93E-7FA3FDD8873D}"/>
              </a:ext>
            </a:extLst>
          </p:cNvPr>
          <p:cNvSpPr txBox="1"/>
          <p:nvPr/>
        </p:nvSpPr>
        <p:spPr>
          <a:xfrm>
            <a:off x="8715664" y="4443577"/>
            <a:ext cx="2854036" cy="307777"/>
          </a:xfrm>
          <a:prstGeom prst="rect">
            <a:avLst/>
          </a:prstGeom>
          <a:noFill/>
        </p:spPr>
        <p:txBody>
          <a:bodyPr wrap="square">
            <a:spAutoFit/>
          </a:bodyPr>
          <a:lstStyle/>
          <a:p>
            <a:pPr algn="ctr"/>
            <a:r>
              <a:rPr lang="en-GB" sz="1400" i="1" dirty="0">
                <a:effectLst/>
                <a:latin typeface="+mj-lt"/>
                <a:ea typeface="Calibri" panose="020F0502020204030204" pitchFamily="34" charset="0"/>
                <a:cs typeface="Times New Roman" panose="02020603050405020304" pitchFamily="18" charset="0"/>
              </a:rPr>
              <a:t> (The Financial Brand, 2014)</a:t>
            </a:r>
            <a:r>
              <a:rPr lang="en-GB" sz="1400" i="1" dirty="0">
                <a:effectLst/>
                <a:latin typeface="+mj-lt"/>
              </a:rPr>
              <a:t> </a:t>
            </a:r>
            <a:endParaRPr lang="en-GB" sz="1400" i="1" dirty="0">
              <a:latin typeface="+mj-lt"/>
            </a:endParaRPr>
          </a:p>
        </p:txBody>
      </p:sp>
    </p:spTree>
    <p:extLst>
      <p:ext uri="{BB962C8B-B14F-4D97-AF65-F5344CB8AC3E}">
        <p14:creationId xmlns:p14="http://schemas.microsoft.com/office/powerpoint/2010/main" val="3566040939"/>
      </p:ext>
    </p:extLst>
  </p:cSld>
  <p:clrMapOvr>
    <a:masterClrMapping/>
  </p:clrMapOvr>
  <mc:AlternateContent xmlns:mc="http://schemas.openxmlformats.org/markup-compatibility/2006">
    <mc:Choice xmlns:p14="http://schemas.microsoft.com/office/powerpoint/2010/main" Requires="p14">
      <p:transition spd="slow" p14:dur="2000" advTm="40135"/>
    </mc:Choice>
    <mc:Fallback>
      <p:transition spd="slow" advTm="401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B7CB6-8EC9-C051-3DE5-6347AA6BB47F}"/>
              </a:ext>
            </a:extLst>
          </p:cNvPr>
          <p:cNvSpPr>
            <a:spLocks noGrp="1"/>
          </p:cNvSpPr>
          <p:nvPr>
            <p:ph type="title"/>
          </p:nvPr>
        </p:nvSpPr>
        <p:spPr>
          <a:xfrm>
            <a:off x="-11876" y="15509"/>
            <a:ext cx="12203875" cy="1198632"/>
          </a:xfrm>
        </p:spPr>
        <p:txBody>
          <a:bodyPr>
            <a:normAutofit/>
          </a:bodyPr>
          <a:lstStyle/>
          <a:p>
            <a:pPr algn="ctr"/>
            <a:r>
              <a:rPr lang="en-GB" b="1" i="1" dirty="0"/>
              <a:t>What is Business Strategy?</a:t>
            </a:r>
          </a:p>
        </p:txBody>
      </p:sp>
      <p:pic>
        <p:nvPicPr>
          <p:cNvPr id="12" name="Content Placeholder 11" descr="Blue and black text with icons&#10;&#10;Description automatically generated">
            <a:extLst>
              <a:ext uri="{FF2B5EF4-FFF2-40B4-BE49-F238E27FC236}">
                <a16:creationId xmlns:a16="http://schemas.microsoft.com/office/drawing/2014/main" id="{F641D62C-F6F6-0AB5-6525-D7690F339255}"/>
              </a:ext>
            </a:extLst>
          </p:cNvPr>
          <p:cNvPicPr>
            <a:picLocks noGrp="1" noChangeAspect="1"/>
          </p:cNvPicPr>
          <p:nvPr>
            <p:ph idx="1"/>
          </p:nvPr>
        </p:nvPicPr>
        <p:blipFill>
          <a:blip r:embed="rId5"/>
          <a:stretch>
            <a:fillRect/>
          </a:stretch>
        </p:blipFill>
        <p:spPr>
          <a:xfrm>
            <a:off x="400884" y="3592747"/>
            <a:ext cx="4919529" cy="2323949"/>
          </a:xfrm>
        </p:spPr>
      </p:pic>
      <p:sp>
        <p:nvSpPr>
          <p:cNvPr id="6" name="TextBox 5">
            <a:extLst>
              <a:ext uri="{FF2B5EF4-FFF2-40B4-BE49-F238E27FC236}">
                <a16:creationId xmlns:a16="http://schemas.microsoft.com/office/drawing/2014/main" id="{DB4C88E7-8873-19F6-7D6B-DFE4CCB60E49}"/>
              </a:ext>
            </a:extLst>
          </p:cNvPr>
          <p:cNvSpPr txBox="1"/>
          <p:nvPr/>
        </p:nvSpPr>
        <p:spPr>
          <a:xfrm>
            <a:off x="249334" y="1380918"/>
            <a:ext cx="5222631" cy="1138773"/>
          </a:xfrm>
          <a:prstGeom prst="rect">
            <a:avLst/>
          </a:prstGeom>
          <a:noFill/>
        </p:spPr>
        <p:txBody>
          <a:bodyPr wrap="square" rtlCol="0">
            <a:spAutoFit/>
          </a:bodyPr>
          <a:lstStyle/>
          <a:p>
            <a:r>
              <a:rPr lang="en-GB" b="1" i="1" dirty="0">
                <a:latin typeface="+mj-lt"/>
              </a:rPr>
              <a:t>Mintzberg</a:t>
            </a:r>
            <a:r>
              <a:rPr lang="en-GB" b="1" i="1" u="none" strike="noStrike" dirty="0">
                <a:solidFill>
                  <a:srgbClr val="2D2D2D"/>
                </a:solidFill>
                <a:effectLst/>
                <a:latin typeface="+mj-lt"/>
              </a:rPr>
              <a:t> Theory</a:t>
            </a:r>
          </a:p>
          <a:p>
            <a:r>
              <a:rPr lang="en-GB" b="0" i="1" u="none" strike="noStrike" dirty="0">
                <a:solidFill>
                  <a:srgbClr val="2D2D2D"/>
                </a:solidFill>
                <a:effectLst/>
                <a:latin typeface="+mj-lt"/>
              </a:rPr>
              <a:t>‘</a:t>
            </a:r>
            <a:r>
              <a:rPr lang="en-GB" sz="1600" b="0" i="1" u="none" strike="noStrike" dirty="0">
                <a:solidFill>
                  <a:srgbClr val="2D2D2D"/>
                </a:solidFill>
                <a:effectLst/>
                <a:latin typeface="+mj-lt"/>
              </a:rPr>
              <a:t>Emergent strategy differs from deliberate strategy in business because the pattern of an emergent strategy is by definition unintended</a:t>
            </a:r>
            <a:r>
              <a:rPr lang="en-GB" sz="1600" i="1" dirty="0">
                <a:solidFill>
                  <a:srgbClr val="2D2D2D"/>
                </a:solidFill>
                <a:latin typeface="+mj-lt"/>
              </a:rPr>
              <a:t>’</a:t>
            </a:r>
            <a:r>
              <a:rPr lang="en-GB" sz="1600" i="1" kern="100" dirty="0">
                <a:effectLst/>
                <a:latin typeface="+mj-lt"/>
                <a:ea typeface="Calibri" panose="020F0502020204030204" pitchFamily="34" charset="0"/>
                <a:cs typeface="Times New Roman" panose="02020603050405020304" pitchFamily="18" charset="0"/>
              </a:rPr>
              <a:t> (Indeed, 2022)</a:t>
            </a:r>
            <a:endParaRPr lang="en-GB" sz="1800" i="1" kern="100" dirty="0">
              <a:effectLst/>
              <a:latin typeface="+mj-lt"/>
              <a:ea typeface="Calibri" panose="020F0502020204030204" pitchFamily="34" charset="0"/>
              <a:cs typeface="Times New Roman" panose="02020603050405020304" pitchFamily="18" charset="0"/>
            </a:endParaRPr>
          </a:p>
        </p:txBody>
      </p:sp>
      <p:sp>
        <p:nvSpPr>
          <p:cNvPr id="10" name="TextBox 9">
            <a:extLst>
              <a:ext uri="{FF2B5EF4-FFF2-40B4-BE49-F238E27FC236}">
                <a16:creationId xmlns:a16="http://schemas.microsoft.com/office/drawing/2014/main" id="{F6279014-B009-889A-AFB9-1CB31FC6651F}"/>
              </a:ext>
            </a:extLst>
          </p:cNvPr>
          <p:cNvSpPr txBox="1"/>
          <p:nvPr/>
        </p:nvSpPr>
        <p:spPr>
          <a:xfrm>
            <a:off x="5958253" y="1214141"/>
            <a:ext cx="6233746" cy="1938992"/>
          </a:xfrm>
          <a:prstGeom prst="rect">
            <a:avLst/>
          </a:prstGeom>
          <a:noFill/>
        </p:spPr>
        <p:txBody>
          <a:bodyPr wrap="square">
            <a:spAutoFit/>
          </a:bodyPr>
          <a:lstStyle/>
          <a:p>
            <a:r>
              <a:rPr lang="en-GB" b="1" i="1" u="none" strike="noStrike" dirty="0">
                <a:solidFill>
                  <a:srgbClr val="181818"/>
                </a:solidFill>
                <a:effectLst/>
                <a:latin typeface="+mj-lt"/>
              </a:rPr>
              <a:t>Michael Porter Theory</a:t>
            </a:r>
          </a:p>
          <a:p>
            <a:r>
              <a:rPr lang="en-GB" b="0" i="1" u="none" strike="noStrike" dirty="0">
                <a:solidFill>
                  <a:srgbClr val="181818"/>
                </a:solidFill>
                <a:effectLst/>
                <a:latin typeface="+mj-lt"/>
              </a:rPr>
              <a:t>‘</a:t>
            </a:r>
            <a:r>
              <a:rPr lang="en-GB" sz="1600" b="0" i="1" u="none" strike="noStrike" dirty="0">
                <a:solidFill>
                  <a:srgbClr val="181818"/>
                </a:solidFill>
                <a:effectLst/>
                <a:latin typeface="+mj-lt"/>
              </a:rPr>
              <a:t>how organizations can achieve superior performance in the face of competition. Strategy defines the company’s distinctive approach to competing and the competitive advantages on which it will be based. A good competitive strategy is one that creates unique value for a particular set of customers’ </a:t>
            </a:r>
            <a:r>
              <a:rPr lang="en-GB" sz="1600" i="1" kern="100" dirty="0">
                <a:effectLst/>
                <a:latin typeface="+mj-lt"/>
                <a:ea typeface="Calibri" panose="020F0502020204030204" pitchFamily="34" charset="0"/>
                <a:cs typeface="Times New Roman" panose="02020603050405020304" pitchFamily="18" charset="0"/>
              </a:rPr>
              <a:t>(Harvard Business School, 2022)</a:t>
            </a:r>
          </a:p>
          <a:p>
            <a:endParaRPr lang="en-GB" dirty="0"/>
          </a:p>
        </p:txBody>
      </p:sp>
      <p:sp>
        <p:nvSpPr>
          <p:cNvPr id="13" name="TextBox 12">
            <a:extLst>
              <a:ext uri="{FF2B5EF4-FFF2-40B4-BE49-F238E27FC236}">
                <a16:creationId xmlns:a16="http://schemas.microsoft.com/office/drawing/2014/main" id="{E731FD05-261F-04E4-36C6-8BBEC5DE62B5}"/>
              </a:ext>
            </a:extLst>
          </p:cNvPr>
          <p:cNvSpPr txBox="1"/>
          <p:nvPr/>
        </p:nvSpPr>
        <p:spPr>
          <a:xfrm>
            <a:off x="5788487" y="4536025"/>
            <a:ext cx="6233746" cy="1661993"/>
          </a:xfrm>
          <a:prstGeom prst="rect">
            <a:avLst/>
          </a:prstGeom>
          <a:noFill/>
        </p:spPr>
        <p:txBody>
          <a:bodyPr wrap="square">
            <a:spAutoFit/>
          </a:bodyPr>
          <a:lstStyle/>
          <a:p>
            <a:r>
              <a:rPr lang="en-GB" b="1" i="1" u="none" strike="noStrike" dirty="0">
                <a:effectLst/>
                <a:latin typeface="+mj-lt"/>
              </a:rPr>
              <a:t>Johnson &amp; Scholes Theory</a:t>
            </a:r>
          </a:p>
          <a:p>
            <a:r>
              <a:rPr lang="en-GB" sz="1600" b="0" i="1" u="none" strike="noStrike" dirty="0">
                <a:effectLst/>
                <a:latin typeface="+mj-lt"/>
              </a:rPr>
              <a:t>“strategy determines the direction and scope of an organization over the long term. For them, strategy should determine how resources should be configured to meet the needs of markets and stakeholders</a:t>
            </a:r>
            <a:r>
              <a:rPr lang="en-GB" sz="1600" i="1" dirty="0">
                <a:latin typeface="+mj-lt"/>
              </a:rPr>
              <a:t>” </a:t>
            </a:r>
            <a:r>
              <a:rPr lang="en-GB" sz="1600" i="1" kern="100" dirty="0">
                <a:effectLst/>
                <a:latin typeface="+mj-lt"/>
                <a:ea typeface="Calibri" panose="020F0502020204030204" pitchFamily="34" charset="0"/>
                <a:cs typeface="Times New Roman" panose="02020603050405020304" pitchFamily="18" charset="0"/>
              </a:rPr>
              <a:t>(Mindtools, 2023)</a:t>
            </a:r>
          </a:p>
          <a:p>
            <a:endParaRPr lang="en-GB" dirty="0"/>
          </a:p>
        </p:txBody>
      </p:sp>
      <p:pic>
        <p:nvPicPr>
          <p:cNvPr id="27" name="Audio 26">
            <a:extLst>
              <a:ext uri="{FF2B5EF4-FFF2-40B4-BE49-F238E27FC236}">
                <a16:creationId xmlns:a16="http://schemas.microsoft.com/office/drawing/2014/main" id="{57C0405B-8883-4BB3-1CAD-5CF9DDFE8C4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
        <p:nvSpPr>
          <p:cNvPr id="42" name="TextBox 41">
            <a:extLst>
              <a:ext uri="{FF2B5EF4-FFF2-40B4-BE49-F238E27FC236}">
                <a16:creationId xmlns:a16="http://schemas.microsoft.com/office/drawing/2014/main" id="{FA0C98B7-03D9-88D9-6D12-14EF125066EC}"/>
              </a:ext>
            </a:extLst>
          </p:cNvPr>
          <p:cNvSpPr txBox="1"/>
          <p:nvPr/>
        </p:nvSpPr>
        <p:spPr>
          <a:xfrm>
            <a:off x="1787437" y="5828686"/>
            <a:ext cx="1915909" cy="338554"/>
          </a:xfrm>
          <a:prstGeom prst="rect">
            <a:avLst/>
          </a:prstGeom>
          <a:noFill/>
        </p:spPr>
        <p:txBody>
          <a:bodyPr wrap="none" rtlCol="0">
            <a:spAutoFit/>
          </a:bodyPr>
          <a:lstStyle/>
          <a:p>
            <a:r>
              <a:rPr lang="en-GB" sz="1600" i="1" dirty="0">
                <a:latin typeface="+mj-lt"/>
              </a:rPr>
              <a:t>Image (Google,2024)</a:t>
            </a:r>
          </a:p>
        </p:txBody>
      </p:sp>
    </p:spTree>
    <p:extLst>
      <p:ext uri="{BB962C8B-B14F-4D97-AF65-F5344CB8AC3E}">
        <p14:creationId xmlns:p14="http://schemas.microsoft.com/office/powerpoint/2010/main" val="2981109063"/>
      </p:ext>
    </p:extLst>
  </p:cSld>
  <p:clrMapOvr>
    <a:masterClrMapping/>
  </p:clrMapOvr>
  <mc:AlternateContent xmlns:mc="http://schemas.openxmlformats.org/markup-compatibility/2006">
    <mc:Choice xmlns:p14="http://schemas.microsoft.com/office/powerpoint/2010/main" Requires="p14">
      <p:transition spd="slow" p14:dur="2000" advTm="74156"/>
    </mc:Choice>
    <mc:Fallback>
      <p:transition spd="slow" advTm="741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B7CB6-8EC9-C051-3DE5-6347AA6BB47F}"/>
              </a:ext>
            </a:extLst>
          </p:cNvPr>
          <p:cNvSpPr>
            <a:spLocks noGrp="1"/>
          </p:cNvSpPr>
          <p:nvPr>
            <p:ph type="title"/>
          </p:nvPr>
        </p:nvSpPr>
        <p:spPr>
          <a:xfrm>
            <a:off x="0" y="0"/>
            <a:ext cx="12192000" cy="1198632"/>
          </a:xfrm>
        </p:spPr>
        <p:txBody>
          <a:bodyPr>
            <a:normAutofit/>
          </a:bodyPr>
          <a:lstStyle/>
          <a:p>
            <a:pPr algn="ctr"/>
            <a:r>
              <a:rPr lang="en-GB" b="1" i="1" dirty="0"/>
              <a:t>Overview of the Organisation - Apple</a:t>
            </a:r>
          </a:p>
        </p:txBody>
      </p:sp>
      <p:pic>
        <p:nvPicPr>
          <p:cNvPr id="7" name="Content Placeholder 6" descr="A diagram of apple innovation&#10;&#10;Description automatically generated">
            <a:extLst>
              <a:ext uri="{FF2B5EF4-FFF2-40B4-BE49-F238E27FC236}">
                <a16:creationId xmlns:a16="http://schemas.microsoft.com/office/drawing/2014/main" id="{3D370DB2-D962-92C8-48EA-5AB86B16A843}"/>
              </a:ext>
            </a:extLst>
          </p:cNvPr>
          <p:cNvPicPr>
            <a:picLocks noGrp="1" noChangeAspect="1"/>
          </p:cNvPicPr>
          <p:nvPr>
            <p:ph idx="1"/>
          </p:nvPr>
        </p:nvPicPr>
        <p:blipFill>
          <a:blip r:embed="rId5"/>
          <a:stretch>
            <a:fillRect/>
          </a:stretch>
        </p:blipFill>
        <p:spPr>
          <a:xfrm>
            <a:off x="4720033" y="1253331"/>
            <a:ext cx="7471967" cy="4351338"/>
          </a:xfrm>
        </p:spPr>
      </p:pic>
      <p:sp>
        <p:nvSpPr>
          <p:cNvPr id="9" name="TextBox 8">
            <a:extLst>
              <a:ext uri="{FF2B5EF4-FFF2-40B4-BE49-F238E27FC236}">
                <a16:creationId xmlns:a16="http://schemas.microsoft.com/office/drawing/2014/main" id="{EA813084-5EDC-BB84-4BBB-10AD6F6F6B0E}"/>
              </a:ext>
            </a:extLst>
          </p:cNvPr>
          <p:cNvSpPr txBox="1"/>
          <p:nvPr/>
        </p:nvSpPr>
        <p:spPr>
          <a:xfrm>
            <a:off x="9934167" y="5028700"/>
            <a:ext cx="1733798" cy="369332"/>
          </a:xfrm>
          <a:prstGeom prst="rect">
            <a:avLst/>
          </a:prstGeom>
          <a:noFill/>
        </p:spPr>
        <p:txBody>
          <a:bodyPr wrap="square" rtlCol="0">
            <a:spAutoFit/>
          </a:bodyPr>
          <a:lstStyle/>
          <a:p>
            <a:r>
              <a:rPr lang="en-GB" sz="1800" i="1" kern="100" dirty="0">
                <a:effectLst/>
                <a:latin typeface="+mj-lt"/>
                <a:ea typeface="Calibri" panose="020F0502020204030204" pitchFamily="34" charset="0"/>
                <a:cs typeface="Times New Roman" panose="02020603050405020304" pitchFamily="18" charset="0"/>
              </a:rPr>
              <a:t>(Galloway, 2023)</a:t>
            </a:r>
          </a:p>
        </p:txBody>
      </p:sp>
      <p:pic>
        <p:nvPicPr>
          <p:cNvPr id="11" name="Picture 10" descr="A person with a beard and mustache wearing glasses&#10;&#10;Description automatically generated">
            <a:extLst>
              <a:ext uri="{FF2B5EF4-FFF2-40B4-BE49-F238E27FC236}">
                <a16:creationId xmlns:a16="http://schemas.microsoft.com/office/drawing/2014/main" id="{0D1FC954-3398-DEF2-8C35-AC86EEB0AE67}"/>
              </a:ext>
            </a:extLst>
          </p:cNvPr>
          <p:cNvPicPr>
            <a:picLocks noChangeAspect="1"/>
          </p:cNvPicPr>
          <p:nvPr/>
        </p:nvPicPr>
        <p:blipFill>
          <a:blip r:embed="rId6"/>
          <a:stretch>
            <a:fillRect/>
          </a:stretch>
        </p:blipFill>
        <p:spPr>
          <a:xfrm>
            <a:off x="310662" y="1198632"/>
            <a:ext cx="2514600" cy="2514600"/>
          </a:xfrm>
          <a:prstGeom prst="rect">
            <a:avLst/>
          </a:prstGeom>
        </p:spPr>
      </p:pic>
      <p:pic>
        <p:nvPicPr>
          <p:cNvPr id="13" name="Picture 12" descr="A person with a white beard holding a microphone&#10;&#10;Description automatically generated">
            <a:extLst>
              <a:ext uri="{FF2B5EF4-FFF2-40B4-BE49-F238E27FC236}">
                <a16:creationId xmlns:a16="http://schemas.microsoft.com/office/drawing/2014/main" id="{6EF26B07-E882-626B-C836-BF2BD94AA4E9}"/>
              </a:ext>
            </a:extLst>
          </p:cNvPr>
          <p:cNvPicPr>
            <a:picLocks noChangeAspect="1"/>
          </p:cNvPicPr>
          <p:nvPr/>
        </p:nvPicPr>
        <p:blipFill>
          <a:blip r:embed="rId7"/>
          <a:stretch>
            <a:fillRect/>
          </a:stretch>
        </p:blipFill>
        <p:spPr>
          <a:xfrm>
            <a:off x="1886419" y="4189707"/>
            <a:ext cx="3070977" cy="2047318"/>
          </a:xfrm>
          <a:prstGeom prst="rect">
            <a:avLst/>
          </a:prstGeom>
        </p:spPr>
      </p:pic>
      <p:sp>
        <p:nvSpPr>
          <p:cNvPr id="14" name="TextBox 13">
            <a:extLst>
              <a:ext uri="{FF2B5EF4-FFF2-40B4-BE49-F238E27FC236}">
                <a16:creationId xmlns:a16="http://schemas.microsoft.com/office/drawing/2014/main" id="{624CC1BA-0F74-4012-2D40-C64D6CA16815}"/>
              </a:ext>
            </a:extLst>
          </p:cNvPr>
          <p:cNvSpPr txBox="1"/>
          <p:nvPr/>
        </p:nvSpPr>
        <p:spPr>
          <a:xfrm>
            <a:off x="2331661" y="1351941"/>
            <a:ext cx="1090246" cy="1138773"/>
          </a:xfrm>
          <a:prstGeom prst="rect">
            <a:avLst/>
          </a:prstGeom>
          <a:noFill/>
        </p:spPr>
        <p:txBody>
          <a:bodyPr wrap="square" rtlCol="0">
            <a:spAutoFit/>
          </a:bodyPr>
          <a:lstStyle/>
          <a:p>
            <a:r>
              <a:rPr lang="en-GB" i="1" dirty="0">
                <a:latin typeface="+mj-lt"/>
              </a:rPr>
              <a:t>Steve Jobs</a:t>
            </a:r>
          </a:p>
          <a:p>
            <a:r>
              <a:rPr lang="en-GB" sz="1200" i="1" kern="100" dirty="0">
                <a:effectLst/>
                <a:latin typeface="+mj-lt"/>
                <a:ea typeface="Calibri" panose="020F0502020204030204" pitchFamily="34" charset="0"/>
                <a:cs typeface="Times New Roman" panose="02020603050405020304" pitchFamily="18" charset="0"/>
              </a:rPr>
              <a:t>(June, 2011</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a:t>
            </a:r>
          </a:p>
          <a:p>
            <a:endParaRPr lang="en-GB" dirty="0"/>
          </a:p>
        </p:txBody>
      </p:sp>
      <p:sp>
        <p:nvSpPr>
          <p:cNvPr id="15" name="TextBox 14">
            <a:extLst>
              <a:ext uri="{FF2B5EF4-FFF2-40B4-BE49-F238E27FC236}">
                <a16:creationId xmlns:a16="http://schemas.microsoft.com/office/drawing/2014/main" id="{07807EE3-20AB-C41A-9F07-9AD694BFFC88}"/>
              </a:ext>
            </a:extLst>
          </p:cNvPr>
          <p:cNvSpPr txBox="1"/>
          <p:nvPr/>
        </p:nvSpPr>
        <p:spPr>
          <a:xfrm>
            <a:off x="796173" y="4265533"/>
            <a:ext cx="1090246" cy="1107996"/>
          </a:xfrm>
          <a:prstGeom prst="rect">
            <a:avLst/>
          </a:prstGeom>
          <a:noFill/>
        </p:spPr>
        <p:txBody>
          <a:bodyPr wrap="square" rtlCol="0">
            <a:spAutoFit/>
          </a:bodyPr>
          <a:lstStyle/>
          <a:p>
            <a:r>
              <a:rPr lang="en-GB" i="1" dirty="0">
                <a:latin typeface="+mj-lt"/>
              </a:rPr>
              <a:t>Steve Wozniak</a:t>
            </a:r>
          </a:p>
          <a:p>
            <a:r>
              <a:rPr lang="en-GB" sz="1200" i="1" kern="100" dirty="0">
                <a:effectLst/>
                <a:latin typeface="+mj-lt"/>
                <a:ea typeface="Calibri" panose="020F0502020204030204" pitchFamily="34" charset="0"/>
                <a:cs typeface="Times New Roman" panose="02020603050405020304" pitchFamily="18" charset="0"/>
              </a:rPr>
              <a:t>(Pringle, 2023)</a:t>
            </a:r>
          </a:p>
          <a:p>
            <a:endParaRPr lang="en-GB" dirty="0"/>
          </a:p>
        </p:txBody>
      </p:sp>
      <p:pic>
        <p:nvPicPr>
          <p:cNvPr id="29" name="Audio 28">
            <a:extLst>
              <a:ext uri="{FF2B5EF4-FFF2-40B4-BE49-F238E27FC236}">
                <a16:creationId xmlns:a16="http://schemas.microsoft.com/office/drawing/2014/main" id="{81458DD0-D9AC-BB0F-C2AF-7A2275DC0C2A}"/>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859944902"/>
      </p:ext>
    </p:extLst>
  </p:cSld>
  <p:clrMapOvr>
    <a:masterClrMapping/>
  </p:clrMapOvr>
  <mc:AlternateContent xmlns:mc="http://schemas.openxmlformats.org/markup-compatibility/2006">
    <mc:Choice xmlns:p14="http://schemas.microsoft.com/office/powerpoint/2010/main" Requires="p14">
      <p:transition spd="slow" p14:dur="2000" advTm="30651"/>
    </mc:Choice>
    <mc:Fallback>
      <p:transition spd="slow" advTm="306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B7CB6-8EC9-C051-3DE5-6347AA6BB47F}"/>
              </a:ext>
            </a:extLst>
          </p:cNvPr>
          <p:cNvSpPr>
            <a:spLocks noGrp="1"/>
          </p:cNvSpPr>
          <p:nvPr>
            <p:ph type="title"/>
          </p:nvPr>
        </p:nvSpPr>
        <p:spPr>
          <a:xfrm>
            <a:off x="0" y="0"/>
            <a:ext cx="12192000" cy="1198632"/>
          </a:xfrm>
        </p:spPr>
        <p:txBody>
          <a:bodyPr>
            <a:normAutofit/>
          </a:bodyPr>
          <a:lstStyle/>
          <a:p>
            <a:pPr algn="ctr"/>
            <a:r>
              <a:rPr lang="en-GB" b="1" i="1" dirty="0"/>
              <a:t>Overview of the Organisation - Apple</a:t>
            </a:r>
          </a:p>
        </p:txBody>
      </p:sp>
      <p:sp>
        <p:nvSpPr>
          <p:cNvPr id="16" name="Rounded Rectangle 15">
            <a:extLst>
              <a:ext uri="{FF2B5EF4-FFF2-40B4-BE49-F238E27FC236}">
                <a16:creationId xmlns:a16="http://schemas.microsoft.com/office/drawing/2014/main" id="{6F60D2BB-FE9E-565D-0683-C01F559652AF}"/>
              </a:ext>
            </a:extLst>
          </p:cNvPr>
          <p:cNvSpPr/>
          <p:nvPr/>
        </p:nvSpPr>
        <p:spPr>
          <a:xfrm>
            <a:off x="1103531" y="1661747"/>
            <a:ext cx="4308231" cy="3534506"/>
          </a:xfrm>
          <a:prstGeom prst="roundRect">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Content Placeholder 7">
            <a:extLst>
              <a:ext uri="{FF2B5EF4-FFF2-40B4-BE49-F238E27FC236}">
                <a16:creationId xmlns:a16="http://schemas.microsoft.com/office/drawing/2014/main" id="{7105A5C4-E0DA-2FA0-055C-937C8D054461}"/>
              </a:ext>
            </a:extLst>
          </p:cNvPr>
          <p:cNvSpPr txBox="1">
            <a:spLocks/>
          </p:cNvSpPr>
          <p:nvPr/>
        </p:nvSpPr>
        <p:spPr>
          <a:xfrm>
            <a:off x="1450122" y="1881462"/>
            <a:ext cx="3615047" cy="331479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3200" b="1" i="1" dirty="0">
                <a:latin typeface="+mj-lt"/>
              </a:rPr>
              <a:t>Mission Statement </a:t>
            </a:r>
          </a:p>
          <a:p>
            <a:pPr marL="0" indent="0" algn="ctr">
              <a:buFont typeface="Arial" panose="020B0604020202020204" pitchFamily="34" charset="0"/>
              <a:buNone/>
            </a:pPr>
            <a:r>
              <a:rPr lang="en-GB" i="1" dirty="0">
                <a:latin typeface="+mj-lt"/>
              </a:rPr>
              <a:t>‘to bring the best user experience to customers through innovative hardware, software and services’ </a:t>
            </a:r>
          </a:p>
          <a:p>
            <a:pPr marL="0" indent="0" algn="ctr">
              <a:buFont typeface="Arial" panose="020B0604020202020204" pitchFamily="34" charset="0"/>
              <a:buNone/>
            </a:pPr>
            <a:r>
              <a:rPr lang="en-GB" i="1" kern="100" dirty="0">
                <a:latin typeface="Calibri" panose="020F0502020204030204" pitchFamily="34" charset="0"/>
                <a:ea typeface="Calibri" panose="020F0502020204030204" pitchFamily="34" charset="0"/>
                <a:cs typeface="Times New Roman" panose="02020603050405020304" pitchFamily="18" charset="0"/>
              </a:rPr>
              <a:t>(Apple, 2023). </a:t>
            </a:r>
            <a:endParaRPr lang="en-GB" i="1" dirty="0">
              <a:latin typeface="+mj-lt"/>
            </a:endParaRPr>
          </a:p>
          <a:p>
            <a:pPr marL="0" indent="0">
              <a:buFont typeface="Arial" panose="020B0604020202020204" pitchFamily="34" charset="0"/>
              <a:buNone/>
            </a:pPr>
            <a:endParaRPr lang="en-GB" dirty="0"/>
          </a:p>
        </p:txBody>
      </p:sp>
      <p:sp>
        <p:nvSpPr>
          <p:cNvPr id="20" name="Rounded Rectangle 19">
            <a:extLst>
              <a:ext uri="{FF2B5EF4-FFF2-40B4-BE49-F238E27FC236}">
                <a16:creationId xmlns:a16="http://schemas.microsoft.com/office/drawing/2014/main" id="{70CD1223-6809-FCEA-2177-E40BF33F8023}"/>
              </a:ext>
            </a:extLst>
          </p:cNvPr>
          <p:cNvSpPr/>
          <p:nvPr/>
        </p:nvSpPr>
        <p:spPr>
          <a:xfrm>
            <a:off x="6780240" y="1661747"/>
            <a:ext cx="4308231" cy="3534506"/>
          </a:xfrm>
          <a:prstGeom prst="roundRect">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1" name="Content Placeholder 7">
            <a:extLst>
              <a:ext uri="{FF2B5EF4-FFF2-40B4-BE49-F238E27FC236}">
                <a16:creationId xmlns:a16="http://schemas.microsoft.com/office/drawing/2014/main" id="{85CEFFEF-16A1-B832-D680-78B8AB26B863}"/>
              </a:ext>
            </a:extLst>
          </p:cNvPr>
          <p:cNvSpPr txBox="1">
            <a:spLocks/>
          </p:cNvSpPr>
          <p:nvPr/>
        </p:nvSpPr>
        <p:spPr>
          <a:xfrm>
            <a:off x="7126831" y="1951709"/>
            <a:ext cx="3615047" cy="272579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3200" b="1" i="1" dirty="0">
                <a:latin typeface="+mj-lt"/>
              </a:rPr>
              <a:t>Vision Statement</a:t>
            </a:r>
          </a:p>
          <a:p>
            <a:pPr marL="0" indent="0" algn="ctr">
              <a:buFont typeface="Arial" panose="020B0604020202020204" pitchFamily="34" charset="0"/>
              <a:buNone/>
            </a:pPr>
            <a:r>
              <a:rPr lang="en-GB" i="1" dirty="0">
                <a:latin typeface="+mj-lt"/>
              </a:rPr>
              <a:t>‘ to make the best products on earth and leave the world better than we found it’</a:t>
            </a:r>
          </a:p>
          <a:p>
            <a:pPr marL="0" indent="0" algn="ctr">
              <a:buFont typeface="Arial" panose="020B0604020202020204" pitchFamily="34" charset="0"/>
              <a:buNone/>
            </a:pPr>
            <a:r>
              <a:rPr lang="en-GB" sz="2800" i="1" kern="100" dirty="0">
                <a:effectLst/>
                <a:latin typeface="Calibri" panose="020F0502020204030204" pitchFamily="34" charset="0"/>
                <a:ea typeface="Calibri" panose="020F0502020204030204" pitchFamily="34" charset="0"/>
                <a:cs typeface="Times New Roman" panose="02020603050405020304" pitchFamily="18" charset="0"/>
              </a:rPr>
              <a:t>(Apple, 2023). </a:t>
            </a:r>
            <a:endParaRPr lang="en-GB" i="1" dirty="0">
              <a:latin typeface="+mj-lt"/>
            </a:endParaRPr>
          </a:p>
          <a:p>
            <a:pPr marL="0" indent="0">
              <a:buFont typeface="Arial" panose="020B0604020202020204" pitchFamily="34" charset="0"/>
              <a:buNone/>
            </a:pPr>
            <a:endParaRPr lang="en-GB" dirty="0"/>
          </a:p>
        </p:txBody>
      </p:sp>
      <p:pic>
        <p:nvPicPr>
          <p:cNvPr id="28" name="Audio 27">
            <a:extLst>
              <a:ext uri="{FF2B5EF4-FFF2-40B4-BE49-F238E27FC236}">
                <a16:creationId xmlns:a16="http://schemas.microsoft.com/office/drawing/2014/main" id="{C871FA4A-8F37-9ECD-E46A-D1875A21346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00050297"/>
      </p:ext>
    </p:extLst>
  </p:cSld>
  <p:clrMapOvr>
    <a:masterClrMapping/>
  </p:clrMapOvr>
  <mc:AlternateContent xmlns:mc="http://schemas.openxmlformats.org/markup-compatibility/2006">
    <mc:Choice xmlns:p14="http://schemas.microsoft.com/office/powerpoint/2010/main" Requires="p14">
      <p:transition spd="slow" p14:dur="2000" advTm="48357"/>
    </mc:Choice>
    <mc:Fallback>
      <p:transition spd="slow" advTm="483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B7CB6-8EC9-C051-3DE5-6347AA6BB47F}"/>
              </a:ext>
            </a:extLst>
          </p:cNvPr>
          <p:cNvSpPr>
            <a:spLocks noGrp="1"/>
          </p:cNvSpPr>
          <p:nvPr>
            <p:ph type="title"/>
          </p:nvPr>
        </p:nvSpPr>
        <p:spPr>
          <a:xfrm>
            <a:off x="0" y="0"/>
            <a:ext cx="12191999" cy="1234210"/>
          </a:xfrm>
        </p:spPr>
        <p:txBody>
          <a:bodyPr>
            <a:normAutofit/>
          </a:bodyPr>
          <a:lstStyle/>
          <a:p>
            <a:pPr algn="ctr"/>
            <a:r>
              <a:rPr lang="en-GB" b="1" i="1" dirty="0"/>
              <a:t>SWOT Analysis of Apple</a:t>
            </a:r>
          </a:p>
        </p:txBody>
      </p:sp>
      <p:graphicFrame>
        <p:nvGraphicFramePr>
          <p:cNvPr id="4" name="Table 3">
            <a:extLst>
              <a:ext uri="{FF2B5EF4-FFF2-40B4-BE49-F238E27FC236}">
                <a16:creationId xmlns:a16="http://schemas.microsoft.com/office/drawing/2014/main" id="{B330EC88-788A-8D4D-F182-F9F6932B265D}"/>
              </a:ext>
            </a:extLst>
          </p:cNvPr>
          <p:cNvGraphicFramePr>
            <a:graphicFrameLocks noGrp="1"/>
          </p:cNvGraphicFramePr>
          <p:nvPr>
            <p:extLst>
              <p:ext uri="{D42A27DB-BD31-4B8C-83A1-F6EECF244321}">
                <p14:modId xmlns:p14="http://schemas.microsoft.com/office/powerpoint/2010/main" val="2702799959"/>
              </p:ext>
            </p:extLst>
          </p:nvPr>
        </p:nvGraphicFramePr>
        <p:xfrm>
          <a:off x="1951893" y="1849672"/>
          <a:ext cx="8546294" cy="3663876"/>
        </p:xfrm>
        <a:graphic>
          <a:graphicData uri="http://schemas.openxmlformats.org/drawingml/2006/table">
            <a:tbl>
              <a:tblPr firstRow="1" bandRow="1">
                <a:tableStyleId>{F5AB1C69-6EDB-4FF4-983F-18BD219EF322}</a:tableStyleId>
              </a:tblPr>
              <a:tblGrid>
                <a:gridCol w="4178545">
                  <a:extLst>
                    <a:ext uri="{9D8B030D-6E8A-4147-A177-3AD203B41FA5}">
                      <a16:colId xmlns:a16="http://schemas.microsoft.com/office/drawing/2014/main" val="865341793"/>
                    </a:ext>
                  </a:extLst>
                </a:gridCol>
                <a:gridCol w="4367749">
                  <a:extLst>
                    <a:ext uri="{9D8B030D-6E8A-4147-A177-3AD203B41FA5}">
                      <a16:colId xmlns:a16="http://schemas.microsoft.com/office/drawing/2014/main" val="955999239"/>
                    </a:ext>
                  </a:extLst>
                </a:gridCol>
              </a:tblGrid>
              <a:tr h="435607">
                <a:tc>
                  <a:txBody>
                    <a:bodyPr/>
                    <a:lstStyle/>
                    <a:p>
                      <a:pPr algn="ctr"/>
                      <a:r>
                        <a:rPr lang="en-GB" sz="2000" i="1" dirty="0">
                          <a:solidFill>
                            <a:schemeClr val="tx1"/>
                          </a:solidFill>
                        </a:rPr>
                        <a:t>STRENGTHS</a:t>
                      </a:r>
                    </a:p>
                  </a:txBody>
                  <a:tcPr/>
                </a:tc>
                <a:tc>
                  <a:txBody>
                    <a:bodyPr/>
                    <a:lstStyle/>
                    <a:p>
                      <a:pPr algn="ctr"/>
                      <a:r>
                        <a:rPr lang="en-GB" sz="2000" i="1" dirty="0">
                          <a:solidFill>
                            <a:schemeClr val="tx1"/>
                          </a:solidFill>
                        </a:rPr>
                        <a:t>WEAKNESSES</a:t>
                      </a:r>
                    </a:p>
                  </a:txBody>
                  <a:tcPr/>
                </a:tc>
                <a:extLst>
                  <a:ext uri="{0D108BD9-81ED-4DB2-BD59-A6C34878D82A}">
                    <a16:rowId xmlns:a16="http://schemas.microsoft.com/office/drawing/2014/main" val="1015447236"/>
                  </a:ext>
                </a:extLst>
              </a:tr>
              <a:tr h="1396331">
                <a:tc>
                  <a:txBody>
                    <a:bodyPr/>
                    <a:lstStyle/>
                    <a:p>
                      <a:pPr marL="285750" indent="-285750" algn="just">
                        <a:buFont typeface="Courier New" panose="02070309020205020404" pitchFamily="49" charset="0"/>
                        <a:buChar char="o"/>
                      </a:pPr>
                      <a:r>
                        <a:rPr lang="en-GB" sz="1400" i="1" dirty="0"/>
                        <a:t>Strong brand recognition</a:t>
                      </a:r>
                    </a:p>
                    <a:p>
                      <a:pPr marL="285750" indent="-285750" algn="just">
                        <a:buFont typeface="Courier New" panose="02070309020205020404" pitchFamily="49" charset="0"/>
                        <a:buChar char="o"/>
                      </a:pPr>
                      <a:r>
                        <a:rPr lang="en-GB" sz="1400" i="1" dirty="0"/>
                        <a:t>Loyal customer base</a:t>
                      </a:r>
                    </a:p>
                    <a:p>
                      <a:pPr marL="285750" indent="-285750" algn="just">
                        <a:buFont typeface="Courier New" panose="02070309020205020404" pitchFamily="49" charset="0"/>
                        <a:buChar char="o"/>
                      </a:pPr>
                      <a:r>
                        <a:rPr lang="en-GB" sz="1400" i="1" dirty="0"/>
                        <a:t>High quality, design and performance of products and services</a:t>
                      </a:r>
                    </a:p>
                    <a:p>
                      <a:pPr marL="285750" indent="-285750" algn="just">
                        <a:buFont typeface="Courier New" panose="02070309020205020404" pitchFamily="49" charset="0"/>
                        <a:buChar char="o"/>
                      </a:pPr>
                      <a:r>
                        <a:rPr lang="en-GB" sz="1400" i="1" dirty="0"/>
                        <a:t>Financial strength and profitability</a:t>
                      </a:r>
                    </a:p>
                    <a:p>
                      <a:pPr marL="285750" indent="-285750" algn="just">
                        <a:buFont typeface="Courier New" panose="02070309020205020404" pitchFamily="49" charset="0"/>
                        <a:buChar char="o"/>
                      </a:pPr>
                      <a:r>
                        <a:rPr lang="en-GB" sz="1400" i="1" dirty="0"/>
                        <a:t>Leader in technology</a:t>
                      </a:r>
                    </a:p>
                  </a:txBody>
                  <a:tcPr/>
                </a:tc>
                <a:tc>
                  <a:txBody>
                    <a:bodyPr/>
                    <a:lstStyle/>
                    <a:p>
                      <a:pPr marL="285750" indent="-285750" algn="just">
                        <a:buFont typeface="Courier New" panose="02070309020205020404" pitchFamily="49" charset="0"/>
                        <a:buChar char="o"/>
                      </a:pPr>
                      <a:r>
                        <a:rPr lang="en-GB" sz="1400" i="1" dirty="0"/>
                        <a:t>Expensive products and services</a:t>
                      </a:r>
                    </a:p>
                    <a:p>
                      <a:pPr marL="285750" indent="-285750" algn="just">
                        <a:buFont typeface="Courier New" panose="02070309020205020404" pitchFamily="49" charset="0"/>
                        <a:buChar char="o"/>
                      </a:pPr>
                      <a:r>
                        <a:rPr lang="en-GB" sz="1400" i="1" dirty="0"/>
                        <a:t>Dependence on iPhone sales </a:t>
                      </a:r>
                    </a:p>
                    <a:p>
                      <a:pPr marL="285750" indent="-285750" algn="just">
                        <a:buFont typeface="Courier New" panose="02070309020205020404" pitchFamily="49" charset="0"/>
                        <a:buChar char="o"/>
                      </a:pPr>
                      <a:r>
                        <a:rPr lang="en-GB" sz="1400" i="1" dirty="0"/>
                        <a:t>Lack of innovation in face of growing competition</a:t>
                      </a:r>
                    </a:p>
                    <a:p>
                      <a:pPr marL="285750" indent="-285750" algn="just">
                        <a:buFont typeface="Courier New" panose="02070309020205020404" pitchFamily="49" charset="0"/>
                        <a:buChar char="o"/>
                      </a:pPr>
                      <a:r>
                        <a:rPr lang="en-GB" sz="1400" i="1" dirty="0"/>
                        <a:t>Limited customisation options</a:t>
                      </a:r>
                    </a:p>
                    <a:p>
                      <a:pPr marL="285750" indent="-285750" algn="just">
                        <a:buFont typeface="Courier New" panose="02070309020205020404" pitchFamily="49" charset="0"/>
                        <a:buChar char="o"/>
                      </a:pPr>
                      <a:r>
                        <a:rPr lang="en-GB" sz="1400" i="1" dirty="0"/>
                        <a:t>Different operating systems not compatible with other products</a:t>
                      </a:r>
                    </a:p>
                  </a:txBody>
                  <a:tcPr/>
                </a:tc>
                <a:extLst>
                  <a:ext uri="{0D108BD9-81ED-4DB2-BD59-A6C34878D82A}">
                    <a16:rowId xmlns:a16="http://schemas.microsoft.com/office/drawing/2014/main" val="1434661770"/>
                  </a:ext>
                </a:extLst>
              </a:tr>
              <a:tr h="435607">
                <a:tc>
                  <a:txBody>
                    <a:bodyPr/>
                    <a:lstStyle/>
                    <a:p>
                      <a:pPr algn="ctr"/>
                      <a:r>
                        <a:rPr lang="en-GB" sz="2000" b="1" i="1" dirty="0"/>
                        <a:t>OPPORTUNITIES </a:t>
                      </a:r>
                    </a:p>
                  </a:txBody>
                  <a:tcPr>
                    <a:solidFill>
                      <a:schemeClr val="bg2">
                        <a:lumMod val="75000"/>
                      </a:schemeClr>
                    </a:solidFill>
                  </a:tcPr>
                </a:tc>
                <a:tc>
                  <a:txBody>
                    <a:bodyPr/>
                    <a:lstStyle/>
                    <a:p>
                      <a:pPr algn="ctr"/>
                      <a:r>
                        <a:rPr lang="en-GB" sz="2000" b="1" i="1" dirty="0"/>
                        <a:t>THREATS</a:t>
                      </a:r>
                    </a:p>
                  </a:txBody>
                  <a:tcPr>
                    <a:solidFill>
                      <a:schemeClr val="bg2">
                        <a:lumMod val="75000"/>
                      </a:schemeClr>
                    </a:solidFill>
                  </a:tcPr>
                </a:tc>
                <a:extLst>
                  <a:ext uri="{0D108BD9-81ED-4DB2-BD59-A6C34878D82A}">
                    <a16:rowId xmlns:a16="http://schemas.microsoft.com/office/drawing/2014/main" val="520378052"/>
                  </a:ext>
                </a:extLst>
              </a:tr>
              <a:tr h="1396331">
                <a:tc>
                  <a:txBody>
                    <a:bodyPr/>
                    <a:lstStyle/>
                    <a:p>
                      <a:pPr marL="285750" indent="-285750" algn="just">
                        <a:buFont typeface="Courier New" panose="02070309020205020404" pitchFamily="49" charset="0"/>
                        <a:buChar char="o"/>
                      </a:pPr>
                      <a:r>
                        <a:rPr lang="en-GB" sz="1400" i="1" dirty="0"/>
                        <a:t>Using brand name to enter new markets</a:t>
                      </a:r>
                    </a:p>
                    <a:p>
                      <a:pPr marL="285750" indent="-285750" algn="just">
                        <a:buFont typeface="Courier New" panose="02070309020205020404" pitchFamily="49" charset="0"/>
                        <a:buChar char="o"/>
                      </a:pPr>
                      <a:r>
                        <a:rPr lang="en-GB" sz="1400" i="1" dirty="0"/>
                        <a:t>Green technology</a:t>
                      </a:r>
                    </a:p>
                    <a:p>
                      <a:pPr marL="285750" indent="-285750" algn="just">
                        <a:buFont typeface="Courier New" panose="02070309020205020404" pitchFamily="49" charset="0"/>
                        <a:buChar char="o"/>
                      </a:pPr>
                      <a:r>
                        <a:rPr lang="en-GB" sz="1400" i="1" dirty="0"/>
                        <a:t>Increased focus on content for streaming services</a:t>
                      </a:r>
                    </a:p>
                    <a:p>
                      <a:pPr marL="285750" indent="-285750" algn="just">
                        <a:buFont typeface="Courier New" panose="02070309020205020404" pitchFamily="49" charset="0"/>
                        <a:buChar char="o"/>
                      </a:pPr>
                      <a:r>
                        <a:rPr lang="en-GB" sz="1400" i="1" dirty="0"/>
                        <a:t>Artificial Intelligence </a:t>
                      </a:r>
                    </a:p>
                    <a:p>
                      <a:pPr marL="285750" indent="-285750" algn="just">
                        <a:buFont typeface="Courier New" panose="02070309020205020404" pitchFamily="49" charset="0"/>
                        <a:buChar char="o"/>
                      </a:pPr>
                      <a:r>
                        <a:rPr lang="en-GB" sz="1400" i="1" dirty="0"/>
                        <a:t>Forming strategic partnerships </a:t>
                      </a:r>
                    </a:p>
                  </a:txBody>
                  <a:tcPr/>
                </a:tc>
                <a:tc>
                  <a:txBody>
                    <a:bodyPr/>
                    <a:lstStyle/>
                    <a:p>
                      <a:pPr marL="285750" indent="-285750">
                        <a:buFont typeface="Courier New" panose="02070309020205020404" pitchFamily="49" charset="0"/>
                        <a:buChar char="o"/>
                      </a:pPr>
                      <a:r>
                        <a:rPr lang="en-GB" sz="1400" i="1" dirty="0"/>
                        <a:t>Increasing threats within all industries</a:t>
                      </a:r>
                    </a:p>
                    <a:p>
                      <a:pPr marL="285750" indent="-285750">
                        <a:buFont typeface="Courier New" panose="02070309020205020404" pitchFamily="49" charset="0"/>
                        <a:buChar char="o"/>
                      </a:pPr>
                      <a:r>
                        <a:rPr lang="en-GB" sz="1400" i="1" dirty="0"/>
                        <a:t>Counterfeit products </a:t>
                      </a:r>
                    </a:p>
                    <a:p>
                      <a:pPr marL="285750" indent="-285750">
                        <a:buFont typeface="Courier New" panose="02070309020205020404" pitchFamily="49" charset="0"/>
                        <a:buChar char="o"/>
                      </a:pPr>
                      <a:r>
                        <a:rPr lang="en-GB" sz="1400" i="1" dirty="0"/>
                        <a:t>Reduction in demand due to economic downturn</a:t>
                      </a:r>
                    </a:p>
                    <a:p>
                      <a:pPr marL="285750" indent="-285750">
                        <a:buFont typeface="Courier New" panose="02070309020205020404" pitchFamily="49" charset="0"/>
                        <a:buChar char="o"/>
                      </a:pPr>
                      <a:r>
                        <a:rPr lang="en-GB" sz="1400" i="1" dirty="0"/>
                        <a:t>Continued impact from Coronavirus</a:t>
                      </a:r>
                    </a:p>
                  </a:txBody>
                  <a:tcPr/>
                </a:tc>
                <a:extLst>
                  <a:ext uri="{0D108BD9-81ED-4DB2-BD59-A6C34878D82A}">
                    <a16:rowId xmlns:a16="http://schemas.microsoft.com/office/drawing/2014/main" val="1479321600"/>
                  </a:ext>
                </a:extLst>
              </a:tr>
            </a:tbl>
          </a:graphicData>
        </a:graphic>
      </p:graphicFrame>
      <p:pic>
        <p:nvPicPr>
          <p:cNvPr id="34" name="Audio 33">
            <a:extLst>
              <a:ext uri="{FF2B5EF4-FFF2-40B4-BE49-F238E27FC236}">
                <a16:creationId xmlns:a16="http://schemas.microsoft.com/office/drawing/2014/main" id="{7CD1EAC3-DE3C-3F6A-8D12-D1D362B9861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756944756"/>
      </p:ext>
    </p:extLst>
  </p:cSld>
  <p:clrMapOvr>
    <a:masterClrMapping/>
  </p:clrMapOvr>
  <mc:AlternateContent xmlns:mc="http://schemas.openxmlformats.org/markup-compatibility/2006">
    <mc:Choice xmlns:p14="http://schemas.microsoft.com/office/powerpoint/2010/main" Requires="p14">
      <p:transition spd="slow" p14:dur="2000" advTm="41140"/>
    </mc:Choice>
    <mc:Fallback>
      <p:transition spd="slow" advTm="411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B7CB6-8EC9-C051-3DE5-6347AA6BB47F}"/>
              </a:ext>
            </a:extLst>
          </p:cNvPr>
          <p:cNvSpPr>
            <a:spLocks noGrp="1"/>
          </p:cNvSpPr>
          <p:nvPr>
            <p:ph type="title"/>
          </p:nvPr>
        </p:nvSpPr>
        <p:spPr>
          <a:xfrm>
            <a:off x="0" y="2410"/>
            <a:ext cx="12192000" cy="1027602"/>
          </a:xfrm>
        </p:spPr>
        <p:txBody>
          <a:bodyPr>
            <a:normAutofit/>
          </a:bodyPr>
          <a:lstStyle/>
          <a:p>
            <a:pPr algn="ctr"/>
            <a:r>
              <a:rPr lang="en-GB" b="1" i="1" dirty="0"/>
              <a:t>PESTLE Analysis of Apple</a:t>
            </a:r>
          </a:p>
        </p:txBody>
      </p:sp>
      <p:graphicFrame>
        <p:nvGraphicFramePr>
          <p:cNvPr id="4" name="Table 3">
            <a:extLst>
              <a:ext uri="{FF2B5EF4-FFF2-40B4-BE49-F238E27FC236}">
                <a16:creationId xmlns:a16="http://schemas.microsoft.com/office/drawing/2014/main" id="{3F8A80C3-E2DD-58B7-C07E-617915BA03AC}"/>
              </a:ext>
            </a:extLst>
          </p:cNvPr>
          <p:cNvGraphicFramePr>
            <a:graphicFrameLocks noGrp="1"/>
          </p:cNvGraphicFramePr>
          <p:nvPr>
            <p:extLst>
              <p:ext uri="{D42A27DB-BD31-4B8C-83A1-F6EECF244321}">
                <p14:modId xmlns:p14="http://schemas.microsoft.com/office/powerpoint/2010/main" val="1189213425"/>
              </p:ext>
            </p:extLst>
          </p:nvPr>
        </p:nvGraphicFramePr>
        <p:xfrm>
          <a:off x="3760744" y="844661"/>
          <a:ext cx="4987839" cy="5913120"/>
        </p:xfrm>
        <a:graphic>
          <a:graphicData uri="http://schemas.openxmlformats.org/drawingml/2006/table">
            <a:tbl>
              <a:tblPr firstRow="1" bandRow="1">
                <a:tableStyleId>{073A0DAA-6AF3-43AB-8588-CEC1D06C72B9}</a:tableStyleId>
              </a:tblPr>
              <a:tblGrid>
                <a:gridCol w="1329414">
                  <a:extLst>
                    <a:ext uri="{9D8B030D-6E8A-4147-A177-3AD203B41FA5}">
                      <a16:colId xmlns:a16="http://schemas.microsoft.com/office/drawing/2014/main" val="1588356124"/>
                    </a:ext>
                  </a:extLst>
                </a:gridCol>
                <a:gridCol w="3658425">
                  <a:extLst>
                    <a:ext uri="{9D8B030D-6E8A-4147-A177-3AD203B41FA5}">
                      <a16:colId xmlns:a16="http://schemas.microsoft.com/office/drawing/2014/main" val="3449600538"/>
                    </a:ext>
                  </a:extLst>
                </a:gridCol>
              </a:tblGrid>
              <a:tr h="898802">
                <a:tc>
                  <a:txBody>
                    <a:bodyPr/>
                    <a:lstStyle/>
                    <a:p>
                      <a:r>
                        <a:rPr lang="en-GB" sz="4000" dirty="0">
                          <a:solidFill>
                            <a:schemeClr val="tx1"/>
                          </a:solidFill>
                        </a:rPr>
                        <a:t>P</a:t>
                      </a:r>
                    </a:p>
                    <a:p>
                      <a:r>
                        <a:rPr lang="en-GB" sz="1600" b="0" dirty="0">
                          <a:solidFill>
                            <a:schemeClr val="tx1"/>
                          </a:solidFill>
                        </a:rPr>
                        <a:t>Political</a:t>
                      </a:r>
                    </a:p>
                  </a:txBody>
                  <a:tcPr>
                    <a:solidFill>
                      <a:schemeClr val="bg2">
                        <a:lumMod val="90000"/>
                      </a:schemeClr>
                    </a:solidFill>
                  </a:tcPr>
                </a:tc>
                <a:tc>
                  <a:txBody>
                    <a:bodyPr/>
                    <a:lstStyle/>
                    <a:p>
                      <a:pPr marL="285750" indent="-285750">
                        <a:buFont typeface="Courier New" panose="02070309020205020404" pitchFamily="49" charset="0"/>
                        <a:buChar char="o"/>
                      </a:pPr>
                      <a:r>
                        <a:rPr lang="en-GB" sz="1200" b="0" dirty="0">
                          <a:solidFill>
                            <a:schemeClr val="tx1"/>
                          </a:solidFill>
                        </a:rPr>
                        <a:t>Higher corporate taxation</a:t>
                      </a:r>
                    </a:p>
                    <a:p>
                      <a:pPr marL="285750" indent="-285750">
                        <a:buFont typeface="Courier New" panose="02070309020205020404" pitchFamily="49" charset="0"/>
                        <a:buChar char="o"/>
                      </a:pPr>
                      <a:r>
                        <a:rPr lang="en-GB" sz="1200" b="0" dirty="0">
                          <a:solidFill>
                            <a:schemeClr val="tx1"/>
                          </a:solidFill>
                        </a:rPr>
                        <a:t>Dependent on manufacturing in China </a:t>
                      </a:r>
                    </a:p>
                    <a:p>
                      <a:pPr marL="285750" indent="-285750">
                        <a:buFont typeface="Courier New" panose="02070309020205020404" pitchFamily="49" charset="0"/>
                        <a:buChar char="o"/>
                      </a:pPr>
                      <a:r>
                        <a:rPr lang="en-GB" sz="1200" b="0" dirty="0">
                          <a:solidFill>
                            <a:schemeClr val="tx1"/>
                          </a:solidFill>
                        </a:rPr>
                        <a:t>Global political issues</a:t>
                      </a:r>
                    </a:p>
                  </a:txBody>
                  <a:tcPr>
                    <a:solidFill>
                      <a:schemeClr val="bg2">
                        <a:lumMod val="90000"/>
                      </a:schemeClr>
                    </a:solidFill>
                  </a:tcPr>
                </a:tc>
                <a:extLst>
                  <a:ext uri="{0D108BD9-81ED-4DB2-BD59-A6C34878D82A}">
                    <a16:rowId xmlns:a16="http://schemas.microsoft.com/office/drawing/2014/main" val="361753910"/>
                  </a:ext>
                </a:extLst>
              </a:tr>
              <a:tr h="89880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4000" b="1" dirty="0">
                          <a:solidFill>
                            <a:schemeClr val="tx1"/>
                          </a:solidFill>
                        </a:rPr>
                        <a:t>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solidFill>
                            <a:schemeClr val="tx1"/>
                          </a:solidFill>
                        </a:rPr>
                        <a:t>Economic</a:t>
                      </a:r>
                    </a:p>
                  </a:txBody>
                  <a:tcPr>
                    <a:solidFill>
                      <a:schemeClr val="bg2"/>
                    </a:solidFill>
                  </a:tcPr>
                </a:tc>
                <a:tc>
                  <a:txBody>
                    <a:bodyPr/>
                    <a:lstStyle/>
                    <a:p>
                      <a:pPr marL="171450" indent="-171450">
                        <a:buFont typeface="Courier New" panose="02070309020205020404" pitchFamily="49" charset="0"/>
                        <a:buChar char="o"/>
                      </a:pPr>
                      <a:r>
                        <a:rPr lang="en-GB" sz="1200" dirty="0">
                          <a:solidFill>
                            <a:schemeClr val="tx1"/>
                          </a:solidFill>
                        </a:rPr>
                        <a:t>Currency exchange rate </a:t>
                      </a:r>
                    </a:p>
                    <a:p>
                      <a:pPr marL="171450" indent="-171450">
                        <a:buFont typeface="Courier New" panose="02070309020205020404" pitchFamily="49" charset="0"/>
                        <a:buChar char="o"/>
                      </a:pPr>
                      <a:r>
                        <a:rPr lang="en-GB" sz="1200" dirty="0">
                          <a:solidFill>
                            <a:schemeClr val="tx1"/>
                          </a:solidFill>
                        </a:rPr>
                        <a:t>Cost of labour </a:t>
                      </a:r>
                    </a:p>
                    <a:p>
                      <a:pPr marL="171450" indent="-171450">
                        <a:buFont typeface="Courier New" panose="02070309020205020404" pitchFamily="49" charset="0"/>
                        <a:buChar char="o"/>
                      </a:pPr>
                      <a:r>
                        <a:rPr lang="en-GB" sz="1200" dirty="0">
                          <a:solidFill>
                            <a:schemeClr val="tx1"/>
                          </a:solidFill>
                        </a:rPr>
                        <a:t>Cost of living crisis</a:t>
                      </a:r>
                    </a:p>
                  </a:txBody>
                  <a:tcPr>
                    <a:solidFill>
                      <a:schemeClr val="bg2"/>
                    </a:solidFill>
                  </a:tcPr>
                </a:tc>
                <a:extLst>
                  <a:ext uri="{0D108BD9-81ED-4DB2-BD59-A6C34878D82A}">
                    <a16:rowId xmlns:a16="http://schemas.microsoft.com/office/drawing/2014/main" val="2158456581"/>
                  </a:ext>
                </a:extLst>
              </a:tr>
              <a:tr h="89880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4000" b="1" dirty="0">
                          <a:solidFill>
                            <a:schemeClr val="tx1"/>
                          </a:solidFill>
                        </a:rPr>
                        <a:t>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solidFill>
                            <a:schemeClr val="tx1"/>
                          </a:solidFill>
                        </a:rPr>
                        <a:t>Social</a:t>
                      </a:r>
                    </a:p>
                  </a:txBody>
                  <a:tcPr>
                    <a:solidFill>
                      <a:schemeClr val="bg2">
                        <a:lumMod val="90000"/>
                      </a:schemeClr>
                    </a:solidFill>
                  </a:tcPr>
                </a:tc>
                <a:tc>
                  <a:txBody>
                    <a:bodyPr/>
                    <a:lstStyle/>
                    <a:p>
                      <a:pPr marL="171450" indent="-171450">
                        <a:buFont typeface="Courier New" panose="02070309020205020404" pitchFamily="49" charset="0"/>
                        <a:buChar char="o"/>
                      </a:pPr>
                      <a:r>
                        <a:rPr lang="en-GB" sz="1200" dirty="0">
                          <a:solidFill>
                            <a:schemeClr val="tx1"/>
                          </a:solidFill>
                        </a:rPr>
                        <a:t>Ethical concerns of China manufacturing </a:t>
                      </a:r>
                    </a:p>
                    <a:p>
                      <a:pPr marL="171450" indent="-171450">
                        <a:buFont typeface="Courier New" panose="02070309020205020404" pitchFamily="49" charset="0"/>
                        <a:buChar char="o"/>
                      </a:pPr>
                      <a:r>
                        <a:rPr lang="en-GB" sz="1200" dirty="0">
                          <a:solidFill>
                            <a:schemeClr val="tx1"/>
                          </a:solidFill>
                        </a:rPr>
                        <a:t>The rise in remote working and studying</a:t>
                      </a:r>
                    </a:p>
                    <a:p>
                      <a:pPr marL="171450" indent="-171450">
                        <a:buFont typeface="Courier New" panose="02070309020205020404" pitchFamily="49" charset="0"/>
                        <a:buChar char="o"/>
                      </a:pPr>
                      <a:r>
                        <a:rPr lang="en-GB" sz="1200" dirty="0">
                          <a:solidFill>
                            <a:schemeClr val="tx1"/>
                          </a:solidFill>
                        </a:rPr>
                        <a:t>Population demographics</a:t>
                      </a:r>
                    </a:p>
                  </a:txBody>
                  <a:tcPr>
                    <a:solidFill>
                      <a:schemeClr val="bg2">
                        <a:lumMod val="90000"/>
                      </a:schemeClr>
                    </a:solidFill>
                  </a:tcPr>
                </a:tc>
                <a:extLst>
                  <a:ext uri="{0D108BD9-81ED-4DB2-BD59-A6C34878D82A}">
                    <a16:rowId xmlns:a16="http://schemas.microsoft.com/office/drawing/2014/main" val="3957574806"/>
                  </a:ext>
                </a:extLst>
              </a:tr>
              <a:tr h="104977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4000" b="1" dirty="0">
                          <a:solidFill>
                            <a:schemeClr val="tx1"/>
                          </a:solidFill>
                        </a:rPr>
                        <a:t>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solidFill>
                            <a:schemeClr val="tx1"/>
                          </a:solidFill>
                        </a:rPr>
                        <a:t>Technological</a:t>
                      </a:r>
                    </a:p>
                  </a:txBody>
                  <a:tcPr>
                    <a:solidFill>
                      <a:schemeClr val="bg2"/>
                    </a:solidFill>
                  </a:tcPr>
                </a:tc>
                <a:tc>
                  <a:txBody>
                    <a:bodyPr/>
                    <a:lstStyle/>
                    <a:p>
                      <a:pPr marL="171450" indent="-171450">
                        <a:buFont typeface="Courier New" panose="02070309020205020404" pitchFamily="49" charset="0"/>
                        <a:buChar char="o"/>
                      </a:pPr>
                      <a:r>
                        <a:rPr lang="en-GB" sz="1200" dirty="0">
                          <a:solidFill>
                            <a:schemeClr val="tx1"/>
                          </a:solidFill>
                        </a:rPr>
                        <a:t>Competitors ability to duplicate products and services</a:t>
                      </a:r>
                    </a:p>
                    <a:p>
                      <a:pPr marL="171450" indent="-171450">
                        <a:buFont typeface="Courier New" panose="02070309020205020404" pitchFamily="49" charset="0"/>
                        <a:buChar char="o"/>
                      </a:pPr>
                      <a:r>
                        <a:rPr lang="en-GB" sz="1200" dirty="0">
                          <a:solidFill>
                            <a:schemeClr val="tx1"/>
                          </a:solidFill>
                        </a:rPr>
                        <a:t>Growing use of smartphones and tablets versus desktop computers</a:t>
                      </a:r>
                    </a:p>
                    <a:p>
                      <a:pPr marL="171450" indent="-171450">
                        <a:buFont typeface="Courier New" panose="02070309020205020404" pitchFamily="49" charset="0"/>
                        <a:buChar char="o"/>
                      </a:pPr>
                      <a:r>
                        <a:rPr lang="en-GB" sz="1200" dirty="0">
                          <a:solidFill>
                            <a:schemeClr val="tx1"/>
                          </a:solidFill>
                        </a:rPr>
                        <a:t>Increased concerns of Cyber Attacks</a:t>
                      </a:r>
                    </a:p>
                    <a:p>
                      <a:pPr marL="171450" indent="-171450">
                        <a:buFont typeface="Courier New" panose="02070309020205020404" pitchFamily="49" charset="0"/>
                        <a:buChar char="o"/>
                      </a:pPr>
                      <a:r>
                        <a:rPr lang="en-GB" sz="1200" dirty="0">
                          <a:solidFill>
                            <a:schemeClr val="tx1"/>
                          </a:solidFill>
                        </a:rPr>
                        <a:t>Artificial Intelligence </a:t>
                      </a:r>
                    </a:p>
                  </a:txBody>
                  <a:tcPr>
                    <a:solidFill>
                      <a:schemeClr val="bg2"/>
                    </a:solidFill>
                  </a:tcPr>
                </a:tc>
                <a:extLst>
                  <a:ext uri="{0D108BD9-81ED-4DB2-BD59-A6C34878D82A}">
                    <a16:rowId xmlns:a16="http://schemas.microsoft.com/office/drawing/2014/main" val="3275519223"/>
                  </a:ext>
                </a:extLst>
              </a:tr>
              <a:tr h="89880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4000" b="1" dirty="0">
                          <a:solidFill>
                            <a:schemeClr val="tx1"/>
                          </a:solidFill>
                        </a:rPr>
                        <a:t>L</a:t>
                      </a:r>
                      <a:r>
                        <a:rPr lang="en-GB" b="1" dirty="0">
                          <a:solidFill>
                            <a:schemeClr val="tx1"/>
                          </a:solidFill>
                        </a:rPr>
                        <a:t> </a:t>
                      </a:r>
                      <a:endParaRPr lang="en-GB" sz="1600" b="1" dirty="0">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solidFill>
                            <a:schemeClr val="tx1"/>
                          </a:solidFill>
                        </a:rPr>
                        <a:t>Legal</a:t>
                      </a:r>
                      <a:endParaRPr lang="en-GB" dirty="0">
                        <a:solidFill>
                          <a:schemeClr val="tx1"/>
                        </a:solidFill>
                      </a:endParaRPr>
                    </a:p>
                  </a:txBody>
                  <a:tcPr>
                    <a:solidFill>
                      <a:schemeClr val="bg2">
                        <a:lumMod val="90000"/>
                      </a:schemeClr>
                    </a:solidFill>
                  </a:tcPr>
                </a:tc>
                <a:tc>
                  <a:txBody>
                    <a:bodyPr/>
                    <a:lstStyle/>
                    <a:p>
                      <a:pPr marL="171450" indent="-171450">
                        <a:buFont typeface="Courier New" panose="02070309020205020404" pitchFamily="49" charset="0"/>
                        <a:buChar char="o"/>
                      </a:pPr>
                      <a:r>
                        <a:rPr lang="en-GB" sz="1200" dirty="0">
                          <a:solidFill>
                            <a:schemeClr val="tx1"/>
                          </a:solidFill>
                        </a:rPr>
                        <a:t>Apple Pay – financial sector</a:t>
                      </a:r>
                    </a:p>
                    <a:p>
                      <a:pPr marL="171450" indent="-171450">
                        <a:buFont typeface="Courier New" panose="02070309020205020404" pitchFamily="49" charset="0"/>
                        <a:buChar char="o"/>
                      </a:pPr>
                      <a:r>
                        <a:rPr lang="en-GB" sz="1200" dirty="0">
                          <a:solidFill>
                            <a:schemeClr val="tx1"/>
                          </a:solidFill>
                        </a:rPr>
                        <a:t>Apple Music – intellectual property laws</a:t>
                      </a:r>
                    </a:p>
                    <a:p>
                      <a:pPr marL="171450" indent="-171450">
                        <a:buFont typeface="Courier New" panose="02070309020205020404" pitchFamily="49" charset="0"/>
                        <a:buChar char="o"/>
                      </a:pPr>
                      <a:r>
                        <a:rPr lang="en-GB" sz="1200" dirty="0">
                          <a:solidFill>
                            <a:schemeClr val="tx1"/>
                          </a:solidFill>
                        </a:rPr>
                        <a:t>Automobile Industry – highly regulated</a:t>
                      </a:r>
                    </a:p>
                  </a:txBody>
                  <a:tcPr>
                    <a:solidFill>
                      <a:schemeClr val="bg2">
                        <a:lumMod val="90000"/>
                      </a:schemeClr>
                    </a:solidFill>
                  </a:tcPr>
                </a:tc>
                <a:extLst>
                  <a:ext uri="{0D108BD9-81ED-4DB2-BD59-A6C34878D82A}">
                    <a16:rowId xmlns:a16="http://schemas.microsoft.com/office/drawing/2014/main" val="1053124575"/>
                  </a:ext>
                </a:extLst>
              </a:tr>
              <a:tr h="89880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4000" b="1" dirty="0">
                          <a:solidFill>
                            <a:schemeClr val="tx1"/>
                          </a:solidFill>
                        </a:rPr>
                        <a:t>E</a:t>
                      </a:r>
                      <a:r>
                        <a:rPr lang="en-GB" b="1" dirty="0">
                          <a:solidFill>
                            <a:schemeClr val="tx1"/>
                          </a:solidFill>
                        </a:rPr>
                        <a:t> </a:t>
                      </a:r>
                      <a:endParaRPr lang="en-GB" sz="1600" b="1" dirty="0">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solidFill>
                            <a:schemeClr val="tx1"/>
                          </a:solidFill>
                        </a:rPr>
                        <a:t>Environment </a:t>
                      </a:r>
                      <a:endParaRPr lang="en-GB" dirty="0">
                        <a:solidFill>
                          <a:schemeClr val="tx1"/>
                        </a:solidFill>
                      </a:endParaRPr>
                    </a:p>
                  </a:txBody>
                  <a:tcPr>
                    <a:solidFill>
                      <a:schemeClr val="bg2"/>
                    </a:solidFill>
                  </a:tcPr>
                </a:tc>
                <a:tc>
                  <a:txBody>
                    <a:bodyPr/>
                    <a:lstStyle/>
                    <a:p>
                      <a:pPr marL="171450" indent="-171450">
                        <a:buFont typeface="Courier New" panose="02070309020205020404" pitchFamily="49" charset="0"/>
                        <a:buChar char="o"/>
                      </a:pPr>
                      <a:r>
                        <a:rPr lang="en-GB" sz="1200" dirty="0">
                          <a:solidFill>
                            <a:schemeClr val="tx1"/>
                          </a:solidFill>
                        </a:rPr>
                        <a:t>Disposal of used/ damaged devices</a:t>
                      </a:r>
                    </a:p>
                    <a:p>
                      <a:pPr marL="171450" indent="-171450">
                        <a:buFont typeface="Courier New" panose="02070309020205020404" pitchFamily="49" charset="0"/>
                        <a:buChar char="o"/>
                      </a:pPr>
                      <a:r>
                        <a:rPr lang="en-GB" sz="1200" dirty="0">
                          <a:solidFill>
                            <a:schemeClr val="tx1"/>
                          </a:solidFill>
                        </a:rPr>
                        <a:t>Climate Change issues</a:t>
                      </a:r>
                    </a:p>
                    <a:p>
                      <a:pPr marL="171450" indent="-171450">
                        <a:buFont typeface="Courier New" panose="02070309020205020404" pitchFamily="49" charset="0"/>
                        <a:buChar char="o"/>
                      </a:pPr>
                      <a:r>
                        <a:rPr lang="en-GB" sz="1200" dirty="0">
                          <a:solidFill>
                            <a:schemeClr val="tx1"/>
                          </a:solidFill>
                        </a:rPr>
                        <a:t>Rise in energy costs</a:t>
                      </a:r>
                    </a:p>
                  </a:txBody>
                  <a:tcPr>
                    <a:solidFill>
                      <a:schemeClr val="bg2"/>
                    </a:solidFill>
                  </a:tcPr>
                </a:tc>
                <a:extLst>
                  <a:ext uri="{0D108BD9-81ED-4DB2-BD59-A6C34878D82A}">
                    <a16:rowId xmlns:a16="http://schemas.microsoft.com/office/drawing/2014/main" val="448682654"/>
                  </a:ext>
                </a:extLst>
              </a:tr>
            </a:tbl>
          </a:graphicData>
        </a:graphic>
      </p:graphicFrame>
      <p:pic>
        <p:nvPicPr>
          <p:cNvPr id="21" name="Audio 20">
            <a:extLst>
              <a:ext uri="{FF2B5EF4-FFF2-40B4-BE49-F238E27FC236}">
                <a16:creationId xmlns:a16="http://schemas.microsoft.com/office/drawing/2014/main" id="{78545E36-31E1-5BC1-FE75-8DABB1D110F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716049761"/>
      </p:ext>
    </p:extLst>
  </p:cSld>
  <p:clrMapOvr>
    <a:masterClrMapping/>
  </p:clrMapOvr>
  <mc:AlternateContent xmlns:mc="http://schemas.openxmlformats.org/markup-compatibility/2006">
    <mc:Choice xmlns:p14="http://schemas.microsoft.com/office/powerpoint/2010/main" Requires="p14">
      <p:transition spd="slow" p14:dur="2000" advTm="75738"/>
    </mc:Choice>
    <mc:Fallback>
      <p:transition spd="slow" advTm="757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B7CB6-8EC9-C051-3DE5-6347AA6BB47F}"/>
              </a:ext>
            </a:extLst>
          </p:cNvPr>
          <p:cNvSpPr>
            <a:spLocks noGrp="1"/>
          </p:cNvSpPr>
          <p:nvPr>
            <p:ph type="title"/>
          </p:nvPr>
        </p:nvSpPr>
        <p:spPr>
          <a:xfrm>
            <a:off x="0" y="0"/>
            <a:ext cx="12192000" cy="1198632"/>
          </a:xfrm>
        </p:spPr>
        <p:txBody>
          <a:bodyPr>
            <a:normAutofit/>
          </a:bodyPr>
          <a:lstStyle/>
          <a:p>
            <a:pPr algn="ctr"/>
            <a:r>
              <a:rPr lang="en-GB" b="1" i="1" dirty="0"/>
              <a:t>Stakeholder Analysis of Apple</a:t>
            </a:r>
          </a:p>
        </p:txBody>
      </p:sp>
      <p:sp>
        <p:nvSpPr>
          <p:cNvPr id="4" name="Rectangle 3">
            <a:extLst>
              <a:ext uri="{FF2B5EF4-FFF2-40B4-BE49-F238E27FC236}">
                <a16:creationId xmlns:a16="http://schemas.microsoft.com/office/drawing/2014/main" id="{1113FFAF-3BC3-C54C-77EB-F402CAC0D5EE}"/>
              </a:ext>
            </a:extLst>
          </p:cNvPr>
          <p:cNvSpPr/>
          <p:nvPr/>
        </p:nvSpPr>
        <p:spPr>
          <a:xfrm>
            <a:off x="4051033" y="1575618"/>
            <a:ext cx="2328672" cy="1828800"/>
          </a:xfrm>
          <a:prstGeom prst="rect">
            <a:avLst/>
          </a:pr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dirty="0"/>
          </a:p>
        </p:txBody>
      </p:sp>
      <p:sp>
        <p:nvSpPr>
          <p:cNvPr id="6" name="Rectangle 5">
            <a:extLst>
              <a:ext uri="{FF2B5EF4-FFF2-40B4-BE49-F238E27FC236}">
                <a16:creationId xmlns:a16="http://schemas.microsoft.com/office/drawing/2014/main" id="{8F1E31F5-A0F0-E18C-4DC2-30169B5313E1}"/>
              </a:ext>
            </a:extLst>
          </p:cNvPr>
          <p:cNvSpPr/>
          <p:nvPr/>
        </p:nvSpPr>
        <p:spPr>
          <a:xfrm>
            <a:off x="4090442" y="3569432"/>
            <a:ext cx="2328672" cy="1828800"/>
          </a:xfrm>
          <a:prstGeom prst="rect">
            <a:avLst/>
          </a:pr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dirty="0"/>
          </a:p>
        </p:txBody>
      </p:sp>
      <p:sp>
        <p:nvSpPr>
          <p:cNvPr id="7" name="Rectangle 6">
            <a:extLst>
              <a:ext uri="{FF2B5EF4-FFF2-40B4-BE49-F238E27FC236}">
                <a16:creationId xmlns:a16="http://schemas.microsoft.com/office/drawing/2014/main" id="{722BF216-B322-5245-4F2C-5B4412BD20EA}"/>
              </a:ext>
            </a:extLst>
          </p:cNvPr>
          <p:cNvSpPr/>
          <p:nvPr/>
        </p:nvSpPr>
        <p:spPr>
          <a:xfrm>
            <a:off x="6734468" y="3564587"/>
            <a:ext cx="2328672" cy="1828800"/>
          </a:xfrm>
          <a:prstGeom prst="rect">
            <a:avLst/>
          </a:pr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BD5DA52B-C331-C09C-3F46-108BDD345CA7}"/>
              </a:ext>
            </a:extLst>
          </p:cNvPr>
          <p:cNvSpPr/>
          <p:nvPr/>
        </p:nvSpPr>
        <p:spPr>
          <a:xfrm>
            <a:off x="6734468" y="1573299"/>
            <a:ext cx="2328672" cy="1828800"/>
          </a:xfrm>
          <a:prstGeom prst="rect">
            <a:avLst/>
          </a:pr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dirty="0"/>
          </a:p>
        </p:txBody>
      </p:sp>
      <p:sp>
        <p:nvSpPr>
          <p:cNvPr id="10" name="Rectangle 9">
            <a:extLst>
              <a:ext uri="{FF2B5EF4-FFF2-40B4-BE49-F238E27FC236}">
                <a16:creationId xmlns:a16="http://schemas.microsoft.com/office/drawing/2014/main" id="{1A33A19C-2ED6-C6FC-D0BB-42D1ACB05527}"/>
              </a:ext>
            </a:extLst>
          </p:cNvPr>
          <p:cNvSpPr/>
          <p:nvPr/>
        </p:nvSpPr>
        <p:spPr>
          <a:xfrm>
            <a:off x="4495355" y="2137904"/>
            <a:ext cx="1475232" cy="890016"/>
          </a:xfrm>
          <a:prstGeom prst="rect">
            <a:avLst/>
          </a:prstGeom>
          <a:solidFill>
            <a:schemeClr val="tx1">
              <a:lumMod val="65000"/>
              <a:lumOff val="35000"/>
            </a:schemeClr>
          </a:solidFill>
        </p:spPr>
        <p:style>
          <a:lnRef idx="3">
            <a:schemeClr val="lt1"/>
          </a:lnRef>
          <a:fillRef idx="1">
            <a:schemeClr val="accent3"/>
          </a:fillRef>
          <a:effectRef idx="1">
            <a:schemeClr val="accent3"/>
          </a:effectRef>
          <a:fontRef idx="minor">
            <a:schemeClr val="lt1"/>
          </a:fontRef>
        </p:style>
        <p:txBody>
          <a:bodyPr rtlCol="0" anchor="ctr"/>
          <a:lstStyle/>
          <a:p>
            <a:pPr algn="ctr"/>
            <a:r>
              <a:rPr lang="en-GB" dirty="0"/>
              <a:t>Keep Satisfied</a:t>
            </a:r>
          </a:p>
        </p:txBody>
      </p:sp>
      <p:sp>
        <p:nvSpPr>
          <p:cNvPr id="11" name="Rectangle 10">
            <a:extLst>
              <a:ext uri="{FF2B5EF4-FFF2-40B4-BE49-F238E27FC236}">
                <a16:creationId xmlns:a16="http://schemas.microsoft.com/office/drawing/2014/main" id="{9A3F474A-84E0-3B23-0340-21B52A7C2072}"/>
              </a:ext>
            </a:extLst>
          </p:cNvPr>
          <p:cNvSpPr/>
          <p:nvPr/>
        </p:nvSpPr>
        <p:spPr>
          <a:xfrm>
            <a:off x="7123013" y="3970917"/>
            <a:ext cx="1475232" cy="890016"/>
          </a:xfrm>
          <a:prstGeom prst="rect">
            <a:avLst/>
          </a:prstGeom>
          <a:solidFill>
            <a:schemeClr val="tx1">
              <a:lumMod val="65000"/>
              <a:lumOff val="3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Keep Informed</a:t>
            </a:r>
          </a:p>
        </p:txBody>
      </p:sp>
      <p:sp>
        <p:nvSpPr>
          <p:cNvPr id="12" name="Rectangle 11">
            <a:extLst>
              <a:ext uri="{FF2B5EF4-FFF2-40B4-BE49-F238E27FC236}">
                <a16:creationId xmlns:a16="http://schemas.microsoft.com/office/drawing/2014/main" id="{257A3205-0722-D86B-6EE0-6B274484BA02}"/>
              </a:ext>
            </a:extLst>
          </p:cNvPr>
          <p:cNvSpPr/>
          <p:nvPr/>
        </p:nvSpPr>
        <p:spPr>
          <a:xfrm>
            <a:off x="4517162" y="3951808"/>
            <a:ext cx="1475232" cy="890016"/>
          </a:xfrm>
          <a:prstGeom prst="rect">
            <a:avLst/>
          </a:prstGeom>
          <a:solidFill>
            <a:schemeClr val="tx1">
              <a:lumMod val="65000"/>
              <a:lumOff val="3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Monitor</a:t>
            </a:r>
          </a:p>
        </p:txBody>
      </p:sp>
      <p:sp>
        <p:nvSpPr>
          <p:cNvPr id="13" name="Rectangle 12">
            <a:extLst>
              <a:ext uri="{FF2B5EF4-FFF2-40B4-BE49-F238E27FC236}">
                <a16:creationId xmlns:a16="http://schemas.microsoft.com/office/drawing/2014/main" id="{6F1C88A0-3BD6-5D7A-867B-F47B36A07567}"/>
              </a:ext>
            </a:extLst>
          </p:cNvPr>
          <p:cNvSpPr/>
          <p:nvPr/>
        </p:nvSpPr>
        <p:spPr>
          <a:xfrm>
            <a:off x="7094966" y="2142117"/>
            <a:ext cx="1475232" cy="890016"/>
          </a:xfrm>
          <a:prstGeom prst="rect">
            <a:avLst/>
          </a:prstGeom>
          <a:solidFill>
            <a:schemeClr val="tx1">
              <a:lumMod val="65000"/>
              <a:lumOff val="3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Engage </a:t>
            </a:r>
          </a:p>
          <a:p>
            <a:pPr algn="ctr"/>
            <a:r>
              <a:rPr lang="en-GB" dirty="0"/>
              <a:t>And </a:t>
            </a:r>
          </a:p>
          <a:p>
            <a:pPr algn="ctr"/>
            <a:r>
              <a:rPr lang="en-GB" dirty="0"/>
              <a:t>Consult</a:t>
            </a:r>
          </a:p>
        </p:txBody>
      </p:sp>
      <p:sp>
        <p:nvSpPr>
          <p:cNvPr id="16" name="Rounded Rectangle 15">
            <a:extLst>
              <a:ext uri="{FF2B5EF4-FFF2-40B4-BE49-F238E27FC236}">
                <a16:creationId xmlns:a16="http://schemas.microsoft.com/office/drawing/2014/main" id="{6C2EF058-A6A9-5C8E-C167-D0AD66BBA0AE}"/>
              </a:ext>
            </a:extLst>
          </p:cNvPr>
          <p:cNvSpPr/>
          <p:nvPr/>
        </p:nvSpPr>
        <p:spPr>
          <a:xfrm>
            <a:off x="6102893" y="1432390"/>
            <a:ext cx="1255776" cy="454234"/>
          </a:xfrm>
          <a:prstGeom prst="roundRect">
            <a:avLst/>
          </a:prstGeom>
          <a:solidFill>
            <a:schemeClr val="tx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solidFill>
                  <a:sysClr val="windowText" lastClr="000000"/>
                </a:solidFill>
              </a:rPr>
              <a:t>Government </a:t>
            </a:r>
          </a:p>
        </p:txBody>
      </p:sp>
      <p:sp>
        <p:nvSpPr>
          <p:cNvPr id="17" name="Rounded Rectangle 16">
            <a:extLst>
              <a:ext uri="{FF2B5EF4-FFF2-40B4-BE49-F238E27FC236}">
                <a16:creationId xmlns:a16="http://schemas.microsoft.com/office/drawing/2014/main" id="{1EA57DBF-15FE-EB60-A9F4-4A3D150B135E}"/>
              </a:ext>
            </a:extLst>
          </p:cNvPr>
          <p:cNvSpPr/>
          <p:nvPr/>
        </p:nvSpPr>
        <p:spPr>
          <a:xfrm>
            <a:off x="7754112" y="1590849"/>
            <a:ext cx="1255776" cy="454234"/>
          </a:xfrm>
          <a:prstGeom prst="roundRect">
            <a:avLst/>
          </a:prstGeom>
          <a:solidFill>
            <a:schemeClr val="tx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solidFill>
                  <a:sysClr val="windowText" lastClr="000000"/>
                </a:solidFill>
              </a:rPr>
              <a:t>CEO</a:t>
            </a:r>
          </a:p>
        </p:txBody>
      </p:sp>
      <p:sp>
        <p:nvSpPr>
          <p:cNvPr id="18" name="Rounded Rectangle 17">
            <a:extLst>
              <a:ext uri="{FF2B5EF4-FFF2-40B4-BE49-F238E27FC236}">
                <a16:creationId xmlns:a16="http://schemas.microsoft.com/office/drawing/2014/main" id="{B5DC7994-F070-9C4B-4980-2A45C678525D}"/>
              </a:ext>
            </a:extLst>
          </p:cNvPr>
          <p:cNvSpPr/>
          <p:nvPr/>
        </p:nvSpPr>
        <p:spPr>
          <a:xfrm>
            <a:off x="5083249" y="1735198"/>
            <a:ext cx="1255776" cy="454234"/>
          </a:xfrm>
          <a:prstGeom prst="roundRect">
            <a:avLst/>
          </a:prstGeom>
          <a:solidFill>
            <a:schemeClr val="tx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solidFill>
                  <a:sysClr val="windowText" lastClr="000000"/>
                </a:solidFill>
              </a:rPr>
              <a:t>Consumers</a:t>
            </a:r>
          </a:p>
        </p:txBody>
      </p:sp>
      <p:sp>
        <p:nvSpPr>
          <p:cNvPr id="19" name="Rounded Rectangle 18">
            <a:extLst>
              <a:ext uri="{FF2B5EF4-FFF2-40B4-BE49-F238E27FC236}">
                <a16:creationId xmlns:a16="http://schemas.microsoft.com/office/drawing/2014/main" id="{4428CD23-9A45-2803-E47E-0B2B52DFC263}"/>
              </a:ext>
            </a:extLst>
          </p:cNvPr>
          <p:cNvSpPr/>
          <p:nvPr/>
        </p:nvSpPr>
        <p:spPr>
          <a:xfrm>
            <a:off x="5909289" y="3251183"/>
            <a:ext cx="1255776" cy="454234"/>
          </a:xfrm>
          <a:prstGeom prst="roundRect">
            <a:avLst/>
          </a:prstGeom>
          <a:solidFill>
            <a:schemeClr val="tx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solidFill>
                  <a:sysClr val="windowText" lastClr="000000"/>
                </a:solidFill>
              </a:rPr>
              <a:t>Apple Employees</a:t>
            </a:r>
          </a:p>
        </p:txBody>
      </p:sp>
      <p:sp>
        <p:nvSpPr>
          <p:cNvPr id="20" name="Rounded Rectangle 19">
            <a:extLst>
              <a:ext uri="{FF2B5EF4-FFF2-40B4-BE49-F238E27FC236}">
                <a16:creationId xmlns:a16="http://schemas.microsoft.com/office/drawing/2014/main" id="{234F73DD-C5DA-27BA-4584-6A105C9703F4}"/>
              </a:ext>
            </a:extLst>
          </p:cNvPr>
          <p:cNvSpPr/>
          <p:nvPr/>
        </p:nvSpPr>
        <p:spPr>
          <a:xfrm>
            <a:off x="4503505" y="3485085"/>
            <a:ext cx="1255776" cy="454234"/>
          </a:xfrm>
          <a:prstGeom prst="roundRect">
            <a:avLst/>
          </a:prstGeom>
          <a:solidFill>
            <a:schemeClr val="tx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solidFill>
                  <a:sysClr val="windowText" lastClr="000000"/>
                </a:solidFill>
              </a:rPr>
              <a:t>Competitors </a:t>
            </a:r>
          </a:p>
        </p:txBody>
      </p:sp>
      <p:sp>
        <p:nvSpPr>
          <p:cNvPr id="21" name="Rounded Rectangle 20">
            <a:extLst>
              <a:ext uri="{FF2B5EF4-FFF2-40B4-BE49-F238E27FC236}">
                <a16:creationId xmlns:a16="http://schemas.microsoft.com/office/drawing/2014/main" id="{AE78487B-1931-E09E-57FD-CEF70C49671A}"/>
              </a:ext>
            </a:extLst>
          </p:cNvPr>
          <p:cNvSpPr/>
          <p:nvPr/>
        </p:nvSpPr>
        <p:spPr>
          <a:xfrm>
            <a:off x="6067552" y="4478987"/>
            <a:ext cx="1255776" cy="454234"/>
          </a:xfrm>
          <a:prstGeom prst="roundRect">
            <a:avLst/>
          </a:prstGeom>
          <a:solidFill>
            <a:schemeClr val="tx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solidFill>
                  <a:sysClr val="windowText" lastClr="000000"/>
                </a:solidFill>
              </a:rPr>
              <a:t>Suppliers </a:t>
            </a:r>
          </a:p>
        </p:txBody>
      </p:sp>
      <p:sp>
        <p:nvSpPr>
          <p:cNvPr id="22" name="Rounded Rectangle 21">
            <a:extLst>
              <a:ext uri="{FF2B5EF4-FFF2-40B4-BE49-F238E27FC236}">
                <a16:creationId xmlns:a16="http://schemas.microsoft.com/office/drawing/2014/main" id="{4D74FD16-00A7-ACFE-4AE2-BCE71BC931A9}"/>
              </a:ext>
            </a:extLst>
          </p:cNvPr>
          <p:cNvSpPr/>
          <p:nvPr/>
        </p:nvSpPr>
        <p:spPr>
          <a:xfrm>
            <a:off x="4431377" y="4896103"/>
            <a:ext cx="1255776" cy="454234"/>
          </a:xfrm>
          <a:prstGeom prst="roundRect">
            <a:avLst/>
          </a:prstGeom>
          <a:solidFill>
            <a:schemeClr val="tx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solidFill>
                  <a:sysClr val="windowText" lastClr="000000"/>
                </a:solidFill>
              </a:rPr>
              <a:t>Factory Workers </a:t>
            </a:r>
          </a:p>
        </p:txBody>
      </p:sp>
      <p:sp>
        <p:nvSpPr>
          <p:cNvPr id="23" name="Right Arrow 22">
            <a:extLst>
              <a:ext uri="{FF2B5EF4-FFF2-40B4-BE49-F238E27FC236}">
                <a16:creationId xmlns:a16="http://schemas.microsoft.com/office/drawing/2014/main" id="{961E669F-84E4-9FF2-CE89-AFFDF50C821C}"/>
              </a:ext>
            </a:extLst>
          </p:cNvPr>
          <p:cNvSpPr/>
          <p:nvPr/>
        </p:nvSpPr>
        <p:spPr>
          <a:xfrm>
            <a:off x="7156837" y="5711037"/>
            <a:ext cx="1906303" cy="205369"/>
          </a:xfrm>
          <a:prstGeom prst="rightArrow">
            <a:avLst/>
          </a:pr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dirty="0"/>
          </a:p>
        </p:txBody>
      </p:sp>
      <p:sp>
        <p:nvSpPr>
          <p:cNvPr id="24" name="Right Arrow 23">
            <a:extLst>
              <a:ext uri="{FF2B5EF4-FFF2-40B4-BE49-F238E27FC236}">
                <a16:creationId xmlns:a16="http://schemas.microsoft.com/office/drawing/2014/main" id="{AB3C82FD-73E0-ADBE-B5A3-372F9A3663AF}"/>
              </a:ext>
            </a:extLst>
          </p:cNvPr>
          <p:cNvSpPr/>
          <p:nvPr/>
        </p:nvSpPr>
        <p:spPr>
          <a:xfrm rot="10800000">
            <a:off x="4090442" y="5706791"/>
            <a:ext cx="2275926" cy="231648"/>
          </a:xfrm>
          <a:prstGeom prst="rightArrow">
            <a:avLst/>
          </a:pr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dirty="0"/>
          </a:p>
        </p:txBody>
      </p:sp>
      <p:sp>
        <p:nvSpPr>
          <p:cNvPr id="25" name="Right Arrow 24">
            <a:extLst>
              <a:ext uri="{FF2B5EF4-FFF2-40B4-BE49-F238E27FC236}">
                <a16:creationId xmlns:a16="http://schemas.microsoft.com/office/drawing/2014/main" id="{68B37FDF-680A-F303-0E64-58BE3F182451}"/>
              </a:ext>
            </a:extLst>
          </p:cNvPr>
          <p:cNvSpPr/>
          <p:nvPr/>
        </p:nvSpPr>
        <p:spPr>
          <a:xfrm rot="16200000">
            <a:off x="2194331" y="2339366"/>
            <a:ext cx="1778966" cy="243840"/>
          </a:xfrm>
          <a:prstGeom prst="rightArrow">
            <a:avLst/>
          </a:pr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dirty="0"/>
          </a:p>
        </p:txBody>
      </p:sp>
      <p:sp>
        <p:nvSpPr>
          <p:cNvPr id="26" name="Right Arrow 25">
            <a:extLst>
              <a:ext uri="{FF2B5EF4-FFF2-40B4-BE49-F238E27FC236}">
                <a16:creationId xmlns:a16="http://schemas.microsoft.com/office/drawing/2014/main" id="{69920CAA-553E-7929-E3CC-5A6690FAAFFF}"/>
              </a:ext>
            </a:extLst>
          </p:cNvPr>
          <p:cNvSpPr/>
          <p:nvPr/>
        </p:nvSpPr>
        <p:spPr>
          <a:xfrm rot="5400000">
            <a:off x="2189629" y="4381984"/>
            <a:ext cx="1778966" cy="243840"/>
          </a:xfrm>
          <a:prstGeom prst="rightArrow">
            <a:avLst/>
          </a:pr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dirty="0"/>
          </a:p>
        </p:txBody>
      </p:sp>
      <p:sp>
        <p:nvSpPr>
          <p:cNvPr id="27" name="Rounded Rectangle 26">
            <a:extLst>
              <a:ext uri="{FF2B5EF4-FFF2-40B4-BE49-F238E27FC236}">
                <a16:creationId xmlns:a16="http://schemas.microsoft.com/office/drawing/2014/main" id="{7D093999-2D7B-63DC-9A94-300F4F078BF3}"/>
              </a:ext>
            </a:extLst>
          </p:cNvPr>
          <p:cNvSpPr/>
          <p:nvPr/>
        </p:nvSpPr>
        <p:spPr>
          <a:xfrm>
            <a:off x="2228720" y="3168093"/>
            <a:ext cx="1700784" cy="633984"/>
          </a:xfrm>
          <a:prstGeom prst="roundRect">
            <a:avLst/>
          </a:prstGeom>
          <a:solidFill>
            <a:schemeClr val="tx1">
              <a:lumMod val="65000"/>
              <a:lumOff val="3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t>Influence </a:t>
            </a:r>
          </a:p>
          <a:p>
            <a:pPr algn="ctr"/>
            <a:r>
              <a:rPr lang="en-GB" sz="1200" dirty="0"/>
              <a:t>or</a:t>
            </a:r>
          </a:p>
          <a:p>
            <a:pPr algn="ctr"/>
            <a:r>
              <a:rPr lang="en-GB" sz="1200" dirty="0"/>
              <a:t> Power</a:t>
            </a:r>
          </a:p>
        </p:txBody>
      </p:sp>
      <p:sp>
        <p:nvSpPr>
          <p:cNvPr id="28" name="Rounded Rectangle 27">
            <a:extLst>
              <a:ext uri="{FF2B5EF4-FFF2-40B4-BE49-F238E27FC236}">
                <a16:creationId xmlns:a16="http://schemas.microsoft.com/office/drawing/2014/main" id="{4AB2181E-9604-0567-9C6B-7672589EEBD8}"/>
              </a:ext>
            </a:extLst>
          </p:cNvPr>
          <p:cNvSpPr/>
          <p:nvPr/>
        </p:nvSpPr>
        <p:spPr>
          <a:xfrm>
            <a:off x="5759281" y="5488638"/>
            <a:ext cx="1700784" cy="633984"/>
          </a:xfrm>
          <a:prstGeom prst="roundRect">
            <a:avLst/>
          </a:prstGeom>
          <a:solidFill>
            <a:schemeClr val="tx1">
              <a:lumMod val="65000"/>
              <a:lumOff val="3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t>Interest</a:t>
            </a:r>
          </a:p>
          <a:p>
            <a:pPr algn="ctr"/>
            <a:r>
              <a:rPr lang="en-GB" sz="1200" dirty="0"/>
              <a:t>in</a:t>
            </a:r>
          </a:p>
          <a:p>
            <a:pPr algn="ctr"/>
            <a:r>
              <a:rPr lang="en-GB" sz="1200" dirty="0"/>
              <a:t> Project</a:t>
            </a:r>
          </a:p>
        </p:txBody>
      </p:sp>
      <p:sp>
        <p:nvSpPr>
          <p:cNvPr id="29" name="Rounded Rectangle 28">
            <a:extLst>
              <a:ext uri="{FF2B5EF4-FFF2-40B4-BE49-F238E27FC236}">
                <a16:creationId xmlns:a16="http://schemas.microsoft.com/office/drawing/2014/main" id="{4AB075C2-7793-DE42-C887-13BB6DCCD1DD}"/>
              </a:ext>
            </a:extLst>
          </p:cNvPr>
          <p:cNvSpPr/>
          <p:nvPr/>
        </p:nvSpPr>
        <p:spPr>
          <a:xfrm>
            <a:off x="2640200" y="1919865"/>
            <a:ext cx="877824" cy="250435"/>
          </a:xfrm>
          <a:prstGeom prst="roundRect">
            <a:avLst/>
          </a:prstGeom>
          <a:solidFill>
            <a:schemeClr val="tx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More</a:t>
            </a:r>
          </a:p>
        </p:txBody>
      </p:sp>
      <p:sp>
        <p:nvSpPr>
          <p:cNvPr id="30" name="Rounded Rectangle 29">
            <a:extLst>
              <a:ext uri="{FF2B5EF4-FFF2-40B4-BE49-F238E27FC236}">
                <a16:creationId xmlns:a16="http://schemas.microsoft.com/office/drawing/2014/main" id="{D6F0EBB8-26E5-D6A6-0E9E-8EC275A7627B}"/>
              </a:ext>
            </a:extLst>
          </p:cNvPr>
          <p:cNvSpPr/>
          <p:nvPr/>
        </p:nvSpPr>
        <p:spPr>
          <a:xfrm>
            <a:off x="7966751" y="5708040"/>
            <a:ext cx="877824" cy="250435"/>
          </a:xfrm>
          <a:prstGeom prst="roundRect">
            <a:avLst/>
          </a:prstGeom>
          <a:solidFill>
            <a:schemeClr val="tx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More</a:t>
            </a:r>
          </a:p>
        </p:txBody>
      </p:sp>
      <p:sp>
        <p:nvSpPr>
          <p:cNvPr id="31" name="Rounded Rectangle 30">
            <a:extLst>
              <a:ext uri="{FF2B5EF4-FFF2-40B4-BE49-F238E27FC236}">
                <a16:creationId xmlns:a16="http://schemas.microsoft.com/office/drawing/2014/main" id="{C89686B9-8C78-9D73-150C-C7D0370C362A}"/>
              </a:ext>
            </a:extLst>
          </p:cNvPr>
          <p:cNvSpPr/>
          <p:nvPr/>
        </p:nvSpPr>
        <p:spPr>
          <a:xfrm>
            <a:off x="2650783" y="4584507"/>
            <a:ext cx="877824" cy="250435"/>
          </a:xfrm>
          <a:prstGeom prst="roundRect">
            <a:avLst/>
          </a:prstGeom>
          <a:solidFill>
            <a:schemeClr val="tx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Less</a:t>
            </a:r>
          </a:p>
        </p:txBody>
      </p:sp>
      <p:sp>
        <p:nvSpPr>
          <p:cNvPr id="32" name="Rounded Rectangle 31">
            <a:extLst>
              <a:ext uri="{FF2B5EF4-FFF2-40B4-BE49-F238E27FC236}">
                <a16:creationId xmlns:a16="http://schemas.microsoft.com/office/drawing/2014/main" id="{4C2F009A-77F3-86D1-B626-CD2D2F9973D2}"/>
              </a:ext>
            </a:extLst>
          </p:cNvPr>
          <p:cNvSpPr/>
          <p:nvPr/>
        </p:nvSpPr>
        <p:spPr>
          <a:xfrm>
            <a:off x="4337545" y="5697397"/>
            <a:ext cx="877824" cy="250435"/>
          </a:xfrm>
          <a:prstGeom prst="roundRect">
            <a:avLst/>
          </a:prstGeom>
          <a:solidFill>
            <a:schemeClr val="tx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Less</a:t>
            </a:r>
          </a:p>
        </p:txBody>
      </p:sp>
      <p:pic>
        <p:nvPicPr>
          <p:cNvPr id="49" name="Audio 48">
            <a:extLst>
              <a:ext uri="{FF2B5EF4-FFF2-40B4-BE49-F238E27FC236}">
                <a16:creationId xmlns:a16="http://schemas.microsoft.com/office/drawing/2014/main" id="{16A14B62-ADC5-7013-EAF6-0DB956129B8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800599819"/>
      </p:ext>
    </p:extLst>
  </p:cSld>
  <p:clrMapOvr>
    <a:masterClrMapping/>
  </p:clrMapOvr>
  <mc:AlternateContent xmlns:mc="http://schemas.openxmlformats.org/markup-compatibility/2006">
    <mc:Choice xmlns:p14="http://schemas.microsoft.com/office/powerpoint/2010/main" Requires="p14">
      <p:transition spd="slow" p14:dur="2000" advTm="80920"/>
    </mc:Choice>
    <mc:Fallback>
      <p:transition spd="slow" advTm="809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9"/>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B7CB6-8EC9-C051-3DE5-6347AA6BB47F}"/>
              </a:ext>
            </a:extLst>
          </p:cNvPr>
          <p:cNvSpPr>
            <a:spLocks noGrp="1"/>
          </p:cNvSpPr>
          <p:nvPr>
            <p:ph type="title"/>
          </p:nvPr>
        </p:nvSpPr>
        <p:spPr>
          <a:xfrm>
            <a:off x="0" y="1406769"/>
            <a:ext cx="12192000" cy="1198632"/>
          </a:xfrm>
        </p:spPr>
        <p:txBody>
          <a:bodyPr>
            <a:normAutofit/>
          </a:bodyPr>
          <a:lstStyle/>
          <a:p>
            <a:pPr algn="ctr"/>
            <a:r>
              <a:rPr lang="en-GB" b="1" i="1" dirty="0"/>
              <a:t>Recommendations for Apple</a:t>
            </a:r>
          </a:p>
        </p:txBody>
      </p:sp>
      <p:pic>
        <p:nvPicPr>
          <p:cNvPr id="21" name="Content Placeholder 7">
            <a:extLst>
              <a:ext uri="{FF2B5EF4-FFF2-40B4-BE49-F238E27FC236}">
                <a16:creationId xmlns:a16="http://schemas.microsoft.com/office/drawing/2014/main" id="{96B7958D-AD87-8796-5713-9CE20CDB5C5C}"/>
              </a:ext>
            </a:extLst>
          </p:cNvPr>
          <p:cNvPicPr>
            <a:picLocks noGrp="1" noChangeAspect="1"/>
          </p:cNvPicPr>
          <p:nvPr>
            <p:ph idx="1"/>
          </p:nvPr>
        </p:nvPicPr>
        <p:blipFill>
          <a:blip r:embed="rId5"/>
          <a:stretch>
            <a:fillRect/>
          </a:stretch>
        </p:blipFill>
        <p:spPr>
          <a:xfrm>
            <a:off x="1312991" y="3047468"/>
            <a:ext cx="9566017" cy="2029155"/>
          </a:xfrm>
        </p:spPr>
      </p:pic>
      <p:sp>
        <p:nvSpPr>
          <p:cNvPr id="23" name="TextBox 22">
            <a:extLst>
              <a:ext uri="{FF2B5EF4-FFF2-40B4-BE49-F238E27FC236}">
                <a16:creationId xmlns:a16="http://schemas.microsoft.com/office/drawing/2014/main" id="{54646D42-2AB0-20BC-BA5B-69B0703AED63}"/>
              </a:ext>
            </a:extLst>
          </p:cNvPr>
          <p:cNvSpPr txBox="1"/>
          <p:nvPr/>
        </p:nvSpPr>
        <p:spPr>
          <a:xfrm>
            <a:off x="7606146" y="5081899"/>
            <a:ext cx="2854036" cy="307777"/>
          </a:xfrm>
          <a:prstGeom prst="rect">
            <a:avLst/>
          </a:prstGeom>
          <a:noFill/>
        </p:spPr>
        <p:txBody>
          <a:bodyPr wrap="square">
            <a:spAutoFit/>
          </a:bodyPr>
          <a:lstStyle/>
          <a:p>
            <a:pPr algn="ctr"/>
            <a:r>
              <a:rPr lang="en-GB" sz="1400" i="1" dirty="0">
                <a:effectLst/>
                <a:latin typeface="+mj-lt"/>
                <a:ea typeface="Calibri" panose="020F0502020204030204" pitchFamily="34" charset="0"/>
                <a:cs typeface="Times New Roman" panose="02020603050405020304" pitchFamily="18" charset="0"/>
              </a:rPr>
              <a:t> (The Financial Brand, 2014)</a:t>
            </a:r>
            <a:r>
              <a:rPr lang="en-GB" sz="1400" i="1" dirty="0">
                <a:effectLst/>
                <a:latin typeface="+mj-lt"/>
              </a:rPr>
              <a:t> </a:t>
            </a:r>
            <a:endParaRPr lang="en-GB" sz="1400" i="1" dirty="0">
              <a:latin typeface="+mj-lt"/>
            </a:endParaRPr>
          </a:p>
        </p:txBody>
      </p:sp>
      <p:pic>
        <p:nvPicPr>
          <p:cNvPr id="30" name="Audio 29">
            <a:extLst>
              <a:ext uri="{FF2B5EF4-FFF2-40B4-BE49-F238E27FC236}">
                <a16:creationId xmlns:a16="http://schemas.microsoft.com/office/drawing/2014/main" id="{8F53D027-D523-FE9E-084C-4B96B14134A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319637910"/>
      </p:ext>
    </p:extLst>
  </p:cSld>
  <p:clrMapOvr>
    <a:masterClrMapping/>
  </p:clrMapOvr>
  <mc:AlternateContent xmlns:mc="http://schemas.openxmlformats.org/markup-compatibility/2006">
    <mc:Choice xmlns:p14="http://schemas.microsoft.com/office/powerpoint/2010/main" Requires="p14">
      <p:transition spd="slow" p14:dur="2000" advTm="5595"/>
    </mc:Choice>
    <mc:Fallback>
      <p:transition spd="slow" advTm="55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0"/>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B7CB6-8EC9-C051-3DE5-6347AA6BB47F}"/>
              </a:ext>
            </a:extLst>
          </p:cNvPr>
          <p:cNvSpPr>
            <a:spLocks noGrp="1"/>
          </p:cNvSpPr>
          <p:nvPr>
            <p:ph type="title"/>
          </p:nvPr>
        </p:nvSpPr>
        <p:spPr>
          <a:xfrm>
            <a:off x="0" y="0"/>
            <a:ext cx="12192000" cy="1198632"/>
          </a:xfrm>
        </p:spPr>
        <p:txBody>
          <a:bodyPr>
            <a:normAutofit/>
          </a:bodyPr>
          <a:lstStyle/>
          <a:p>
            <a:pPr algn="ctr"/>
            <a:r>
              <a:rPr lang="en-GB" b="1" i="1" dirty="0"/>
              <a:t>Recommendations – Green Technologies.</a:t>
            </a:r>
          </a:p>
        </p:txBody>
      </p:sp>
      <p:sp>
        <p:nvSpPr>
          <p:cNvPr id="4" name="Content Placeholder 3">
            <a:extLst>
              <a:ext uri="{FF2B5EF4-FFF2-40B4-BE49-F238E27FC236}">
                <a16:creationId xmlns:a16="http://schemas.microsoft.com/office/drawing/2014/main" id="{F0136B7E-ED66-EFA4-0DC0-D1733CDBFB8A}"/>
              </a:ext>
            </a:extLst>
          </p:cNvPr>
          <p:cNvSpPr>
            <a:spLocks noGrp="1"/>
          </p:cNvSpPr>
          <p:nvPr>
            <p:ph idx="1"/>
          </p:nvPr>
        </p:nvSpPr>
        <p:spPr>
          <a:xfrm>
            <a:off x="838200" y="1825625"/>
            <a:ext cx="10515600" cy="2496993"/>
          </a:xfrm>
        </p:spPr>
        <p:txBody>
          <a:bodyPr/>
          <a:lstStyle/>
          <a:p>
            <a:pPr algn="ctr">
              <a:buFont typeface="Wingdings" pitchFamily="2" charset="2"/>
              <a:buChar char="v"/>
            </a:pPr>
            <a:r>
              <a:rPr lang="en-GB" i="1" dirty="0">
                <a:latin typeface="+mj-lt"/>
              </a:rPr>
              <a:t>Increase the number of recycled materials used in their products</a:t>
            </a:r>
          </a:p>
          <a:p>
            <a:pPr algn="ctr">
              <a:buFont typeface="Wingdings" pitchFamily="2" charset="2"/>
              <a:buChar char="v"/>
            </a:pPr>
            <a:r>
              <a:rPr lang="en-GB" i="1" dirty="0">
                <a:latin typeface="+mj-lt"/>
              </a:rPr>
              <a:t>Continue to invest in green energy</a:t>
            </a:r>
          </a:p>
          <a:p>
            <a:pPr algn="ctr">
              <a:buFont typeface="Wingdings" pitchFamily="2" charset="2"/>
              <a:buChar char="v"/>
            </a:pPr>
            <a:r>
              <a:rPr lang="en-GB" i="1" dirty="0">
                <a:latin typeface="+mj-lt"/>
              </a:rPr>
              <a:t>Create their products using 100% clean energy.</a:t>
            </a:r>
          </a:p>
          <a:p>
            <a:pPr>
              <a:buFont typeface="Wingdings" pitchFamily="2" charset="2"/>
              <a:buChar char="v"/>
            </a:pPr>
            <a:endParaRPr lang="en-GB" dirty="0"/>
          </a:p>
        </p:txBody>
      </p:sp>
      <p:pic>
        <p:nvPicPr>
          <p:cNvPr id="15" name="Picture 14" descr="A green recycle symbol&#10;&#10;Description automatically generated">
            <a:extLst>
              <a:ext uri="{FF2B5EF4-FFF2-40B4-BE49-F238E27FC236}">
                <a16:creationId xmlns:a16="http://schemas.microsoft.com/office/drawing/2014/main" id="{5E021C2F-E407-FB46-53BC-5067B8E74F3E}"/>
              </a:ext>
            </a:extLst>
          </p:cNvPr>
          <p:cNvPicPr>
            <a:picLocks noChangeAspect="1"/>
          </p:cNvPicPr>
          <p:nvPr/>
        </p:nvPicPr>
        <p:blipFill>
          <a:blip r:embed="rId5"/>
          <a:stretch>
            <a:fillRect/>
          </a:stretch>
        </p:blipFill>
        <p:spPr>
          <a:xfrm>
            <a:off x="1035627" y="3884726"/>
            <a:ext cx="2455718" cy="2369552"/>
          </a:xfrm>
          <a:prstGeom prst="rect">
            <a:avLst/>
          </a:prstGeom>
        </p:spPr>
      </p:pic>
      <p:pic>
        <p:nvPicPr>
          <p:cNvPr id="17" name="Picture 16" descr="Solar panels and wind turbines in front of a sunset&#10;&#10;Description automatically generated">
            <a:extLst>
              <a:ext uri="{FF2B5EF4-FFF2-40B4-BE49-F238E27FC236}">
                <a16:creationId xmlns:a16="http://schemas.microsoft.com/office/drawing/2014/main" id="{946FD2A7-9922-83AE-335D-562C6AD8249D}"/>
              </a:ext>
            </a:extLst>
          </p:cNvPr>
          <p:cNvPicPr>
            <a:picLocks noChangeAspect="1"/>
          </p:cNvPicPr>
          <p:nvPr/>
        </p:nvPicPr>
        <p:blipFill>
          <a:blip r:embed="rId6"/>
          <a:stretch>
            <a:fillRect/>
          </a:stretch>
        </p:blipFill>
        <p:spPr>
          <a:xfrm>
            <a:off x="4322619" y="3884726"/>
            <a:ext cx="3546761" cy="2346773"/>
          </a:xfrm>
          <a:prstGeom prst="rect">
            <a:avLst/>
          </a:prstGeom>
        </p:spPr>
      </p:pic>
      <p:pic>
        <p:nvPicPr>
          <p:cNvPr id="18" name="Picture 17" descr="A green recycle symbol&#10;&#10;Description automatically generated">
            <a:extLst>
              <a:ext uri="{FF2B5EF4-FFF2-40B4-BE49-F238E27FC236}">
                <a16:creationId xmlns:a16="http://schemas.microsoft.com/office/drawing/2014/main" id="{AD961151-E35A-83CB-8313-E433753506B3}"/>
              </a:ext>
            </a:extLst>
          </p:cNvPr>
          <p:cNvPicPr>
            <a:picLocks noChangeAspect="1"/>
          </p:cNvPicPr>
          <p:nvPr/>
        </p:nvPicPr>
        <p:blipFill>
          <a:blip r:embed="rId5"/>
          <a:stretch>
            <a:fillRect/>
          </a:stretch>
        </p:blipFill>
        <p:spPr>
          <a:xfrm>
            <a:off x="8700655" y="3884726"/>
            <a:ext cx="2455718" cy="2369552"/>
          </a:xfrm>
          <a:prstGeom prst="rect">
            <a:avLst/>
          </a:prstGeom>
        </p:spPr>
      </p:pic>
      <p:sp>
        <p:nvSpPr>
          <p:cNvPr id="19" name="TextBox 18">
            <a:extLst>
              <a:ext uri="{FF2B5EF4-FFF2-40B4-BE49-F238E27FC236}">
                <a16:creationId xmlns:a16="http://schemas.microsoft.com/office/drawing/2014/main" id="{2FE68C30-8B96-0E12-6FE9-7C0D2DAE3593}"/>
              </a:ext>
            </a:extLst>
          </p:cNvPr>
          <p:cNvSpPr txBox="1"/>
          <p:nvPr/>
        </p:nvSpPr>
        <p:spPr>
          <a:xfrm>
            <a:off x="4849091" y="6381719"/>
            <a:ext cx="2289088" cy="369332"/>
          </a:xfrm>
          <a:prstGeom prst="rect">
            <a:avLst/>
          </a:prstGeom>
          <a:noFill/>
        </p:spPr>
        <p:txBody>
          <a:bodyPr wrap="none" rtlCol="0">
            <a:spAutoFit/>
          </a:bodyPr>
          <a:lstStyle/>
          <a:p>
            <a:pPr algn="ctr"/>
            <a:r>
              <a:rPr lang="en-GB" i="1" dirty="0">
                <a:latin typeface="+mj-lt"/>
              </a:rPr>
              <a:t>Images  (Google,2023)</a:t>
            </a:r>
          </a:p>
        </p:txBody>
      </p:sp>
      <p:pic>
        <p:nvPicPr>
          <p:cNvPr id="40" name="Audio 39">
            <a:extLst>
              <a:ext uri="{FF2B5EF4-FFF2-40B4-BE49-F238E27FC236}">
                <a16:creationId xmlns:a16="http://schemas.microsoft.com/office/drawing/2014/main" id="{BCED72A7-D358-378C-47CB-A7F600C0207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746227826"/>
      </p:ext>
    </p:extLst>
  </p:cSld>
  <p:clrMapOvr>
    <a:masterClrMapping/>
  </p:clrMapOvr>
  <mc:AlternateContent xmlns:mc="http://schemas.openxmlformats.org/markup-compatibility/2006">
    <mc:Choice xmlns:p14="http://schemas.microsoft.com/office/powerpoint/2010/main" Requires="p14">
      <p:transition spd="slow" p14:dur="2000" advTm="65230"/>
    </mc:Choice>
    <mc:Fallback>
      <p:transition spd="slow" advTm="652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0"/>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B7CB6-8EC9-C051-3DE5-6347AA6BB47F}"/>
              </a:ext>
            </a:extLst>
          </p:cNvPr>
          <p:cNvSpPr>
            <a:spLocks noGrp="1"/>
          </p:cNvSpPr>
          <p:nvPr>
            <p:ph type="title"/>
          </p:nvPr>
        </p:nvSpPr>
        <p:spPr>
          <a:xfrm>
            <a:off x="0" y="0"/>
            <a:ext cx="12192000" cy="1198632"/>
          </a:xfrm>
        </p:spPr>
        <p:txBody>
          <a:bodyPr>
            <a:normAutofit/>
          </a:bodyPr>
          <a:lstStyle/>
          <a:p>
            <a:pPr algn="ctr"/>
            <a:r>
              <a:rPr lang="en-GB" b="1" i="1" dirty="0"/>
              <a:t>Recommendations – Form Strategic Partnerships</a:t>
            </a:r>
          </a:p>
        </p:txBody>
      </p:sp>
      <p:pic>
        <p:nvPicPr>
          <p:cNvPr id="11" name="Picture 10" descr="A black and red logo&#10;&#10;Description automatically generated">
            <a:extLst>
              <a:ext uri="{FF2B5EF4-FFF2-40B4-BE49-F238E27FC236}">
                <a16:creationId xmlns:a16="http://schemas.microsoft.com/office/drawing/2014/main" id="{BB348AF3-8415-C3A5-98CE-C71E8438FFD6}"/>
              </a:ext>
            </a:extLst>
          </p:cNvPr>
          <p:cNvPicPr>
            <a:picLocks noChangeAspect="1"/>
          </p:cNvPicPr>
          <p:nvPr/>
        </p:nvPicPr>
        <p:blipFill>
          <a:blip r:embed="rId5"/>
          <a:stretch>
            <a:fillRect/>
          </a:stretch>
        </p:blipFill>
        <p:spPr>
          <a:xfrm>
            <a:off x="346943" y="3698586"/>
            <a:ext cx="3102840" cy="2052648"/>
          </a:xfrm>
          <a:prstGeom prst="rect">
            <a:avLst/>
          </a:prstGeom>
        </p:spPr>
      </p:pic>
      <p:sp>
        <p:nvSpPr>
          <p:cNvPr id="12" name="TextBox 11">
            <a:extLst>
              <a:ext uri="{FF2B5EF4-FFF2-40B4-BE49-F238E27FC236}">
                <a16:creationId xmlns:a16="http://schemas.microsoft.com/office/drawing/2014/main" id="{21426B54-3C81-240B-FBD4-F23702227C9F}"/>
              </a:ext>
            </a:extLst>
          </p:cNvPr>
          <p:cNvSpPr txBox="1"/>
          <p:nvPr/>
        </p:nvSpPr>
        <p:spPr>
          <a:xfrm>
            <a:off x="4970978" y="6235700"/>
            <a:ext cx="2236190" cy="369332"/>
          </a:xfrm>
          <a:prstGeom prst="rect">
            <a:avLst/>
          </a:prstGeom>
          <a:noFill/>
        </p:spPr>
        <p:txBody>
          <a:bodyPr wrap="none" rtlCol="0">
            <a:spAutoFit/>
          </a:bodyPr>
          <a:lstStyle/>
          <a:p>
            <a:pPr algn="ctr"/>
            <a:r>
              <a:rPr lang="en-GB" i="1" dirty="0">
                <a:latin typeface="+mj-lt"/>
              </a:rPr>
              <a:t>Images (Google,2024</a:t>
            </a:r>
            <a:r>
              <a:rPr lang="en-GB" dirty="0"/>
              <a:t>)</a:t>
            </a:r>
          </a:p>
        </p:txBody>
      </p:sp>
      <p:pic>
        <p:nvPicPr>
          <p:cNvPr id="14" name="Picture 13" descr="A logo on a blue background&#10;&#10;Description automatically generated">
            <a:extLst>
              <a:ext uri="{FF2B5EF4-FFF2-40B4-BE49-F238E27FC236}">
                <a16:creationId xmlns:a16="http://schemas.microsoft.com/office/drawing/2014/main" id="{A6ADB693-CE8B-FE70-7B7E-FF7DCF52D3A7}"/>
              </a:ext>
            </a:extLst>
          </p:cNvPr>
          <p:cNvPicPr>
            <a:picLocks noChangeAspect="1"/>
          </p:cNvPicPr>
          <p:nvPr/>
        </p:nvPicPr>
        <p:blipFill>
          <a:blip r:embed="rId6"/>
          <a:stretch>
            <a:fillRect/>
          </a:stretch>
        </p:blipFill>
        <p:spPr>
          <a:xfrm>
            <a:off x="8343617" y="3698586"/>
            <a:ext cx="3587750" cy="2015973"/>
          </a:xfrm>
          <a:prstGeom prst="rect">
            <a:avLst/>
          </a:prstGeom>
        </p:spPr>
      </p:pic>
      <p:sp>
        <p:nvSpPr>
          <p:cNvPr id="15" name="TextBox 14">
            <a:extLst>
              <a:ext uri="{FF2B5EF4-FFF2-40B4-BE49-F238E27FC236}">
                <a16:creationId xmlns:a16="http://schemas.microsoft.com/office/drawing/2014/main" id="{901A7F15-E232-D0CA-D0A7-C154653A4D62}"/>
              </a:ext>
            </a:extLst>
          </p:cNvPr>
          <p:cNvSpPr txBox="1"/>
          <p:nvPr/>
        </p:nvSpPr>
        <p:spPr>
          <a:xfrm>
            <a:off x="734291" y="1939636"/>
            <a:ext cx="10709564" cy="954107"/>
          </a:xfrm>
          <a:prstGeom prst="rect">
            <a:avLst/>
          </a:prstGeom>
          <a:noFill/>
        </p:spPr>
        <p:txBody>
          <a:bodyPr wrap="square" rtlCol="0">
            <a:spAutoFit/>
          </a:bodyPr>
          <a:lstStyle/>
          <a:p>
            <a:pPr marL="285750" indent="-285750" algn="ctr">
              <a:buFont typeface="Wingdings" pitchFamily="2" charset="2"/>
              <a:buChar char="v"/>
            </a:pPr>
            <a:r>
              <a:rPr lang="en-GB" sz="2800" i="1" dirty="0">
                <a:latin typeface="+mj-lt"/>
              </a:rPr>
              <a:t>Past experiences – Acquisition of Beats highly successful</a:t>
            </a:r>
          </a:p>
          <a:p>
            <a:pPr marL="285750" indent="-285750" algn="ctr">
              <a:buFont typeface="Wingdings" pitchFamily="2" charset="2"/>
              <a:buChar char="v"/>
            </a:pPr>
            <a:r>
              <a:rPr lang="en-GB" sz="2800" i="1" dirty="0">
                <a:latin typeface="+mj-lt"/>
              </a:rPr>
              <a:t>Partnering with a large company like Disney could be very beneficial </a:t>
            </a:r>
          </a:p>
        </p:txBody>
      </p:sp>
      <p:pic>
        <p:nvPicPr>
          <p:cNvPr id="42" name="Audio 41">
            <a:extLst>
              <a:ext uri="{FF2B5EF4-FFF2-40B4-BE49-F238E27FC236}">
                <a16:creationId xmlns:a16="http://schemas.microsoft.com/office/drawing/2014/main" id="{D10B84A6-9D17-C00B-2855-B63574A6746C}"/>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3300" y="5829300"/>
            <a:ext cx="812800" cy="812800"/>
          </a:xfrm>
          <a:prstGeom prst="rect">
            <a:avLst/>
          </a:prstGeom>
        </p:spPr>
      </p:pic>
      <p:pic>
        <p:nvPicPr>
          <p:cNvPr id="48" name="Picture 47" descr="A white logo with a light on it&#10;&#10;Description automatically generated">
            <a:extLst>
              <a:ext uri="{FF2B5EF4-FFF2-40B4-BE49-F238E27FC236}">
                <a16:creationId xmlns:a16="http://schemas.microsoft.com/office/drawing/2014/main" id="{E489EB7E-E8A8-D353-34CD-AFA802824FB6}"/>
              </a:ext>
            </a:extLst>
          </p:cNvPr>
          <p:cNvPicPr>
            <a:picLocks noChangeAspect="1"/>
          </p:cNvPicPr>
          <p:nvPr/>
        </p:nvPicPr>
        <p:blipFill>
          <a:blip r:embed="rId8"/>
          <a:stretch>
            <a:fillRect/>
          </a:stretch>
        </p:blipFill>
        <p:spPr>
          <a:xfrm>
            <a:off x="3921027" y="3698586"/>
            <a:ext cx="3704390" cy="1944805"/>
          </a:xfrm>
          <a:prstGeom prst="rect">
            <a:avLst/>
          </a:prstGeom>
        </p:spPr>
      </p:pic>
    </p:spTree>
    <p:extLst>
      <p:ext uri="{BB962C8B-B14F-4D97-AF65-F5344CB8AC3E}">
        <p14:creationId xmlns:p14="http://schemas.microsoft.com/office/powerpoint/2010/main" val="287231708"/>
      </p:ext>
    </p:extLst>
  </p:cSld>
  <p:clrMapOvr>
    <a:masterClrMapping/>
  </p:clrMapOvr>
  <mc:AlternateContent xmlns:mc="http://schemas.openxmlformats.org/markup-compatibility/2006">
    <mc:Choice xmlns:p14="http://schemas.microsoft.com/office/powerpoint/2010/main" Requires="p14">
      <p:transition spd="slow" p14:dur="2000" advTm="70616"/>
    </mc:Choice>
    <mc:Fallback>
      <p:transition spd="slow" advTm="706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B7CB6-8EC9-C051-3DE5-6347AA6BB47F}"/>
              </a:ext>
            </a:extLst>
          </p:cNvPr>
          <p:cNvSpPr>
            <a:spLocks noGrp="1"/>
          </p:cNvSpPr>
          <p:nvPr>
            <p:ph type="title"/>
          </p:nvPr>
        </p:nvSpPr>
        <p:spPr>
          <a:xfrm>
            <a:off x="0" y="0"/>
            <a:ext cx="12192000" cy="1198632"/>
          </a:xfrm>
        </p:spPr>
        <p:txBody>
          <a:bodyPr>
            <a:normAutofit/>
          </a:bodyPr>
          <a:lstStyle/>
          <a:p>
            <a:pPr algn="ctr"/>
            <a:r>
              <a:rPr lang="en-GB" b="1" i="1" dirty="0"/>
              <a:t>Recommendations – Cost Effective Products</a:t>
            </a:r>
          </a:p>
        </p:txBody>
      </p:sp>
      <p:sp>
        <p:nvSpPr>
          <p:cNvPr id="4" name="Content Placeholder 3">
            <a:extLst>
              <a:ext uri="{FF2B5EF4-FFF2-40B4-BE49-F238E27FC236}">
                <a16:creationId xmlns:a16="http://schemas.microsoft.com/office/drawing/2014/main" id="{F0136B7E-ED66-EFA4-0DC0-D1733CDBFB8A}"/>
              </a:ext>
            </a:extLst>
          </p:cNvPr>
          <p:cNvSpPr>
            <a:spLocks noGrp="1"/>
          </p:cNvSpPr>
          <p:nvPr>
            <p:ph idx="1"/>
          </p:nvPr>
        </p:nvSpPr>
        <p:spPr>
          <a:xfrm>
            <a:off x="838200" y="1825625"/>
            <a:ext cx="10515600" cy="1603375"/>
          </a:xfrm>
        </p:spPr>
        <p:txBody>
          <a:bodyPr/>
          <a:lstStyle/>
          <a:p>
            <a:pPr algn="ctr">
              <a:buFont typeface="Wingdings" pitchFamily="2" charset="2"/>
              <a:buChar char="v"/>
            </a:pPr>
            <a:r>
              <a:rPr lang="en-GB" i="1" dirty="0">
                <a:latin typeface="+mj-lt"/>
              </a:rPr>
              <a:t>Apple products are expensive – make a more affordable product </a:t>
            </a:r>
          </a:p>
          <a:p>
            <a:pPr algn="ctr">
              <a:buFont typeface="Wingdings" pitchFamily="2" charset="2"/>
              <a:buChar char="v"/>
            </a:pPr>
            <a:r>
              <a:rPr lang="en-GB" i="1" dirty="0">
                <a:latin typeface="+mj-lt"/>
              </a:rPr>
              <a:t>Less technology – simple basic model</a:t>
            </a:r>
          </a:p>
          <a:p>
            <a:pPr algn="ctr">
              <a:buFont typeface="Wingdings" pitchFamily="2" charset="2"/>
              <a:buChar char="v"/>
            </a:pPr>
            <a:r>
              <a:rPr lang="en-GB" i="1" dirty="0">
                <a:latin typeface="+mj-lt"/>
              </a:rPr>
              <a:t>Possibility of less counterfeit product available</a:t>
            </a:r>
          </a:p>
          <a:p>
            <a:pPr>
              <a:buFont typeface="Wingdings" pitchFamily="2" charset="2"/>
              <a:buChar char="v"/>
            </a:pPr>
            <a:endParaRPr lang="en-GB" dirty="0"/>
          </a:p>
          <a:p>
            <a:pPr>
              <a:buFont typeface="Wingdings" pitchFamily="2" charset="2"/>
              <a:buChar char="v"/>
            </a:pPr>
            <a:endParaRPr lang="en-GB" dirty="0"/>
          </a:p>
          <a:p>
            <a:pPr>
              <a:buFont typeface="Wingdings" pitchFamily="2" charset="2"/>
              <a:buChar char="v"/>
            </a:pPr>
            <a:endParaRPr lang="en-GB" dirty="0"/>
          </a:p>
        </p:txBody>
      </p:sp>
      <p:sp>
        <p:nvSpPr>
          <p:cNvPr id="17" name="TextBox 16">
            <a:extLst>
              <a:ext uri="{FF2B5EF4-FFF2-40B4-BE49-F238E27FC236}">
                <a16:creationId xmlns:a16="http://schemas.microsoft.com/office/drawing/2014/main" id="{33AABAE1-6826-71C5-A75F-C15062E911C8}"/>
              </a:ext>
            </a:extLst>
          </p:cNvPr>
          <p:cNvSpPr txBox="1"/>
          <p:nvPr/>
        </p:nvSpPr>
        <p:spPr>
          <a:xfrm>
            <a:off x="4959934" y="6244420"/>
            <a:ext cx="2236190" cy="369332"/>
          </a:xfrm>
          <a:prstGeom prst="rect">
            <a:avLst/>
          </a:prstGeom>
          <a:noFill/>
        </p:spPr>
        <p:txBody>
          <a:bodyPr wrap="none" rtlCol="0">
            <a:spAutoFit/>
          </a:bodyPr>
          <a:lstStyle/>
          <a:p>
            <a:pPr algn="ctr"/>
            <a:r>
              <a:rPr lang="en-GB" i="1" dirty="0">
                <a:latin typeface="+mj-lt"/>
              </a:rPr>
              <a:t>Images (Google,2024</a:t>
            </a:r>
            <a:r>
              <a:rPr lang="en-GB" dirty="0"/>
              <a:t>)</a:t>
            </a:r>
          </a:p>
        </p:txBody>
      </p:sp>
      <p:pic>
        <p:nvPicPr>
          <p:cNvPr id="19" name="Picture 18">
            <a:extLst>
              <a:ext uri="{FF2B5EF4-FFF2-40B4-BE49-F238E27FC236}">
                <a16:creationId xmlns:a16="http://schemas.microsoft.com/office/drawing/2014/main" id="{67B666F3-9468-644F-A7BA-D65870282BEB}"/>
              </a:ext>
            </a:extLst>
          </p:cNvPr>
          <p:cNvPicPr>
            <a:picLocks noChangeAspect="1"/>
          </p:cNvPicPr>
          <p:nvPr/>
        </p:nvPicPr>
        <p:blipFill>
          <a:blip r:embed="rId5"/>
          <a:stretch>
            <a:fillRect/>
          </a:stretch>
        </p:blipFill>
        <p:spPr>
          <a:xfrm>
            <a:off x="8402782" y="4055993"/>
            <a:ext cx="2951018" cy="1897083"/>
          </a:xfrm>
          <a:prstGeom prst="rect">
            <a:avLst/>
          </a:prstGeom>
        </p:spPr>
      </p:pic>
      <p:pic>
        <p:nvPicPr>
          <p:cNvPr id="21" name="Picture 20" descr="A glass jar full of coins and money&#10;&#10;Description automatically generated">
            <a:extLst>
              <a:ext uri="{FF2B5EF4-FFF2-40B4-BE49-F238E27FC236}">
                <a16:creationId xmlns:a16="http://schemas.microsoft.com/office/drawing/2014/main" id="{CE5A24FF-BE21-55AD-8A37-4D94BDFAFFC8}"/>
              </a:ext>
            </a:extLst>
          </p:cNvPr>
          <p:cNvPicPr>
            <a:picLocks noChangeAspect="1"/>
          </p:cNvPicPr>
          <p:nvPr/>
        </p:nvPicPr>
        <p:blipFill>
          <a:blip r:embed="rId6"/>
          <a:stretch>
            <a:fillRect/>
          </a:stretch>
        </p:blipFill>
        <p:spPr>
          <a:xfrm>
            <a:off x="838200" y="3982162"/>
            <a:ext cx="3516544" cy="1897083"/>
          </a:xfrm>
          <a:prstGeom prst="rect">
            <a:avLst/>
          </a:prstGeom>
        </p:spPr>
      </p:pic>
      <p:pic>
        <p:nvPicPr>
          <p:cNvPr id="23" name="Picture 22" descr="A group of cell phones&#10;&#10;Description automatically generated">
            <a:extLst>
              <a:ext uri="{FF2B5EF4-FFF2-40B4-BE49-F238E27FC236}">
                <a16:creationId xmlns:a16="http://schemas.microsoft.com/office/drawing/2014/main" id="{B95D0773-6FEE-EB88-F5BF-219E0B579FA5}"/>
              </a:ext>
            </a:extLst>
          </p:cNvPr>
          <p:cNvPicPr>
            <a:picLocks noChangeAspect="1"/>
          </p:cNvPicPr>
          <p:nvPr/>
        </p:nvPicPr>
        <p:blipFill>
          <a:blip r:embed="rId7"/>
          <a:stretch>
            <a:fillRect/>
          </a:stretch>
        </p:blipFill>
        <p:spPr>
          <a:xfrm>
            <a:off x="4977905" y="3812609"/>
            <a:ext cx="2236190" cy="2236190"/>
          </a:xfrm>
          <a:prstGeom prst="rect">
            <a:avLst/>
          </a:prstGeom>
        </p:spPr>
      </p:pic>
      <p:pic>
        <p:nvPicPr>
          <p:cNvPr id="26" name="Audio 25">
            <a:extLst>
              <a:ext uri="{FF2B5EF4-FFF2-40B4-BE49-F238E27FC236}">
                <a16:creationId xmlns:a16="http://schemas.microsoft.com/office/drawing/2014/main" id="{3AEEDD5A-DC79-B56E-1769-8C7DEB145060}"/>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781561059"/>
      </p:ext>
    </p:extLst>
  </p:cSld>
  <p:clrMapOvr>
    <a:masterClrMapping/>
  </p:clrMapOvr>
  <mc:AlternateContent xmlns:mc="http://schemas.openxmlformats.org/markup-compatibility/2006">
    <mc:Choice xmlns:p14="http://schemas.microsoft.com/office/powerpoint/2010/main" Requires="p14">
      <p:transition spd="slow" p14:dur="2000" advTm="54769"/>
    </mc:Choice>
    <mc:Fallback>
      <p:transition spd="slow" advTm="547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B7CB6-8EC9-C051-3DE5-6347AA6BB47F}"/>
              </a:ext>
            </a:extLst>
          </p:cNvPr>
          <p:cNvSpPr>
            <a:spLocks noGrp="1"/>
          </p:cNvSpPr>
          <p:nvPr>
            <p:ph type="title"/>
          </p:nvPr>
        </p:nvSpPr>
        <p:spPr>
          <a:xfrm>
            <a:off x="0" y="0"/>
            <a:ext cx="12192000" cy="1198632"/>
          </a:xfrm>
        </p:spPr>
        <p:txBody>
          <a:bodyPr>
            <a:normAutofit/>
          </a:bodyPr>
          <a:lstStyle/>
          <a:p>
            <a:pPr algn="ctr"/>
            <a:r>
              <a:rPr lang="en-GB" b="1" i="1" dirty="0"/>
              <a:t>References</a:t>
            </a:r>
          </a:p>
        </p:txBody>
      </p:sp>
      <p:sp>
        <p:nvSpPr>
          <p:cNvPr id="4" name="TextBox 3">
            <a:extLst>
              <a:ext uri="{FF2B5EF4-FFF2-40B4-BE49-F238E27FC236}">
                <a16:creationId xmlns:a16="http://schemas.microsoft.com/office/drawing/2014/main" id="{04CD685C-483F-CE17-4EC3-BCA01ABBDD18}"/>
              </a:ext>
            </a:extLst>
          </p:cNvPr>
          <p:cNvSpPr txBox="1"/>
          <p:nvPr/>
        </p:nvSpPr>
        <p:spPr>
          <a:xfrm>
            <a:off x="235527" y="1586559"/>
            <a:ext cx="11720945" cy="4801314"/>
          </a:xfrm>
          <a:prstGeom prst="rect">
            <a:avLst/>
          </a:prstGeom>
          <a:noFill/>
        </p:spPr>
        <p:txBody>
          <a:bodyPr wrap="square">
            <a:spAutoFit/>
          </a:bodyPr>
          <a:lstStyle/>
          <a:p>
            <a:pPr marL="457200" indent="-457200"/>
            <a:r>
              <a:rPr lang="en-US" sz="1800" i="1" kern="100" dirty="0">
                <a:effectLst/>
                <a:latin typeface="+mj-lt"/>
                <a:ea typeface="Calibri" panose="020F0502020204030204" pitchFamily="34" charset="0"/>
                <a:cs typeface="Times New Roman" panose="02020603050405020304" pitchFamily="18" charset="0"/>
              </a:rPr>
              <a:t>Apple. (2023). About Apple. Retrieved November 28, 2023, from Apple: https://www.apple.com/uk/legal/</a:t>
            </a:r>
            <a:endParaRPr lang="en-GB" sz="1800" i="1" kern="100" dirty="0">
              <a:effectLst/>
              <a:latin typeface="+mj-lt"/>
              <a:ea typeface="Calibri" panose="020F0502020204030204" pitchFamily="34" charset="0"/>
              <a:cs typeface="Times New Roman" panose="02020603050405020304" pitchFamily="18" charset="0"/>
            </a:endParaRPr>
          </a:p>
          <a:p>
            <a:pPr marL="457200" indent="-457200"/>
            <a:r>
              <a:rPr lang="en-US" sz="1800" i="1" kern="100" dirty="0">
                <a:effectLst/>
                <a:latin typeface="+mj-lt"/>
                <a:ea typeface="Calibri" panose="020F0502020204030204" pitchFamily="34" charset="0"/>
                <a:cs typeface="Times New Roman" panose="02020603050405020304" pitchFamily="18" charset="0"/>
              </a:rPr>
              <a:t>Apple. (2023). Product Environmental Report. Retrieved January 6, 2024, from Apple: https://www.apple.com/environment/pdf/products/iphone/iPhone_15_Pro_and_iPhone_15_Pro_Max_Sept2023.pdf</a:t>
            </a:r>
            <a:endParaRPr lang="en-GB" sz="1800" i="1" kern="100" dirty="0">
              <a:effectLst/>
              <a:latin typeface="+mj-lt"/>
              <a:ea typeface="Calibri" panose="020F0502020204030204" pitchFamily="34" charset="0"/>
              <a:cs typeface="Times New Roman" panose="02020603050405020304" pitchFamily="18" charset="0"/>
            </a:endParaRPr>
          </a:p>
          <a:p>
            <a:pPr marL="457200" indent="-457200"/>
            <a:r>
              <a:rPr lang="en-US" sz="1800" i="1" kern="100" dirty="0">
                <a:effectLst/>
                <a:latin typeface="+mj-lt"/>
                <a:ea typeface="Calibri" panose="020F0502020204030204" pitchFamily="34" charset="0"/>
                <a:cs typeface="Times New Roman" panose="02020603050405020304" pitchFamily="18" charset="0"/>
              </a:rPr>
              <a:t>Boyles, M. (2022, October 20). What is business strategy and why is it important? Retrieved January 4, 2024, from Harvard Business School: https://online.hbs.edu/blog/post/what-is-business-strategy</a:t>
            </a:r>
            <a:endParaRPr lang="en-GB" sz="1800" i="1" kern="100" dirty="0">
              <a:effectLst/>
              <a:latin typeface="+mj-lt"/>
              <a:ea typeface="Calibri" panose="020F0502020204030204" pitchFamily="34" charset="0"/>
              <a:cs typeface="Times New Roman" panose="02020603050405020304" pitchFamily="18" charset="0"/>
            </a:endParaRPr>
          </a:p>
          <a:p>
            <a:pPr marL="457200" indent="-457200"/>
            <a:r>
              <a:rPr lang="en-US" sz="1800" i="1" kern="100" dirty="0">
                <a:effectLst/>
                <a:latin typeface="+mj-lt"/>
                <a:ea typeface="Calibri" panose="020F0502020204030204" pitchFamily="34" charset="0"/>
                <a:cs typeface="Times New Roman" panose="02020603050405020304" pitchFamily="18" charset="0"/>
              </a:rPr>
              <a:t>Galloway, S. (2023, June 9). The timeline of Apple innovation. Retrieved January 2, 2023, from Profgalloway: https://www.profgalloway.com/isnt-that-spatial/</a:t>
            </a:r>
            <a:endParaRPr lang="en-GB" sz="1800" i="1" kern="100" dirty="0">
              <a:effectLst/>
              <a:latin typeface="+mj-lt"/>
              <a:ea typeface="Calibri" panose="020F0502020204030204" pitchFamily="34" charset="0"/>
              <a:cs typeface="Times New Roman" panose="02020603050405020304" pitchFamily="18" charset="0"/>
            </a:endParaRPr>
          </a:p>
          <a:p>
            <a:pPr marL="457200" indent="-457200"/>
            <a:r>
              <a:rPr lang="en-US" sz="1800" i="1" kern="100" dirty="0">
                <a:effectLst/>
                <a:latin typeface="+mj-lt"/>
                <a:ea typeface="Calibri" panose="020F0502020204030204" pitchFamily="34" charset="0"/>
                <a:cs typeface="Times New Roman" panose="02020603050405020304" pitchFamily="18" charset="0"/>
              </a:rPr>
              <a:t>Harvard Business School. (2022). Strategy Explained. Retrieved December 1, 2023, from Harvard Business School: https://www.isc.hbs.edu/strategy/Pages/strategy-explained.aspx#:~:text=Michael%20Porter%27s%20frameworks%20help%20explain,which%20it%20will%20be%20based.</a:t>
            </a:r>
            <a:endParaRPr lang="en-GB" sz="1800" i="1" kern="100" dirty="0">
              <a:effectLst/>
              <a:latin typeface="+mj-lt"/>
              <a:ea typeface="Calibri" panose="020F0502020204030204" pitchFamily="34" charset="0"/>
              <a:cs typeface="Times New Roman" panose="02020603050405020304" pitchFamily="18" charset="0"/>
            </a:endParaRPr>
          </a:p>
          <a:p>
            <a:pPr marL="457200" indent="-457200"/>
            <a:r>
              <a:rPr lang="en-US" sz="1800" i="1" kern="100" dirty="0">
                <a:effectLst/>
                <a:latin typeface="+mj-lt"/>
                <a:ea typeface="Calibri" panose="020F0502020204030204" pitchFamily="34" charset="0"/>
                <a:cs typeface="Times New Roman" panose="02020603050405020304" pitchFamily="18" charset="0"/>
              </a:rPr>
              <a:t>Indeed. (2022, June 25). What is emergent strategy? Retrieved December 1, 2023, from Indeed: https://www.indeed.com/career-advice/career-development/emergent-strategy-definition#:~:text=Emergent%20strategy%20is%20an%20action,a%20pattern%20in%20its%20habits.</a:t>
            </a:r>
            <a:endParaRPr lang="en-GB" sz="1800" i="1" kern="100" dirty="0">
              <a:effectLst/>
              <a:latin typeface="+mj-lt"/>
              <a:ea typeface="Calibri" panose="020F0502020204030204" pitchFamily="34" charset="0"/>
              <a:cs typeface="Times New Roman" panose="02020603050405020304" pitchFamily="18" charset="0"/>
            </a:endParaRPr>
          </a:p>
          <a:p>
            <a:pPr marL="457200" indent="-457200"/>
            <a:r>
              <a:rPr lang="en-US" sz="1800" i="1" kern="100" dirty="0">
                <a:effectLst/>
                <a:latin typeface="+mj-lt"/>
                <a:ea typeface="Calibri" panose="020F0502020204030204" pitchFamily="34" charset="0"/>
                <a:cs typeface="Times New Roman" panose="02020603050405020304" pitchFamily="18" charset="0"/>
              </a:rPr>
              <a:t>June, L. (2011, October 27). Book review: 'Steve Jobs' by Walter Isaacson. Retrieved January 8, 2024, from The Verge: https://www.theverge.com/2011/10/27/2517152/book-review-steve-jobs-by-walter-isaacson</a:t>
            </a:r>
            <a:endParaRPr lang="en-GB" sz="1800" i="1" kern="100" dirty="0">
              <a:effectLst/>
              <a:latin typeface="+mj-lt"/>
              <a:ea typeface="Calibri" panose="020F0502020204030204" pitchFamily="34" charset="0"/>
              <a:cs typeface="Times New Roman" panose="02020603050405020304" pitchFamily="18" charset="0"/>
            </a:endParaRPr>
          </a:p>
          <a:p>
            <a:pPr marL="457200" indent="-457200"/>
            <a:r>
              <a:rPr lang="en-US" sz="1800" i="1" kern="100" dirty="0">
                <a:effectLst/>
                <a:latin typeface="+mj-lt"/>
                <a:ea typeface="Calibri" panose="020F0502020204030204" pitchFamily="34" charset="0"/>
                <a:cs typeface="Times New Roman" panose="02020603050405020304" pitchFamily="18" charset="0"/>
              </a:rPr>
              <a:t>Mindtools. (2023). What is Strategy? Retrieved January 4, 2024, from Mindtools: https://www.mindtools.com/a5aekl4/what-is-strategy</a:t>
            </a:r>
            <a:endParaRPr lang="en-GB" sz="1800" i="1" kern="100" dirty="0">
              <a:effectLst/>
              <a:latin typeface="+mj-l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870409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B7CB6-8EC9-C051-3DE5-6347AA6BB47F}"/>
              </a:ext>
            </a:extLst>
          </p:cNvPr>
          <p:cNvSpPr>
            <a:spLocks noGrp="1"/>
          </p:cNvSpPr>
          <p:nvPr>
            <p:ph type="title"/>
          </p:nvPr>
        </p:nvSpPr>
        <p:spPr>
          <a:xfrm>
            <a:off x="0" y="0"/>
            <a:ext cx="12192000" cy="1198632"/>
          </a:xfrm>
        </p:spPr>
        <p:txBody>
          <a:bodyPr>
            <a:normAutofit/>
          </a:bodyPr>
          <a:lstStyle/>
          <a:p>
            <a:pPr algn="ctr"/>
            <a:r>
              <a:rPr lang="en-GB" b="1" i="1" dirty="0"/>
              <a:t>References</a:t>
            </a:r>
          </a:p>
        </p:txBody>
      </p:sp>
      <p:sp>
        <p:nvSpPr>
          <p:cNvPr id="13" name="TextBox 12">
            <a:extLst>
              <a:ext uri="{FF2B5EF4-FFF2-40B4-BE49-F238E27FC236}">
                <a16:creationId xmlns:a16="http://schemas.microsoft.com/office/drawing/2014/main" id="{014380E7-32A1-B438-CBC7-0916E77D30A3}"/>
              </a:ext>
            </a:extLst>
          </p:cNvPr>
          <p:cNvSpPr txBox="1"/>
          <p:nvPr/>
        </p:nvSpPr>
        <p:spPr>
          <a:xfrm>
            <a:off x="69272" y="1198632"/>
            <a:ext cx="12053455" cy="5909310"/>
          </a:xfrm>
          <a:prstGeom prst="rect">
            <a:avLst/>
          </a:prstGeom>
          <a:noFill/>
        </p:spPr>
        <p:txBody>
          <a:bodyPr wrap="square" rtlCol="0">
            <a:spAutoFit/>
          </a:bodyPr>
          <a:lstStyle/>
          <a:p>
            <a:pPr marL="457200" indent="-457200"/>
            <a:r>
              <a:rPr lang="en-US" i="1" kern="100" dirty="0">
                <a:effectLst/>
                <a:latin typeface="+mj-lt"/>
                <a:ea typeface="Calibri" panose="020F0502020204030204" pitchFamily="34" charset="0"/>
                <a:cs typeface="Times New Roman" panose="02020603050405020304" pitchFamily="18" charset="0"/>
              </a:rPr>
              <a:t>Morley, E. (2023, May 1). Why Having a Clear Vision and Mission Statement is Vital for Every Organization. Retrieved January 6, 2024, from LinkedIn: https://www.linkedin.com/pulse/why-having-clear-vision-mission-statement-vital-every-eric-morley/</a:t>
            </a:r>
            <a:endParaRPr lang="en-GB" i="1" kern="100" dirty="0">
              <a:effectLst/>
              <a:latin typeface="+mj-lt"/>
              <a:ea typeface="Calibri" panose="020F0502020204030204" pitchFamily="34" charset="0"/>
              <a:cs typeface="Times New Roman" panose="02020603050405020304" pitchFamily="18" charset="0"/>
            </a:endParaRPr>
          </a:p>
          <a:p>
            <a:pPr marL="457200" indent="-457200"/>
            <a:r>
              <a:rPr lang="en-US" i="1" kern="100" dirty="0">
                <a:effectLst/>
                <a:latin typeface="+mj-lt"/>
                <a:ea typeface="Calibri" panose="020F0502020204030204" pitchFamily="34" charset="0"/>
                <a:cs typeface="Times New Roman" panose="02020603050405020304" pitchFamily="18" charset="0"/>
              </a:rPr>
              <a:t>Nancholas, B. (2023). Strategic management theories : supporting leaders to achieve their business objectivies. Retrieved January 4, 2024, from University of York: https://online.york.ac.uk/strategic-management-theories-supporting-leaders-to-achieve-their-business-objectives/</a:t>
            </a:r>
            <a:endParaRPr lang="en-GB" i="1" kern="100" dirty="0">
              <a:effectLst/>
              <a:latin typeface="+mj-lt"/>
              <a:ea typeface="Calibri" panose="020F0502020204030204" pitchFamily="34" charset="0"/>
              <a:cs typeface="Times New Roman" panose="02020603050405020304" pitchFamily="18" charset="0"/>
            </a:endParaRPr>
          </a:p>
          <a:p>
            <a:pPr marL="457200" indent="-457200"/>
            <a:r>
              <a:rPr lang="en-US" i="1" kern="100" dirty="0">
                <a:effectLst/>
                <a:latin typeface="+mj-lt"/>
                <a:ea typeface="Calibri" panose="020F0502020204030204" pitchFamily="34" charset="0"/>
                <a:cs typeface="Times New Roman" panose="02020603050405020304" pitchFamily="18" charset="0"/>
              </a:rPr>
              <a:t>Pringle, E. (2023, May 3). Apple cofounder Steve Wozniak isn’t scared of A.I.—but he believes it’ll be used by ‘horrible people’ to do ‘evil things’. Retrieved January 8, 2024, from Fortune: https://fortune.com/2023/05/03/apple-cofounder-steve-wozniak-artificial-intelligence-challenges-agrees-with-microsoft-bill-gates/</a:t>
            </a:r>
            <a:endParaRPr lang="en-GB" i="1" kern="100" dirty="0">
              <a:effectLst/>
              <a:latin typeface="+mj-lt"/>
              <a:ea typeface="Calibri" panose="020F0502020204030204" pitchFamily="34" charset="0"/>
              <a:cs typeface="Times New Roman" panose="02020603050405020304" pitchFamily="18" charset="0"/>
            </a:endParaRPr>
          </a:p>
          <a:p>
            <a:pPr marL="457200" indent="-457200"/>
            <a:r>
              <a:rPr lang="en-US" i="1" kern="100" dirty="0">
                <a:effectLst/>
                <a:latin typeface="+mj-lt"/>
                <a:ea typeface="Calibri" panose="020F0502020204030204" pitchFamily="34" charset="0"/>
                <a:cs typeface="Times New Roman" panose="02020603050405020304" pitchFamily="18" charset="0"/>
              </a:rPr>
              <a:t>Reisinger, D. (2020, March 10). Apple continues to prove the acquistion of Beats was one of its best ever. Retrieved January 3, 2024, from Inc.com: https://www.inc.com/don-reisinger/apple-continues-to-prove-acquisition-of-beats-was-one-of-its-best-ever.html</a:t>
            </a:r>
            <a:endParaRPr lang="en-GB" i="1" kern="100" dirty="0">
              <a:effectLst/>
              <a:latin typeface="+mj-lt"/>
              <a:ea typeface="Calibri" panose="020F0502020204030204" pitchFamily="34" charset="0"/>
              <a:cs typeface="Times New Roman" panose="02020603050405020304" pitchFamily="18" charset="0"/>
            </a:endParaRPr>
          </a:p>
          <a:p>
            <a:pPr marL="457200" indent="-457200"/>
            <a:r>
              <a:rPr lang="en-US" i="1" kern="100" dirty="0">
                <a:effectLst/>
                <a:latin typeface="+mj-lt"/>
                <a:ea typeface="Calibri" panose="020F0502020204030204" pitchFamily="34" charset="0"/>
                <a:cs typeface="Times New Roman" panose="02020603050405020304" pitchFamily="18" charset="0"/>
              </a:rPr>
              <a:t>Richards, K. (2014, June 9). Why Apple's Beats acquisition may be its smartest move yet. Retrieved January 2, 2024, from LinkedIn: https://www.linkedin.com/pulse/20140609013728-9638-why-apple-s-beats-acquisition-may-be-its-smartest-move-yet/</a:t>
            </a:r>
            <a:endParaRPr lang="en-GB" i="1" kern="100" dirty="0">
              <a:effectLst/>
              <a:latin typeface="+mj-lt"/>
              <a:ea typeface="Calibri" panose="020F0502020204030204" pitchFamily="34" charset="0"/>
              <a:cs typeface="Times New Roman" panose="02020603050405020304" pitchFamily="18" charset="0"/>
            </a:endParaRPr>
          </a:p>
          <a:p>
            <a:pPr marL="457200" indent="-457200"/>
            <a:r>
              <a:rPr lang="en-US" i="1" kern="100" dirty="0">
                <a:effectLst/>
                <a:latin typeface="+mj-lt"/>
                <a:ea typeface="Calibri" panose="020F0502020204030204" pitchFamily="34" charset="0"/>
                <a:cs typeface="Times New Roman" panose="02020603050405020304" pitchFamily="18" charset="0"/>
              </a:rPr>
              <a:t>Shapiro, C. (1989). The theory of business strategy. The Rand Journal of Economics, 20, 125-137.</a:t>
            </a:r>
            <a:endParaRPr lang="en-GB" i="1" kern="100" dirty="0">
              <a:effectLst/>
              <a:latin typeface="+mj-lt"/>
              <a:ea typeface="Calibri" panose="020F0502020204030204" pitchFamily="34" charset="0"/>
              <a:cs typeface="Times New Roman" panose="02020603050405020304" pitchFamily="18" charset="0"/>
            </a:endParaRPr>
          </a:p>
          <a:p>
            <a:pPr marL="457200" indent="-457200"/>
            <a:r>
              <a:rPr lang="en-US" i="1" kern="100" dirty="0">
                <a:effectLst/>
                <a:latin typeface="+mj-lt"/>
                <a:ea typeface="Calibri" panose="020F0502020204030204" pitchFamily="34" charset="0"/>
                <a:cs typeface="Times New Roman" panose="02020603050405020304" pitchFamily="18" charset="0"/>
              </a:rPr>
              <a:t>Smithson, N. (2023, October 21). Apple Inc. SWOT Analysis. Retrieved January 2, 2024, from Panmore Institute: https://panmore.com/apple-inc-swot-analysis-recommendations#:~:text=In%20Apple%27s%20case%2C%20the%20following,consumer%20electronics%20and%20online%20services</a:t>
            </a:r>
            <a:endParaRPr lang="en-GB" i="1" kern="100" dirty="0">
              <a:effectLst/>
              <a:latin typeface="+mj-lt"/>
              <a:ea typeface="Calibri" panose="020F0502020204030204" pitchFamily="34" charset="0"/>
              <a:cs typeface="Times New Roman" panose="02020603050405020304" pitchFamily="18" charset="0"/>
            </a:endParaRPr>
          </a:p>
          <a:p>
            <a:pPr marL="457200" indent="-457200"/>
            <a:r>
              <a:rPr lang="en-US" i="1" kern="100" dirty="0">
                <a:effectLst/>
                <a:latin typeface="+mj-lt"/>
                <a:ea typeface="Calibri" panose="020F0502020204030204" pitchFamily="34" charset="0"/>
                <a:cs typeface="Times New Roman" panose="02020603050405020304" pitchFamily="18" charset="0"/>
              </a:rPr>
              <a:t>The Financial Brand. (2014, June 9). Is Your Institution’s Logo Overdue for an Overhaul? Retrieved January 7, 2024, from The Financial Brand: https://thefinancialbrand.com/news/bank-marketing/evolution-of-financial-banking-logos-40195/</a:t>
            </a:r>
            <a:endParaRPr lang="en-GB" i="1" kern="100" dirty="0">
              <a:effectLst/>
              <a:latin typeface="+mj-lt"/>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7844837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2232</TotalTime>
  <Words>2703</Words>
  <Application>Microsoft Macintosh PowerPoint</Application>
  <PresentationFormat>Widescreen</PresentationFormat>
  <Paragraphs>204</Paragraphs>
  <Slides>14</Slides>
  <Notes>12</Notes>
  <HiddenSlides>0</HiddenSlides>
  <MMClips>12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Calibri</vt:lpstr>
      <vt:lpstr>Calibri Light</vt:lpstr>
      <vt:lpstr>Courier New</vt:lpstr>
      <vt:lpstr>Times New Roman</vt:lpstr>
      <vt:lpstr>Wingdings</vt:lpstr>
      <vt:lpstr>Office Theme</vt:lpstr>
      <vt:lpstr>BMSP6006  Strategies For Resilience And Prosperity  Assignment 2 – Presentation Sarah Carr Student ID - 2107448 January 2024</vt:lpstr>
      <vt:lpstr>Comprehensive Analysis of Apple </vt:lpstr>
      <vt:lpstr>What is Business Strategy?</vt:lpstr>
      <vt:lpstr>Overview of the Organisation - Apple</vt:lpstr>
      <vt:lpstr>Overview of the Organisation - Apple</vt:lpstr>
      <vt:lpstr>SWOT Analysis of Apple</vt:lpstr>
      <vt:lpstr>PESTLE Analysis of Apple</vt:lpstr>
      <vt:lpstr>Stakeholder Analysis of Apple</vt:lpstr>
      <vt:lpstr>Recommendations for Apple</vt:lpstr>
      <vt:lpstr>Recommendations – Green Technologies.</vt:lpstr>
      <vt:lpstr>Recommendations – Form Strategic Partnerships</vt:lpstr>
      <vt:lpstr>Recommendations – Cost Effective Products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BMSP6006  Strategies For Resilience And Prosperity  Assignment 2 – Presentation Sarah Carr 2107448 January 2024</dc:title>
  <dc:creator>Sarah Carr (2107448)</dc:creator>
  <cp:lastModifiedBy>Sarah Carr (2107448)</cp:lastModifiedBy>
  <cp:revision>2</cp:revision>
  <dcterms:created xsi:type="dcterms:W3CDTF">2024-01-06T19:27:36Z</dcterms:created>
  <dcterms:modified xsi:type="dcterms:W3CDTF">2024-01-08T22:53:43Z</dcterms:modified>
</cp:coreProperties>
</file>