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9"/>
  </p:notesMasterIdLst>
  <p:handoutMasterIdLst>
    <p:handoutMasterId r:id="rId30"/>
  </p:handoutMasterIdLst>
  <p:sldIdLst>
    <p:sldId id="256" r:id="rId5"/>
    <p:sldId id="263" r:id="rId6"/>
    <p:sldId id="264" r:id="rId7"/>
    <p:sldId id="288" r:id="rId8"/>
    <p:sldId id="289" r:id="rId9"/>
    <p:sldId id="290" r:id="rId10"/>
    <p:sldId id="291" r:id="rId11"/>
    <p:sldId id="292" r:id="rId12"/>
    <p:sldId id="293" r:id="rId13"/>
    <p:sldId id="329" r:id="rId14"/>
    <p:sldId id="330" r:id="rId15"/>
    <p:sldId id="331" r:id="rId16"/>
    <p:sldId id="332" r:id="rId17"/>
    <p:sldId id="333" r:id="rId18"/>
    <p:sldId id="334" r:id="rId19"/>
    <p:sldId id="335" r:id="rId20"/>
    <p:sldId id="336" r:id="rId21"/>
    <p:sldId id="337" r:id="rId22"/>
    <p:sldId id="338" r:id="rId23"/>
    <p:sldId id="339" r:id="rId24"/>
    <p:sldId id="340" r:id="rId25"/>
    <p:sldId id="341" r:id="rId26"/>
    <p:sldId id="342" r:id="rId27"/>
    <p:sldId id="34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302075-6096-4141-B020-DF286937DB5B}" v="5" dt="2023-10-05T13:54:57.5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020"/>
    <p:restoredTop sz="84464"/>
  </p:normalViewPr>
  <p:slideViewPr>
    <p:cSldViewPr>
      <p:cViewPr varScale="1">
        <p:scale>
          <a:sx n="89" d="100"/>
          <a:sy n="89" d="100"/>
        </p:scale>
        <p:origin x="764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an Bowen" userId="c345053a-4abb-4e43-8ff7-c21186a2fa29" providerId="ADAL" clId="{B4302075-6096-4141-B020-DF286937DB5B}"/>
    <pc:docChg chg="modSld">
      <pc:chgData name="Sian Bowen" userId="c345053a-4abb-4e43-8ff7-c21186a2fa29" providerId="ADAL" clId="{B4302075-6096-4141-B020-DF286937DB5B}" dt="2023-10-05T14:01:51.781" v="101" actId="6549"/>
      <pc:docMkLst>
        <pc:docMk/>
      </pc:docMkLst>
      <pc:sldChg chg="modSp mod modAnim">
        <pc:chgData name="Sian Bowen" userId="c345053a-4abb-4e43-8ff7-c21186a2fa29" providerId="ADAL" clId="{B4302075-6096-4141-B020-DF286937DB5B}" dt="2023-10-05T13:54:57.508" v="6" actId="5793"/>
        <pc:sldMkLst>
          <pc:docMk/>
          <pc:sldMk cId="249046305" sldId="263"/>
        </pc:sldMkLst>
        <pc:spChg chg="mod">
          <ac:chgData name="Sian Bowen" userId="c345053a-4abb-4e43-8ff7-c21186a2fa29" providerId="ADAL" clId="{B4302075-6096-4141-B020-DF286937DB5B}" dt="2023-10-05T13:54:57.508" v="6" actId="5793"/>
          <ac:spMkLst>
            <pc:docMk/>
            <pc:sldMk cId="249046305" sldId="263"/>
            <ac:spMk id="2" creationId="{00000000-0000-0000-0000-000000000000}"/>
          </ac:spMkLst>
        </pc:spChg>
        <pc:spChg chg="mod">
          <ac:chgData name="Sian Bowen" userId="c345053a-4abb-4e43-8ff7-c21186a2fa29" providerId="ADAL" clId="{B4302075-6096-4141-B020-DF286937DB5B}" dt="2023-10-05T13:54:40.175" v="0" actId="6549"/>
          <ac:spMkLst>
            <pc:docMk/>
            <pc:sldMk cId="249046305" sldId="263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5:06.370" v="7" actId="6549"/>
        <pc:sldMkLst>
          <pc:docMk/>
          <pc:sldMk cId="2117976087" sldId="264"/>
        </pc:sldMkLst>
        <pc:spChg chg="mod">
          <ac:chgData name="Sian Bowen" userId="c345053a-4abb-4e43-8ff7-c21186a2fa29" providerId="ADAL" clId="{B4302075-6096-4141-B020-DF286937DB5B}" dt="2023-10-05T13:55:06.370" v="7" actId="6549"/>
          <ac:spMkLst>
            <pc:docMk/>
            <pc:sldMk cId="2117976087" sldId="264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5:21.771" v="8" actId="6549"/>
        <pc:sldMkLst>
          <pc:docMk/>
          <pc:sldMk cId="61920481" sldId="288"/>
        </pc:sldMkLst>
        <pc:spChg chg="mod">
          <ac:chgData name="Sian Bowen" userId="c345053a-4abb-4e43-8ff7-c21186a2fa29" providerId="ADAL" clId="{B4302075-6096-4141-B020-DF286937DB5B}" dt="2023-10-05T13:55:21.771" v="8" actId="6549"/>
          <ac:spMkLst>
            <pc:docMk/>
            <pc:sldMk cId="61920481" sldId="288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6:18.195" v="20" actId="6549"/>
        <pc:sldMkLst>
          <pc:docMk/>
          <pc:sldMk cId="1205800376" sldId="289"/>
        </pc:sldMkLst>
        <pc:spChg chg="mod">
          <ac:chgData name="Sian Bowen" userId="c345053a-4abb-4e43-8ff7-c21186a2fa29" providerId="ADAL" clId="{B4302075-6096-4141-B020-DF286937DB5B}" dt="2023-10-05T13:56:13.988" v="19" actId="255"/>
          <ac:spMkLst>
            <pc:docMk/>
            <pc:sldMk cId="1205800376" sldId="289"/>
            <ac:spMk id="6" creationId="{00000000-0000-0000-0000-000000000000}"/>
          </ac:spMkLst>
        </pc:spChg>
        <pc:spChg chg="mod">
          <ac:chgData name="Sian Bowen" userId="c345053a-4abb-4e43-8ff7-c21186a2fa29" providerId="ADAL" clId="{B4302075-6096-4141-B020-DF286937DB5B}" dt="2023-10-05T13:56:18.195" v="20" actId="6549"/>
          <ac:spMkLst>
            <pc:docMk/>
            <pc:sldMk cId="1205800376" sldId="289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6:22.890" v="21" actId="6549"/>
        <pc:sldMkLst>
          <pc:docMk/>
          <pc:sldMk cId="1044082798" sldId="290"/>
        </pc:sldMkLst>
        <pc:spChg chg="mod">
          <ac:chgData name="Sian Bowen" userId="c345053a-4abb-4e43-8ff7-c21186a2fa29" providerId="ADAL" clId="{B4302075-6096-4141-B020-DF286937DB5B}" dt="2023-10-05T13:56:22.890" v="21" actId="6549"/>
          <ac:spMkLst>
            <pc:docMk/>
            <pc:sldMk cId="1044082798" sldId="290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6:33.774" v="23" actId="255"/>
        <pc:sldMkLst>
          <pc:docMk/>
          <pc:sldMk cId="882599400" sldId="291"/>
        </pc:sldMkLst>
        <pc:spChg chg="mod">
          <ac:chgData name="Sian Bowen" userId="c345053a-4abb-4e43-8ff7-c21186a2fa29" providerId="ADAL" clId="{B4302075-6096-4141-B020-DF286937DB5B}" dt="2023-10-05T13:56:28.515" v="22" actId="6549"/>
          <ac:spMkLst>
            <pc:docMk/>
            <pc:sldMk cId="882599400" sldId="291"/>
            <ac:spMk id="7" creationId="{00000000-0000-0000-0000-000000000000}"/>
          </ac:spMkLst>
        </pc:spChg>
        <pc:spChg chg="mod">
          <ac:chgData name="Sian Bowen" userId="c345053a-4abb-4e43-8ff7-c21186a2fa29" providerId="ADAL" clId="{B4302075-6096-4141-B020-DF286937DB5B}" dt="2023-10-05T13:56:33.774" v="23" actId="255"/>
          <ac:spMkLst>
            <pc:docMk/>
            <pc:sldMk cId="882599400" sldId="291"/>
            <ac:spMk id="9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7:05.370" v="30" actId="20577"/>
        <pc:sldMkLst>
          <pc:docMk/>
          <pc:sldMk cId="1093002468" sldId="292"/>
        </pc:sldMkLst>
        <pc:spChg chg="mod">
          <ac:chgData name="Sian Bowen" userId="c345053a-4abb-4e43-8ff7-c21186a2fa29" providerId="ADAL" clId="{B4302075-6096-4141-B020-DF286937DB5B}" dt="2023-10-05T13:56:48.653" v="24" actId="6549"/>
          <ac:spMkLst>
            <pc:docMk/>
            <pc:sldMk cId="1093002468" sldId="292"/>
            <ac:spMk id="7" creationId="{00000000-0000-0000-0000-000000000000}"/>
          </ac:spMkLst>
        </pc:spChg>
        <pc:spChg chg="mod">
          <ac:chgData name="Sian Bowen" userId="c345053a-4abb-4e43-8ff7-c21186a2fa29" providerId="ADAL" clId="{B4302075-6096-4141-B020-DF286937DB5B}" dt="2023-10-05T13:57:05.370" v="30" actId="20577"/>
          <ac:spMkLst>
            <pc:docMk/>
            <pc:sldMk cId="1093002468" sldId="292"/>
            <ac:spMk id="9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7:38.585" v="34" actId="6549"/>
        <pc:sldMkLst>
          <pc:docMk/>
          <pc:sldMk cId="741697058" sldId="293"/>
        </pc:sldMkLst>
        <pc:spChg chg="mod">
          <ac:chgData name="Sian Bowen" userId="c345053a-4abb-4e43-8ff7-c21186a2fa29" providerId="ADAL" clId="{B4302075-6096-4141-B020-DF286937DB5B}" dt="2023-10-05T13:57:38.585" v="34" actId="6549"/>
          <ac:spMkLst>
            <pc:docMk/>
            <pc:sldMk cId="741697058" sldId="293"/>
            <ac:spMk id="7" creationId="{00000000-0000-0000-0000-000000000000}"/>
          </ac:spMkLst>
        </pc:spChg>
        <pc:spChg chg="mod">
          <ac:chgData name="Sian Bowen" userId="c345053a-4abb-4e43-8ff7-c21186a2fa29" providerId="ADAL" clId="{B4302075-6096-4141-B020-DF286937DB5B}" dt="2023-10-05T13:57:22.917" v="33" actId="20577"/>
          <ac:spMkLst>
            <pc:docMk/>
            <pc:sldMk cId="741697058" sldId="293"/>
            <ac:spMk id="9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7:46.406" v="35" actId="6549"/>
        <pc:sldMkLst>
          <pc:docMk/>
          <pc:sldMk cId="835130687" sldId="329"/>
        </pc:sldMkLst>
        <pc:spChg chg="mod">
          <ac:chgData name="Sian Bowen" userId="c345053a-4abb-4e43-8ff7-c21186a2fa29" providerId="ADAL" clId="{B4302075-6096-4141-B020-DF286937DB5B}" dt="2023-10-05T13:57:46.406" v="35" actId="6549"/>
          <ac:spMkLst>
            <pc:docMk/>
            <pc:sldMk cId="835130687" sldId="329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7:50.230" v="36" actId="6549"/>
        <pc:sldMkLst>
          <pc:docMk/>
          <pc:sldMk cId="1714908286" sldId="330"/>
        </pc:sldMkLst>
        <pc:spChg chg="mod">
          <ac:chgData name="Sian Bowen" userId="c345053a-4abb-4e43-8ff7-c21186a2fa29" providerId="ADAL" clId="{B4302075-6096-4141-B020-DF286937DB5B}" dt="2023-10-05T13:57:50.230" v="36" actId="6549"/>
          <ac:spMkLst>
            <pc:docMk/>
            <pc:sldMk cId="1714908286" sldId="330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8:11.944" v="39" actId="20577"/>
        <pc:sldMkLst>
          <pc:docMk/>
          <pc:sldMk cId="1999496230" sldId="331"/>
        </pc:sldMkLst>
        <pc:spChg chg="mod">
          <ac:chgData name="Sian Bowen" userId="c345053a-4abb-4e43-8ff7-c21186a2fa29" providerId="ADAL" clId="{B4302075-6096-4141-B020-DF286937DB5B}" dt="2023-10-05T13:57:53.904" v="37" actId="6549"/>
          <ac:spMkLst>
            <pc:docMk/>
            <pc:sldMk cId="1999496230" sldId="331"/>
            <ac:spMk id="7" creationId="{00000000-0000-0000-0000-000000000000}"/>
          </ac:spMkLst>
        </pc:spChg>
        <pc:spChg chg="mod">
          <ac:chgData name="Sian Bowen" userId="c345053a-4abb-4e43-8ff7-c21186a2fa29" providerId="ADAL" clId="{B4302075-6096-4141-B020-DF286937DB5B}" dt="2023-10-05T13:58:11.944" v="39" actId="20577"/>
          <ac:spMkLst>
            <pc:docMk/>
            <pc:sldMk cId="1999496230" sldId="331"/>
            <ac:spMk id="8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8:26.463" v="41" actId="6549"/>
        <pc:sldMkLst>
          <pc:docMk/>
          <pc:sldMk cId="1582213616" sldId="332"/>
        </pc:sldMkLst>
        <pc:spChg chg="mod">
          <ac:chgData name="Sian Bowen" userId="c345053a-4abb-4e43-8ff7-c21186a2fa29" providerId="ADAL" clId="{B4302075-6096-4141-B020-DF286937DB5B}" dt="2023-10-05T13:58:26.463" v="41" actId="6549"/>
          <ac:spMkLst>
            <pc:docMk/>
            <pc:sldMk cId="1582213616" sldId="332"/>
            <ac:spMk id="7" creationId="{00000000-0000-0000-0000-000000000000}"/>
          </ac:spMkLst>
        </pc:spChg>
        <pc:spChg chg="mod">
          <ac:chgData name="Sian Bowen" userId="c345053a-4abb-4e43-8ff7-c21186a2fa29" providerId="ADAL" clId="{B4302075-6096-4141-B020-DF286937DB5B}" dt="2023-10-05T13:58:23.515" v="40" actId="255"/>
          <ac:spMkLst>
            <pc:docMk/>
            <pc:sldMk cId="1582213616" sldId="332"/>
            <ac:spMk id="8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8:43.049" v="45" actId="6549"/>
        <pc:sldMkLst>
          <pc:docMk/>
          <pc:sldMk cId="510546852" sldId="333"/>
        </pc:sldMkLst>
        <pc:spChg chg="mod">
          <ac:chgData name="Sian Bowen" userId="c345053a-4abb-4e43-8ff7-c21186a2fa29" providerId="ADAL" clId="{B4302075-6096-4141-B020-DF286937DB5B}" dt="2023-10-05T13:58:43.049" v="45" actId="6549"/>
          <ac:spMkLst>
            <pc:docMk/>
            <pc:sldMk cId="510546852" sldId="333"/>
            <ac:spMk id="7" creationId="{00000000-0000-0000-0000-000000000000}"/>
          </ac:spMkLst>
        </pc:spChg>
        <pc:spChg chg="mod">
          <ac:chgData name="Sian Bowen" userId="c345053a-4abb-4e43-8ff7-c21186a2fa29" providerId="ADAL" clId="{B4302075-6096-4141-B020-DF286937DB5B}" dt="2023-10-05T13:58:40.670" v="44" actId="20577"/>
          <ac:spMkLst>
            <pc:docMk/>
            <pc:sldMk cId="510546852" sldId="333"/>
            <ac:spMk id="8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8:59.950" v="47" actId="6549"/>
        <pc:sldMkLst>
          <pc:docMk/>
          <pc:sldMk cId="1762141484" sldId="336"/>
        </pc:sldMkLst>
        <pc:spChg chg="mod">
          <ac:chgData name="Sian Bowen" userId="c345053a-4abb-4e43-8ff7-c21186a2fa29" providerId="ADAL" clId="{B4302075-6096-4141-B020-DF286937DB5B}" dt="2023-10-05T13:58:56.509" v="46" actId="255"/>
          <ac:spMkLst>
            <pc:docMk/>
            <pc:sldMk cId="1762141484" sldId="336"/>
            <ac:spMk id="6" creationId="{00000000-0000-0000-0000-000000000000}"/>
          </ac:spMkLst>
        </pc:spChg>
        <pc:spChg chg="mod">
          <ac:chgData name="Sian Bowen" userId="c345053a-4abb-4e43-8ff7-c21186a2fa29" providerId="ADAL" clId="{B4302075-6096-4141-B020-DF286937DB5B}" dt="2023-10-05T13:58:59.950" v="47" actId="6549"/>
          <ac:spMkLst>
            <pc:docMk/>
            <pc:sldMk cId="1762141484" sldId="336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9:04.544" v="48" actId="6549"/>
        <pc:sldMkLst>
          <pc:docMk/>
          <pc:sldMk cId="1441459293" sldId="337"/>
        </pc:sldMkLst>
        <pc:spChg chg="mod">
          <ac:chgData name="Sian Bowen" userId="c345053a-4abb-4e43-8ff7-c21186a2fa29" providerId="ADAL" clId="{B4302075-6096-4141-B020-DF286937DB5B}" dt="2023-10-05T13:59:04.544" v="48" actId="6549"/>
          <ac:spMkLst>
            <pc:docMk/>
            <pc:sldMk cId="1441459293" sldId="337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9:10.740" v="49" actId="6549"/>
        <pc:sldMkLst>
          <pc:docMk/>
          <pc:sldMk cId="1902574037" sldId="338"/>
        </pc:sldMkLst>
        <pc:spChg chg="mod">
          <ac:chgData name="Sian Bowen" userId="c345053a-4abb-4e43-8ff7-c21186a2fa29" providerId="ADAL" clId="{B4302075-6096-4141-B020-DF286937DB5B}" dt="2023-10-05T13:59:10.740" v="49" actId="6549"/>
          <ac:spMkLst>
            <pc:docMk/>
            <pc:sldMk cId="1902574037" sldId="338"/>
            <ac:spMk id="7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9:22.084" v="51" actId="6549"/>
        <pc:sldMkLst>
          <pc:docMk/>
          <pc:sldMk cId="985733982" sldId="339"/>
        </pc:sldMkLst>
        <pc:spChg chg="mod">
          <ac:chgData name="Sian Bowen" userId="c345053a-4abb-4e43-8ff7-c21186a2fa29" providerId="ADAL" clId="{B4302075-6096-4141-B020-DF286937DB5B}" dt="2023-10-05T13:59:22.084" v="51" actId="6549"/>
          <ac:spMkLst>
            <pc:docMk/>
            <pc:sldMk cId="985733982" sldId="339"/>
            <ac:spMk id="7" creationId="{00000000-0000-0000-0000-000000000000}"/>
          </ac:spMkLst>
        </pc:spChg>
        <pc:spChg chg="mod">
          <ac:chgData name="Sian Bowen" userId="c345053a-4abb-4e43-8ff7-c21186a2fa29" providerId="ADAL" clId="{B4302075-6096-4141-B020-DF286937DB5B}" dt="2023-10-05T13:59:20.125" v="50" actId="255"/>
          <ac:spMkLst>
            <pc:docMk/>
            <pc:sldMk cId="985733982" sldId="339"/>
            <ac:spMk id="8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3:59:32.917" v="55" actId="6549"/>
        <pc:sldMkLst>
          <pc:docMk/>
          <pc:sldMk cId="35764395" sldId="340"/>
        </pc:sldMkLst>
        <pc:spChg chg="mod">
          <ac:chgData name="Sian Bowen" userId="c345053a-4abb-4e43-8ff7-c21186a2fa29" providerId="ADAL" clId="{B4302075-6096-4141-B020-DF286937DB5B}" dt="2023-10-05T13:59:32.917" v="55" actId="6549"/>
          <ac:spMkLst>
            <pc:docMk/>
            <pc:sldMk cId="35764395" sldId="340"/>
            <ac:spMk id="7" creationId="{00000000-0000-0000-0000-000000000000}"/>
          </ac:spMkLst>
        </pc:spChg>
        <pc:spChg chg="mod">
          <ac:chgData name="Sian Bowen" userId="c345053a-4abb-4e43-8ff7-c21186a2fa29" providerId="ADAL" clId="{B4302075-6096-4141-B020-DF286937DB5B}" dt="2023-10-05T13:59:29.807" v="54" actId="20577"/>
          <ac:spMkLst>
            <pc:docMk/>
            <pc:sldMk cId="35764395" sldId="340"/>
            <ac:spMk id="8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4:00:40.592" v="82" actId="20577"/>
        <pc:sldMkLst>
          <pc:docMk/>
          <pc:sldMk cId="1353235676" sldId="341"/>
        </pc:sldMkLst>
        <pc:spChg chg="mod">
          <ac:chgData name="Sian Bowen" userId="c345053a-4abb-4e43-8ff7-c21186a2fa29" providerId="ADAL" clId="{B4302075-6096-4141-B020-DF286937DB5B}" dt="2023-10-05T13:59:40.721" v="56" actId="6549"/>
          <ac:spMkLst>
            <pc:docMk/>
            <pc:sldMk cId="1353235676" sldId="341"/>
            <ac:spMk id="7" creationId="{00000000-0000-0000-0000-000000000000}"/>
          </ac:spMkLst>
        </pc:spChg>
        <pc:spChg chg="mod">
          <ac:chgData name="Sian Bowen" userId="c345053a-4abb-4e43-8ff7-c21186a2fa29" providerId="ADAL" clId="{B4302075-6096-4141-B020-DF286937DB5B}" dt="2023-10-05T14:00:40.592" v="82" actId="20577"/>
          <ac:spMkLst>
            <pc:docMk/>
            <pc:sldMk cId="1353235676" sldId="341"/>
            <ac:spMk id="8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4:01:48.228" v="100" actId="6549"/>
        <pc:sldMkLst>
          <pc:docMk/>
          <pc:sldMk cId="569036565" sldId="342"/>
        </pc:sldMkLst>
        <pc:spChg chg="mod">
          <ac:chgData name="Sian Bowen" userId="c345053a-4abb-4e43-8ff7-c21186a2fa29" providerId="ADAL" clId="{B4302075-6096-4141-B020-DF286937DB5B}" dt="2023-10-05T14:01:48.228" v="100" actId="6549"/>
          <ac:spMkLst>
            <pc:docMk/>
            <pc:sldMk cId="569036565" sldId="342"/>
            <ac:spMk id="7" creationId="{00000000-0000-0000-0000-000000000000}"/>
          </ac:spMkLst>
        </pc:spChg>
        <pc:spChg chg="mod">
          <ac:chgData name="Sian Bowen" userId="c345053a-4abb-4e43-8ff7-c21186a2fa29" providerId="ADAL" clId="{B4302075-6096-4141-B020-DF286937DB5B}" dt="2023-10-05T14:01:35.576" v="99" actId="20577"/>
          <ac:spMkLst>
            <pc:docMk/>
            <pc:sldMk cId="569036565" sldId="342"/>
            <ac:spMk id="8" creationId="{00000000-0000-0000-0000-000000000000}"/>
          </ac:spMkLst>
        </pc:spChg>
      </pc:sldChg>
      <pc:sldChg chg="modSp mod">
        <pc:chgData name="Sian Bowen" userId="c345053a-4abb-4e43-8ff7-c21186a2fa29" providerId="ADAL" clId="{B4302075-6096-4141-B020-DF286937DB5B}" dt="2023-10-05T14:01:51.781" v="101" actId="6549"/>
        <pc:sldMkLst>
          <pc:docMk/>
          <pc:sldMk cId="959633058" sldId="343"/>
        </pc:sldMkLst>
        <pc:spChg chg="mod">
          <ac:chgData name="Sian Bowen" userId="c345053a-4abb-4e43-8ff7-c21186a2fa29" providerId="ADAL" clId="{B4302075-6096-4141-B020-DF286937DB5B}" dt="2023-10-05T14:01:51.781" v="101" actId="6549"/>
          <ac:spMkLst>
            <pc:docMk/>
            <pc:sldMk cId="959633058" sldId="343"/>
            <ac:spMk id="7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73659-85DA-0140-B59F-5480FCF18736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3144C-6CAB-B843-8C78-93FA65954F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429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402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892969" y="1151930"/>
            <a:ext cx="7358063" cy="2321719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5625"/>
              <a:t>Title Text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892969" y="3536156"/>
            <a:ext cx="7358063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pPr lvl="0">
              <a:defRPr sz="1800"/>
            </a:pPr>
            <a:r>
              <a:rPr sz="2250"/>
              <a:t>Body Level One</a:t>
            </a:r>
          </a:p>
          <a:p>
            <a:pPr lvl="1">
              <a:defRPr sz="1800"/>
            </a:pPr>
            <a:r>
              <a:rPr sz="2250"/>
              <a:t>Body Level Two</a:t>
            </a:r>
          </a:p>
          <a:p>
            <a:pPr lvl="2">
              <a:defRPr sz="1800"/>
            </a:pPr>
            <a:r>
              <a:rPr sz="2250"/>
              <a:t>Body Level Three</a:t>
            </a:r>
          </a:p>
          <a:p>
            <a:pPr lvl="3">
              <a:defRPr sz="1800"/>
            </a:pPr>
            <a:r>
              <a:rPr sz="2250"/>
              <a:t>Body Level Four</a:t>
            </a:r>
          </a:p>
          <a:p>
            <a:pPr lvl="4">
              <a:defRPr sz="1800"/>
            </a:pPr>
            <a:r>
              <a:rPr sz="2250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2456990005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05/10/2023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5" Type="http://schemas.openxmlformats.org/officeDocument/2006/relationships/image" Target="../media/image6.tiff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6" Type="http://schemas.openxmlformats.org/officeDocument/2006/relationships/image" Target="../media/image8.tiff"/><Relationship Id="rId5" Type="http://schemas.openxmlformats.org/officeDocument/2006/relationships/image" Target="../media/image7.tiff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5" Type="http://schemas.openxmlformats.org/officeDocument/2006/relationships/image" Target="../media/image9.tiff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5" Type="http://schemas.openxmlformats.org/officeDocument/2006/relationships/image" Target="../media/image10.tiff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.xml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8.xml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9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0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1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2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3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996952"/>
            <a:ext cx="7992888" cy="1470025"/>
          </a:xfrm>
        </p:spPr>
        <p:txBody>
          <a:bodyPr>
            <a:normAutofit fontScale="90000"/>
          </a:bodyPr>
          <a:lstStyle/>
          <a:p>
            <a:r>
              <a:rPr lang="en-GB" i="1" dirty="0">
                <a:solidFill>
                  <a:schemeClr val="bg1"/>
                </a:solidFill>
              </a:rPr>
              <a:t>BMST4004</a:t>
            </a:r>
            <a:br>
              <a:rPr lang="en-GB" i="1" dirty="0">
                <a:solidFill>
                  <a:schemeClr val="bg1"/>
                </a:solidFill>
              </a:rPr>
            </a:br>
            <a:br>
              <a:rPr lang="en-GB" i="1" dirty="0">
                <a:solidFill>
                  <a:schemeClr val="bg1"/>
                </a:solidFill>
              </a:rPr>
            </a:br>
            <a:r>
              <a:rPr lang="en-US" dirty="0"/>
              <a:t> </a:t>
            </a:r>
            <a:r>
              <a:rPr lang="en-GB" dirty="0">
                <a:solidFill>
                  <a:schemeClr val="bg1"/>
                </a:solidFill>
              </a:rPr>
              <a:t>Tendon and Ligament Healing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itical thinking pic.png"/>
          <p:cNvPicPr>
            <a:picLocks noChangeAspect="1"/>
          </p:cNvPicPr>
          <p:nvPr/>
        </p:nvPicPr>
        <p:blipFill>
          <a:blip r:embed="rId3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362297" y="174965"/>
            <a:ext cx="4419416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Learning Outcomes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568" y="1424068"/>
            <a:ext cx="7727211" cy="265745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Describe types of tendon and ligament injury </a:t>
            </a:r>
          </a:p>
          <a:p>
            <a:pPr marL="401822" indent="-401822" defTabSz="410751" latinLnBrk="1" hangingPunct="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Discuss tendon and ligament healing including </a:t>
            </a:r>
          </a:p>
          <a:p>
            <a:pPr defTabSz="410751" latinLnBrk="1" hangingPunct="0"/>
            <a:r>
              <a:rPr lang="en-US" sz="2400" dirty="0">
                <a:solidFill>
                  <a:srgbClr val="000000"/>
                </a:solidFill>
              </a:rPr>
              <a:t>timescales and timeframes that facilitate appropriate </a:t>
            </a:r>
          </a:p>
          <a:p>
            <a:pPr defTabSz="410751" latinLnBrk="1" hangingPunct="0"/>
            <a:r>
              <a:rPr lang="en-US" sz="2400" dirty="0">
                <a:solidFill>
                  <a:srgbClr val="000000"/>
                </a:solidFill>
              </a:rPr>
              <a:t>healing</a:t>
            </a:r>
          </a:p>
          <a:p>
            <a:pPr marL="401822" indent="-401822" defTabSz="410751" latinLnBrk="1" hangingPunct="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Discuss their tolerances to loading</a:t>
            </a:r>
          </a:p>
          <a:p>
            <a:pPr marL="401822" indent="-401822" defTabSz="410751" latinLnBrk="1" hangingPunct="0">
              <a:buFont typeface="Arial"/>
              <a:buChar char="•"/>
            </a:pPr>
            <a:endParaRPr lang="en-US" sz="2400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04630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09401" y="174965"/>
            <a:ext cx="7125220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Tendon and Ligament Mechanics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0966" y="1080660"/>
            <a:ext cx="7262068" cy="39419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7976087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04593" y="174965"/>
            <a:ext cx="7134838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Tendon and Ligament Alignment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4404" y="1352032"/>
            <a:ext cx="2611845" cy="17421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3041" y="1352032"/>
            <a:ext cx="2446734" cy="17421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26239" y="3445999"/>
            <a:ext cx="840744" cy="46160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35719" tIns="35719" rIns="35719" bIns="35719" numCol="1" spcCol="38100" rtlCol="0" anchor="ctr">
            <a:spAutoFit/>
          </a:bodyPr>
          <a:lstStyle/>
          <a:p>
            <a:pPr algn="ctr" defTabSz="410751" latinLnBrk="1" hangingPunct="0"/>
            <a:r>
              <a:rPr lang="en-GB" sz="2531">
                <a:solidFill>
                  <a:srgbClr val="000000"/>
                </a:solidFill>
                <a:sym typeface="Helvetica Light"/>
              </a:rPr>
              <a:t>Wavy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226713" y="3481724"/>
            <a:ext cx="1868846" cy="4106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35719" tIns="35719" rIns="35719" bIns="35719" numCol="1" spcCol="38100" rtlCol="0" anchor="ctr">
            <a:spAutoFit/>
          </a:bodyPr>
          <a:lstStyle/>
          <a:p>
            <a:pPr algn="ctr" defTabSz="410751" latinLnBrk="1" hangingPunct="0"/>
            <a:r>
              <a:rPr lang="en-GB" sz="2200" dirty="0">
                <a:solidFill>
                  <a:srgbClr val="000000"/>
                </a:solidFill>
              </a:rPr>
              <a:t>Patella Tendon</a:t>
            </a:r>
            <a:endParaRPr lang="en-GB" sz="2200" dirty="0">
              <a:solidFill>
                <a:srgbClr val="000000"/>
              </a:solidFill>
              <a:sym typeface="Helvetica Ligh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1920481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94828" y="236513"/>
            <a:ext cx="2169184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Ligament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1280515"/>
            <a:ext cx="5352170" cy="228812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  <a:sym typeface="Helvetica Light"/>
              </a:rPr>
              <a:t>Attach Bone to Bone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</a:rPr>
              <a:t>Can get sprained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  <a:sym typeface="Helvetica Light"/>
              </a:rPr>
              <a:t>3 Grades</a:t>
            </a:r>
          </a:p>
          <a:p>
            <a:pPr defTabSz="410751" latinLnBrk="1" hangingPunct="0"/>
            <a:r>
              <a:rPr lang="en-GB" sz="2400" dirty="0">
                <a:solidFill>
                  <a:srgbClr val="000000"/>
                </a:solidFill>
              </a:rPr>
              <a:t>	- Grade I (Pain no laxity)</a:t>
            </a:r>
          </a:p>
          <a:p>
            <a:pPr defTabSz="410751" latinLnBrk="1" hangingPunct="0"/>
            <a:r>
              <a:rPr lang="en-GB" sz="2400" dirty="0">
                <a:solidFill>
                  <a:srgbClr val="000000"/>
                </a:solidFill>
              </a:rPr>
              <a:t>	- Grade 2 (Pain &amp; laxity)</a:t>
            </a:r>
          </a:p>
          <a:p>
            <a:pPr defTabSz="410751" latinLnBrk="1" hangingPunct="0"/>
            <a:r>
              <a:rPr lang="en-GB" sz="2400" dirty="0">
                <a:solidFill>
                  <a:srgbClr val="000000"/>
                </a:solidFill>
              </a:rPr>
              <a:t>	- Grade 3 (No Pain &amp; lax+++)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5800376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0297" y="182412"/>
            <a:ext cx="6502999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Ligament Damage </a:t>
            </a:r>
            <a:r>
              <a:rPr lang="en-US" sz="3516" b="1"/>
              <a:t>and Failure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678" y="1305967"/>
            <a:ext cx="7632060" cy="401612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86000" y="2985369"/>
            <a:ext cx="4572000" cy="9146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endParaRPr lang="en-GB" sz="4219" dirty="0">
              <a:solidFill>
                <a:srgbClr val="000000"/>
              </a:solidFill>
              <a:latin typeface="Verdana" charset="0"/>
            </a:endParaRPr>
          </a:p>
          <a:p>
            <a:r>
              <a:rPr lang="en-GB" sz="562" b="1" dirty="0">
                <a:latin typeface="Verdana" charset="0"/>
              </a:rPr>
              <a:t>950 N (95Kg) = 6.05 mm </a:t>
            </a:r>
            <a:endParaRPr lang="en-GB" sz="562" dirty="0">
              <a:latin typeface="Verdana" charset="0"/>
            </a:endParaRPr>
          </a:p>
          <a:p>
            <a:r>
              <a:rPr lang="en-GB" sz="562" b="1" dirty="0">
                <a:latin typeface="Verdana" charset="0"/>
              </a:rPr>
              <a:t>880 N (88Kg) = 5.04 mm </a:t>
            </a:r>
            <a:endParaRPr lang="en-GB" sz="1266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408279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26552" y="182412"/>
            <a:ext cx="3707362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Ligament Failure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8351" y="1312036"/>
            <a:ext cx="5352170" cy="302679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  <a:sym typeface="Helvetica Light"/>
              </a:rPr>
              <a:t>Speed of force determines where </a:t>
            </a:r>
          </a:p>
          <a:p>
            <a:pPr defTabSz="410751" latinLnBrk="1" hangingPunct="0"/>
            <a:r>
              <a:rPr lang="en-GB" sz="2400" dirty="0">
                <a:solidFill>
                  <a:srgbClr val="000000"/>
                </a:solidFill>
                <a:sym typeface="Helvetica Light"/>
              </a:rPr>
              <a:t>	the ligament fails</a:t>
            </a:r>
          </a:p>
          <a:p>
            <a:pPr defTabSz="410751" latinLnBrk="1" hangingPunct="0"/>
            <a:r>
              <a:rPr lang="en-GB" sz="2400" dirty="0">
                <a:solidFill>
                  <a:srgbClr val="000000"/>
                </a:solidFill>
              </a:rPr>
              <a:t>	- </a:t>
            </a:r>
            <a:r>
              <a:rPr lang="en-GB" sz="2400" dirty="0"/>
              <a:t>High speed: Bone ligament </a:t>
            </a:r>
          </a:p>
          <a:p>
            <a:pPr defTabSz="410751" latinLnBrk="1" hangingPunct="0"/>
            <a:r>
              <a:rPr lang="en-GB" sz="2400" dirty="0"/>
              <a:t>	interface </a:t>
            </a:r>
          </a:p>
          <a:p>
            <a:pPr defTabSz="410751" latinLnBrk="1" hangingPunct="0"/>
            <a:r>
              <a:rPr lang="en-GB" sz="2400" dirty="0"/>
              <a:t>	- Low speed: Mid-belly (core or </a:t>
            </a:r>
          </a:p>
          <a:p>
            <a:pPr defTabSz="410751" latinLnBrk="1" hangingPunct="0"/>
            <a:r>
              <a:rPr lang="en-GB" sz="2400" dirty="0"/>
              <a:t>	ligament) 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endParaRPr lang="en-GB" sz="2400" dirty="0">
              <a:solidFill>
                <a:srgbClr val="000000"/>
              </a:solidFill>
            </a:endParaRPr>
          </a:p>
          <a:p>
            <a:pPr marL="401822" lvl="1" indent="-401822" latinLnBrk="1" hangingPunct="0">
              <a:buFont typeface="Arial" charset="0"/>
              <a:buChar char="•"/>
            </a:pPr>
            <a:endParaRPr lang="en-GB" sz="2400" dirty="0">
              <a:solidFill>
                <a:srgbClr val="000000"/>
              </a:solidFill>
              <a:sym typeface="Helvetica Ligh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1090" y="1779614"/>
            <a:ext cx="2085522" cy="25721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2599400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56723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70234" y="182412"/>
            <a:ext cx="2820004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Use v Disuse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8546" y="1730507"/>
            <a:ext cx="7293854" cy="302679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  <a:sym typeface="Helvetica Light"/>
              </a:rPr>
              <a:t>Ligaments:</a:t>
            </a:r>
            <a:endParaRPr lang="en-GB" sz="2400" dirty="0">
              <a:solidFill>
                <a:srgbClr val="000000"/>
              </a:solidFill>
            </a:endParaRPr>
          </a:p>
          <a:p>
            <a:pPr defTabSz="410751" latinLnBrk="1" hangingPunct="0"/>
            <a:r>
              <a:rPr lang="en-GB" sz="2400" dirty="0">
                <a:solidFill>
                  <a:srgbClr val="000000"/>
                </a:solidFill>
              </a:rPr>
              <a:t>	- </a:t>
            </a:r>
            <a:r>
              <a:rPr lang="en-GB" sz="2400" dirty="0"/>
              <a:t>Increased structural strength and stiffness </a:t>
            </a:r>
          </a:p>
          <a:p>
            <a:pPr defTabSz="410751" latinLnBrk="1" hangingPunct="0"/>
            <a:r>
              <a:rPr lang="en-GB" sz="2400" dirty="0"/>
              <a:t>	</a:t>
            </a:r>
          </a:p>
          <a:p>
            <a:pPr defTabSz="410751" latinLnBrk="1" hangingPunct="0"/>
            <a:r>
              <a:rPr lang="en-GB" sz="2400" dirty="0"/>
              <a:t>	- ADL enough to maintain 80-90% potential </a:t>
            </a:r>
          </a:p>
          <a:p>
            <a:pPr defTabSz="410751" latinLnBrk="1" hangingPunct="0"/>
            <a:r>
              <a:rPr lang="en-GB" sz="2400" dirty="0"/>
              <a:t>strength/mechanical potential (Frank, 1996). </a:t>
            </a:r>
          </a:p>
          <a:p>
            <a:pPr defTabSz="410751" latinLnBrk="1" hangingPunct="0"/>
            <a:r>
              <a:rPr lang="en-GB" sz="2400" dirty="0"/>
              <a:t>	</a:t>
            </a:r>
          </a:p>
          <a:p>
            <a:pPr defTabSz="410751" latinLnBrk="1" hangingPunct="0"/>
            <a:r>
              <a:rPr lang="en-GB" sz="2400" dirty="0"/>
              <a:t>	- Exercise increases ligament strength and stiffness by up to an additional 10-20%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300246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708300" y="672041"/>
            <a:ext cx="3722475" cy="1174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16" b="1" dirty="0"/>
              <a:t>Ligament Healing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8546" y="1561936"/>
            <a:ext cx="7720744" cy="376545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  <a:sym typeface="Helvetica Light"/>
              </a:rPr>
              <a:t>Ligaments:</a:t>
            </a:r>
            <a:endParaRPr lang="en-GB" sz="2400" dirty="0">
              <a:solidFill>
                <a:srgbClr val="000000"/>
              </a:solidFill>
            </a:endParaRPr>
          </a:p>
          <a:p>
            <a:pPr algn="l"/>
            <a:r>
              <a:rPr lang="en-GB" sz="2400" dirty="0">
                <a:solidFill>
                  <a:srgbClr val="000000"/>
                </a:solidFill>
              </a:rPr>
              <a:t>	- </a:t>
            </a:r>
            <a:r>
              <a:rPr lang="en-GB" sz="2400" dirty="0"/>
              <a:t>When ligament tears, frayed stump ends are present </a:t>
            </a:r>
          </a:p>
          <a:p>
            <a:pPr algn="l"/>
            <a:r>
              <a:rPr lang="en-GB" sz="2400" dirty="0"/>
              <a:t>	- Ligament undergoes inflammatory process </a:t>
            </a:r>
          </a:p>
          <a:p>
            <a:pPr algn="l"/>
            <a:r>
              <a:rPr lang="en-GB" sz="2400" dirty="0"/>
              <a:t>	- Ligament stumps become surrounded by fluid, causing ends to become friable (easily crumbled)</a:t>
            </a:r>
          </a:p>
          <a:p>
            <a:pPr algn="l"/>
            <a:r>
              <a:rPr lang="en-GB" sz="2400" dirty="0"/>
              <a:t>	- Vascular permeability increases and permits normal inflammatory products to invade </a:t>
            </a:r>
          </a:p>
          <a:p>
            <a:pPr algn="l"/>
            <a:r>
              <a:rPr lang="en-GB" sz="2400" dirty="0"/>
              <a:t> 	- Erythrocytes invade gap between stump ends </a:t>
            </a:r>
          </a:p>
          <a:p>
            <a:pPr algn="l"/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169705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388035" y="129265"/>
            <a:ext cx="3722475" cy="1174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16" b="1" dirty="0"/>
              <a:t>Ligament Healing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878545" y="1397000"/>
          <a:ext cx="6741456" cy="389801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132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28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Time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Activity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819">
                <a:tc>
                  <a:txBody>
                    <a:bodyPr/>
                    <a:lstStyle/>
                    <a:p>
                      <a:r>
                        <a:rPr lang="en-GB" sz="1300" dirty="0"/>
                        <a:t>&lt; 6hrs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Injury site fill with erythrocytes, leukocytes and lymphocytes.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Ligament stumps become progressively more friable with the accumulation of serous fluids in the area 	</a:t>
                      </a:r>
                    </a:p>
                    <a:p>
                      <a:endParaRPr lang="en-GB" sz="1300" dirty="0"/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24/24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Monocytes and macrophages infiltrate the area .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Fibroblasts begin to appear and become significant in number 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48-72/24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Fibroblast produce the extracellular matrix 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07344">
                <a:tc>
                  <a:txBody>
                    <a:bodyPr/>
                    <a:lstStyle/>
                    <a:p>
                      <a:r>
                        <a:rPr lang="en-GB" sz="1300" dirty="0"/>
                        <a:t>1-2/52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Fibrocytes</a:t>
                      </a:r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 and macrophages are numerous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Random collagen fibres and abundant ground substance are seen.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Fragile vascular granulation is seen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Extracellular matrix continues to be synthesised by fibroblasts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Macrophages, mast cells and fibroblasts continue to predominate.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Vascular buds appear in the wound to communicate with existing capillaries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Elastin is seen 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835130687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80382" y="-88868"/>
            <a:ext cx="3722475" cy="1174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16" b="1" dirty="0"/>
              <a:t>Ligament Healing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878545" y="1397000"/>
          <a:ext cx="6741456" cy="290741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132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28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Time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Activity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2938">
                <a:tc>
                  <a:txBody>
                    <a:bodyPr/>
                    <a:lstStyle/>
                    <a:p>
                      <a:r>
                        <a:rPr lang="en-GB" sz="1300" dirty="0"/>
                        <a:t>2/7</a:t>
                      </a:r>
                      <a:r>
                        <a:rPr lang="en-GB" sz="1300" baseline="0" dirty="0"/>
                        <a:t> to 6/52</a:t>
                      </a:r>
                      <a:endParaRPr lang="en-GB" sz="1300" dirty="0"/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Proliferation phase occurs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Cellular and matrix structures replace the blood clot formed during inflammation 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6/52 to 12/12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Macrophages and fibroblasts diminish 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5819">
                <a:tc>
                  <a:txBody>
                    <a:bodyPr/>
                    <a:lstStyle/>
                    <a:p>
                      <a:r>
                        <a:rPr lang="en-GB" sz="1300" dirty="0"/>
                        <a:t>&lt; 12/12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Collagen concentration stabilises with type I collagen replacing type III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Collagen cross link increase in number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Ligament becomes more normal 	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40-50/52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Near normal tensile strength restored 	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714908286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937228" y="547768"/>
            <a:ext cx="5269544" cy="1174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16" b="1" dirty="0"/>
              <a:t>Ligament </a:t>
            </a:r>
            <a:r>
              <a:rPr lang="en-US" sz="3516" b="1" dirty="0" err="1"/>
              <a:t>Immobilisation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8546" y="1931269"/>
            <a:ext cx="7720744" cy="302679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  <a:sym typeface="Helvetica Light"/>
              </a:rPr>
              <a:t>Ligaments:</a:t>
            </a:r>
            <a:endParaRPr lang="en-GB" sz="2400" dirty="0">
              <a:solidFill>
                <a:srgbClr val="000000"/>
              </a:solidFill>
            </a:endParaRPr>
          </a:p>
          <a:p>
            <a:pPr algn="l"/>
            <a:r>
              <a:rPr lang="en-GB" sz="2400" dirty="0">
                <a:solidFill>
                  <a:srgbClr val="000000"/>
                </a:solidFill>
              </a:rPr>
              <a:t>	- </a:t>
            </a:r>
            <a:r>
              <a:rPr lang="en-GB" sz="2400" dirty="0"/>
              <a:t>Major deterioration in first few weeks</a:t>
            </a:r>
          </a:p>
          <a:p>
            <a:pPr algn="l"/>
            <a:r>
              <a:rPr lang="en-GB" sz="2400" dirty="0"/>
              <a:t>	- Ligament cells produce inferior quality ligament material</a:t>
            </a:r>
          </a:p>
          <a:p>
            <a:pPr algn="l"/>
            <a:r>
              <a:rPr lang="en-GB" sz="2400" dirty="0"/>
              <a:t>	- Structural weakening at ligament complex </a:t>
            </a:r>
          </a:p>
          <a:p>
            <a:pPr algn="l"/>
            <a:r>
              <a:rPr lang="en-GB" sz="2400" dirty="0"/>
              <a:t>	- Osteoclast at bone-ligament that decreases the strength of insertional bone (concurrently)	</a:t>
            </a:r>
          </a:p>
          <a:p>
            <a:pPr algn="l"/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9496230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80382" y="452177"/>
            <a:ext cx="5269544" cy="633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516" b="1" dirty="0"/>
              <a:t>Tendons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8546" y="1649846"/>
            <a:ext cx="7720744" cy="15494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</a:rPr>
              <a:t>Types of Tendon Issue</a:t>
            </a:r>
            <a:r>
              <a:rPr lang="en-GB" sz="2400" dirty="0">
                <a:solidFill>
                  <a:srgbClr val="000000"/>
                </a:solidFill>
                <a:sym typeface="Helvetica Light"/>
              </a:rPr>
              <a:t>:</a:t>
            </a:r>
            <a:endParaRPr lang="en-GB" sz="2400" dirty="0">
              <a:solidFill>
                <a:srgbClr val="000000"/>
              </a:solidFill>
            </a:endParaRPr>
          </a:p>
          <a:p>
            <a:pPr algn="l"/>
            <a:r>
              <a:rPr lang="en-GB" sz="2400" dirty="0">
                <a:solidFill>
                  <a:srgbClr val="000000"/>
                </a:solidFill>
              </a:rPr>
              <a:t>	- </a:t>
            </a:r>
            <a:r>
              <a:rPr lang="en-GB" sz="2400" dirty="0"/>
              <a:t>Strain (partial or rupture)</a:t>
            </a:r>
          </a:p>
          <a:p>
            <a:pPr algn="l"/>
            <a:r>
              <a:rPr lang="en-GB" sz="2400" dirty="0"/>
              <a:t>	- </a:t>
            </a:r>
            <a:r>
              <a:rPr lang="en-GB" sz="2400" dirty="0" err="1"/>
              <a:t>Tendinopathy</a:t>
            </a:r>
            <a:r>
              <a:rPr lang="en-GB" sz="2400" dirty="0"/>
              <a:t> (Overuse)</a:t>
            </a:r>
          </a:p>
          <a:p>
            <a:pPr algn="l"/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2213616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80382" y="452177"/>
            <a:ext cx="5269544" cy="633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516" b="1" dirty="0"/>
              <a:t>Tendons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8546" y="1576284"/>
            <a:ext cx="7720744" cy="413478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</a:rPr>
              <a:t>USE v DISUSE</a:t>
            </a:r>
            <a:r>
              <a:rPr lang="en-GB" sz="2400" dirty="0">
                <a:solidFill>
                  <a:srgbClr val="000000"/>
                </a:solidFill>
                <a:sym typeface="Helvetica Light"/>
              </a:rPr>
              <a:t>:</a:t>
            </a:r>
            <a:endParaRPr lang="en-GB" sz="2400" dirty="0">
              <a:solidFill>
                <a:srgbClr val="000000"/>
              </a:solidFill>
            </a:endParaRPr>
          </a:p>
          <a:p>
            <a:pPr algn="l"/>
            <a:r>
              <a:rPr lang="en-GB" sz="2400" dirty="0">
                <a:solidFill>
                  <a:srgbClr val="000000"/>
                </a:solidFill>
              </a:rPr>
              <a:t>	- </a:t>
            </a:r>
            <a:r>
              <a:rPr lang="en-GB" sz="2400" dirty="0"/>
              <a:t>Few good studies available</a:t>
            </a:r>
          </a:p>
          <a:p>
            <a:pPr algn="l"/>
            <a:r>
              <a:rPr lang="en-GB" sz="2400" dirty="0"/>
              <a:t>	- Increased number and size of collagen fibrils</a:t>
            </a:r>
          </a:p>
          <a:p>
            <a:pPr algn="l"/>
            <a:r>
              <a:rPr lang="en-GB" sz="2400" dirty="0"/>
              <a:t>	- Increased cross-sectional area</a:t>
            </a:r>
          </a:p>
          <a:p>
            <a:pPr algn="l"/>
            <a:r>
              <a:rPr lang="en-GB" sz="2400" dirty="0"/>
              <a:t>	- Exercise leads to increased collagen synthesis in growing tendons (Curwin et al,1988) </a:t>
            </a:r>
          </a:p>
          <a:p>
            <a:pPr algn="l"/>
            <a:r>
              <a:rPr lang="en-GB" sz="2400" dirty="0"/>
              <a:t>	- Exercise leads to increased number of fibroblasts in tendons (Zamora &amp; Marini,1988) </a:t>
            </a:r>
          </a:p>
          <a:p>
            <a:pPr algn="l"/>
            <a:endParaRPr lang="en-GB" sz="2400" dirty="0"/>
          </a:p>
          <a:p>
            <a:pPr algn="l"/>
            <a:endParaRPr lang="en-GB" sz="2400" dirty="0"/>
          </a:p>
          <a:p>
            <a:pPr algn="l"/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0546852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80382" y="452177"/>
            <a:ext cx="4950334" cy="633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16" b="1"/>
              <a:t>Acute Tendon Healing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878545" y="1397000"/>
          <a:ext cx="6741456" cy="352397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132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28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Time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Activity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0-3/7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Cells that originate from extrinsic </a:t>
                      </a:r>
                      <a:r>
                        <a:rPr lang="en-GB" sz="1300" b="0" i="0" u="none" strike="noStrike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peri-tendinous</a:t>
                      </a:r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 tissue and from intrinsic tissue from the </a:t>
                      </a:r>
                      <a:r>
                        <a:rPr lang="en-GB" sz="1300" b="0" i="0" u="none" strike="noStrike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epitenon</a:t>
                      </a:r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 and </a:t>
                      </a:r>
                      <a:r>
                        <a:rPr lang="en-GB" sz="1300" b="0" i="0" u="none" strike="noStrike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endotenon</a:t>
                      </a:r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 are active 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216">
                <a:tc>
                  <a:txBody>
                    <a:bodyPr/>
                    <a:lstStyle/>
                    <a:p>
                      <a:r>
                        <a:rPr lang="en-GB" sz="1300" dirty="0"/>
                        <a:t>5/7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Wound gap is filled by phagocytes 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1/52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Collagen synthesis is initiated , new collagen fibres placed in random and disorganised orientation 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10/7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	Collagen synthesis peaks 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5819">
                <a:tc>
                  <a:txBody>
                    <a:bodyPr/>
                    <a:lstStyle/>
                    <a:p>
                      <a:r>
                        <a:rPr lang="en-GB" sz="1300" dirty="0"/>
                        <a:t>3/52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Endotenon</a:t>
                      </a:r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 provides significant fibroblast proliferation at the site.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Significant revascularisation occurs.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Synovial sheath is rebuilt: smooth gliding surface develops.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Fibroblasts also start to become orientated in line with tendon axis 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4/52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Fibroblasts predominate in the healing area. Collagen content increases. Collagen fully orientated with tendon axis 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46204443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156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80382" y="452177"/>
            <a:ext cx="4950334" cy="633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16" b="1"/>
              <a:t>Acute Tendon Healing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878545" y="1397000"/>
          <a:ext cx="6741456" cy="314186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132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28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Time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Activity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5/52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Collagen synthesis is complete 	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2938">
                <a:tc>
                  <a:txBody>
                    <a:bodyPr/>
                    <a:lstStyle/>
                    <a:p>
                      <a:r>
                        <a:rPr lang="en-GB" sz="1300" dirty="0"/>
                        <a:t>6/52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Fibroblasts that have proliferated </a:t>
                      </a:r>
                      <a:r>
                        <a:rPr lang="en-GB" sz="1300" b="0" i="0" u="none" strike="noStrike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endotenon</a:t>
                      </a:r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 are the primary cells: simultaneously synthesising collagen whilst contributing to collagen re-absorption 	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2/12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Collagen is mature and re-aligned along the tendons axis 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2938">
                <a:tc>
                  <a:txBody>
                    <a:bodyPr/>
                    <a:lstStyle/>
                    <a:p>
                      <a:r>
                        <a:rPr lang="en-GB" sz="1300" dirty="0"/>
                        <a:t>4/12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	Fibroblasts have reverted to </a:t>
                      </a:r>
                      <a:r>
                        <a:rPr lang="en-GB" sz="1300" b="0" i="0" u="none" strike="noStrike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tenocytes</a:t>
                      </a:r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 , Type III collagen has been replaced by Type I </a:t>
                      </a:r>
                    </a:p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Maturation is complete 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3996">
                <a:tc>
                  <a:txBody>
                    <a:bodyPr/>
                    <a:lstStyle/>
                    <a:p>
                      <a:r>
                        <a:rPr lang="en-GB" sz="1300" dirty="0"/>
                        <a:t>40-50/52</a:t>
                      </a:r>
                    </a:p>
                  </a:txBody>
                  <a:tcPr marL="64294" marR="64294" marT="32147" marB="32147"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  <a:sym typeface="Helvetica Light"/>
                        </a:rPr>
                        <a:t>Strength is 85-95% normal 	</a:t>
                      </a:r>
                    </a:p>
                  </a:txBody>
                  <a:tcPr marL="64294" marR="64294" marT="32147" marB="3214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975497557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156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80382" y="452177"/>
            <a:ext cx="4950334" cy="633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516" b="1" dirty="0"/>
              <a:t>Tendon Terminology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4942" y="1353228"/>
            <a:ext cx="7494116" cy="228812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latinLnBrk="1" hangingPunct="0">
              <a:buFont typeface="Arial" charset="0"/>
              <a:buChar char="•"/>
            </a:pPr>
            <a:r>
              <a:rPr lang="en-GB" sz="2400" b="1" dirty="0">
                <a:solidFill>
                  <a:srgbClr val="000000"/>
                </a:solidFill>
              </a:rPr>
              <a:t>Tendinopathy</a:t>
            </a:r>
            <a:r>
              <a:rPr lang="en-GB" sz="2400" dirty="0">
                <a:solidFill>
                  <a:srgbClr val="000000"/>
                </a:solidFill>
              </a:rPr>
              <a:t> – condition associated with the tendon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i="1" dirty="0">
                <a:solidFill>
                  <a:srgbClr val="000000"/>
                </a:solidFill>
              </a:rPr>
              <a:t>Tendinosis</a:t>
            </a:r>
            <a:r>
              <a:rPr lang="en-GB" sz="2400" dirty="0">
                <a:solidFill>
                  <a:srgbClr val="000000"/>
                </a:solidFill>
              </a:rPr>
              <a:t> - degenerative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i="1" dirty="0">
                <a:solidFill>
                  <a:srgbClr val="000000"/>
                </a:solidFill>
              </a:rPr>
              <a:t>Tendinitis</a:t>
            </a:r>
            <a:r>
              <a:rPr lang="en-GB" sz="2400" dirty="0">
                <a:solidFill>
                  <a:srgbClr val="000000"/>
                </a:solidFill>
              </a:rPr>
              <a:t> - inflammatory </a:t>
            </a:r>
          </a:p>
          <a:p>
            <a:pPr marL="401822" indent="-401822" latinLnBrk="1" hangingPunct="0">
              <a:buFont typeface="Arial" charset="0"/>
              <a:buChar char="•"/>
            </a:pPr>
            <a:r>
              <a:rPr lang="en-GB" sz="2400" i="1" dirty="0">
                <a:solidFill>
                  <a:srgbClr val="000000"/>
                </a:solidFill>
              </a:rPr>
              <a:t>Tenosynovitis</a:t>
            </a:r>
            <a:r>
              <a:rPr lang="en-GB" sz="2400" dirty="0">
                <a:solidFill>
                  <a:srgbClr val="000000"/>
                </a:solidFill>
              </a:rPr>
              <a:t> – inflammation of the  synovium around the tendon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2141484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156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80381" y="452177"/>
            <a:ext cx="5605009" cy="633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516" b="1" dirty="0"/>
              <a:t>Tendon Structure 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381" y="1490155"/>
            <a:ext cx="4071938" cy="37772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1459293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156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80382" y="452177"/>
            <a:ext cx="6173675" cy="633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516" b="1" dirty="0"/>
              <a:t>Tendon Concepts - Normal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406" y="1465097"/>
            <a:ext cx="6288732" cy="35779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02574037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156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80381" y="452177"/>
            <a:ext cx="6414777" cy="633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516" b="1" dirty="0"/>
              <a:t>Tendon Concepts - Abnormal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8545" y="1691107"/>
            <a:ext cx="5991083" cy="228812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</a:rPr>
              <a:t>Reactive tendon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endParaRPr lang="en-GB" sz="2400" dirty="0">
              <a:solidFill>
                <a:srgbClr val="000000"/>
              </a:solidFill>
            </a:endParaRP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</a:rPr>
              <a:t>Tendon </a:t>
            </a:r>
            <a:r>
              <a:rPr lang="en-GB" sz="2400" dirty="0" err="1">
                <a:solidFill>
                  <a:srgbClr val="000000"/>
                </a:solidFill>
              </a:rPr>
              <a:t>dysrepair</a:t>
            </a:r>
            <a:endParaRPr lang="en-GB" sz="2400" dirty="0">
              <a:solidFill>
                <a:srgbClr val="000000"/>
              </a:solidFill>
            </a:endParaRPr>
          </a:p>
          <a:p>
            <a:pPr marL="401822" indent="-401822" defTabSz="410751" latinLnBrk="1" hangingPunct="0">
              <a:buFont typeface="Arial" charset="0"/>
              <a:buChar char="•"/>
            </a:pPr>
            <a:endParaRPr lang="en-GB" sz="2400" dirty="0">
              <a:solidFill>
                <a:srgbClr val="000000"/>
              </a:solidFill>
            </a:endParaRPr>
          </a:p>
          <a:p>
            <a:pPr marL="401822" indent="-401822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</a:rPr>
              <a:t>Degenerative </a:t>
            </a:r>
            <a:r>
              <a:rPr lang="en-GB" sz="2400" dirty="0" err="1">
                <a:solidFill>
                  <a:srgbClr val="000000"/>
                </a:solidFill>
              </a:rPr>
              <a:t>tendinopathy</a:t>
            </a:r>
            <a:endParaRPr lang="en-GB" sz="2400" dirty="0">
              <a:solidFill>
                <a:srgbClr val="000000"/>
              </a:solidFill>
            </a:endParaRPr>
          </a:p>
          <a:p>
            <a:pPr marL="401822" indent="-401822" latinLnBrk="1" hangingPunct="0">
              <a:buFont typeface="Arial" charset="0"/>
              <a:buChar char="•"/>
            </a:pPr>
            <a:endParaRPr lang="en-GB" sz="2400" dirty="0">
              <a:solidFill>
                <a:srgbClr val="0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5733982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156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80381" y="-88868"/>
            <a:ext cx="6414777" cy="1174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516" b="1" dirty="0"/>
              <a:t>Tendon Concepts – Reactive tendinopathy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9463" y="1544188"/>
            <a:ext cx="6816613" cy="370851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>
                <a:solidFill>
                  <a:srgbClr val="000000"/>
                </a:solidFill>
              </a:rPr>
              <a:t>Non inflammatory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>
                <a:solidFill>
                  <a:srgbClr val="000000"/>
                </a:solidFill>
              </a:rPr>
              <a:t>Acute Tensile/ Compressive Force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>
                <a:solidFill>
                  <a:srgbClr val="000000"/>
                </a:solidFill>
              </a:rPr>
              <a:t>Localised thickening at point of stress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>
                <a:solidFill>
                  <a:srgbClr val="000000"/>
                </a:solidFill>
              </a:rPr>
              <a:t>Increase CSA in response to load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>
                <a:solidFill>
                  <a:srgbClr val="000000"/>
                </a:solidFill>
              </a:rPr>
              <a:t>Normal tendon increases stiffness not CSA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>
                <a:solidFill>
                  <a:srgbClr val="000000"/>
                </a:solidFill>
              </a:rPr>
              <a:t>Able to return to normal state after </a:t>
            </a:r>
            <a:r>
              <a:rPr lang="en-GB" sz="1969" dirty="0" err="1">
                <a:solidFill>
                  <a:srgbClr val="000000"/>
                </a:solidFill>
              </a:rPr>
              <a:t>deloading</a:t>
            </a:r>
            <a:endParaRPr lang="en-GB" sz="1969" dirty="0">
              <a:solidFill>
                <a:srgbClr val="000000"/>
              </a:solidFill>
            </a:endParaRP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Increased cytoplasmic organelles for protein production 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Large proteoglycans 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Matrix changes due to water uptake 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Collagen integrity maintained 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No neurovascular changes 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Minutes – few days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6439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156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80381" y="-88868"/>
            <a:ext cx="6615695" cy="1174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516" b="1" dirty="0"/>
              <a:t>Tendon Concepts – </a:t>
            </a:r>
            <a:r>
              <a:rPr lang="en-US" sz="3516" b="1" dirty="0" err="1"/>
              <a:t>Dysrepair</a:t>
            </a:r>
            <a:r>
              <a:rPr lang="en-US" sz="3516" b="1" dirty="0"/>
              <a:t> tendinopathy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9592" y="1510097"/>
            <a:ext cx="6816613" cy="376545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</a:rPr>
              <a:t>Attempt at tendon healing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</a:rPr>
              <a:t>Similar to reactive tendinopathy but with </a:t>
            </a:r>
          </a:p>
          <a:p>
            <a:pPr defTabSz="410751" latinLnBrk="1" hangingPunct="0"/>
            <a:r>
              <a:rPr lang="en-GB" sz="2400" dirty="0">
                <a:solidFill>
                  <a:srgbClr val="000000"/>
                </a:solidFill>
              </a:rPr>
              <a:t>increased cell breakdown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</a:rPr>
              <a:t>Increased cells numbers (</a:t>
            </a:r>
            <a:r>
              <a:rPr lang="en-GB" sz="2400" dirty="0" err="1">
                <a:solidFill>
                  <a:srgbClr val="000000"/>
                </a:solidFill>
              </a:rPr>
              <a:t>Chrondrocytes</a:t>
            </a:r>
            <a:r>
              <a:rPr lang="en-GB" sz="2400" dirty="0">
                <a:solidFill>
                  <a:srgbClr val="000000"/>
                </a:solidFill>
              </a:rPr>
              <a:t> and </a:t>
            </a:r>
          </a:p>
          <a:p>
            <a:pPr defTabSz="410751" latinLnBrk="1" hangingPunct="0"/>
            <a:r>
              <a:rPr lang="en-GB" sz="2400" dirty="0">
                <a:solidFill>
                  <a:srgbClr val="000000"/>
                </a:solidFill>
              </a:rPr>
              <a:t>Myofibroblasts)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</a:rPr>
              <a:t>Separation of collagen and disorganisation of</a:t>
            </a:r>
          </a:p>
          <a:p>
            <a:pPr defTabSz="410751" latinLnBrk="1" hangingPunct="0"/>
            <a:r>
              <a:rPr lang="en-GB" sz="2400" dirty="0">
                <a:solidFill>
                  <a:srgbClr val="000000"/>
                </a:solidFill>
              </a:rPr>
              <a:t>matrix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>
                <a:solidFill>
                  <a:srgbClr val="000000"/>
                </a:solidFill>
              </a:rPr>
              <a:t>Increased ground substance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2400" dirty="0"/>
              <a:t>Some may increase in neovascularization and </a:t>
            </a:r>
          </a:p>
          <a:p>
            <a:pPr defTabSz="410751" latinLnBrk="1" hangingPunct="0"/>
            <a:r>
              <a:rPr lang="en-GB" sz="2400" dirty="0" err="1"/>
              <a:t>neurals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3235676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156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33288" y="251722"/>
            <a:ext cx="6615695" cy="1174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516" b="1" dirty="0"/>
              <a:t>Tendon Concepts – Degenerative tendinopathy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33288" y="1998704"/>
            <a:ext cx="6816613" cy="310245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>
                <a:solidFill>
                  <a:srgbClr val="000000"/>
                </a:solidFill>
              </a:rPr>
              <a:t>Areas of cell death 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>
                <a:solidFill>
                  <a:srgbClr val="000000"/>
                </a:solidFill>
              </a:rPr>
              <a:t>Areas of </a:t>
            </a:r>
            <a:r>
              <a:rPr lang="en-GB" sz="1969" dirty="0" err="1">
                <a:solidFill>
                  <a:srgbClr val="000000"/>
                </a:solidFill>
              </a:rPr>
              <a:t>acellularity</a:t>
            </a:r>
            <a:r>
              <a:rPr lang="en-GB" sz="1969" dirty="0">
                <a:solidFill>
                  <a:srgbClr val="000000"/>
                </a:solidFill>
              </a:rPr>
              <a:t> (non cellular)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Large areas of disordered matrix filled with vessels, matrix breakdown products and little collagen 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Considerable heterogeneity of the matrix 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Islands of degenerative pathology 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Interspersed with other areas of pathology and normal </a:t>
            </a:r>
          </a:p>
          <a:p>
            <a:pPr defTabSz="410751" latinLnBrk="1" hangingPunct="0"/>
            <a:r>
              <a:rPr lang="en-GB" sz="1969" dirty="0"/>
              <a:t>`	tendon 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97% Achilles tendons that rupture are degenerative 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endParaRPr lang="en-GB" sz="1969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903656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156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33288" y="251722"/>
            <a:ext cx="6615695" cy="1174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516" b="1" dirty="0"/>
              <a:t>Clinical Concepts </a:t>
            </a:r>
            <a:br>
              <a:rPr lang="en-US" sz="3516" b="1" dirty="0"/>
            </a:br>
            <a:r>
              <a:rPr lang="en-US" sz="3516" b="1" dirty="0"/>
              <a:t>– Where are they 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228285"/>
            <a:ext cx="72200" cy="223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endParaRPr sz="984" dirty="0"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2829" y="1747853"/>
            <a:ext cx="6816613" cy="249638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>
                <a:solidFill>
                  <a:srgbClr val="000000"/>
                </a:solidFill>
              </a:rPr>
              <a:t>Subjective </a:t>
            </a:r>
            <a:r>
              <a:rPr lang="en-GB" sz="1969" dirty="0" err="1">
                <a:solidFill>
                  <a:srgbClr val="000000"/>
                </a:solidFill>
              </a:rPr>
              <a:t>Ax</a:t>
            </a:r>
            <a:r>
              <a:rPr lang="en-GB" sz="1969" dirty="0">
                <a:solidFill>
                  <a:srgbClr val="000000"/>
                </a:solidFill>
              </a:rPr>
              <a:t> is Key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>
                <a:solidFill>
                  <a:srgbClr val="000000"/>
                </a:solidFill>
              </a:rPr>
              <a:t>Duration of symptoms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Age factor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Single bout or repeated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Investigations - ultrasound/MRI? Doppler?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Questionnaires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sz="1969" dirty="0"/>
              <a:t>Objective Markers?  (Squeeze/SL Calf Raise)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endParaRPr lang="en-GB" sz="1969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963305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4" ma:contentTypeDescription="Create a new document." ma:contentTypeScope="" ma:versionID="4dc6fa2d1296f5d2df7285c222efc2e5">
  <xsd:schema xmlns:xsd="http://www.w3.org/2001/XMLSchema" xmlns:xs="http://www.w3.org/2001/XMLSchema" xmlns:p="http://schemas.microsoft.com/office/2006/metadata/properties" xmlns:ns2="303dbf9b-b85b-46a0-94f1-894078c07ecd" xmlns:ns3="7534e9c7-d8a7-4ffa-a350-0e66096719e3" targetNamespace="http://schemas.microsoft.com/office/2006/metadata/properties" ma:root="true" ma:fieldsID="3325bc6368b70bfb1f4aabcc11b17a89" ns2:_="" ns3:_="">
    <xsd:import namespace="303dbf9b-b85b-46a0-94f1-894078c07ecd"/>
    <xsd:import namespace="7534e9c7-d8a7-4ffa-a350-0e66096719e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34e9c7-d8a7-4ffa-a350-0e66096719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  <UserInfo>
        <DisplayName>Mary March</DisplayName>
        <AccountId>4725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E4662A3-DA39-4FC1-AD68-DC62877ADD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7534e9c7-d8a7-4ffa-a350-0e66096719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purl.org/dc/elements/1.1/"/>
    <ds:schemaRef ds:uri="http://www.w3.org/XML/1998/namespace"/>
    <ds:schemaRef ds:uri="7534e9c7-d8a7-4ffa-a350-0e66096719e3"/>
    <ds:schemaRef ds:uri="http://purl.org/dc/terms/"/>
    <ds:schemaRef ds:uri="http://schemas.openxmlformats.org/package/2006/metadata/core-properties"/>
    <ds:schemaRef ds:uri="303dbf9b-b85b-46a0-94f1-894078c07ec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7</TotalTime>
  <Words>979</Words>
  <Application>Microsoft Office PowerPoint</Application>
  <PresentationFormat>On-screen Show (4:3)</PresentationFormat>
  <Paragraphs>186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Myriad Pro</vt:lpstr>
      <vt:lpstr>Arial</vt:lpstr>
      <vt:lpstr>Calibri</vt:lpstr>
      <vt:lpstr>Helvetica</vt:lpstr>
      <vt:lpstr>Verdana</vt:lpstr>
      <vt:lpstr>20140311PresentationUWTSDTemplate</vt:lpstr>
      <vt:lpstr>BMST4004   Tendon and Ligament Healing</vt:lpstr>
      <vt:lpstr>Learning Outcomes </vt:lpstr>
      <vt:lpstr>Tendon and Ligament Mechanics</vt:lpstr>
      <vt:lpstr>Tendon and Ligament Alignment</vt:lpstr>
      <vt:lpstr>Ligament</vt:lpstr>
      <vt:lpstr>Ligament Damage and Failure</vt:lpstr>
      <vt:lpstr>Ligament Failure</vt:lpstr>
      <vt:lpstr>Use v Disuse</vt:lpstr>
      <vt:lpstr>Ligament Healing</vt:lpstr>
      <vt:lpstr>Ligament Healing</vt:lpstr>
      <vt:lpstr>Ligament Healing</vt:lpstr>
      <vt:lpstr>Ligament Immobilisation</vt:lpstr>
      <vt:lpstr>Tendons</vt:lpstr>
      <vt:lpstr>Tendons</vt:lpstr>
      <vt:lpstr>Acute Tendon Healing</vt:lpstr>
      <vt:lpstr>Acute Tendon Healing</vt:lpstr>
      <vt:lpstr>Tendon Terminology</vt:lpstr>
      <vt:lpstr>Tendon Structure </vt:lpstr>
      <vt:lpstr>Tendon Concepts - Normal</vt:lpstr>
      <vt:lpstr>Tendon Concepts - Abnormal</vt:lpstr>
      <vt:lpstr>Tendon Concepts – Reactive tendinopathy</vt:lpstr>
      <vt:lpstr>Tendon Concepts – Dysrepair tendinopathy</vt:lpstr>
      <vt:lpstr>Tendon Concepts – Degenerative tendinopathy</vt:lpstr>
      <vt:lpstr>Clinical Concepts  – Where are they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Sian Bowen</cp:lastModifiedBy>
  <cp:revision>37</cp:revision>
  <dcterms:created xsi:type="dcterms:W3CDTF">2015-04-14T15:21:28Z</dcterms:created>
  <dcterms:modified xsi:type="dcterms:W3CDTF">2023-10-05T14:01:58Z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