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7" r:id="rId7"/>
    <p:sldId id="262" r:id="rId8"/>
    <p:sldId id="264" r:id="rId9"/>
    <p:sldId id="259" r:id="rId10"/>
    <p:sldId id="263" r:id="rId11"/>
    <p:sldId id="265" r:id="rId12"/>
    <p:sldId id="261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BEF66-8D2D-43BD-9E4C-158722EC9A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5AA13D-0901-4FC7-9C05-B145B56946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90579-00EA-4D4A-A3D8-0B5F751F5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F511-7995-4F33-A222-8EEBA391728A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4B8E66-6008-41CC-B486-F1ACA595E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5EBD6-FEF6-4D41-BF9B-A3C712D32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F068-05AF-484F-9666-796C39A72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434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C8191-75B8-4DE1-8389-584A51C37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26E48-4BD4-4B12-8B00-9382197E45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AD6000-E5A1-43FA-83AF-2F5833CD8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F511-7995-4F33-A222-8EEBA391728A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6C0C8-517C-4D02-AD16-E6EDF3D99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6FAC36-DC37-43FB-B2B3-6B5683456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F068-05AF-484F-9666-796C39A72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562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3AF0B-F5D4-49D2-90B7-18934393B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13EB40-9C3A-4697-AE20-87B2B824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3C1D98-C233-46F0-B8C0-8A522B26A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F511-7995-4F33-A222-8EEBA391728A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FD6D28-0373-461D-88A7-AD5E40907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AE626-FA84-4831-AC5C-0070FCBBA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F068-05AF-484F-9666-796C39A72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871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410B6-3698-4456-8E52-749C4967E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044554-4185-4A14-9B99-F621BEAA84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93F2C9-2176-4157-97FB-A52AA2CA85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EDAD20-2827-4490-82D9-721D31C31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F511-7995-4F33-A222-8EEBA391728A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00A464-14C1-41EC-A67B-DFB4AE71F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228FD4-E040-47F8-A266-5BDE85896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F068-05AF-484F-9666-796C39A72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985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36C14-1D88-4EEF-B9B1-E1820B987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889D8B-445B-4458-B0D8-114DCA3297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0C2539-2E8B-42C6-A10D-0DB5531FD5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25C35E-88E1-4AB2-B545-366E74309C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F67B8D-268B-4095-97D2-702B17C06E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2E4D049-CECD-4C9C-AFA4-B397244DF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F511-7995-4F33-A222-8EEBA391728A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2A0971-06F4-4E9A-B83C-DE6F04F07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821AEC-DE3D-467C-9D19-A7633894D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F068-05AF-484F-9666-796C39A72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406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1BD88-CE97-4E69-97A9-F9672F5D5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764CAE-24FB-465E-BD5D-F4CF521E2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F511-7995-4F33-A222-8EEBA391728A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1F7849-6758-4CE8-B84D-030DB1823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33DEFC-5414-493C-AD1A-B9521E72D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F068-05AF-484F-9666-796C39A72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637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0623EB-DC43-469E-821B-1B14A9B31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F511-7995-4F33-A222-8EEBA391728A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4718D5-7E0E-4716-8700-EB5FAE8DB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B96DD7-FAF3-4960-84E5-44A22123F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F068-05AF-484F-9666-796C39A72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318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81A59-347C-4223-962F-4A01A926F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88B44B-8BD9-4BFA-8908-FEC885913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3A38A7-A22D-45BD-A70B-CD5EB1E75D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FFF131-8E8A-46FF-8E60-2F4672E82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F511-7995-4F33-A222-8EEBA391728A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D040AA-471F-4C94-87CD-F2E97CF25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1EE106-8AD8-4B9F-B7C1-8B2E44CD1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F068-05AF-484F-9666-796C39A72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236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D49AB-8944-4E51-958D-98AE836EF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86EC52-C7B5-429D-B81D-0A12BB50D1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E488BE-EB34-4EFE-B19A-6FD179B1D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43A683-C790-4F19-A6D5-668CDD733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F511-7995-4F33-A222-8EEBA391728A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876D54-430E-4DFE-9FEE-EECA106DE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4E4FCB-9A3F-41B5-AB2B-288D2D0B3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F068-05AF-484F-9666-796C39A72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762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6A78C-66F6-4CBB-889B-CCA93696D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4DF472-CA84-470E-B62C-5729ABEF43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CF853-F03D-47EC-909A-450EB3741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F511-7995-4F33-A222-8EEBA391728A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79E3CE-8D7B-48E8-918D-88BF4CFF6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E8A647-887B-4C21-A55F-F31582F85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F068-05AF-484F-9666-796C39A72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029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408A2F-B917-4EDA-97A7-83F14F2176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1A950A-18EC-4969-9A1F-F9F83B5644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0ECFEF-7F90-4B15-AF14-D8CB4A2F6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F511-7995-4F33-A222-8EEBA391728A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4D08BF-6635-44ED-A93E-29B09941B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C92B58-FBB0-45F1-9EED-8402FDEAA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9F068-05AF-484F-9666-796C39A72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81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B45EA3-2019-4189-9182-B9C35E7D4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16692C-7A33-445E-9939-FED881E43E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487CC-A36F-4DD3-B1AB-7F434814DB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3F511-7995-4F33-A222-8EEBA391728A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151A8-CE3A-47D1-9E5D-D60FD9D0B3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B8E666-AFC8-4A98-8A7C-18CAE669FE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9F068-05AF-484F-9666-796C39A72F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991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It4CDeqBXmU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5" name="Rectangle 84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Religion &amp; Pop Culture">
            <a:extLst>
              <a:ext uri="{FF2B5EF4-FFF2-40B4-BE49-F238E27FC236}">
                <a16:creationId xmlns:a16="http://schemas.microsoft.com/office/drawing/2014/main" id="{84884C81-C7F7-4AF9-9FE5-3ED7CAA164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1" r="-1" b="-1"/>
          <a:stretch/>
        </p:blipFill>
        <p:spPr bwMode="auto">
          <a:xfrm>
            <a:off x="20" y="10"/>
            <a:ext cx="1219198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Rectangle 86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99868" y="-1534136"/>
            <a:ext cx="4592270" cy="12192001"/>
          </a:xfrm>
          <a:prstGeom prst="rect">
            <a:avLst/>
          </a:prstGeom>
          <a:gradFill>
            <a:gsLst>
              <a:gs pos="35000">
                <a:schemeClr val="bg1">
                  <a:alpha val="46000"/>
                </a:schemeClr>
              </a:gs>
              <a:gs pos="21000">
                <a:schemeClr val="bg1">
                  <a:alpha val="3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AE8B5C-F499-4C1F-9FAD-4D61A87384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553" y="3091928"/>
            <a:ext cx="9078562" cy="2387600"/>
          </a:xfrm>
        </p:spPr>
        <p:txBody>
          <a:bodyPr>
            <a:normAutofit/>
          </a:bodyPr>
          <a:lstStyle/>
          <a:p>
            <a:pPr algn="l"/>
            <a:r>
              <a:rPr lang="en-GB" sz="6100"/>
              <a:t>Spirituality in your everyday</a:t>
            </a:r>
            <a:br>
              <a:rPr lang="en-GB" sz="6100"/>
            </a:br>
            <a:r>
              <a:rPr lang="en-GB" sz="6100"/>
              <a:t>Media and religion</a:t>
            </a:r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8C9982-743C-4684-B17E-B370B09C28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4553" y="5624945"/>
            <a:ext cx="9078562" cy="592975"/>
          </a:xfrm>
        </p:spPr>
        <p:txBody>
          <a:bodyPr anchor="ctr">
            <a:normAutofit/>
          </a:bodyPr>
          <a:lstStyle/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22769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Arc 29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2AB2A-2937-4408-B938-38D832DFB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/>
              <a:t>Look at the images on the next slide they show a variety of different adverts. Your task is to detect whether there is a theme running through the images and what they show.</a:t>
            </a:r>
          </a:p>
        </p:txBody>
      </p:sp>
    </p:spTree>
    <p:extLst>
      <p:ext uri="{BB962C8B-B14F-4D97-AF65-F5344CB8AC3E}">
        <p14:creationId xmlns:p14="http://schemas.microsoft.com/office/powerpoint/2010/main" val="324832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ctangle 78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55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Zen Sells: Advertising Spirituality - Lion's Roar">
            <a:extLst>
              <a:ext uri="{FF2B5EF4-FFF2-40B4-BE49-F238E27FC236}">
                <a16:creationId xmlns:a16="http://schemas.microsoft.com/office/drawing/2014/main" id="{857A086D-5B80-434D-B873-599B77579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00" y="635000"/>
            <a:ext cx="2514600" cy="18034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Jesus is a brand of jeans | New Internationalist">
            <a:extLst>
              <a:ext uri="{FF2B5EF4-FFF2-40B4-BE49-F238E27FC236}">
                <a16:creationId xmlns:a16="http://schemas.microsoft.com/office/drawing/2014/main" id="{36E8F932-DF5A-44A7-8A82-E8CB11082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00" y="2514600"/>
            <a:ext cx="2514600" cy="36703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The Fall – The Standard Model">
            <a:extLst>
              <a:ext uri="{FF2B5EF4-FFF2-40B4-BE49-F238E27FC236}">
                <a16:creationId xmlns:a16="http://schemas.microsoft.com/office/drawing/2014/main" id="{CB0E6BC0-93CE-4A74-9C1C-1FF035C6B5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82" r="68920"/>
          <a:stretch/>
        </p:blipFill>
        <p:spPr bwMode="auto">
          <a:xfrm>
            <a:off x="3263900" y="635000"/>
            <a:ext cx="2501900" cy="24765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6D97D7-AA25-402A-ACC9-483ADE1874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2000" y="635000"/>
            <a:ext cx="1676400" cy="2476500"/>
          </a:xfrm>
          <a:prstGeom prst="rect">
            <a:avLst/>
          </a:prstGeom>
        </p:spPr>
      </p:pic>
      <p:pic>
        <p:nvPicPr>
          <p:cNvPr id="1030" name="Picture 6" descr="Jesus is a brand of jeans | New Internationalist">
            <a:extLst>
              <a:ext uri="{FF2B5EF4-FFF2-40B4-BE49-F238E27FC236}">
                <a16:creationId xmlns:a16="http://schemas.microsoft.com/office/drawing/2014/main" id="{3AED1294-A10A-4DF7-B577-88B09E0BA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900" y="3187700"/>
            <a:ext cx="1866900" cy="299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United Church of Canada's poster | Ads creative, Creative advertising,  Advertising">
            <a:extLst>
              <a:ext uri="{FF2B5EF4-FFF2-40B4-BE49-F238E27FC236}">
                <a16:creationId xmlns:a16="http://schemas.microsoft.com/office/drawing/2014/main" id="{0EE08CB0-1446-46E3-9DDA-A0A182C1F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0" y="3187700"/>
            <a:ext cx="2324100" cy="299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CF958D-47E3-4C85-B971-09B86513B3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07300" y="635000"/>
            <a:ext cx="3873500" cy="2679700"/>
          </a:xfrm>
          <a:prstGeom prst="rect">
            <a:avLst/>
          </a:prstGeom>
        </p:spPr>
      </p:pic>
      <p:pic>
        <p:nvPicPr>
          <p:cNvPr id="4" name="Picture 3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449B91D5-AC0F-4C8B-9082-38579F879C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7300" y="3390900"/>
            <a:ext cx="3873500" cy="279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995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1709F1D5-B0F1-4714-A239-E5B61C161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28FB460-D3FF-4440-A020-05982A09E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546" y="1011045"/>
            <a:ext cx="4369859" cy="4369859"/>
          </a:xfrm>
          <a:prstGeom prst="roundRect">
            <a:avLst>
              <a:gd name="adj" fmla="val 275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E1EB1D-913C-459B-A32D-7D4D42E94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826" y="1112969"/>
            <a:ext cx="3937298" cy="416601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Objectives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AEBDF8-4122-45A0-98E7-22A24E9F4D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3655" y="1791551"/>
            <a:ext cx="5257799" cy="4889350"/>
          </a:xfrm>
        </p:spPr>
        <p:txBody>
          <a:bodyPr anchor="t">
            <a:normAutofit/>
          </a:bodyPr>
          <a:lstStyle/>
          <a:p>
            <a:r>
              <a:rPr lang="en-GB" dirty="0"/>
              <a:t>Learn a definition of pop culture</a:t>
            </a:r>
          </a:p>
          <a:p>
            <a:r>
              <a:rPr lang="en-GB" dirty="0"/>
              <a:t>Understand how religion fits into pop culture</a:t>
            </a:r>
          </a:p>
          <a:p>
            <a:r>
              <a:rPr lang="cy-GB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Understand the effects that religion plays within the media</a:t>
            </a: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18308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01909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4" name="Rectangle 113">
            <a:extLst>
              <a:ext uri="{FF2B5EF4-FFF2-40B4-BE49-F238E27FC236}">
                <a16:creationId xmlns:a16="http://schemas.microsoft.com/office/drawing/2014/main" id="{004A8AE1-9605-41DC-920F-A4B8E8F23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6" name="Arc 115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790889" flipH="1">
            <a:off x="715850" y="795372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BD464B-F44E-415A-8F47-1C46A662FE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1360"/>
            <a:ext cx="5536397" cy="3935281"/>
          </a:xfrm>
        </p:spPr>
        <p:txBody>
          <a:bodyPr>
            <a:normAutofit/>
          </a:bodyPr>
          <a:lstStyle/>
          <a:p>
            <a:r>
              <a:rPr lang="en-GB" sz="2200" b="0" i="0" dirty="0">
                <a:effectLst/>
                <a:latin typeface="Georgia" panose="02040502050405020303" pitchFamily="18" charset="0"/>
              </a:rPr>
              <a:t>Popular culture (or "pop culture") refers in general to the traditions and material culture of a particular society. </a:t>
            </a:r>
          </a:p>
          <a:p>
            <a:r>
              <a:rPr lang="en-GB" sz="2200" b="0" i="0" dirty="0">
                <a:effectLst/>
                <a:latin typeface="Georgia" panose="02040502050405020303" pitchFamily="18" charset="0"/>
              </a:rPr>
              <a:t>In the modern West, pop culture refers to cultural products such as music, art, literature, fashion, dance, film, cyberculture, television, and radio that are consumed by the majority of a society's population. </a:t>
            </a:r>
          </a:p>
          <a:p>
            <a:r>
              <a:rPr lang="en-GB" sz="2200" b="0" i="0" dirty="0">
                <a:effectLst/>
                <a:latin typeface="Georgia" panose="02040502050405020303" pitchFamily="18" charset="0"/>
              </a:rPr>
              <a:t>Popular culture is those types of media that have mass accessibility and appeal.</a:t>
            </a:r>
            <a:endParaRPr lang="en-GB" sz="2200" dirty="0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92396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17460" y="4737713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42583D-0B20-44F0-989E-A0BC598C3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74281" y="1396686"/>
            <a:ext cx="3240506" cy="406462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So what is Pop Culture?</a:t>
            </a:r>
          </a:p>
        </p:txBody>
      </p:sp>
    </p:spTree>
    <p:extLst>
      <p:ext uri="{BB962C8B-B14F-4D97-AF65-F5344CB8AC3E}">
        <p14:creationId xmlns:p14="http://schemas.microsoft.com/office/powerpoint/2010/main" val="267683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B5FA7C47-B7C1-4D2E-AB49-ED23BA34B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Freeform 6">
            <a:extLst>
              <a:ext uri="{FF2B5EF4-FFF2-40B4-BE49-F238E27FC236}">
                <a16:creationId xmlns:a16="http://schemas.microsoft.com/office/drawing/2014/main" id="{596EE156-ABF1-4329-A6BA-03B4254E0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4" name="Rectangle 8">
            <a:extLst>
              <a:ext uri="{FF2B5EF4-FFF2-40B4-BE49-F238E27FC236}">
                <a16:creationId xmlns:a16="http://schemas.microsoft.com/office/drawing/2014/main" id="{19B9933F-AAB3-444A-8BB5-9CA194A8B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0" y="1370435"/>
            <a:ext cx="527226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" name="Freeform 7">
            <a:extLst>
              <a:ext uri="{FF2B5EF4-FFF2-40B4-BE49-F238E27FC236}">
                <a16:creationId xmlns:a16="http://schemas.microsoft.com/office/drawing/2014/main" id="{7D20183A-0B1D-4A1F-89B1-ADBEDBC6E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8" name="Rectangle 8">
            <a:extLst>
              <a:ext uri="{FF2B5EF4-FFF2-40B4-BE49-F238E27FC236}">
                <a16:creationId xmlns:a16="http://schemas.microsoft.com/office/drawing/2014/main" id="{131031D3-26CD-4214-A9A4-5857EFA15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305E9-E9FF-448B-A723-216570BDB8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9635" y="2546161"/>
            <a:ext cx="3200451" cy="298592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>
                <a:solidFill>
                  <a:srgbClr val="FEFFFF"/>
                </a:solidFill>
              </a:rPr>
              <a:t>Can you think of religion in any examples of pop culture that are not adverts?</a:t>
            </a:r>
          </a:p>
          <a:p>
            <a:pPr marL="0" indent="0">
              <a:buNone/>
            </a:pPr>
            <a:endParaRPr lang="en-GB" sz="2400">
              <a:solidFill>
                <a:srgbClr val="FEFFFF"/>
              </a:solidFill>
            </a:endParaRPr>
          </a:p>
          <a:p>
            <a:pPr marL="0" indent="0">
              <a:buNone/>
            </a:pPr>
            <a:r>
              <a:rPr lang="en-GB" sz="2400">
                <a:solidFill>
                  <a:srgbClr val="FEFFFF"/>
                </a:solidFill>
              </a:rPr>
              <a:t>Create a spider diagram of other examples</a:t>
            </a:r>
          </a:p>
          <a:p>
            <a:pPr marL="0" indent="0">
              <a:buNone/>
            </a:pPr>
            <a:endParaRPr lang="en-GB" sz="2400">
              <a:solidFill>
                <a:srgbClr val="FEFFFF"/>
              </a:solidFill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34156B1-00A2-4C78-BF88-F11F4B58F187}"/>
              </a:ext>
            </a:extLst>
          </p:cNvPr>
          <p:cNvGrpSpPr/>
          <p:nvPr/>
        </p:nvGrpSpPr>
        <p:grpSpPr>
          <a:xfrm>
            <a:off x="4998268" y="1354984"/>
            <a:ext cx="6539075" cy="3828612"/>
            <a:chOff x="4908601" y="2841675"/>
            <a:chExt cx="5163051" cy="3022953"/>
          </a:xfrm>
          <a:solidFill>
            <a:schemeClr val="accent2"/>
          </a:solidFill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2358022-BB7B-48EE-A9B3-90A53E42977A}"/>
                </a:ext>
              </a:extLst>
            </p:cNvPr>
            <p:cNvGrpSpPr/>
            <p:nvPr/>
          </p:nvGrpSpPr>
          <p:grpSpPr>
            <a:xfrm>
              <a:off x="4908601" y="3438453"/>
              <a:ext cx="4167271" cy="2426175"/>
              <a:chOff x="4908601" y="3438453"/>
              <a:chExt cx="4167271" cy="2426175"/>
            </a:xfrm>
            <a:grpFill/>
          </p:grpSpPr>
          <p:sp>
            <p:nvSpPr>
              <p:cNvPr id="2" name="Cloud 1">
                <a:extLst>
                  <a:ext uri="{FF2B5EF4-FFF2-40B4-BE49-F238E27FC236}">
                    <a16:creationId xmlns:a16="http://schemas.microsoft.com/office/drawing/2014/main" id="{B3AC69DA-B90E-4C38-AA2E-362C241AF727}"/>
                  </a:ext>
                </a:extLst>
              </p:cNvPr>
              <p:cNvSpPr/>
              <p:nvPr/>
            </p:nvSpPr>
            <p:spPr>
              <a:xfrm>
                <a:off x="4908601" y="3438453"/>
                <a:ext cx="4167271" cy="2426175"/>
              </a:xfrm>
              <a:prstGeom prst="cloud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97D194E-9DF0-4FAD-AAB7-3B54D80BC44F}"/>
                  </a:ext>
                </a:extLst>
              </p:cNvPr>
              <p:cNvSpPr txBox="1"/>
              <p:nvPr/>
            </p:nvSpPr>
            <p:spPr>
              <a:xfrm>
                <a:off x="5594131" y="4203506"/>
                <a:ext cx="2796209" cy="646331"/>
              </a:xfrm>
              <a:prstGeom prst="rect">
                <a:avLst/>
              </a:prstGeom>
              <a:grpFill/>
            </p:spPr>
            <p:txBody>
              <a:bodyPr wrap="square" rtlCol="0">
                <a:normAutofit/>
              </a:bodyPr>
              <a:lstStyle/>
              <a:p>
                <a:pPr algn="ctr">
                  <a:lnSpc>
                    <a:spcPct val="90000"/>
                  </a:lnSpc>
                  <a:spcAft>
                    <a:spcPts val="600"/>
                  </a:spcAft>
                </a:pPr>
                <a:r>
                  <a:rPr lang="en-GB" sz="5000"/>
                  <a:t>Pop culture</a:t>
                </a:r>
              </a:p>
            </p:txBody>
          </p:sp>
        </p:grp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6EB8C149-EB32-4EA7-8EC0-AFAAF046F335}"/>
                </a:ext>
              </a:extLst>
            </p:cNvPr>
            <p:cNvCxnSpPr/>
            <p:nvPr/>
          </p:nvCxnSpPr>
          <p:spPr>
            <a:xfrm flipV="1">
              <a:off x="8640417" y="2841675"/>
              <a:ext cx="1431235" cy="882186"/>
            </a:xfrm>
            <a:prstGeom prst="straightConnector1">
              <a:avLst/>
            </a:prstGeom>
            <a:grpFill/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D6BDBF07-EA29-4ED4-A792-3B9F68FCE80C}"/>
                </a:ext>
              </a:extLst>
            </p:cNvPr>
            <p:cNvCxnSpPr/>
            <p:nvPr/>
          </p:nvCxnSpPr>
          <p:spPr>
            <a:xfrm>
              <a:off x="8521148" y="5155096"/>
              <a:ext cx="1550504" cy="709532"/>
            </a:xfrm>
            <a:prstGeom prst="straightConnector1">
              <a:avLst/>
            </a:prstGeom>
            <a:grpFill/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3091D62F-19F2-424B-8246-46C89CE9936B}"/>
                </a:ext>
              </a:extLst>
            </p:cNvPr>
            <p:cNvCxnSpPr/>
            <p:nvPr/>
          </p:nvCxnSpPr>
          <p:spPr>
            <a:xfrm flipH="1" flipV="1">
              <a:off x="5223603" y="2841675"/>
              <a:ext cx="1057927" cy="864562"/>
            </a:xfrm>
            <a:prstGeom prst="straightConnector1">
              <a:avLst/>
            </a:prstGeom>
            <a:grpFill/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27979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5CB593EA-2F98-479F-B4C4-F366571FA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9FA7728-3258-4601-9EDA-5B2F671794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699" y="3474720"/>
            <a:ext cx="4266512" cy="28585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896D462-D739-4666-9F07-85494CB81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4455" y="968214"/>
            <a:ext cx="2613376" cy="1731361"/>
          </a:xfrm>
          <a:prstGeom prst="rect">
            <a:avLst/>
          </a:prstGeom>
        </p:spPr>
      </p:pic>
      <p:pic>
        <p:nvPicPr>
          <p:cNvPr id="4100" name="Picture 4" descr="The Pope Wears Prada: how religion and fashion connected at Met Gala 2018">
            <a:extLst>
              <a:ext uri="{FF2B5EF4-FFF2-40B4-BE49-F238E27FC236}">
                <a16:creationId xmlns:a16="http://schemas.microsoft.com/office/drawing/2014/main" id="{7F73755B-EB6A-4E28-B3B5-CDC28E763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39987" y="917972"/>
            <a:ext cx="2589181" cy="1831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Good Omens (TV Mini-Series 2019) - IMDb">
            <a:extLst>
              <a:ext uri="{FF2B5EF4-FFF2-40B4-BE49-F238E27FC236}">
                <a16:creationId xmlns:a16="http://schemas.microsoft.com/office/drawing/2014/main" id="{2D2E33B8-98CC-4EC6-B177-CF5C36271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06884" y="457200"/>
            <a:ext cx="1858537" cy="2753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7305E1-21FA-42CC-B263-34B1A53D76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624" y="960112"/>
            <a:ext cx="3120112" cy="1739463"/>
          </a:xfrm>
          <a:prstGeom prst="rect">
            <a:avLst/>
          </a:prstGeom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id="{39BEB6D0-9E4E-4221-93D1-74ABECEE9E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45910" y="3474720"/>
            <a:ext cx="6046090" cy="3383281"/>
          </a:xfrm>
          <a:prstGeom prst="rect">
            <a:avLst/>
          </a:prstGeom>
          <a:solidFill>
            <a:srgbClr val="4457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A19D44-4272-4B33-8C8C-35F3D5786E6B}"/>
              </a:ext>
            </a:extLst>
          </p:cNvPr>
          <p:cNvSpPr txBox="1"/>
          <p:nvPr/>
        </p:nvSpPr>
        <p:spPr>
          <a:xfrm>
            <a:off x="6485650" y="3935491"/>
            <a:ext cx="5366610" cy="27498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2400" u="sng">
                <a:solidFill>
                  <a:srgbClr val="FFFFFF"/>
                </a:solidFill>
              </a:rPr>
              <a:t>Examples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FFFFFF"/>
                </a:solidFill>
              </a:rPr>
              <a:t>Film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FFFFFF"/>
                </a:solidFill>
              </a:rPr>
              <a:t>Television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FFFFFF"/>
                </a:solidFill>
              </a:rPr>
              <a:t>Sport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FFFFFF"/>
                </a:solidFill>
              </a:rPr>
              <a:t>Music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FFFFFF"/>
                </a:solidFill>
              </a:rPr>
              <a:t>Fashion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11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176F6D-AEB0-45B7-97B5-7E4FCF714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>
                <a:hlinkClick r:id="rId2"/>
              </a:rPr>
              <a:t>Watch the following video:</a:t>
            </a:r>
          </a:p>
          <a:p>
            <a:r>
              <a:rPr lang="en-GB" dirty="0">
                <a:hlinkClick r:id="rId2"/>
              </a:rPr>
              <a:t>https://youtu.be/It4CDeqBXmU</a:t>
            </a:r>
            <a:r>
              <a:rPr lang="en-GB" dirty="0"/>
              <a:t> </a:t>
            </a:r>
          </a:p>
          <a:p>
            <a:r>
              <a:rPr lang="en-GB" dirty="0"/>
              <a:t>Whilst watching this video, I want you to see if you can pick up on points that display religion negatively AND any points that display religion positively</a:t>
            </a:r>
          </a:p>
        </p:txBody>
      </p:sp>
    </p:spTree>
    <p:extLst>
      <p:ext uri="{BB962C8B-B14F-4D97-AF65-F5344CB8AC3E}">
        <p14:creationId xmlns:p14="http://schemas.microsoft.com/office/powerpoint/2010/main" val="653590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9BF2A4-8B71-4962-B2E2-D2BFB7DC8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17987"/>
            <a:ext cx="4118113" cy="577501"/>
          </a:xfrm>
        </p:spPr>
        <p:txBody>
          <a:bodyPr anchor="b">
            <a:noAutofit/>
          </a:bodyPr>
          <a:lstStyle/>
          <a:p>
            <a:pPr algn="r"/>
            <a:r>
              <a:rPr lang="en-GB" sz="3200" dirty="0">
                <a:solidFill>
                  <a:schemeClr val="bg1"/>
                </a:solidFill>
              </a:rPr>
              <a:t>Benefits and negatives of how the media portrays  religion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7C73C432-9598-4A3F-9B75-C10B2456A3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8869487"/>
              </p:ext>
            </p:extLst>
          </p:nvPr>
        </p:nvGraphicFramePr>
        <p:xfrm>
          <a:off x="2032000" y="2495456"/>
          <a:ext cx="8128000" cy="319432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708676916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545102848"/>
                    </a:ext>
                  </a:extLst>
                </a:gridCol>
              </a:tblGrid>
              <a:tr h="645309">
                <a:tc>
                  <a:txBody>
                    <a:bodyPr/>
                    <a:lstStyle/>
                    <a:p>
                      <a:r>
                        <a:rPr lang="en-GB" dirty="0"/>
                        <a:t>Negatives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Positives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4127746"/>
                  </a:ext>
                </a:extLst>
              </a:tr>
              <a:tr h="254901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Often ridicules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Shows religion as being dangerous – cult like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Suggests followers are crazy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Changes the story to fit the narrative that adverts/films etc are trying to show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Exploitation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Promotes religion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Can often show positives aspects of religious belief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Information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Creative – met gala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4772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6318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2782" y="-1386168"/>
            <a:ext cx="2424873" cy="3611191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571000" y="-338582"/>
            <a:ext cx="1635955" cy="1635955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7985" y="-6588"/>
            <a:ext cx="4059393" cy="2548110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262924" y="1465780"/>
            <a:ext cx="1185708" cy="118570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9557" y="5198743"/>
            <a:ext cx="2444907" cy="2366116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769787" y="5439893"/>
            <a:ext cx="928467" cy="92846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1" y="734311"/>
            <a:ext cx="5389379" cy="538937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3" y="33283"/>
            <a:ext cx="6791435" cy="6791435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2C2389-60AC-4E06-92EB-257538B940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4642" y="2353641"/>
            <a:ext cx="5782716" cy="2150719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 b="1" kern="1200" dirty="0">
                <a:solidFill>
                  <a:srgbClr val="080808"/>
                </a:solidFill>
                <a:latin typeface="+mj-lt"/>
                <a:ea typeface="+mj-ea"/>
                <a:cs typeface="+mj-cs"/>
              </a:rPr>
              <a:t>So what have we learnt today?</a:t>
            </a: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9823" y="5457591"/>
            <a:ext cx="2231794" cy="2568811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720059" y="5243545"/>
            <a:ext cx="959985" cy="959985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8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4129E1942A84CA5D85470FB25F56B" ma:contentTypeVersion="14" ma:contentTypeDescription="Create a new document." ma:contentTypeScope="" ma:versionID="29e2e9826296eeb4e8978a0fa9d5dd44">
  <xsd:schema xmlns:xsd="http://www.w3.org/2001/XMLSchema" xmlns:xs="http://www.w3.org/2001/XMLSchema" xmlns:p="http://schemas.microsoft.com/office/2006/metadata/properties" xmlns:ns2="d0c16ae7-32b4-4740-b0a7-dfd26a9ffd57" xmlns:ns3="cf19616a-23ad-4fd8-a146-2d8a5c50165e" targetNamespace="http://schemas.microsoft.com/office/2006/metadata/properties" ma:root="true" ma:fieldsID="98347bbdb18a2ebb6be66997e41179ed" ns2:_="" ns3:_="">
    <xsd:import namespace="d0c16ae7-32b4-4740-b0a7-dfd26a9ffd57"/>
    <xsd:import namespace="cf19616a-23ad-4fd8-a146-2d8a5c50165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c16ae7-32b4-4740-b0a7-dfd26a9ffd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19616a-23ad-4fd8-a146-2d8a5c50165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74CB8D7-50F3-4542-85D8-A6EA3D1872A5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83B8375-9F41-4116-A837-8FB3883FEAE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6868C9-FF07-4965-BF85-0476903543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0c16ae7-32b4-4740-b0a7-dfd26a9ffd57"/>
    <ds:schemaRef ds:uri="cf19616a-23ad-4fd8-a146-2d8a5c50165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285</Words>
  <Application>Microsoft Office PowerPoint</Application>
  <PresentationFormat>Widescreen</PresentationFormat>
  <Paragraphs>36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Georgia</vt:lpstr>
      <vt:lpstr>Office Theme</vt:lpstr>
      <vt:lpstr>Spirituality in your everyday Media and religion</vt:lpstr>
      <vt:lpstr>PowerPoint Presentation</vt:lpstr>
      <vt:lpstr>PowerPoint Presentation</vt:lpstr>
      <vt:lpstr>Objectives</vt:lpstr>
      <vt:lpstr>So what is Pop Culture?</vt:lpstr>
      <vt:lpstr>PowerPoint Presentation</vt:lpstr>
      <vt:lpstr>PowerPoint Presentation</vt:lpstr>
      <vt:lpstr>PowerPoint Presentation</vt:lpstr>
      <vt:lpstr>Benefits and negatives of how the media portrays  religion</vt:lpstr>
      <vt:lpstr>So what have we learnt today?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Spirituality in your everyday Media and religion</dc:title>
  <dc:creator>Niamh Stevenson</dc:creator>
  <cp:lastModifiedBy>Rachel Bendall</cp:lastModifiedBy>
  <cp:revision>3</cp:revision>
  <dcterms:created xsi:type="dcterms:W3CDTF">2020-10-28T20:24:14Z</dcterms:created>
  <dcterms:modified xsi:type="dcterms:W3CDTF">2024-02-19T16:19:48Z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0x010100F3E4129E1942A84CA5D85470FB25F56B</vt:lpwstr>
  </property>
</Properties>
</file>