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71" r:id="rId3"/>
    <p:sldId id="258" r:id="rId4"/>
    <p:sldId id="259" r:id="rId5"/>
    <p:sldId id="269" r:id="rId6"/>
    <p:sldId id="270" r:id="rId7"/>
    <p:sldId id="260" r:id="rId8"/>
    <p:sldId id="261" r:id="rId9"/>
    <p:sldId id="262" r:id="rId10"/>
    <p:sldId id="263" r:id="rId11"/>
    <p:sldId id="264" r:id="rId12"/>
    <p:sldId id="265" r:id="rId13"/>
    <p:sldId id="266" r:id="rId14"/>
    <p:sldId id="267"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3137" autoAdjust="0"/>
  </p:normalViewPr>
  <p:slideViewPr>
    <p:cSldViewPr snapToGrid="0" showGuides="1">
      <p:cViewPr varScale="1">
        <p:scale>
          <a:sx n="68" d="100"/>
          <a:sy n="68" d="100"/>
        </p:scale>
        <p:origin x="1262"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6E8F3B-F873-4295-8948-224B5ED1E1F4}" type="datetimeFigureOut">
              <a:rPr lang="en-GB" smtClean="0"/>
              <a:t>07/06/2024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79A401-7DE7-4CA3-A168-35150D09BFB8}" type="slidenum">
              <a:rPr lang="en-GB" smtClean="0"/>
              <a:t>‹#›</a:t>
            </a:fld>
            <a:endParaRPr lang="en-GB"/>
          </a:p>
        </p:txBody>
      </p:sp>
    </p:spTree>
    <p:extLst>
      <p:ext uri="{BB962C8B-B14F-4D97-AF65-F5344CB8AC3E}">
        <p14:creationId xmlns:p14="http://schemas.microsoft.com/office/powerpoint/2010/main" val="1790385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3</a:t>
            </a:fld>
            <a:endParaRPr lang="en-GB"/>
          </a:p>
        </p:txBody>
      </p:sp>
    </p:spTree>
    <p:extLst>
      <p:ext uri="{BB962C8B-B14F-4D97-AF65-F5344CB8AC3E}">
        <p14:creationId xmlns:p14="http://schemas.microsoft.com/office/powerpoint/2010/main" val="4207163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4</a:t>
            </a:fld>
            <a:endParaRPr lang="en-GB"/>
          </a:p>
        </p:txBody>
      </p:sp>
    </p:spTree>
    <p:extLst>
      <p:ext uri="{BB962C8B-B14F-4D97-AF65-F5344CB8AC3E}">
        <p14:creationId xmlns:p14="http://schemas.microsoft.com/office/powerpoint/2010/main" val="474377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5</a:t>
            </a:fld>
            <a:endParaRPr lang="en-GB"/>
          </a:p>
        </p:txBody>
      </p:sp>
    </p:spTree>
    <p:extLst>
      <p:ext uri="{BB962C8B-B14F-4D97-AF65-F5344CB8AC3E}">
        <p14:creationId xmlns:p14="http://schemas.microsoft.com/office/powerpoint/2010/main" val="29351850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6</a:t>
            </a:fld>
            <a:endParaRPr lang="en-GB"/>
          </a:p>
        </p:txBody>
      </p:sp>
    </p:spTree>
    <p:extLst>
      <p:ext uri="{BB962C8B-B14F-4D97-AF65-F5344CB8AC3E}">
        <p14:creationId xmlns:p14="http://schemas.microsoft.com/office/powerpoint/2010/main" val="13733813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7</a:t>
            </a:fld>
            <a:endParaRPr lang="en-GB"/>
          </a:p>
        </p:txBody>
      </p:sp>
    </p:spTree>
    <p:extLst>
      <p:ext uri="{BB962C8B-B14F-4D97-AF65-F5344CB8AC3E}">
        <p14:creationId xmlns:p14="http://schemas.microsoft.com/office/powerpoint/2010/main" val="2683767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8</a:t>
            </a:fld>
            <a:endParaRPr lang="en-GB"/>
          </a:p>
        </p:txBody>
      </p:sp>
    </p:spTree>
    <p:extLst>
      <p:ext uri="{BB962C8B-B14F-4D97-AF65-F5344CB8AC3E}">
        <p14:creationId xmlns:p14="http://schemas.microsoft.com/office/powerpoint/2010/main" val="1130566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9</a:t>
            </a:fld>
            <a:endParaRPr lang="en-GB"/>
          </a:p>
        </p:txBody>
      </p:sp>
    </p:spTree>
    <p:extLst>
      <p:ext uri="{BB962C8B-B14F-4D97-AF65-F5344CB8AC3E}">
        <p14:creationId xmlns:p14="http://schemas.microsoft.com/office/powerpoint/2010/main" val="32315946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10</a:t>
            </a:fld>
            <a:endParaRPr lang="en-GB"/>
          </a:p>
        </p:txBody>
      </p:sp>
    </p:spTree>
    <p:extLst>
      <p:ext uri="{BB962C8B-B14F-4D97-AF65-F5344CB8AC3E}">
        <p14:creationId xmlns:p14="http://schemas.microsoft.com/office/powerpoint/2010/main" val="18730682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11</a:t>
            </a:fld>
            <a:endParaRPr lang="en-GB"/>
          </a:p>
        </p:txBody>
      </p:sp>
    </p:spTree>
    <p:extLst>
      <p:ext uri="{BB962C8B-B14F-4D97-AF65-F5344CB8AC3E}">
        <p14:creationId xmlns:p14="http://schemas.microsoft.com/office/powerpoint/2010/main" val="30305601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12</a:t>
            </a:fld>
            <a:endParaRPr lang="en-GB"/>
          </a:p>
        </p:txBody>
      </p:sp>
    </p:spTree>
    <p:extLst>
      <p:ext uri="{BB962C8B-B14F-4D97-AF65-F5344CB8AC3E}">
        <p14:creationId xmlns:p14="http://schemas.microsoft.com/office/powerpoint/2010/main" val="8007947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79A401-7DE7-4CA3-A168-35150D09BFB8}" type="slidenum">
              <a:rPr lang="en-GB" smtClean="0"/>
              <a:t>13</a:t>
            </a:fld>
            <a:endParaRPr lang="en-GB"/>
          </a:p>
        </p:txBody>
      </p:sp>
    </p:spTree>
    <p:extLst>
      <p:ext uri="{BB962C8B-B14F-4D97-AF65-F5344CB8AC3E}">
        <p14:creationId xmlns:p14="http://schemas.microsoft.com/office/powerpoint/2010/main" val="24880451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6/7/2024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6/7/2024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6/7/2024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6/7/2024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6/7/2024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6/7/2024</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6/7/2024</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6/7/2024</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6/7/2024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6/7/2024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6/7/2024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6/7/2024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21984" y="2331076"/>
            <a:ext cx="7070501" cy="13909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t>Staff Shortage and Laboure Challenges</a:t>
            </a:r>
            <a:endParaRPr lang="en-GB" sz="2800" dirty="0"/>
          </a:p>
        </p:txBody>
      </p:sp>
    </p:spTree>
    <p:extLst>
      <p:ext uri="{BB962C8B-B14F-4D97-AF65-F5344CB8AC3E}">
        <p14:creationId xmlns:p14="http://schemas.microsoft.com/office/powerpoint/2010/main" val="3833861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0" y="1928590"/>
            <a:ext cx="6096000" cy="2951064"/>
          </a:xfrm>
          <a:prstGeom prst="rect">
            <a:avLst/>
          </a:prstGeom>
        </p:spPr>
        <p:txBody>
          <a:bodyPr>
            <a:spAutoFit/>
          </a:bodyPr>
          <a:lstStyle/>
          <a:p>
            <a:pPr>
              <a:lnSpc>
                <a:spcPct val="150000"/>
              </a:lnSpc>
            </a:pPr>
            <a:r>
              <a:rPr lang="en-GB" dirty="0">
                <a:latin typeface="Times New Roman" panose="02020603050405020304" pitchFamily="18" charset="0"/>
                <a:ea typeface="Arial" panose="020B0604020202020204" pitchFamily="34" charset="0"/>
                <a:cs typeface="Arial" panose="020B0604020202020204" pitchFamily="34" charset="0"/>
              </a:rPr>
              <a:t>Module Name: Contemporary Themes in the Hotel and Hospitality Sector</a:t>
            </a:r>
          </a:p>
          <a:p>
            <a:pPr>
              <a:lnSpc>
                <a:spcPct val="150000"/>
              </a:lnSpc>
            </a:pPr>
            <a:r>
              <a:rPr lang="en-GB" dirty="0">
                <a:latin typeface="Times New Roman" panose="02020603050405020304" pitchFamily="18" charset="0"/>
                <a:ea typeface="Arial" panose="020B0604020202020204" pitchFamily="34" charset="0"/>
                <a:cs typeface="Arial" panose="020B0604020202020204" pitchFamily="34" charset="0"/>
              </a:rPr>
              <a:t>Module Code:BMIH6001</a:t>
            </a:r>
          </a:p>
          <a:p>
            <a:pPr>
              <a:lnSpc>
                <a:spcPct val="150000"/>
              </a:lnSpc>
            </a:pPr>
            <a:r>
              <a:rPr lang="en-GB" dirty="0">
                <a:latin typeface="Times New Roman" panose="02020603050405020304" pitchFamily="18" charset="0"/>
                <a:ea typeface="Arial" panose="020B0604020202020204" pitchFamily="34" charset="0"/>
                <a:cs typeface="Arial" panose="020B0604020202020204" pitchFamily="34" charset="0"/>
              </a:rPr>
              <a:t>Assignment Title:</a:t>
            </a:r>
            <a:r>
              <a:rPr lang="en-GB" sz="1400" dirty="0">
                <a:latin typeface="Times New Roman" panose="02020603050405020304" pitchFamily="18" charset="0"/>
                <a:ea typeface="Arial" panose="020B0604020202020204" pitchFamily="34" charset="0"/>
                <a:cs typeface="Arial" panose="020B0604020202020204" pitchFamily="34" charset="0"/>
              </a:rPr>
              <a:t> </a:t>
            </a:r>
            <a:r>
              <a:rPr lang="en-US" dirty="0">
                <a:latin typeface="Times New Roman" panose="02020603050405020304" pitchFamily="18" charset="0"/>
                <a:cs typeface="Times New Roman" panose="02020603050405020304" pitchFamily="18" charset="0"/>
              </a:rPr>
              <a:t>Staff Shortage and </a:t>
            </a:r>
            <a:r>
              <a:rPr lang="en-US" dirty="0" err="1">
                <a:latin typeface="Times New Roman" panose="02020603050405020304" pitchFamily="18" charset="0"/>
                <a:cs typeface="Times New Roman" panose="02020603050405020304" pitchFamily="18" charset="0"/>
              </a:rPr>
              <a:t>Labour</a:t>
            </a:r>
            <a:r>
              <a:rPr lang="en-US" dirty="0">
                <a:latin typeface="Times New Roman" panose="02020603050405020304" pitchFamily="18" charset="0"/>
                <a:cs typeface="Times New Roman" panose="02020603050405020304" pitchFamily="18" charset="0"/>
              </a:rPr>
              <a:t> Challenges</a:t>
            </a:r>
            <a:endParaRPr lang="en-GB" dirty="0">
              <a:latin typeface="Times New Roman" panose="02020603050405020304" pitchFamily="18" charset="0"/>
              <a:ea typeface="Arial" panose="020B0604020202020204" pitchFamily="34" charset="0"/>
              <a:cs typeface="Times New Roman" panose="02020603050405020304" pitchFamily="18" charset="0"/>
            </a:endParaRPr>
          </a:p>
          <a:p>
            <a:pPr>
              <a:lnSpc>
                <a:spcPct val="150000"/>
              </a:lnSpc>
            </a:pPr>
            <a:r>
              <a:rPr lang="en-GB" dirty="0">
                <a:latin typeface="Times New Roman" panose="02020603050405020304" pitchFamily="18" charset="0"/>
                <a:ea typeface="Arial" panose="020B0604020202020204" pitchFamily="34" charset="0"/>
                <a:cs typeface="Arial" panose="020B0604020202020204" pitchFamily="34" charset="0"/>
              </a:rPr>
              <a:t>Student Name: Naila Hossain </a:t>
            </a:r>
            <a:r>
              <a:rPr lang="en-GB" dirty="0" err="1">
                <a:latin typeface="Times New Roman" panose="02020603050405020304" pitchFamily="18" charset="0"/>
                <a:ea typeface="Arial" panose="020B0604020202020204" pitchFamily="34" charset="0"/>
                <a:cs typeface="Arial" panose="020B0604020202020204" pitchFamily="34" charset="0"/>
              </a:rPr>
              <a:t>Lipika</a:t>
            </a:r>
            <a:endParaRPr lang="en-GB" dirty="0">
              <a:latin typeface="Times New Roman" panose="02020603050405020304" pitchFamily="18" charset="0"/>
              <a:ea typeface="Arial" panose="020B0604020202020204" pitchFamily="34" charset="0"/>
              <a:cs typeface="Arial" panose="020B0604020202020204" pitchFamily="34" charset="0"/>
            </a:endParaRPr>
          </a:p>
          <a:p>
            <a:pPr>
              <a:lnSpc>
                <a:spcPct val="150000"/>
              </a:lnSpc>
            </a:pPr>
            <a:r>
              <a:rPr lang="en-GB" dirty="0">
                <a:latin typeface="Times New Roman" panose="02020603050405020304" pitchFamily="18" charset="0"/>
                <a:ea typeface="Arial" panose="020B0604020202020204" pitchFamily="34" charset="0"/>
                <a:cs typeface="Arial" panose="020B0604020202020204" pitchFamily="34" charset="0"/>
              </a:rPr>
              <a:t>Student Id: 2107176</a:t>
            </a:r>
          </a:p>
          <a:p>
            <a:pPr>
              <a:lnSpc>
                <a:spcPct val="150000"/>
              </a:lnSpc>
            </a:pPr>
            <a:r>
              <a:rPr lang="en-GB" dirty="0">
                <a:latin typeface="Times New Roman" panose="02020603050405020304" pitchFamily="18" charset="0"/>
                <a:ea typeface="Arial" panose="020B0604020202020204" pitchFamily="34" charset="0"/>
                <a:cs typeface="Arial" panose="020B0604020202020204" pitchFamily="34" charset="0"/>
              </a:rPr>
              <a:t>Lecturer Name: Natalie Brailsford</a:t>
            </a:r>
            <a:endParaRPr lang="en-GB"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2327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53037" y="1700010"/>
            <a:ext cx="5074276" cy="77273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a:t>Introduction</a:t>
            </a:r>
          </a:p>
        </p:txBody>
      </p:sp>
      <p:sp>
        <p:nvSpPr>
          <p:cNvPr id="3" name="Rectangle 2"/>
          <p:cNvSpPr/>
          <p:nvPr/>
        </p:nvSpPr>
        <p:spPr>
          <a:xfrm>
            <a:off x="857503" y="1799774"/>
            <a:ext cx="7249267" cy="413700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dirty="0"/>
              <a:t>The hotel and hospitality sector is one of the extremely labour-intensive industries in the global economy. </a:t>
            </a:r>
          </a:p>
          <a:p>
            <a:pPr marL="285750" indent="-285750" algn="just">
              <a:buFont typeface="Arial" panose="020B0604020202020204" pitchFamily="34" charset="0"/>
              <a:buChar char="•"/>
            </a:pPr>
            <a:r>
              <a:rPr lang="en-GB" dirty="0"/>
              <a:t>Premier Inn Hotels, the Premier Inn Newcastle City Centre Hotel struggles with labour force issues as well.</a:t>
            </a:r>
          </a:p>
          <a:p>
            <a:pPr marL="285750" indent="-285750" algn="just">
              <a:buFont typeface="Arial" panose="020B0604020202020204" pitchFamily="34" charset="0"/>
              <a:buChar char="•"/>
            </a:pPr>
            <a:r>
              <a:rPr lang="en-GB" dirty="0"/>
              <a:t>The sector has been facing high turnover rates, skills gaps, and the impacts of the COVID-19 pandemic that aggravated labour shortages. These challenges require a comprehensive response to preserve the industry and promote its development.</a:t>
            </a:r>
          </a:p>
        </p:txBody>
      </p:sp>
      <p:pic>
        <p:nvPicPr>
          <p:cNvPr id="4" name="Picture 3"/>
          <p:cNvPicPr>
            <a:picLocks noChangeAspect="1"/>
          </p:cNvPicPr>
          <p:nvPr/>
        </p:nvPicPr>
        <p:blipFill>
          <a:blip r:embed="rId3"/>
          <a:stretch>
            <a:fillRect/>
          </a:stretch>
        </p:blipFill>
        <p:spPr>
          <a:xfrm>
            <a:off x="8589986" y="2668807"/>
            <a:ext cx="2619375" cy="2367217"/>
          </a:xfrm>
          <a:prstGeom prst="rect">
            <a:avLst/>
          </a:prstGeom>
        </p:spPr>
      </p:pic>
    </p:spTree>
    <p:extLst>
      <p:ext uri="{BB962C8B-B14F-4D97-AF65-F5344CB8AC3E}">
        <p14:creationId xmlns:p14="http://schemas.microsoft.com/office/powerpoint/2010/main" val="525962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8571" y="1534604"/>
            <a:ext cx="5048518" cy="9401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Overview of Literature </a:t>
            </a:r>
            <a:r>
              <a:rPr lang="en-GB" b="1" dirty="0" err="1"/>
              <a:t>cont</a:t>
            </a:r>
            <a:r>
              <a:rPr lang="en-GB" b="1" dirty="0"/>
              <a:t>…</a:t>
            </a:r>
            <a:endParaRPr lang="en-GB" dirty="0"/>
          </a:p>
        </p:txBody>
      </p:sp>
      <p:sp>
        <p:nvSpPr>
          <p:cNvPr id="3" name="Rectangle 2"/>
          <p:cNvSpPr/>
          <p:nvPr/>
        </p:nvSpPr>
        <p:spPr>
          <a:xfrm>
            <a:off x="953036" y="1841679"/>
            <a:ext cx="7804597" cy="347729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dirty="0"/>
          </a:p>
        </p:txBody>
      </p:sp>
      <p:pic>
        <p:nvPicPr>
          <p:cNvPr id="4" name="Picture 3"/>
          <p:cNvPicPr>
            <a:picLocks noChangeAspect="1"/>
          </p:cNvPicPr>
          <p:nvPr/>
        </p:nvPicPr>
        <p:blipFill>
          <a:blip r:embed="rId3"/>
          <a:stretch>
            <a:fillRect/>
          </a:stretch>
        </p:blipFill>
        <p:spPr>
          <a:xfrm>
            <a:off x="7965955" y="2167687"/>
            <a:ext cx="2870367" cy="2936576"/>
          </a:xfrm>
          <a:prstGeom prst="rect">
            <a:avLst/>
          </a:prstGeom>
        </p:spPr>
      </p:pic>
      <p:sp>
        <p:nvSpPr>
          <p:cNvPr id="5" name="Rectangle 4"/>
          <p:cNvSpPr/>
          <p:nvPr/>
        </p:nvSpPr>
        <p:spPr>
          <a:xfrm>
            <a:off x="1146412" y="2167687"/>
            <a:ext cx="6209731" cy="3032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q"/>
            </a:pPr>
            <a:r>
              <a:rPr lang="en-GB" dirty="0"/>
              <a:t>One of the major gaps is a high rate of labour turnover which arises from low pay, long working hours and lack of career progression (Buchan, 2016).</a:t>
            </a:r>
          </a:p>
          <a:p>
            <a:pPr marL="285750" indent="-285750" algn="just">
              <a:buFont typeface="Wingdings" panose="05000000000000000000" pitchFamily="2" charset="2"/>
              <a:buChar char="q"/>
            </a:pPr>
            <a:r>
              <a:rPr lang="en-GB" dirty="0"/>
              <a:t> Another reason for the large number of employee turnovers is that many types of work in the field of hospitality are repeated regularly, as well as the physical and emotional strains of the work.</a:t>
            </a:r>
          </a:p>
        </p:txBody>
      </p:sp>
    </p:spTree>
    <p:extLst>
      <p:ext uri="{BB962C8B-B14F-4D97-AF65-F5344CB8AC3E}">
        <p14:creationId xmlns:p14="http://schemas.microsoft.com/office/powerpoint/2010/main" val="1279407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05469" y="1521725"/>
            <a:ext cx="5048518" cy="9401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Overview of Literature </a:t>
            </a:r>
            <a:r>
              <a:rPr lang="en-GB" b="1" dirty="0" err="1"/>
              <a:t>cont</a:t>
            </a:r>
            <a:r>
              <a:rPr lang="en-GB" b="1" dirty="0"/>
              <a:t>…</a:t>
            </a:r>
            <a:endParaRPr lang="en-GB" dirty="0"/>
          </a:p>
        </p:txBody>
      </p:sp>
      <p:sp>
        <p:nvSpPr>
          <p:cNvPr id="3" name="Rectangle 2"/>
          <p:cNvSpPr/>
          <p:nvPr/>
        </p:nvSpPr>
        <p:spPr>
          <a:xfrm>
            <a:off x="1105469" y="1882622"/>
            <a:ext cx="6864824" cy="34400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q"/>
            </a:pPr>
            <a:r>
              <a:rPr lang="en-GB" dirty="0"/>
              <a:t>The current technology and high service criteria also contribute to the skills- shortages because the ability to operate with new computer technologies and platforms is necessary for employees (Baum and </a:t>
            </a:r>
            <a:r>
              <a:rPr lang="en-GB" dirty="0" err="1"/>
              <a:t>Hai</a:t>
            </a:r>
            <a:r>
              <a:rPr lang="en-GB" dirty="0"/>
              <a:t>, 2020). </a:t>
            </a:r>
          </a:p>
          <a:p>
            <a:pPr marL="285750" indent="-285750" algn="just">
              <a:buFont typeface="Wingdings" panose="05000000000000000000" pitchFamily="2" charset="2"/>
              <a:buChar char="q"/>
            </a:pPr>
            <a:r>
              <a:rPr lang="en-GB" dirty="0"/>
              <a:t>COVID-19 impacted the hospitality labour market as it got rid of many employees during the lockdown, especially by offering furlough or layoffs which depleted the workforce.</a:t>
            </a:r>
          </a:p>
        </p:txBody>
      </p:sp>
      <p:pic>
        <p:nvPicPr>
          <p:cNvPr id="5" name="Picture 4"/>
          <p:cNvPicPr>
            <a:picLocks noChangeAspect="1"/>
          </p:cNvPicPr>
          <p:nvPr/>
        </p:nvPicPr>
        <p:blipFill>
          <a:blip r:embed="rId3"/>
          <a:stretch>
            <a:fillRect/>
          </a:stretch>
        </p:blipFill>
        <p:spPr>
          <a:xfrm>
            <a:off x="8336294" y="2461883"/>
            <a:ext cx="2752725" cy="2014583"/>
          </a:xfrm>
          <a:prstGeom prst="rect">
            <a:avLst/>
          </a:prstGeom>
        </p:spPr>
      </p:pic>
    </p:spTree>
    <p:extLst>
      <p:ext uri="{BB962C8B-B14F-4D97-AF65-F5344CB8AC3E}">
        <p14:creationId xmlns:p14="http://schemas.microsoft.com/office/powerpoint/2010/main" val="2660290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53036" y="901521"/>
            <a:ext cx="5048518" cy="94015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Overview of Literature </a:t>
            </a:r>
            <a:endParaRPr lang="en-GB" dirty="0"/>
          </a:p>
        </p:txBody>
      </p:sp>
      <p:sp>
        <p:nvSpPr>
          <p:cNvPr id="3" name="Rectangle 2"/>
          <p:cNvSpPr/>
          <p:nvPr/>
        </p:nvSpPr>
        <p:spPr>
          <a:xfrm>
            <a:off x="1146412" y="1841679"/>
            <a:ext cx="9116704" cy="307151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q"/>
            </a:pPr>
            <a:r>
              <a:rPr lang="en-GB" dirty="0"/>
              <a:t>Millennials and Generation Z are redefining how work is done in hospitality.</a:t>
            </a:r>
          </a:p>
          <a:p>
            <a:pPr algn="just"/>
            <a:endParaRPr lang="en-GB" dirty="0"/>
          </a:p>
          <a:p>
            <a:pPr marL="285750" indent="-285750" algn="just">
              <a:buFont typeface="Wingdings" panose="05000000000000000000" pitchFamily="2" charset="2"/>
              <a:buChar char="q"/>
            </a:pPr>
            <a:r>
              <a:rPr lang="en-GB" dirty="0"/>
              <a:t>To meet the above challenges some hotels have adopted training and development as a tool to upgrade their employment (Buchan, Duffield and Jordan, 2015).</a:t>
            </a:r>
          </a:p>
          <a:p>
            <a:pPr marL="285750" indent="-285750" algn="just">
              <a:buFont typeface="Wingdings" panose="05000000000000000000" pitchFamily="2" charset="2"/>
              <a:buChar char="q"/>
            </a:pPr>
            <a:r>
              <a:rPr lang="en-GB" dirty="0"/>
              <a:t>Diversifying the workforce by recruiting from a broader range of demographics and having staff who represent a broader spectrum of attitudes and perspectives will significantly help hotels as they seek to compete in the global market (Pham, </a:t>
            </a:r>
            <a:r>
              <a:rPr lang="en-GB" dirty="0" err="1"/>
              <a:t>Tučková</a:t>
            </a:r>
            <a:r>
              <a:rPr lang="en-GB" dirty="0"/>
              <a:t> and Chiappetta </a:t>
            </a:r>
            <a:r>
              <a:rPr lang="en-GB" dirty="0" err="1"/>
              <a:t>Jabbour</a:t>
            </a:r>
            <a:r>
              <a:rPr lang="en-GB" dirty="0"/>
              <a:t>, 2019).</a:t>
            </a:r>
          </a:p>
        </p:txBody>
      </p:sp>
      <p:pic>
        <p:nvPicPr>
          <p:cNvPr id="4" name="Picture 3"/>
          <p:cNvPicPr>
            <a:picLocks noChangeAspect="1"/>
          </p:cNvPicPr>
          <p:nvPr/>
        </p:nvPicPr>
        <p:blipFill>
          <a:blip r:embed="rId3"/>
          <a:stretch>
            <a:fillRect/>
          </a:stretch>
        </p:blipFill>
        <p:spPr>
          <a:xfrm>
            <a:off x="1528833" y="4913194"/>
            <a:ext cx="3238500" cy="1409700"/>
          </a:xfrm>
          <a:prstGeom prst="rect">
            <a:avLst/>
          </a:prstGeom>
        </p:spPr>
      </p:pic>
    </p:spTree>
    <p:extLst>
      <p:ext uri="{BB962C8B-B14F-4D97-AF65-F5344CB8AC3E}">
        <p14:creationId xmlns:p14="http://schemas.microsoft.com/office/powerpoint/2010/main" val="30690605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2138" y="1030407"/>
            <a:ext cx="7178722" cy="96899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Application to the Hotel and Hospitality Sector </a:t>
            </a:r>
            <a:r>
              <a:rPr lang="en-GB" b="1" dirty="0" err="1"/>
              <a:t>cont</a:t>
            </a:r>
            <a:r>
              <a:rPr lang="en-GB" b="1" dirty="0"/>
              <a:t>,,</a:t>
            </a:r>
          </a:p>
        </p:txBody>
      </p:sp>
      <p:sp>
        <p:nvSpPr>
          <p:cNvPr id="3" name="Rectangle 2"/>
          <p:cNvSpPr/>
          <p:nvPr/>
        </p:nvSpPr>
        <p:spPr>
          <a:xfrm>
            <a:off x="382138" y="1999398"/>
            <a:ext cx="5390866" cy="302980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b="1" dirty="0"/>
              <a:t>Political Factors- </a:t>
            </a:r>
            <a:r>
              <a:rPr lang="en-GB" dirty="0"/>
              <a:t>Brexit has had significant consequences for the UK, as based on the reduction of migrant workers freedom to work within the EU results in fewer people migrating to the UK and, consequently, the aggravation of labour shortages in the hospitality industry(Engberg and Altmann, 2021</a:t>
            </a:r>
          </a:p>
          <a:p>
            <a:pPr algn="just"/>
            <a:endParaRPr lang="en-GB" dirty="0"/>
          </a:p>
          <a:p>
            <a:pPr algn="just"/>
            <a:endParaRPr lang="en-GB" b="1" dirty="0"/>
          </a:p>
        </p:txBody>
      </p:sp>
      <p:pic>
        <p:nvPicPr>
          <p:cNvPr id="4" name="Picture 3"/>
          <p:cNvPicPr>
            <a:picLocks noChangeAspect="1"/>
          </p:cNvPicPr>
          <p:nvPr/>
        </p:nvPicPr>
        <p:blipFill>
          <a:blip r:embed="rId3"/>
          <a:stretch>
            <a:fillRect/>
          </a:stretch>
        </p:blipFill>
        <p:spPr>
          <a:xfrm>
            <a:off x="6084485" y="2545309"/>
            <a:ext cx="2952750" cy="1552575"/>
          </a:xfrm>
          <a:prstGeom prst="rect">
            <a:avLst/>
          </a:prstGeom>
        </p:spPr>
      </p:pic>
      <p:sp>
        <p:nvSpPr>
          <p:cNvPr id="5" name="Rectangle 4"/>
          <p:cNvSpPr/>
          <p:nvPr/>
        </p:nvSpPr>
        <p:spPr>
          <a:xfrm>
            <a:off x="477673" y="4203511"/>
            <a:ext cx="5295332" cy="179468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b="1" dirty="0"/>
              <a:t>Economic Factors- </a:t>
            </a:r>
            <a:r>
              <a:rPr lang="en-GB" dirty="0"/>
              <a:t>The prospective level of remuneration is an important element in a franchise’s attractiveness since higher wages may mean more applicants but also increased operational costs (</a:t>
            </a:r>
            <a:r>
              <a:rPr lang="en-GB" dirty="0" err="1"/>
              <a:t>Gheibi</a:t>
            </a:r>
            <a:r>
              <a:rPr lang="en-GB" dirty="0"/>
              <a:t>, 2021).</a:t>
            </a:r>
            <a:endParaRPr lang="en-GB" b="1" dirty="0"/>
          </a:p>
        </p:txBody>
      </p:sp>
    </p:spTree>
    <p:extLst>
      <p:ext uri="{BB962C8B-B14F-4D97-AF65-F5344CB8AC3E}">
        <p14:creationId xmlns:p14="http://schemas.microsoft.com/office/powerpoint/2010/main" val="360434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05217" y="887105"/>
            <a:ext cx="7274257" cy="77792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t>Application to the Hotel and Hospitality Sector </a:t>
            </a:r>
            <a:r>
              <a:rPr lang="en-GB" sz="2400" b="1" dirty="0" err="1"/>
              <a:t>cont</a:t>
            </a:r>
            <a:r>
              <a:rPr lang="en-GB" sz="2400" b="1" dirty="0"/>
              <a:t>,,,</a:t>
            </a:r>
          </a:p>
        </p:txBody>
      </p:sp>
      <p:sp>
        <p:nvSpPr>
          <p:cNvPr id="3" name="Rectangle 2"/>
          <p:cNvSpPr/>
          <p:nvPr/>
        </p:nvSpPr>
        <p:spPr>
          <a:xfrm>
            <a:off x="709683" y="1870669"/>
            <a:ext cx="8488907" cy="29752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b="1" dirty="0"/>
              <a:t>Social Factors-</a:t>
            </a:r>
            <a:r>
              <a:rPr lang="en-GB" sz="2000" dirty="0" err="1"/>
              <a:t>Millennials</a:t>
            </a:r>
            <a:r>
              <a:rPr lang="en-GB" sz="2000" dirty="0"/>
              <a:t> and Generation Z members for example desire for meaningful work and career progression. They are less willing to take this kind of work that has long hours and lower wages like in the hospitality industry (Hardy and Hauge, 2019).</a:t>
            </a:r>
          </a:p>
          <a:p>
            <a:pPr algn="just"/>
            <a:r>
              <a:rPr lang="en-GB" sz="2000" dirty="0"/>
              <a:t> </a:t>
            </a:r>
          </a:p>
          <a:p>
            <a:pPr algn="just"/>
            <a:r>
              <a:rPr lang="en-GB" sz="2000" b="1" dirty="0"/>
              <a:t>Technological Factors-</a:t>
            </a:r>
            <a:r>
              <a:rPr lang="en-GB" sz="2000" dirty="0"/>
              <a:t>AI and automation can also help on the rising challenge of staffing as they can be utilized to replace manual labour .</a:t>
            </a:r>
            <a:endParaRPr lang="en-GB" sz="2000" b="1" dirty="0"/>
          </a:p>
          <a:p>
            <a:pPr algn="r"/>
            <a:endParaRPr lang="en-GB" sz="2000" b="1" dirty="0"/>
          </a:p>
        </p:txBody>
      </p:sp>
      <p:pic>
        <p:nvPicPr>
          <p:cNvPr id="4" name="Picture 3"/>
          <p:cNvPicPr>
            <a:picLocks noChangeAspect="1"/>
          </p:cNvPicPr>
          <p:nvPr/>
        </p:nvPicPr>
        <p:blipFill>
          <a:blip r:embed="rId3"/>
          <a:stretch>
            <a:fillRect/>
          </a:stretch>
        </p:blipFill>
        <p:spPr>
          <a:xfrm>
            <a:off x="9403307" y="2007147"/>
            <a:ext cx="2305050" cy="2223659"/>
          </a:xfrm>
          <a:prstGeom prst="rect">
            <a:avLst/>
          </a:prstGeom>
        </p:spPr>
      </p:pic>
    </p:spTree>
    <p:extLst>
      <p:ext uri="{BB962C8B-B14F-4D97-AF65-F5344CB8AC3E}">
        <p14:creationId xmlns:p14="http://schemas.microsoft.com/office/powerpoint/2010/main" val="4089608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14651" y="1296537"/>
            <a:ext cx="7383439" cy="85980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b="1" dirty="0"/>
              <a:t>Application to the Hotel and Hospitality Sector </a:t>
            </a:r>
          </a:p>
        </p:txBody>
      </p:sp>
      <p:sp>
        <p:nvSpPr>
          <p:cNvPr id="3" name="Rectangle 2"/>
          <p:cNvSpPr/>
          <p:nvPr/>
        </p:nvSpPr>
        <p:spPr>
          <a:xfrm>
            <a:off x="1276066" y="1569492"/>
            <a:ext cx="7929349" cy="33573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sz="2000" b="1" dirty="0"/>
          </a:p>
          <a:p>
            <a:pPr algn="just"/>
            <a:r>
              <a:rPr lang="en-GB" sz="2000" b="1" dirty="0"/>
              <a:t>Legal Factors-</a:t>
            </a:r>
            <a:r>
              <a:rPr lang="en-GB" sz="2000" dirty="0"/>
              <a:t>Compliance with minimum wage laws, working hours, and other employment standards can increase operational costs and influence hiring practices (Pathak, 2020). </a:t>
            </a:r>
          </a:p>
          <a:p>
            <a:pPr algn="just"/>
            <a:endParaRPr lang="en-GB" sz="2000" dirty="0"/>
          </a:p>
          <a:p>
            <a:pPr algn="just"/>
            <a:r>
              <a:rPr lang="en-GB" sz="2000" b="1" dirty="0"/>
              <a:t>Environmental Factors</a:t>
            </a:r>
          </a:p>
          <a:p>
            <a:pPr algn="just"/>
            <a:r>
              <a:rPr lang="en-GB" sz="2000" dirty="0"/>
              <a:t>Compliance with environmental regulations, such as waste reduction and energy efficiency standards, often requires additional training and investment in green technologies.</a:t>
            </a:r>
            <a:endParaRPr lang="en-GB" sz="2000" b="1" dirty="0"/>
          </a:p>
        </p:txBody>
      </p:sp>
      <p:pic>
        <p:nvPicPr>
          <p:cNvPr id="4" name="Picture 3"/>
          <p:cNvPicPr>
            <a:picLocks noChangeAspect="1"/>
          </p:cNvPicPr>
          <p:nvPr/>
        </p:nvPicPr>
        <p:blipFill>
          <a:blip r:embed="rId3"/>
          <a:stretch>
            <a:fillRect/>
          </a:stretch>
        </p:blipFill>
        <p:spPr>
          <a:xfrm>
            <a:off x="9334500" y="2033516"/>
            <a:ext cx="2484461" cy="2333768"/>
          </a:xfrm>
          <a:prstGeom prst="rect">
            <a:avLst/>
          </a:prstGeom>
        </p:spPr>
      </p:pic>
    </p:spTree>
    <p:extLst>
      <p:ext uri="{BB962C8B-B14F-4D97-AF65-F5344CB8AC3E}">
        <p14:creationId xmlns:p14="http://schemas.microsoft.com/office/powerpoint/2010/main" val="530940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47663" y="637644"/>
            <a:ext cx="5663821" cy="84616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SWOT Analysis</a:t>
            </a:r>
          </a:p>
        </p:txBody>
      </p:sp>
      <p:sp>
        <p:nvSpPr>
          <p:cNvPr id="3" name="Rectangle 2"/>
          <p:cNvSpPr/>
          <p:nvPr/>
        </p:nvSpPr>
        <p:spPr>
          <a:xfrm>
            <a:off x="2251881" y="3582537"/>
            <a:ext cx="9212239" cy="327546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mj-lt"/>
              <a:buAutoNum type="arabicPeriod"/>
            </a:pPr>
            <a:endParaRPr lang="en-GB" dirty="0"/>
          </a:p>
        </p:txBody>
      </p:sp>
      <p:pic>
        <p:nvPicPr>
          <p:cNvPr id="4" name="Picture 3"/>
          <p:cNvPicPr>
            <a:picLocks noChangeAspect="1"/>
          </p:cNvPicPr>
          <p:nvPr/>
        </p:nvPicPr>
        <p:blipFill>
          <a:blip r:embed="rId3"/>
          <a:stretch>
            <a:fillRect/>
          </a:stretch>
        </p:blipFill>
        <p:spPr>
          <a:xfrm>
            <a:off x="8844745" y="1787857"/>
            <a:ext cx="2619375" cy="3330833"/>
          </a:xfrm>
          <a:prstGeom prst="rect">
            <a:avLst/>
          </a:prstGeom>
        </p:spPr>
      </p:pic>
      <p:sp>
        <p:nvSpPr>
          <p:cNvPr id="5" name="Rectangle 4"/>
          <p:cNvSpPr/>
          <p:nvPr/>
        </p:nvSpPr>
        <p:spPr>
          <a:xfrm>
            <a:off x="1347076" y="1787858"/>
            <a:ext cx="3248167" cy="16104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400" dirty="0"/>
              <a:t>Strengths-Continuing education &amp; Training for example Robust training and development programs can strengthen employees’ abilities and retention.</a:t>
            </a:r>
            <a:r>
              <a:rPr lang="en-GB" sz="1200" dirty="0"/>
              <a:t> </a:t>
            </a:r>
          </a:p>
        </p:txBody>
      </p:sp>
      <p:sp>
        <p:nvSpPr>
          <p:cNvPr id="6" name="Rectangle 5"/>
          <p:cNvSpPr/>
          <p:nvPr/>
        </p:nvSpPr>
        <p:spPr>
          <a:xfrm>
            <a:off x="1347076" y="3651557"/>
            <a:ext cx="3248167" cy="15149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600" dirty="0"/>
              <a:t>Threat-New labour laws are another reason which can lead to additional operational costs and complexity. </a:t>
            </a:r>
          </a:p>
        </p:txBody>
      </p:sp>
      <p:sp>
        <p:nvSpPr>
          <p:cNvPr id="7" name="Rectangle 6"/>
          <p:cNvSpPr/>
          <p:nvPr/>
        </p:nvSpPr>
        <p:spPr>
          <a:xfrm>
            <a:off x="5063318" y="1787857"/>
            <a:ext cx="3248167" cy="15149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200" dirty="0"/>
              <a:t>Weakness-The current high employee turnover rate has often seen the hospitality industry always needing to recruit workers to replace the departed ones an example is Premier Inn. </a:t>
            </a:r>
          </a:p>
        </p:txBody>
      </p:sp>
      <p:sp>
        <p:nvSpPr>
          <p:cNvPr id="8" name="Rectangle 7"/>
          <p:cNvSpPr/>
          <p:nvPr/>
        </p:nvSpPr>
        <p:spPr>
          <a:xfrm>
            <a:off x="5063317" y="3603789"/>
            <a:ext cx="3248167" cy="15149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200" dirty="0"/>
              <a:t>Opportunities-EVP is developed extend the employee value proposition- pay competitive wages, provide flexible work schedules and provide good benefits to an employee which can help attract and retain employees (</a:t>
            </a:r>
            <a:r>
              <a:rPr lang="en-GB" sz="1200" dirty="0" err="1"/>
              <a:t>Poulston</a:t>
            </a:r>
            <a:r>
              <a:rPr lang="en-GB" sz="1200" dirty="0"/>
              <a:t>, 2017).</a:t>
            </a:r>
          </a:p>
        </p:txBody>
      </p:sp>
    </p:spTree>
    <p:extLst>
      <p:ext uri="{BB962C8B-B14F-4D97-AF65-F5344CB8AC3E}">
        <p14:creationId xmlns:p14="http://schemas.microsoft.com/office/powerpoint/2010/main" val="25588025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59808" y="1378423"/>
            <a:ext cx="8625385" cy="10235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t>Evaluation of Future Policy and Management Options </a:t>
            </a:r>
            <a:r>
              <a:rPr lang="en-GB" sz="2400" b="1" dirty="0" err="1"/>
              <a:t>cont</a:t>
            </a:r>
            <a:r>
              <a:rPr lang="en-GB" sz="2400" b="1" dirty="0"/>
              <a:t>…</a:t>
            </a:r>
          </a:p>
        </p:txBody>
      </p:sp>
      <p:sp>
        <p:nvSpPr>
          <p:cNvPr id="3" name="Rectangle 2"/>
          <p:cNvSpPr/>
          <p:nvPr/>
        </p:nvSpPr>
        <p:spPr>
          <a:xfrm>
            <a:off x="1037230" y="2197289"/>
            <a:ext cx="7451677" cy="279779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t>Holistic strategy </a:t>
            </a:r>
            <a:r>
              <a:rPr lang="en-GB" dirty="0"/>
              <a:t>involves bringing together the pieces needed for recruiting employees, developing their skills, and keeping them from leaving into a working framework that can meet changing market conditions as well as employee demands .</a:t>
            </a:r>
          </a:p>
          <a:p>
            <a:pPr algn="just"/>
            <a:r>
              <a:rPr lang="en-GB" dirty="0"/>
              <a:t>Strategic alliances with education colleges and training schools can secure a continuous supply of trained workers who will be able to pursue further job training (</a:t>
            </a:r>
            <a:r>
              <a:rPr lang="en-GB" dirty="0" err="1"/>
              <a:t>Vanek</a:t>
            </a:r>
            <a:r>
              <a:rPr lang="en-GB" dirty="0"/>
              <a:t>, 2022). </a:t>
            </a:r>
          </a:p>
        </p:txBody>
      </p:sp>
      <p:pic>
        <p:nvPicPr>
          <p:cNvPr id="4" name="Picture 3"/>
          <p:cNvPicPr>
            <a:picLocks noChangeAspect="1"/>
          </p:cNvPicPr>
          <p:nvPr/>
        </p:nvPicPr>
        <p:blipFill>
          <a:blip r:embed="rId3"/>
          <a:stretch>
            <a:fillRect/>
          </a:stretch>
        </p:blipFill>
        <p:spPr>
          <a:xfrm>
            <a:off x="8939284" y="2597055"/>
            <a:ext cx="2609850" cy="1752600"/>
          </a:xfrm>
          <a:prstGeom prst="rect">
            <a:avLst/>
          </a:prstGeom>
        </p:spPr>
      </p:pic>
    </p:spTree>
    <p:extLst>
      <p:ext uri="{BB962C8B-B14F-4D97-AF65-F5344CB8AC3E}">
        <p14:creationId xmlns:p14="http://schemas.microsoft.com/office/powerpoint/2010/main" val="42293163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05218" y="668740"/>
            <a:ext cx="6905767" cy="109182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t>Evaluation of Future Policy and Management Options </a:t>
            </a:r>
          </a:p>
        </p:txBody>
      </p:sp>
      <p:sp>
        <p:nvSpPr>
          <p:cNvPr id="3" name="Rectangle 2"/>
          <p:cNvSpPr/>
          <p:nvPr/>
        </p:nvSpPr>
        <p:spPr>
          <a:xfrm>
            <a:off x="805218" y="1323833"/>
            <a:ext cx="10235821" cy="322087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sz="2000" dirty="0"/>
              <a:t>Technologies can offer major improvements in terms of workflow and productivity and the opportunity to do away with manpower and low efficiency in service provision. </a:t>
            </a:r>
          </a:p>
          <a:p>
            <a:pPr marL="285750" indent="-285750" algn="just">
              <a:buFont typeface="Arial" panose="020B0604020202020204" pitchFamily="34" charset="0"/>
              <a:buChar char="•"/>
            </a:pPr>
            <a:r>
              <a:rPr lang="en-GB" sz="2000" dirty="0"/>
              <a:t>Hotels should insist on non-discrimination in employment because this will ensure that everyone is given equal opportunities regardless of their origin or gender. </a:t>
            </a:r>
          </a:p>
          <a:p>
            <a:pPr marL="285750" indent="-285750" algn="just">
              <a:buFont typeface="Arial" panose="020B0604020202020204" pitchFamily="34" charset="0"/>
              <a:buChar char="•"/>
            </a:pPr>
            <a:r>
              <a:rPr lang="en-GB" sz="2000" dirty="0"/>
              <a:t>Appealing shift and scheduling flexibility, for instance, part-time work and time off during school hours may make workers consider hospitality as their occupation choice especially young and family workers (Ellis, 2019). </a:t>
            </a:r>
          </a:p>
        </p:txBody>
      </p:sp>
      <p:pic>
        <p:nvPicPr>
          <p:cNvPr id="4" name="Picture 3"/>
          <p:cNvPicPr>
            <a:picLocks noChangeAspect="1"/>
          </p:cNvPicPr>
          <p:nvPr/>
        </p:nvPicPr>
        <p:blipFill>
          <a:blip r:embed="rId3"/>
          <a:stretch>
            <a:fillRect/>
          </a:stretch>
        </p:blipFill>
        <p:spPr>
          <a:xfrm>
            <a:off x="1074120" y="4328260"/>
            <a:ext cx="2619375" cy="1743075"/>
          </a:xfrm>
          <a:prstGeom prst="rect">
            <a:avLst/>
          </a:prstGeom>
        </p:spPr>
      </p:pic>
    </p:spTree>
    <p:extLst>
      <p:ext uri="{BB962C8B-B14F-4D97-AF65-F5344CB8AC3E}">
        <p14:creationId xmlns:p14="http://schemas.microsoft.com/office/powerpoint/2010/main" val="1416121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87355" y="955343"/>
            <a:ext cx="5349923" cy="8188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b="1" dirty="0"/>
              <a:t>Conclusion</a:t>
            </a:r>
          </a:p>
        </p:txBody>
      </p:sp>
      <p:sp>
        <p:nvSpPr>
          <p:cNvPr id="3" name="Rectangle 2"/>
          <p:cNvSpPr/>
          <p:nvPr/>
        </p:nvSpPr>
        <p:spPr>
          <a:xfrm>
            <a:off x="1187355" y="1596789"/>
            <a:ext cx="7151427" cy="28660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dirty="0"/>
              <a:t>This strategy must address staff retention issues. The five areas of focus are expanding linkages with educational institutions, investing heavily in technology, fostering diversity and inclusion, enhancing the employee value proposition, and lobbying for policies(Tienda, 2016).Five areas are getting the greatest attention. These are where most of the effort is going. These steps prevent short-term staffing issues and help create long-term solutions that will create a more reliable and consistent workforce. </a:t>
            </a:r>
          </a:p>
        </p:txBody>
      </p:sp>
      <p:pic>
        <p:nvPicPr>
          <p:cNvPr id="4" name="Picture 3"/>
          <p:cNvPicPr>
            <a:picLocks noChangeAspect="1"/>
          </p:cNvPicPr>
          <p:nvPr/>
        </p:nvPicPr>
        <p:blipFill>
          <a:blip r:embed="rId3"/>
          <a:stretch>
            <a:fillRect/>
          </a:stretch>
        </p:blipFill>
        <p:spPr>
          <a:xfrm>
            <a:off x="8639033" y="1924336"/>
            <a:ext cx="2628900" cy="1992571"/>
          </a:xfrm>
          <a:prstGeom prst="rect">
            <a:avLst/>
          </a:prstGeom>
        </p:spPr>
      </p:pic>
    </p:spTree>
    <p:extLst>
      <p:ext uri="{BB962C8B-B14F-4D97-AF65-F5344CB8AC3E}">
        <p14:creationId xmlns:p14="http://schemas.microsoft.com/office/powerpoint/2010/main" val="2527830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7629" y="273743"/>
            <a:ext cx="9799093" cy="620973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905301" y="595153"/>
            <a:ext cx="8143164" cy="5566909"/>
          </a:xfrm>
          <a:prstGeom prst="rect">
            <a:avLst/>
          </a:prstGeom>
        </p:spPr>
        <p:txBody>
          <a:bodyPr wrap="square">
            <a:spAutoFit/>
          </a:bodyPr>
          <a:lstStyle/>
          <a:p>
            <a:pPr algn="just">
              <a:lnSpc>
                <a:spcPct val="150000"/>
              </a:lnSpc>
              <a:spcBef>
                <a:spcPts val="1200"/>
              </a:spcBef>
            </a:pPr>
            <a:r>
              <a:rPr lang="en-GB" sz="1200" b="1" kern="0" dirty="0">
                <a:solidFill>
                  <a:srgbClr val="0070C0"/>
                </a:solidFill>
                <a:latin typeface="Times New Roman" panose="02020603050405020304" pitchFamily="18" charset="0"/>
                <a:ea typeface="Times New Roman" panose="02020603050405020304" pitchFamily="18" charset="0"/>
                <a:cs typeface="Times New Roman" panose="02020603050405020304" pitchFamily="18" charset="0"/>
              </a:rPr>
              <a:t>References</a:t>
            </a:r>
          </a:p>
          <a:p>
            <a:pPr>
              <a:lnSpc>
                <a:spcPct val="150000"/>
              </a:lnSpc>
              <a:spcAft>
                <a:spcPts val="1200"/>
              </a:spcAft>
            </a:pPr>
            <a:r>
              <a:rPr lang="en-GB" sz="1050" dirty="0">
                <a:latin typeface="Times New Roman" panose="02020603050405020304" pitchFamily="18" charset="0"/>
                <a:ea typeface="Times New Roman" panose="02020603050405020304" pitchFamily="18" charset="0"/>
              </a:rPr>
              <a:t>Al-</a:t>
            </a:r>
            <a:r>
              <a:rPr lang="en-GB" sz="1050" dirty="0" err="1">
                <a:latin typeface="Times New Roman" panose="02020603050405020304" pitchFamily="18" charset="0"/>
                <a:ea typeface="Times New Roman" panose="02020603050405020304" pitchFamily="18" charset="0"/>
              </a:rPr>
              <a:t>Waqfi</a:t>
            </a:r>
            <a:r>
              <a:rPr lang="en-GB" sz="1050" dirty="0">
                <a:latin typeface="Times New Roman" panose="02020603050405020304" pitchFamily="18" charset="0"/>
                <a:ea typeface="Times New Roman" panose="02020603050405020304" pitchFamily="18" charset="0"/>
              </a:rPr>
              <a:t>, M.A. and </a:t>
            </a:r>
            <a:r>
              <a:rPr lang="en-GB" sz="1050" dirty="0" err="1">
                <a:latin typeface="Times New Roman" panose="02020603050405020304" pitchFamily="18" charset="0"/>
                <a:ea typeface="Times New Roman" panose="02020603050405020304" pitchFamily="18" charset="0"/>
              </a:rPr>
              <a:t>Forstenlechner</a:t>
            </a:r>
            <a:r>
              <a:rPr lang="en-GB" sz="1050" dirty="0">
                <a:latin typeface="Times New Roman" panose="02020603050405020304" pitchFamily="18" charset="0"/>
                <a:ea typeface="Times New Roman" panose="02020603050405020304" pitchFamily="18" charset="0"/>
              </a:rPr>
              <a:t>, I. (2020). Barriers to </a:t>
            </a:r>
            <a:r>
              <a:rPr lang="en-GB" sz="1050" dirty="0" err="1">
                <a:latin typeface="Times New Roman" panose="02020603050405020304" pitchFamily="18" charset="0"/>
                <a:ea typeface="Times New Roman" panose="02020603050405020304" pitchFamily="18" charset="0"/>
              </a:rPr>
              <a:t>Emiratization</a:t>
            </a:r>
            <a:r>
              <a:rPr lang="en-GB" sz="1050" dirty="0">
                <a:latin typeface="Times New Roman" panose="02020603050405020304" pitchFamily="18" charset="0"/>
                <a:ea typeface="Times New Roman" panose="02020603050405020304" pitchFamily="18" charset="0"/>
              </a:rPr>
              <a:t>: the role of policy design and institutional environment in determining the effectiveness of </a:t>
            </a:r>
            <a:r>
              <a:rPr lang="en-GB" sz="1050" dirty="0" err="1">
                <a:latin typeface="Times New Roman" panose="02020603050405020304" pitchFamily="18" charset="0"/>
                <a:ea typeface="Times New Roman" panose="02020603050405020304" pitchFamily="18" charset="0"/>
              </a:rPr>
              <a:t>Emiratization</a:t>
            </a:r>
            <a:r>
              <a:rPr lang="en-GB" sz="1050" dirty="0">
                <a:latin typeface="Times New Roman" panose="02020603050405020304" pitchFamily="18" charset="0"/>
                <a:ea typeface="Times New Roman" panose="02020603050405020304" pitchFamily="18" charset="0"/>
              </a:rPr>
              <a:t>. </a:t>
            </a:r>
            <a:r>
              <a:rPr lang="en-GB" sz="1050" i="1" dirty="0">
                <a:latin typeface="Times New Roman" panose="02020603050405020304" pitchFamily="18" charset="0"/>
                <a:ea typeface="Times New Roman" panose="02020603050405020304" pitchFamily="18" charset="0"/>
              </a:rPr>
              <a:t>The International Journal of Human Resource Management</a:t>
            </a:r>
            <a:r>
              <a:rPr lang="en-GB" sz="1050" dirty="0">
                <a:latin typeface="Times New Roman" panose="02020603050405020304" pitchFamily="18" charset="0"/>
                <a:ea typeface="Times New Roman" panose="02020603050405020304" pitchFamily="18" charset="0"/>
              </a:rPr>
              <a:t>, 25(2), pp.167–189.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://doi.org/10.1080/09585192.2013.826913.</a:t>
            </a:r>
          </a:p>
          <a:p>
            <a:pPr>
              <a:lnSpc>
                <a:spcPct val="150000"/>
              </a:lnSpc>
              <a:spcAft>
                <a:spcPts val="1200"/>
              </a:spcAft>
            </a:pPr>
            <a:r>
              <a:rPr lang="en-GB" sz="1050" dirty="0" err="1">
                <a:latin typeface="Times New Roman" panose="02020603050405020304" pitchFamily="18" charset="0"/>
                <a:ea typeface="Times New Roman" panose="02020603050405020304" pitchFamily="18" charset="0"/>
              </a:rPr>
              <a:t>Atighechian</a:t>
            </a:r>
            <a:r>
              <a:rPr lang="en-GB" sz="1050" dirty="0">
                <a:latin typeface="Times New Roman" panose="02020603050405020304" pitchFamily="18" charset="0"/>
                <a:ea typeface="Times New Roman" panose="02020603050405020304" pitchFamily="18" charset="0"/>
              </a:rPr>
              <a:t>, G., </a:t>
            </a:r>
            <a:r>
              <a:rPr lang="en-GB" sz="1050" dirty="0" err="1">
                <a:latin typeface="Times New Roman" panose="02020603050405020304" pitchFamily="18" charset="0"/>
                <a:ea typeface="Times New Roman" panose="02020603050405020304" pitchFamily="18" charset="0"/>
              </a:rPr>
              <a:t>Maleki</a:t>
            </a:r>
            <a:r>
              <a:rPr lang="en-GB" sz="1050" dirty="0">
                <a:latin typeface="Times New Roman" panose="02020603050405020304" pitchFamily="18" charset="0"/>
                <a:ea typeface="Times New Roman" panose="02020603050405020304" pitchFamily="18" charset="0"/>
              </a:rPr>
              <a:t>, M., </a:t>
            </a:r>
            <a:r>
              <a:rPr lang="en-GB" sz="1050" dirty="0" err="1">
                <a:latin typeface="Times New Roman" panose="02020603050405020304" pitchFamily="18" charset="0"/>
                <a:ea typeface="Times New Roman" panose="02020603050405020304" pitchFamily="18" charset="0"/>
              </a:rPr>
              <a:t>Aryankhesal</a:t>
            </a:r>
            <a:r>
              <a:rPr lang="en-GB" sz="1050" dirty="0">
                <a:latin typeface="Times New Roman" panose="02020603050405020304" pitchFamily="18" charset="0"/>
                <a:ea typeface="Times New Roman" panose="02020603050405020304" pitchFamily="18" charset="0"/>
              </a:rPr>
              <a:t>, A. and </a:t>
            </a:r>
            <a:r>
              <a:rPr lang="en-GB" sz="1050" dirty="0" err="1">
                <a:latin typeface="Times New Roman" panose="02020603050405020304" pitchFamily="18" charset="0"/>
                <a:ea typeface="Times New Roman" panose="02020603050405020304" pitchFamily="18" charset="0"/>
              </a:rPr>
              <a:t>Jahangiri</a:t>
            </a:r>
            <a:r>
              <a:rPr lang="en-GB" sz="1050" dirty="0">
                <a:latin typeface="Times New Roman" panose="02020603050405020304" pitchFamily="18" charset="0"/>
                <a:ea typeface="Times New Roman" panose="02020603050405020304" pitchFamily="18" charset="0"/>
              </a:rPr>
              <a:t>, K. (2021). Are Macro and Micro Environment Affecting Management of Fresh Water Resources? A Case from Iran with PESTLE Analysis. </a:t>
            </a:r>
            <a:r>
              <a:rPr lang="en-GB" sz="1050" i="1" dirty="0" err="1">
                <a:latin typeface="Times New Roman" panose="02020603050405020304" pitchFamily="18" charset="0"/>
                <a:ea typeface="Times New Roman" panose="02020603050405020304" pitchFamily="18" charset="0"/>
              </a:rPr>
              <a:t>Materia</a:t>
            </a:r>
            <a:r>
              <a:rPr lang="en-GB" sz="1050" i="1" dirty="0">
                <a:latin typeface="Times New Roman" panose="02020603050405020304" pitchFamily="18" charset="0"/>
                <a:ea typeface="Times New Roman" panose="02020603050405020304" pitchFamily="18" charset="0"/>
              </a:rPr>
              <a:t> Socio </a:t>
            </a:r>
            <a:r>
              <a:rPr lang="en-GB" sz="1050" i="1" dirty="0" err="1">
                <a:latin typeface="Times New Roman" panose="02020603050405020304" pitchFamily="18" charset="0"/>
                <a:ea typeface="Times New Roman" panose="02020603050405020304" pitchFamily="18" charset="0"/>
              </a:rPr>
              <a:t>Medica</a:t>
            </a:r>
            <a:r>
              <a:rPr lang="en-GB" sz="1050" dirty="0">
                <a:latin typeface="Times New Roman" panose="02020603050405020304" pitchFamily="18" charset="0"/>
                <a:ea typeface="Times New Roman" panose="02020603050405020304" pitchFamily="18" charset="0"/>
              </a:rPr>
              <a:t>, 28(4), p.307.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://doi.org/10.5455/msm.2016.28.307-313.</a:t>
            </a:r>
          </a:p>
          <a:p>
            <a:pPr>
              <a:lnSpc>
                <a:spcPct val="150000"/>
              </a:lnSpc>
              <a:spcAft>
                <a:spcPts val="1200"/>
              </a:spcAft>
            </a:pPr>
            <a:r>
              <a:rPr lang="en-GB" sz="1050" dirty="0">
                <a:latin typeface="Times New Roman" panose="02020603050405020304" pitchFamily="18" charset="0"/>
                <a:ea typeface="Times New Roman" panose="02020603050405020304" pitchFamily="18" charset="0"/>
              </a:rPr>
              <a:t>Buchan, J. (2016). Nursing numbers in Britain: the argument for workforce planning. </a:t>
            </a:r>
            <a:r>
              <a:rPr lang="en-GB" sz="1050" i="1" dirty="0">
                <a:latin typeface="Times New Roman" panose="02020603050405020304" pitchFamily="18" charset="0"/>
                <a:ea typeface="Times New Roman" panose="02020603050405020304" pitchFamily="18" charset="0"/>
              </a:rPr>
              <a:t>BMJ</a:t>
            </a:r>
            <a:r>
              <a:rPr lang="en-GB" sz="1050" dirty="0">
                <a:latin typeface="Times New Roman" panose="02020603050405020304" pitchFamily="18" charset="0"/>
                <a:ea typeface="Times New Roman" panose="02020603050405020304" pitchFamily="18" charset="0"/>
              </a:rPr>
              <a:t>, 320(7241), pp.1067–1070.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://doi.org/10.1136/bmj.320.7241.1067.</a:t>
            </a:r>
          </a:p>
          <a:p>
            <a:pPr>
              <a:lnSpc>
                <a:spcPct val="150000"/>
              </a:lnSpc>
              <a:spcAft>
                <a:spcPts val="1200"/>
              </a:spcAft>
            </a:pPr>
            <a:r>
              <a:rPr lang="en-GB" sz="1050" dirty="0">
                <a:latin typeface="Times New Roman" panose="02020603050405020304" pitchFamily="18" charset="0"/>
                <a:ea typeface="Times New Roman" panose="02020603050405020304" pitchFamily="18" charset="0"/>
              </a:rPr>
              <a:t>Buchan, J., Duffield, C. and Jordan, A. (2015). ‘Solving’ nursing shortages: do we need a New Agenda?. </a:t>
            </a:r>
            <a:r>
              <a:rPr lang="en-GB" sz="1050" i="1" dirty="0">
                <a:latin typeface="Times New Roman" panose="02020603050405020304" pitchFamily="18" charset="0"/>
                <a:ea typeface="Times New Roman" panose="02020603050405020304" pitchFamily="18" charset="0"/>
              </a:rPr>
              <a:t>Journal of Nursing Management</a:t>
            </a:r>
            <a:r>
              <a:rPr lang="en-GB" sz="1050" dirty="0">
                <a:latin typeface="Times New Roman" panose="02020603050405020304" pitchFamily="18" charset="0"/>
                <a:ea typeface="Times New Roman" panose="02020603050405020304" pitchFamily="18" charset="0"/>
              </a:rPr>
              <a:t>, 23(5), pp.543–545.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://doi.org/10.1111/jonm.12315.</a:t>
            </a:r>
          </a:p>
          <a:p>
            <a:pPr>
              <a:lnSpc>
                <a:spcPct val="150000"/>
              </a:lnSpc>
              <a:spcAft>
                <a:spcPts val="1200"/>
              </a:spcAft>
            </a:pPr>
            <a:r>
              <a:rPr lang="en-GB" sz="1050" dirty="0" err="1">
                <a:latin typeface="Times New Roman" panose="02020603050405020304" pitchFamily="18" charset="0"/>
                <a:ea typeface="Times New Roman" panose="02020603050405020304" pitchFamily="18" charset="0"/>
              </a:rPr>
              <a:t>Engberg</a:t>
            </a:r>
            <a:r>
              <a:rPr lang="en-GB" sz="1050" dirty="0">
                <a:latin typeface="Times New Roman" panose="02020603050405020304" pitchFamily="18" charset="0"/>
                <a:ea typeface="Times New Roman" panose="02020603050405020304" pitchFamily="18" charset="0"/>
              </a:rPr>
              <a:t>, R. and </a:t>
            </a:r>
            <a:r>
              <a:rPr lang="en-GB" sz="1050" dirty="0" err="1">
                <a:latin typeface="Times New Roman" panose="02020603050405020304" pitchFamily="18" charset="0"/>
                <a:ea typeface="Times New Roman" panose="02020603050405020304" pitchFamily="18" charset="0"/>
              </a:rPr>
              <a:t>Altmann</a:t>
            </a:r>
            <a:r>
              <a:rPr lang="en-GB" sz="1050" dirty="0">
                <a:latin typeface="Times New Roman" panose="02020603050405020304" pitchFamily="18" charset="0"/>
                <a:ea typeface="Times New Roman" panose="02020603050405020304" pitchFamily="18" charset="0"/>
              </a:rPr>
              <a:t>, P. (2021). Regulation and Technology Innovation: A Comparison of Stated and Formal Regulatory Barriers throughout the Technology Innovation Process. </a:t>
            </a:r>
            <a:r>
              <a:rPr lang="en-GB" sz="1050" i="1" dirty="0">
                <a:latin typeface="Times New Roman" panose="02020603050405020304" pitchFamily="18" charset="0"/>
                <a:ea typeface="Times New Roman" panose="02020603050405020304" pitchFamily="18" charset="0"/>
              </a:rPr>
              <a:t>Journal of technology management &amp; innovation</a:t>
            </a:r>
            <a:r>
              <a:rPr lang="en-GB" sz="1050" dirty="0">
                <a:latin typeface="Times New Roman" panose="02020603050405020304" pitchFamily="18" charset="0"/>
                <a:ea typeface="Times New Roman" panose="02020603050405020304" pitchFamily="18" charset="0"/>
              </a:rPr>
              <a:t>, 10(3), pp.85–91.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://doi.org/10.4067/s0718-27242015000300010.</a:t>
            </a:r>
          </a:p>
          <a:p>
            <a:pPr>
              <a:lnSpc>
                <a:spcPct val="150000"/>
              </a:lnSpc>
              <a:spcAft>
                <a:spcPts val="1200"/>
              </a:spcAft>
            </a:pPr>
            <a:r>
              <a:rPr lang="en-GB" sz="1050" dirty="0" err="1">
                <a:latin typeface="Times New Roman" panose="02020603050405020304" pitchFamily="18" charset="0"/>
                <a:ea typeface="Times New Roman" panose="02020603050405020304" pitchFamily="18" charset="0"/>
              </a:rPr>
              <a:t>Gheibi</a:t>
            </a:r>
            <a:r>
              <a:rPr lang="en-GB" sz="1050" dirty="0">
                <a:latin typeface="Times New Roman" panose="02020603050405020304" pitchFamily="18" charset="0"/>
                <a:ea typeface="Times New Roman" panose="02020603050405020304" pitchFamily="18" charset="0"/>
              </a:rPr>
              <a:t>, M. (2021). PESTLE analysis. </a:t>
            </a:r>
            <a:r>
              <a:rPr lang="en-GB" sz="1050" i="1" dirty="0">
                <a:latin typeface="Times New Roman" panose="02020603050405020304" pitchFamily="18" charset="0"/>
                <a:ea typeface="Times New Roman" panose="02020603050405020304" pitchFamily="18" charset="0"/>
              </a:rPr>
              <a:t>Integrated Environmental Assessment and Management</a:t>
            </a:r>
            <a:r>
              <a:rPr lang="en-GB" sz="1050" dirty="0">
                <a:latin typeface="Times New Roman" panose="02020603050405020304" pitchFamily="18" charset="0"/>
                <a:ea typeface="Times New Roman" panose="02020603050405020304" pitchFamily="18" charset="0"/>
              </a:rPr>
              <a:t>, 14(4), pp.480–488.</a:t>
            </a:r>
          </a:p>
          <a:p>
            <a:pPr>
              <a:lnSpc>
                <a:spcPct val="150000"/>
              </a:lnSpc>
              <a:spcAft>
                <a:spcPts val="1200"/>
              </a:spcAft>
            </a:pPr>
            <a:r>
              <a:rPr lang="en-GB" sz="1050" dirty="0">
                <a:latin typeface="Times New Roman" panose="02020603050405020304" pitchFamily="18" charset="0"/>
                <a:ea typeface="Times New Roman" panose="02020603050405020304" pitchFamily="18" charset="0"/>
              </a:rPr>
              <a:t>Hardy, V. and </a:t>
            </a:r>
            <a:r>
              <a:rPr lang="en-GB" sz="1050" dirty="0" err="1">
                <a:latin typeface="Times New Roman" panose="02020603050405020304" pitchFamily="18" charset="0"/>
                <a:ea typeface="Times New Roman" panose="02020603050405020304" pitchFamily="18" charset="0"/>
              </a:rPr>
              <a:t>Hauge</a:t>
            </a:r>
            <a:r>
              <a:rPr lang="en-GB" sz="1050" dirty="0">
                <a:latin typeface="Times New Roman" panose="02020603050405020304" pitchFamily="18" charset="0"/>
                <a:ea typeface="Times New Roman" panose="02020603050405020304" pitchFamily="18" charset="0"/>
              </a:rPr>
              <a:t>, J. (2019). Labour challenges in Ethiopia’s textile and leather industries: no voice, no loyalty, no exit? </a:t>
            </a:r>
            <a:r>
              <a:rPr lang="en-GB" sz="1050" i="1" dirty="0">
                <a:latin typeface="Times New Roman" panose="02020603050405020304" pitchFamily="18" charset="0"/>
                <a:ea typeface="Times New Roman" panose="02020603050405020304" pitchFamily="18" charset="0"/>
              </a:rPr>
              <a:t>African Affairs</a:t>
            </a:r>
            <a:r>
              <a:rPr lang="en-GB" sz="1050" dirty="0">
                <a:latin typeface="Times New Roman" panose="02020603050405020304" pitchFamily="18" charset="0"/>
                <a:ea typeface="Times New Roman" panose="02020603050405020304" pitchFamily="18" charset="0"/>
              </a:rPr>
              <a:t>.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://doi.org/10.1093/</a:t>
            </a:r>
            <a:r>
              <a:rPr lang="en-GB" sz="1050" dirty="0" err="1">
                <a:latin typeface="Times New Roman" panose="02020603050405020304" pitchFamily="18" charset="0"/>
                <a:ea typeface="Times New Roman" panose="02020603050405020304" pitchFamily="18" charset="0"/>
              </a:rPr>
              <a:t>afraf</a:t>
            </a:r>
            <a:r>
              <a:rPr lang="en-GB" sz="1050" dirty="0">
                <a:latin typeface="Times New Roman" panose="02020603050405020304" pitchFamily="18" charset="0"/>
                <a:ea typeface="Times New Roman" panose="02020603050405020304" pitchFamily="18" charset="0"/>
              </a:rPr>
              <a:t>/adz001.</a:t>
            </a:r>
          </a:p>
          <a:p>
            <a:pPr>
              <a:lnSpc>
                <a:spcPct val="150000"/>
              </a:lnSpc>
              <a:spcAft>
                <a:spcPts val="1200"/>
              </a:spcAft>
            </a:pPr>
            <a:r>
              <a:rPr lang="en-GB" sz="1050" dirty="0" err="1">
                <a:latin typeface="Times New Roman" panose="02020603050405020304" pitchFamily="18" charset="0"/>
                <a:ea typeface="Times New Roman" panose="02020603050405020304" pitchFamily="18" charset="0"/>
              </a:rPr>
              <a:t>Levenson</a:t>
            </a:r>
            <a:r>
              <a:rPr lang="en-GB" sz="1050" dirty="0">
                <a:latin typeface="Times New Roman" panose="02020603050405020304" pitchFamily="18" charset="0"/>
                <a:ea typeface="Times New Roman" panose="02020603050405020304" pitchFamily="18" charset="0"/>
              </a:rPr>
              <a:t>, A. (2017). Using workforce analytics to improve strategy execution. </a:t>
            </a:r>
            <a:r>
              <a:rPr lang="en-GB" sz="1050" i="1" dirty="0">
                <a:latin typeface="Times New Roman" panose="02020603050405020304" pitchFamily="18" charset="0"/>
                <a:ea typeface="Times New Roman" panose="02020603050405020304" pitchFamily="18" charset="0"/>
              </a:rPr>
              <a:t>Human Resource Management</a:t>
            </a:r>
            <a:r>
              <a:rPr lang="en-GB" sz="1050" dirty="0">
                <a:latin typeface="Times New Roman" panose="02020603050405020304" pitchFamily="18" charset="0"/>
                <a:ea typeface="Times New Roman" panose="02020603050405020304" pitchFamily="18" charset="0"/>
              </a:rPr>
              <a:t>, 57(3), pp.685–700.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://doi.org/10.1002/hrm.21850.</a:t>
            </a:r>
          </a:p>
        </p:txBody>
      </p:sp>
    </p:spTree>
    <p:extLst>
      <p:ext uri="{BB962C8B-B14F-4D97-AF65-F5344CB8AC3E}">
        <p14:creationId xmlns:p14="http://schemas.microsoft.com/office/powerpoint/2010/main" val="440425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6287" y="955343"/>
            <a:ext cx="8802806" cy="510426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spcAft>
                <a:spcPts val="1200"/>
              </a:spcAft>
            </a:pPr>
            <a:r>
              <a:rPr lang="en-GB" sz="1050" dirty="0">
                <a:latin typeface="Times New Roman" panose="02020603050405020304" pitchFamily="18" charset="0"/>
                <a:ea typeface="Times New Roman" panose="02020603050405020304" pitchFamily="18" charset="0"/>
              </a:rPr>
              <a:t>Moro Visconti, R. (2022). PPP versus Traditional Healthcare Procurement in Italy: Assessing Value for Money with PESTLE and SWOT Analysis. </a:t>
            </a:r>
            <a:r>
              <a:rPr lang="en-GB" sz="1050" i="1" dirty="0">
                <a:latin typeface="Times New Roman" panose="02020603050405020304" pitchFamily="18" charset="0"/>
                <a:ea typeface="Times New Roman" panose="02020603050405020304" pitchFamily="18" charset="0"/>
              </a:rPr>
              <a:t>SSRN Electronic Journal</a:t>
            </a:r>
            <a:r>
              <a:rPr lang="en-GB" sz="1050" dirty="0">
                <a:latin typeface="Times New Roman" panose="02020603050405020304" pitchFamily="18" charset="0"/>
                <a:ea typeface="Times New Roman" panose="02020603050405020304" pitchFamily="18" charset="0"/>
              </a:rPr>
              <a:t>.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://doi.org/10.2139/ssrn.2422450.</a:t>
            </a:r>
          </a:p>
          <a:p>
            <a:pPr>
              <a:lnSpc>
                <a:spcPct val="150000"/>
              </a:lnSpc>
              <a:spcAft>
                <a:spcPts val="1200"/>
              </a:spcAft>
            </a:pPr>
            <a:r>
              <a:rPr lang="en-GB" sz="1050" dirty="0">
                <a:latin typeface="Times New Roman" panose="02020603050405020304" pitchFamily="18" charset="0"/>
                <a:ea typeface="Times New Roman" panose="02020603050405020304" pitchFamily="18" charset="0"/>
              </a:rPr>
              <a:t>Pathak, S. (2020). Mortar and Pestle. </a:t>
            </a:r>
            <a:r>
              <a:rPr lang="en-GB" sz="1050" i="1" dirty="0">
                <a:latin typeface="Times New Roman" panose="02020603050405020304" pitchFamily="18" charset="0"/>
                <a:ea typeface="Times New Roman" panose="02020603050405020304" pitchFamily="18" charset="0"/>
              </a:rPr>
              <a:t>Archives of Medicine</a:t>
            </a:r>
            <a:r>
              <a:rPr lang="en-GB" sz="1050" dirty="0">
                <a:latin typeface="Times New Roman" panose="02020603050405020304" pitchFamily="18" charset="0"/>
                <a:ea typeface="Times New Roman" panose="02020603050405020304" pitchFamily="18" charset="0"/>
              </a:rPr>
              <a:t>, 09(03).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://doi.org/10.21767/1989-5216.1000221.</a:t>
            </a:r>
          </a:p>
          <a:p>
            <a:pPr>
              <a:lnSpc>
                <a:spcPct val="150000"/>
              </a:lnSpc>
              <a:spcAft>
                <a:spcPts val="1200"/>
              </a:spcAft>
            </a:pPr>
            <a:r>
              <a:rPr lang="en-GB" sz="1050" dirty="0" err="1">
                <a:latin typeface="Times New Roman" panose="02020603050405020304" pitchFamily="18" charset="0"/>
                <a:ea typeface="Times New Roman" panose="02020603050405020304" pitchFamily="18" charset="0"/>
              </a:rPr>
              <a:t>Pellissier</a:t>
            </a:r>
            <a:r>
              <a:rPr lang="en-GB" sz="1050" dirty="0">
                <a:latin typeface="Times New Roman" panose="02020603050405020304" pitchFamily="18" charset="0"/>
                <a:ea typeface="Times New Roman" panose="02020603050405020304" pitchFamily="18" charset="0"/>
              </a:rPr>
              <a:t>, R. (2022). A CONCEPTUAL FRAMEWORK FORTHE ALIGNMENT OF INNOVATION AND TECHNOLOGY. </a:t>
            </a:r>
            <a:r>
              <a:rPr lang="en-GB" sz="1050" i="1" dirty="0">
                <a:latin typeface="Times New Roman" panose="02020603050405020304" pitchFamily="18" charset="0"/>
                <a:ea typeface="Times New Roman" panose="02020603050405020304" pitchFamily="18" charset="0"/>
              </a:rPr>
              <a:t>Journal of technology management &amp; innovation</a:t>
            </a:r>
            <a:r>
              <a:rPr lang="en-GB" sz="1050" dirty="0">
                <a:latin typeface="Times New Roman" panose="02020603050405020304" pitchFamily="18" charset="0"/>
                <a:ea typeface="Times New Roman" panose="02020603050405020304" pitchFamily="18" charset="0"/>
              </a:rPr>
              <a:t>, 3(3).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://doi.org/10.4067/s0718-27242008000100007.</a:t>
            </a:r>
          </a:p>
          <a:p>
            <a:pPr>
              <a:lnSpc>
                <a:spcPct val="150000"/>
              </a:lnSpc>
              <a:spcAft>
                <a:spcPts val="1200"/>
              </a:spcAft>
            </a:pPr>
            <a:r>
              <a:rPr lang="en-GB" sz="1050" dirty="0" err="1">
                <a:latin typeface="Times New Roman" panose="02020603050405020304" pitchFamily="18" charset="0"/>
                <a:ea typeface="Times New Roman" panose="02020603050405020304" pitchFamily="18" charset="0"/>
              </a:rPr>
              <a:t>Poulston</a:t>
            </a:r>
            <a:r>
              <a:rPr lang="en-GB" sz="1050" dirty="0">
                <a:latin typeface="Times New Roman" panose="02020603050405020304" pitchFamily="18" charset="0"/>
                <a:ea typeface="Times New Roman" panose="02020603050405020304" pitchFamily="18" charset="0"/>
              </a:rPr>
              <a:t>, J. (2017). Staff shortages and turnover: Causes and solutions. </a:t>
            </a:r>
            <a:r>
              <a:rPr lang="en-GB" sz="1050" i="1" dirty="0">
                <a:latin typeface="Times New Roman" panose="02020603050405020304" pitchFamily="18" charset="0"/>
                <a:ea typeface="Times New Roman" panose="02020603050405020304" pitchFamily="18" charset="0"/>
              </a:rPr>
              <a:t>Hospitality Insights</a:t>
            </a:r>
            <a:r>
              <a:rPr lang="en-GB" sz="1050" dirty="0">
                <a:latin typeface="Times New Roman" panose="02020603050405020304" pitchFamily="18" charset="0"/>
                <a:ea typeface="Times New Roman" panose="02020603050405020304" pitchFamily="18" charset="0"/>
              </a:rPr>
              <a:t>, 1(1), p.7.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://doi.org/10.24135/hi.v1i1.7.</a:t>
            </a:r>
          </a:p>
          <a:p>
            <a:pPr>
              <a:lnSpc>
                <a:spcPct val="150000"/>
              </a:lnSpc>
              <a:spcAft>
                <a:spcPts val="1200"/>
              </a:spcAft>
            </a:pPr>
            <a:r>
              <a:rPr lang="en-GB" sz="1050" dirty="0" err="1">
                <a:latin typeface="Times New Roman" panose="02020603050405020304" pitchFamily="18" charset="0"/>
                <a:ea typeface="Times New Roman" panose="02020603050405020304" pitchFamily="18" charset="0"/>
              </a:rPr>
              <a:t>Vanek</a:t>
            </a:r>
            <a:r>
              <a:rPr lang="en-GB" sz="1050" dirty="0">
                <a:latin typeface="Times New Roman" panose="02020603050405020304" pitchFamily="18" charset="0"/>
                <a:ea typeface="Times New Roman" panose="02020603050405020304" pitchFamily="18" charset="0"/>
              </a:rPr>
              <a:t>, M. (2022). Evaluation methods of swot analysis . </a:t>
            </a:r>
            <a:r>
              <a:rPr lang="en-GB" sz="1050" i="1" dirty="0" err="1">
                <a:latin typeface="Times New Roman" panose="02020603050405020304" pitchFamily="18" charset="0"/>
                <a:ea typeface="Times New Roman" panose="02020603050405020304" pitchFamily="18" charset="0"/>
              </a:rPr>
              <a:t>GeoScience</a:t>
            </a:r>
            <a:r>
              <a:rPr lang="en-GB" sz="1050" i="1" dirty="0">
                <a:latin typeface="Times New Roman" panose="02020603050405020304" pitchFamily="18" charset="0"/>
                <a:ea typeface="Times New Roman" panose="02020603050405020304" pitchFamily="18" charset="0"/>
              </a:rPr>
              <a:t> Engineering</a:t>
            </a:r>
            <a:r>
              <a:rPr lang="en-GB" sz="1050" dirty="0">
                <a:latin typeface="Times New Roman" panose="02020603050405020304" pitchFamily="18" charset="0"/>
                <a:ea typeface="Times New Roman" panose="02020603050405020304" pitchFamily="18" charset="0"/>
              </a:rPr>
              <a:t>, 58(2), pp.23–31.</a:t>
            </a:r>
          </a:p>
          <a:p>
            <a:pPr>
              <a:lnSpc>
                <a:spcPct val="150000"/>
              </a:lnSpc>
              <a:spcAft>
                <a:spcPts val="1200"/>
              </a:spcAft>
            </a:pPr>
            <a:r>
              <a:rPr lang="en-GB" sz="1050" dirty="0">
                <a:latin typeface="Times New Roman" panose="02020603050405020304" pitchFamily="18" charset="0"/>
                <a:ea typeface="Times New Roman" panose="02020603050405020304" pitchFamily="18" charset="0"/>
              </a:rPr>
              <a:t>Walsh, K., </a:t>
            </a:r>
            <a:r>
              <a:rPr lang="en-GB" sz="1050" dirty="0" err="1">
                <a:latin typeface="Times New Roman" panose="02020603050405020304" pitchFamily="18" charset="0"/>
                <a:ea typeface="Times New Roman" panose="02020603050405020304" pitchFamily="18" charset="0"/>
              </a:rPr>
              <a:t>Bhagavatheeswaran</a:t>
            </a:r>
            <a:r>
              <a:rPr lang="en-GB" sz="1050" dirty="0">
                <a:latin typeface="Times New Roman" panose="02020603050405020304" pitchFamily="18" charset="0"/>
                <a:ea typeface="Times New Roman" panose="02020603050405020304" pitchFamily="18" charset="0"/>
              </a:rPr>
              <a:t>, L. and Roma, E. (2019). E-learning in healthcare professional education: an analysis of political, economic, social, technological, legal and environmental (PESTLE) factors. </a:t>
            </a:r>
            <a:r>
              <a:rPr lang="en-GB" sz="1050" i="1" dirty="0" err="1">
                <a:latin typeface="Times New Roman" panose="02020603050405020304" pitchFamily="18" charset="0"/>
                <a:ea typeface="Times New Roman" panose="02020603050405020304" pitchFamily="18" charset="0"/>
              </a:rPr>
              <a:t>MedEdPublish</a:t>
            </a:r>
            <a:r>
              <a:rPr lang="en-GB" sz="1050" dirty="0">
                <a:latin typeface="Times New Roman" panose="02020603050405020304" pitchFamily="18" charset="0"/>
                <a:ea typeface="Times New Roman" panose="02020603050405020304" pitchFamily="18" charset="0"/>
              </a:rPr>
              <a:t>, 8(2).</a:t>
            </a:r>
          </a:p>
          <a:p>
            <a:pPr>
              <a:lnSpc>
                <a:spcPct val="150000"/>
              </a:lnSpc>
              <a:spcAft>
                <a:spcPts val="1200"/>
              </a:spcAft>
            </a:pPr>
            <a:r>
              <a:rPr lang="en-GB" sz="1050" dirty="0">
                <a:latin typeface="Times New Roman" panose="02020603050405020304" pitchFamily="18" charset="0"/>
                <a:ea typeface="Times New Roman" panose="02020603050405020304" pitchFamily="18" charset="0"/>
              </a:rPr>
              <a:t>Waters, A. (2022). NHS staff survey underlines need for national workforce strategy. </a:t>
            </a:r>
            <a:r>
              <a:rPr lang="en-GB" sz="1050" i="1" dirty="0">
                <a:latin typeface="Times New Roman" panose="02020603050405020304" pitchFamily="18" charset="0"/>
                <a:ea typeface="Times New Roman" panose="02020603050405020304" pitchFamily="18" charset="0"/>
              </a:rPr>
              <a:t>BMJ</a:t>
            </a:r>
            <a:r>
              <a:rPr lang="en-GB" sz="1050" dirty="0">
                <a:latin typeface="Times New Roman" panose="02020603050405020304" pitchFamily="18" charset="0"/>
                <a:ea typeface="Times New Roman" panose="02020603050405020304" pitchFamily="18" charset="0"/>
              </a:rPr>
              <a:t>, p.o871.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://doi.org/10.1136/bmj.o871.</a:t>
            </a:r>
          </a:p>
          <a:p>
            <a:pPr>
              <a:lnSpc>
                <a:spcPct val="150000"/>
              </a:lnSpc>
              <a:spcAft>
                <a:spcPts val="1200"/>
              </a:spcAft>
            </a:pPr>
            <a:r>
              <a:rPr lang="en-GB" sz="1050" dirty="0" err="1">
                <a:latin typeface="Times New Roman" panose="02020603050405020304" pitchFamily="18" charset="0"/>
                <a:ea typeface="Times New Roman" panose="02020603050405020304" pitchFamily="18" charset="0"/>
              </a:rPr>
              <a:t>Bowker</a:t>
            </a:r>
            <a:r>
              <a:rPr lang="en-GB" sz="1050" dirty="0">
                <a:latin typeface="Times New Roman" panose="02020603050405020304" pitchFamily="18" charset="0"/>
                <a:ea typeface="Times New Roman" panose="02020603050405020304" pitchFamily="18" charset="0"/>
              </a:rPr>
              <a:t>, L. (2021). Promoting Linguistic Diversity and Inclusion. </a:t>
            </a:r>
            <a:r>
              <a:rPr lang="en-GB" sz="1050" i="1" dirty="0">
                <a:latin typeface="Times New Roman" panose="02020603050405020304" pitchFamily="18" charset="0"/>
                <a:ea typeface="Times New Roman" panose="02020603050405020304" pitchFamily="18" charset="0"/>
              </a:rPr>
              <a:t>The International Journal of Information, Diversity, &amp; Inclusion (IJIDI)</a:t>
            </a:r>
            <a:r>
              <a:rPr lang="en-GB" sz="1050" dirty="0">
                <a:latin typeface="Times New Roman" panose="02020603050405020304" pitchFamily="18" charset="0"/>
                <a:ea typeface="Times New Roman" panose="02020603050405020304" pitchFamily="18" charset="0"/>
              </a:rPr>
              <a:t>, 5(3).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://doi.org/10.33137/ijidi.v5i3.36159.</a:t>
            </a:r>
          </a:p>
          <a:p>
            <a:pPr>
              <a:lnSpc>
                <a:spcPct val="150000"/>
              </a:lnSpc>
              <a:spcAft>
                <a:spcPts val="1200"/>
              </a:spcAft>
            </a:pPr>
            <a:r>
              <a:rPr lang="en-GB" sz="1050" dirty="0">
                <a:latin typeface="Times New Roman" panose="02020603050405020304" pitchFamily="18" charset="0"/>
                <a:ea typeface="Times New Roman" panose="02020603050405020304" pitchFamily="18" charset="0"/>
              </a:rPr>
              <a:t>Ellis, M. (2019). Promoting Gender Diversity in the Classroom Through Drag. </a:t>
            </a:r>
            <a:r>
              <a:rPr lang="en-GB" sz="1050" i="1" dirty="0">
                <a:latin typeface="Times New Roman" panose="02020603050405020304" pitchFamily="18" charset="0"/>
                <a:ea typeface="Times New Roman" panose="02020603050405020304" pitchFamily="18" charset="0"/>
              </a:rPr>
              <a:t>JALT2018—Diversity and Inclusion</a:t>
            </a:r>
            <a:r>
              <a:rPr lang="en-GB" sz="1050" dirty="0">
                <a:latin typeface="Times New Roman" panose="02020603050405020304" pitchFamily="18" charset="0"/>
                <a:ea typeface="Times New Roman" panose="02020603050405020304" pitchFamily="18" charset="0"/>
              </a:rPr>
              <a:t>, 2018(1), p.235.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://doi.org/10.37546/jaltpcp2018-32.</a:t>
            </a:r>
          </a:p>
          <a:p>
            <a:pPr>
              <a:lnSpc>
                <a:spcPct val="150000"/>
              </a:lnSpc>
              <a:spcAft>
                <a:spcPts val="1200"/>
              </a:spcAft>
            </a:pPr>
            <a:r>
              <a:rPr lang="en-GB" sz="1050" dirty="0" err="1">
                <a:latin typeface="Times New Roman" panose="02020603050405020304" pitchFamily="18" charset="0"/>
                <a:ea typeface="Times New Roman" panose="02020603050405020304" pitchFamily="18" charset="0"/>
              </a:rPr>
              <a:t>Tienda</a:t>
            </a:r>
            <a:r>
              <a:rPr lang="en-GB" sz="1050" dirty="0">
                <a:latin typeface="Times New Roman" panose="02020603050405020304" pitchFamily="18" charset="0"/>
                <a:ea typeface="Times New Roman" panose="02020603050405020304" pitchFamily="18" charset="0"/>
              </a:rPr>
              <a:t>, M. (2016). Diversity ≠ Inclusion. </a:t>
            </a:r>
            <a:r>
              <a:rPr lang="en-GB" sz="1050" i="1" dirty="0">
                <a:latin typeface="Times New Roman" panose="02020603050405020304" pitchFamily="18" charset="0"/>
                <a:ea typeface="Times New Roman" panose="02020603050405020304" pitchFamily="18" charset="0"/>
              </a:rPr>
              <a:t>Educational Researcher</a:t>
            </a:r>
            <a:r>
              <a:rPr lang="en-GB" sz="1050" dirty="0">
                <a:latin typeface="Times New Roman" panose="02020603050405020304" pitchFamily="18" charset="0"/>
                <a:ea typeface="Times New Roman" panose="02020603050405020304" pitchFamily="18" charset="0"/>
              </a:rPr>
              <a:t>, 42(9), pp.467–475. </a:t>
            </a:r>
            <a:r>
              <a:rPr lang="en-GB" sz="1050" dirty="0" err="1">
                <a:latin typeface="Times New Roman" panose="02020603050405020304" pitchFamily="18" charset="0"/>
                <a:ea typeface="Times New Roman" panose="02020603050405020304" pitchFamily="18" charset="0"/>
              </a:rPr>
              <a:t>doi:https</a:t>
            </a:r>
            <a:r>
              <a:rPr lang="en-GB" sz="1050" dirty="0">
                <a:latin typeface="Times New Roman" panose="02020603050405020304" pitchFamily="18" charset="0"/>
                <a:ea typeface="Times New Roman" panose="02020603050405020304" pitchFamily="18" charset="0"/>
              </a:rPr>
              <a:t>://doi.org/10.3102/0013189x13516164.</a:t>
            </a:r>
          </a:p>
        </p:txBody>
      </p:sp>
    </p:spTree>
    <p:extLst>
      <p:ext uri="{BB962C8B-B14F-4D97-AF65-F5344CB8AC3E}">
        <p14:creationId xmlns:p14="http://schemas.microsoft.com/office/powerpoint/2010/main" val="1032750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308</TotalTime>
  <Words>1690</Words>
  <Application>Microsoft Office PowerPoint</Application>
  <PresentationFormat>Widescreen</PresentationFormat>
  <Paragraphs>79</Paragraphs>
  <Slides>15</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Century Gothic</vt:lpstr>
      <vt:lpstr>Times New Roman</vt:lpstr>
      <vt:lpstr>Wingdings</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Naila</cp:lastModifiedBy>
  <cp:revision>58</cp:revision>
  <dcterms:created xsi:type="dcterms:W3CDTF">2024-05-20T14:15:28Z</dcterms:created>
  <dcterms:modified xsi:type="dcterms:W3CDTF">2024-06-07T13:44:16Z</dcterms:modified>
</cp:coreProperties>
</file>