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64" r:id="rId7"/>
    <p:sldId id="265" r:id="rId8"/>
    <p:sldId id="266" r:id="rId9"/>
    <p:sldId id="268" r:id="rId10"/>
    <p:sldId id="269" r:id="rId11"/>
    <p:sldId id="267" r:id="rId12"/>
    <p:sldId id="271" r:id="rId13"/>
    <p:sldId id="272" r:id="rId14"/>
    <p:sldId id="277" r:id="rId15"/>
    <p:sldId id="259" r:id="rId16"/>
    <p:sldId id="258" r:id="rId17"/>
    <p:sldId id="273" r:id="rId18"/>
    <p:sldId id="276" r:id="rId19"/>
    <p:sldId id="274" r:id="rId20"/>
    <p:sldId id="275" r:id="rId21"/>
    <p:sldId id="278" r:id="rId22"/>
    <p:sldId id="279" r:id="rId23"/>
    <p:sldId id="280" r:id="rId24"/>
    <p:sldId id="281" r:id="rId25"/>
    <p:sldId id="260" r:id="rId26"/>
    <p:sldId id="27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0B4B28-C075-43ED-B7A7-85589FBEE48C}" v="5" dt="2022-11-29T08:01:44.424"/>
    <p1510:client id="{6C3C80B1-57E5-4ACF-BCC7-8EC143DC9C46}" v="59" dt="2022-11-28T12:46:50.9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660"/>
  </p:normalViewPr>
  <p:slideViewPr>
    <p:cSldViewPr snapToGrid="0">
      <p:cViewPr varScale="1">
        <p:scale>
          <a:sx n="85" d="100"/>
          <a:sy n="85" d="100"/>
        </p:scale>
        <p:origin x="93"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51F9-4432-528F-7BD3-BE1BA33FF0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87733ED-33E8-B221-EC04-D077D17605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6C1DDF-DF87-1FBE-7767-406F65054728}"/>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5959D6E5-A222-FBC6-7378-F32BB06564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7FAEF6-E7C4-E64F-4FBD-54C7EE68A17A}"/>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2130431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99AAE-8E0A-6227-9D90-AFEF7EC345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7EAE69-485D-372C-6049-FE591A2D6D8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8FD4B8-A216-AD83-7C93-CA81AB938417}"/>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43A45E15-C04A-73A9-5DD6-2B565658C3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A5CF5F-583E-3414-C87D-1D5739F24076}"/>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1288606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6DDB4-C59A-F22C-3893-F663B04188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9385EAE-ADCE-962A-58B8-83C2A48B3C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6F443B-70DC-18A0-04D8-6432C7B8576F}"/>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4BF08EA8-7931-DA0B-567C-8E64FB37A5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D0C386-A3E0-5C22-76EF-1F86D39BD910}"/>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3055371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3E67A-F5CA-1CE8-F144-3C4C5D6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246F6A-20BD-B825-1B81-0C2FD9B37E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3B076C-7220-BF1C-9C5E-9FB429CD4CC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487B37-6F58-0025-36EB-4EF7946C2795}"/>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6" name="Footer Placeholder 5">
            <a:extLst>
              <a:ext uri="{FF2B5EF4-FFF2-40B4-BE49-F238E27FC236}">
                <a16:creationId xmlns:a16="http://schemas.microsoft.com/office/drawing/2014/main" id="{045561AC-6803-0B75-0DAA-CCBFB381E2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24F212-2D07-D29F-BF44-D41D1872E9B4}"/>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74232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2F95A-ABEC-63CB-50CE-2BEC1182C97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0EF6D9-9867-FAF4-F14A-C12126E6FE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B9F181-1909-711C-0E8E-A70497E3D9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45A2155-69CA-A30E-D7E2-23987C2F57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F5BAFE2-71B5-4F7E-BDF3-69CC972841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C7516D-6962-909C-BA64-DD97509ED7EF}"/>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8" name="Footer Placeholder 7">
            <a:extLst>
              <a:ext uri="{FF2B5EF4-FFF2-40B4-BE49-F238E27FC236}">
                <a16:creationId xmlns:a16="http://schemas.microsoft.com/office/drawing/2014/main" id="{F0DC98EB-C642-F534-4C45-6D6BD38C58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6164BD-BB4D-18B9-10FA-442CE7F7AC79}"/>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2610691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B7423-8E31-B8F2-F4BC-5A74459DB6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B8B869-6EC5-4724-4929-8DAB2E3164A7}"/>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4" name="Footer Placeholder 3">
            <a:extLst>
              <a:ext uri="{FF2B5EF4-FFF2-40B4-BE49-F238E27FC236}">
                <a16:creationId xmlns:a16="http://schemas.microsoft.com/office/drawing/2014/main" id="{BC9D0787-736D-90EA-53BA-DD7DFFBE06E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9721B38-262F-BDD5-2A0E-0822A66797A2}"/>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1940059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B60BA0-0E2B-F4BA-F803-9BB2B3614023}"/>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3" name="Footer Placeholder 2">
            <a:extLst>
              <a:ext uri="{FF2B5EF4-FFF2-40B4-BE49-F238E27FC236}">
                <a16:creationId xmlns:a16="http://schemas.microsoft.com/office/drawing/2014/main" id="{59CD6465-F7B4-339D-B6A4-5A596F45EA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5773A1-2A41-BD5F-2761-7A446ABA6470}"/>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2771109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EAE77-3240-509F-6FD3-8002BCD243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692FAF-44F2-A11B-0B3C-4B5A3FE651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F03D1-DF6E-FBF3-DC81-817F5FF8B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F1A476-34BE-A6CF-5963-24874355A9B3}"/>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6" name="Footer Placeholder 5">
            <a:extLst>
              <a:ext uri="{FF2B5EF4-FFF2-40B4-BE49-F238E27FC236}">
                <a16:creationId xmlns:a16="http://schemas.microsoft.com/office/drawing/2014/main" id="{90A4897A-A45A-FD51-CF2D-0F75BA415E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570EAE-CE02-36AC-6EC9-1852A7776E5C}"/>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807855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81B7F-1949-6093-2504-CA6FECE3D4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6937F1-A2D4-3064-9799-AA85C83484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6CC2C2-3225-F83A-61EC-CE7C5961BC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16920B-FE82-7B02-0C47-3036420EB20B}"/>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6" name="Footer Placeholder 5">
            <a:extLst>
              <a:ext uri="{FF2B5EF4-FFF2-40B4-BE49-F238E27FC236}">
                <a16:creationId xmlns:a16="http://schemas.microsoft.com/office/drawing/2014/main" id="{3DA2EA18-8E43-ECFE-BC27-ED7AC5E8E6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62E7A3-FB57-1822-BDC3-BD89FCE2BA4E}"/>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4275208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D90A3-4851-A70A-F274-995C8B053E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0B5461-3030-60EF-C598-4F708093C8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9294A9-E000-D77B-436F-5E6B8B7BD9FD}"/>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0E378B0C-E6F7-1B5B-0AE1-9016997448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092791-34E1-7B08-6702-49FA3413431D}"/>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190293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AE7BDB-C576-F963-BE43-D82DC9BAF0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513583-6E56-7D08-5376-E5EC1E4C9B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623EF8-E0D0-995A-25F5-3D40ED3ED863}"/>
              </a:ext>
            </a:extLst>
          </p:cNvPr>
          <p:cNvSpPr>
            <a:spLocks noGrp="1"/>
          </p:cNvSpPr>
          <p:nvPr>
            <p:ph type="dt" sz="half" idx="10"/>
          </p:nvPr>
        </p:nvSpPr>
        <p:spPr/>
        <p:txBody>
          <a:body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C7BE946C-C8FD-88CE-33B1-B9AF833ECE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96DCAC-B46F-2FAA-1D29-99C766081865}"/>
              </a:ext>
            </a:extLst>
          </p:cNvPr>
          <p:cNvSpPr>
            <a:spLocks noGrp="1"/>
          </p:cNvSpPr>
          <p:nvPr>
            <p:ph type="sldNum" sz="quarter" idx="12"/>
          </p:nvPr>
        </p:nvSpPr>
        <p:spPr/>
        <p:txBody>
          <a:bodyPr/>
          <a:lstStyle/>
          <a:p>
            <a:fld id="{8014ECA0-733F-4E66-A66E-7827AB97F9F1}" type="slidenum">
              <a:rPr lang="en-GB" smtClean="0"/>
              <a:t>‹#›</a:t>
            </a:fld>
            <a:endParaRPr lang="en-GB"/>
          </a:p>
        </p:txBody>
      </p:sp>
    </p:spTree>
    <p:extLst>
      <p:ext uri="{BB962C8B-B14F-4D97-AF65-F5344CB8AC3E}">
        <p14:creationId xmlns:p14="http://schemas.microsoft.com/office/powerpoint/2010/main" val="3442213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C20BEF-0496-F3C3-1DDA-26AA23A9FA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AA535D-5235-1D1D-A951-6FFF494546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BCD934-3837-0FB1-34F6-497BD2EBCC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2ECBB3-F1C4-45DB-90DC-7F8EB3DD4283}" type="datetimeFigureOut">
              <a:rPr lang="en-GB" smtClean="0"/>
              <a:t>29/11/2022</a:t>
            </a:fld>
            <a:endParaRPr lang="en-GB"/>
          </a:p>
        </p:txBody>
      </p:sp>
      <p:sp>
        <p:nvSpPr>
          <p:cNvPr id="5" name="Footer Placeholder 4">
            <a:extLst>
              <a:ext uri="{FF2B5EF4-FFF2-40B4-BE49-F238E27FC236}">
                <a16:creationId xmlns:a16="http://schemas.microsoft.com/office/drawing/2014/main" id="{4CA3512E-14D1-BD5B-051F-C7422977B4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FA17E6-6577-A96F-49C8-2E92820058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14ECA0-733F-4E66-A66E-7827AB97F9F1}" type="slidenum">
              <a:rPr lang="en-GB" smtClean="0"/>
              <a:t>‹#›</a:t>
            </a:fld>
            <a:endParaRPr lang="en-GB"/>
          </a:p>
        </p:txBody>
      </p:sp>
    </p:spTree>
    <p:extLst>
      <p:ext uri="{BB962C8B-B14F-4D97-AF65-F5344CB8AC3E}">
        <p14:creationId xmlns:p14="http://schemas.microsoft.com/office/powerpoint/2010/main" val="1967559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erkbox.com/uk/resources/blog/team-incentive-ideas"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YOXfeke4e8o?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enWSuiV7t0M?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conventionbureau.london/"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3RpgfVZ1z4E?feature=oembed"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miceboard"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olympics.com/ioc/olympic-legacy" TargetMode="External"/><Relationship Id="rId2" Type="http://schemas.openxmlformats.org/officeDocument/2006/relationships/hyperlink" Target="https://metro.co.uk/2022/07/27/10-years-on-what-is-the-true-legacy-of-the-london-2012-olympics-17068503/#:~:text='The%202012%20Olympic%20and%20Paralympic,links%2C%20business%20districts%20and%20entertainment"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hyperlink" Target="https://www.linkedin.com/pulse/legacy-tradition-how-royal-family-became-beloved-brand-nivinskus?trk=pulse-article_more-articles_related-content-card"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bbc.co.uk/sport/football/6163534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cop27.eg/#/" TargetMode="External"/><Relationship Id="rId2" Type="http://schemas.openxmlformats.org/officeDocument/2006/relationships/hyperlink" Target="https://www.cvent.com/uk/blog/hospitality/what-is-mice" TargetMode="External"/><Relationship Id="rId1" Type="http://schemas.openxmlformats.org/officeDocument/2006/relationships/slideLayout" Target="../slideLayouts/slideLayout2.xml"/><Relationship Id="rId4" Type="http://schemas.openxmlformats.org/officeDocument/2006/relationships/hyperlink" Target="https://go.award.co/recognition-capterr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a:extLst>
              <a:ext uri="{FF2B5EF4-FFF2-40B4-BE49-F238E27FC236}">
                <a16:creationId xmlns:a16="http://schemas.microsoft.com/office/drawing/2014/main" id="{DA5B3A55-11AE-BD33-0AD2-0F40AC2AD94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40FB94-D622-6356-9D2B-21550C84AE78}"/>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b="1">
                <a:solidFill>
                  <a:srgbClr val="FFFFFF"/>
                </a:solidFill>
              </a:rPr>
              <a:t>Contemporary issues relating to Meetings, Incentives, Conventions and Events</a:t>
            </a:r>
          </a:p>
        </p:txBody>
      </p:sp>
      <p:sp>
        <p:nvSpPr>
          <p:cNvPr id="3" name="Subtitle 2">
            <a:extLst>
              <a:ext uri="{FF2B5EF4-FFF2-40B4-BE49-F238E27FC236}">
                <a16:creationId xmlns:a16="http://schemas.microsoft.com/office/drawing/2014/main" id="{8F8512D1-541C-9DC7-4B72-F7870974570D}"/>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dirty="0">
                <a:solidFill>
                  <a:srgbClr val="FFFFFF"/>
                </a:solidFill>
              </a:rPr>
              <a:t>WEEK 8</a:t>
            </a:r>
          </a:p>
        </p:txBody>
      </p:sp>
    </p:spTree>
    <p:extLst>
      <p:ext uri="{BB962C8B-B14F-4D97-AF65-F5344CB8AC3E}">
        <p14:creationId xmlns:p14="http://schemas.microsoft.com/office/powerpoint/2010/main" val="990194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DD3A42-65E3-B4A0-151C-15808A713195}"/>
              </a:ext>
            </a:extLst>
          </p:cNvPr>
          <p:cNvPicPr>
            <a:picLocks noChangeAspect="1"/>
          </p:cNvPicPr>
          <p:nvPr/>
        </p:nvPicPr>
        <p:blipFill rotWithShape="1">
          <a:blip r:embed="rId2"/>
          <a:srcRect/>
          <a:stretch/>
        </p:blipFill>
        <p:spPr>
          <a:xfrm>
            <a:off x="-1" y="10"/>
            <a:ext cx="12192000" cy="6857990"/>
          </a:xfrm>
          <a:prstGeom prst="rect">
            <a:avLst/>
          </a:prstGeom>
        </p:spPr>
      </p:pic>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22A08C7F-03DF-D37F-049D-96411DED8C7E}"/>
              </a:ext>
            </a:extLst>
          </p:cNvPr>
          <p:cNvSpPr>
            <a:spLocks noGrp="1"/>
          </p:cNvSpPr>
          <p:nvPr>
            <p:ph type="title"/>
          </p:nvPr>
        </p:nvSpPr>
        <p:spPr>
          <a:xfrm>
            <a:off x="709448" y="1913950"/>
            <a:ext cx="4204137" cy="1342754"/>
          </a:xfrm>
        </p:spPr>
        <p:txBody>
          <a:bodyPr>
            <a:normAutofit/>
          </a:bodyPr>
          <a:lstStyle/>
          <a:p>
            <a:pPr algn="ctr"/>
            <a:r>
              <a:rPr lang="en-GB" sz="5400" b="1" dirty="0"/>
              <a:t>M.I.C.E</a:t>
            </a:r>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C5ACD05-FD7B-5A05-7321-D61E21ED3D33}"/>
              </a:ext>
            </a:extLst>
          </p:cNvPr>
          <p:cNvSpPr>
            <a:spLocks noGrp="1"/>
          </p:cNvSpPr>
          <p:nvPr>
            <p:ph idx="1"/>
          </p:nvPr>
        </p:nvSpPr>
        <p:spPr>
          <a:xfrm>
            <a:off x="525516" y="3417573"/>
            <a:ext cx="4593021" cy="2619839"/>
          </a:xfrm>
        </p:spPr>
        <p:txBody>
          <a:bodyPr anchor="ctr">
            <a:normAutofit/>
          </a:bodyPr>
          <a:lstStyle/>
          <a:p>
            <a:r>
              <a:rPr lang="en-GB" sz="2400" dirty="0"/>
              <a:t>Issues with Meetings, Incentives, Conventions and Events – Convention Centres, Meetings industry, Exhibitions, Meetings, Weddings, Banquets, Hospitality,  Digital Developments as a result of Covid-19</a:t>
            </a:r>
          </a:p>
        </p:txBody>
      </p:sp>
    </p:spTree>
    <p:extLst>
      <p:ext uri="{BB962C8B-B14F-4D97-AF65-F5344CB8AC3E}">
        <p14:creationId xmlns:p14="http://schemas.microsoft.com/office/powerpoint/2010/main" val="243230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8C1B-B46D-417C-EEF3-E18DCE3E028C}"/>
              </a:ext>
            </a:extLst>
          </p:cNvPr>
          <p:cNvSpPr>
            <a:spLocks noGrp="1"/>
          </p:cNvSpPr>
          <p:nvPr>
            <p:ph type="title"/>
          </p:nvPr>
        </p:nvSpPr>
        <p:spPr>
          <a:xfrm>
            <a:off x="4965430" y="629268"/>
            <a:ext cx="6586491" cy="1286160"/>
          </a:xfrm>
        </p:spPr>
        <p:txBody>
          <a:bodyPr anchor="b">
            <a:normAutofit/>
          </a:bodyPr>
          <a:lstStyle/>
          <a:p>
            <a:r>
              <a:rPr lang="en-GB" sz="4100"/>
              <a:t>Meetings </a:t>
            </a:r>
            <a:br>
              <a:rPr lang="en-GB" sz="4100"/>
            </a:br>
            <a:endParaRPr lang="en-GB" sz="4100"/>
          </a:p>
        </p:txBody>
      </p:sp>
      <p:sp>
        <p:nvSpPr>
          <p:cNvPr id="3" name="Content Placeholder 2">
            <a:extLst>
              <a:ext uri="{FF2B5EF4-FFF2-40B4-BE49-F238E27FC236}">
                <a16:creationId xmlns:a16="http://schemas.microsoft.com/office/drawing/2014/main" id="{08E06A08-B982-3F62-B915-86120AB871DC}"/>
              </a:ext>
            </a:extLst>
          </p:cNvPr>
          <p:cNvSpPr>
            <a:spLocks noGrp="1"/>
          </p:cNvSpPr>
          <p:nvPr>
            <p:ph idx="1"/>
          </p:nvPr>
        </p:nvSpPr>
        <p:spPr>
          <a:xfrm>
            <a:off x="4965431" y="2438400"/>
            <a:ext cx="6586489" cy="3785419"/>
          </a:xfrm>
        </p:spPr>
        <p:txBody>
          <a:bodyPr>
            <a:normAutofit fontScale="92500" lnSpcReduction="10000"/>
          </a:bodyPr>
          <a:lstStyle/>
          <a:p>
            <a:pPr>
              <a:lnSpc>
                <a:spcPct val="100000"/>
              </a:lnSpc>
            </a:pPr>
            <a:r>
              <a:rPr lang="en-GB" dirty="0"/>
              <a:t>Meetings are usually a single-day event held in hotel conference rooms or at convention centres. </a:t>
            </a:r>
          </a:p>
          <a:p>
            <a:pPr>
              <a:lnSpc>
                <a:spcPct val="100000"/>
              </a:lnSpc>
            </a:pPr>
            <a:r>
              <a:rPr lang="en-GB" dirty="0"/>
              <a:t>They can vary in size from only a small group to larger gatherings .</a:t>
            </a:r>
          </a:p>
          <a:p>
            <a:pPr>
              <a:lnSpc>
                <a:spcPct val="100000"/>
              </a:lnSpc>
            </a:pPr>
            <a:r>
              <a:rPr lang="en-GB" dirty="0"/>
              <a:t>The purpose is to NETWORK people from one company, industry, or project to address challenges, discuss plans, and set goals. </a:t>
            </a:r>
          </a:p>
          <a:p>
            <a:pPr>
              <a:lnSpc>
                <a:spcPct val="100000"/>
              </a:lnSpc>
            </a:pPr>
            <a:r>
              <a:rPr lang="en-GB" dirty="0"/>
              <a:t>Catering is part of meetings .</a:t>
            </a:r>
            <a:endParaRPr lang="en-GB" sz="2000" dirty="0"/>
          </a:p>
        </p:txBody>
      </p:sp>
      <p:pic>
        <p:nvPicPr>
          <p:cNvPr id="4" name="Picture 3">
            <a:extLst>
              <a:ext uri="{FF2B5EF4-FFF2-40B4-BE49-F238E27FC236}">
                <a16:creationId xmlns:a16="http://schemas.microsoft.com/office/drawing/2014/main" id="{9FAE9CC2-D8AC-06DF-F082-F1DCABAD47D5}"/>
              </a:ext>
            </a:extLst>
          </p:cNvPr>
          <p:cNvPicPr>
            <a:picLocks noChangeAspect="1"/>
          </p:cNvPicPr>
          <p:nvPr/>
        </p:nvPicPr>
        <p:blipFill rotWithShape="1">
          <a:blip r:embed="rId2"/>
          <a:srcRect r="2" b="1250"/>
          <a:stretch/>
        </p:blipFill>
        <p:spPr>
          <a:xfrm>
            <a:off x="640079" y="850105"/>
            <a:ext cx="3887125" cy="5750719"/>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42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B0A9691-E151-6987-DF32-3FB38C3B5D07}"/>
              </a:ext>
            </a:extLst>
          </p:cNvPr>
          <p:cNvSpPr>
            <a:spLocks noGrp="1"/>
          </p:cNvSpPr>
          <p:nvPr>
            <p:ph type="title"/>
          </p:nvPr>
        </p:nvSpPr>
        <p:spPr>
          <a:xfrm>
            <a:off x="19430" y="150772"/>
            <a:ext cx="5393361" cy="1026545"/>
          </a:xfrm>
        </p:spPr>
        <p:txBody>
          <a:bodyPr>
            <a:normAutofit fontScale="90000"/>
          </a:bodyPr>
          <a:lstStyle/>
          <a:p>
            <a:r>
              <a:rPr lang="en-GB" dirty="0"/>
              <a:t>Incentives </a:t>
            </a:r>
            <a:br>
              <a:rPr lang="en-GB" dirty="0"/>
            </a:br>
            <a:endParaRPr lang="en-GB" dirty="0"/>
          </a:p>
        </p:txBody>
      </p:sp>
      <p:sp>
        <p:nvSpPr>
          <p:cNvPr id="3" name="Content Placeholder 2">
            <a:extLst>
              <a:ext uri="{FF2B5EF4-FFF2-40B4-BE49-F238E27FC236}">
                <a16:creationId xmlns:a16="http://schemas.microsoft.com/office/drawing/2014/main" id="{FBEF0526-344D-F289-21CA-613184374D61}"/>
              </a:ext>
            </a:extLst>
          </p:cNvPr>
          <p:cNvSpPr>
            <a:spLocks noGrp="1"/>
          </p:cNvSpPr>
          <p:nvPr>
            <p:ph idx="1"/>
          </p:nvPr>
        </p:nvSpPr>
        <p:spPr>
          <a:xfrm>
            <a:off x="221699" y="1305905"/>
            <a:ext cx="6661872" cy="5423507"/>
          </a:xfrm>
        </p:spPr>
        <p:txBody>
          <a:bodyPr>
            <a:normAutofit/>
          </a:bodyPr>
          <a:lstStyle/>
          <a:p>
            <a:pPr>
              <a:lnSpc>
                <a:spcPct val="100000"/>
              </a:lnSpc>
            </a:pPr>
            <a:r>
              <a:rPr lang="en-GB" sz="2400" dirty="0"/>
              <a:t>Incentives are probably the most fun part of the MICE segment.</a:t>
            </a:r>
          </a:p>
          <a:p>
            <a:pPr>
              <a:lnSpc>
                <a:spcPct val="100000"/>
              </a:lnSpc>
            </a:pPr>
            <a:r>
              <a:rPr lang="en-GB" sz="2400" dirty="0"/>
              <a:t>Include all types of travel rewards a company offers to individual staff, teams, or partners (e.g. affiliates). The goal of an incentive is to thank people for performance, boost morale, or increase employee loyalty.  </a:t>
            </a:r>
          </a:p>
          <a:p>
            <a:pPr>
              <a:lnSpc>
                <a:spcPct val="100000"/>
              </a:lnSpc>
            </a:pPr>
            <a:r>
              <a:rPr lang="en-GB" sz="2400" dirty="0"/>
              <a:t>Incentives can take different forms depending on the company organising them. </a:t>
            </a:r>
          </a:p>
          <a:p>
            <a:pPr>
              <a:lnSpc>
                <a:spcPct val="100000"/>
              </a:lnSpc>
            </a:pPr>
            <a:r>
              <a:rPr lang="en-GB" sz="2400" dirty="0"/>
              <a:t>Some may send their team for an all-inclusive weekend trip to an out-of-town resort. Others might plan a variety of activities closer to home to encourage staff to bond in an informal setting. </a:t>
            </a:r>
          </a:p>
        </p:txBody>
      </p:sp>
      <p:pic>
        <p:nvPicPr>
          <p:cNvPr id="4" name="Picture 3">
            <a:extLst>
              <a:ext uri="{FF2B5EF4-FFF2-40B4-BE49-F238E27FC236}">
                <a16:creationId xmlns:a16="http://schemas.microsoft.com/office/drawing/2014/main" id="{7359E681-E719-C5D2-59F1-A7FDFF8F8CA7}"/>
              </a:ext>
            </a:extLst>
          </p:cNvPr>
          <p:cNvPicPr>
            <a:picLocks noChangeAspect="1"/>
          </p:cNvPicPr>
          <p:nvPr/>
        </p:nvPicPr>
        <p:blipFill rotWithShape="1">
          <a:blip r:embed="rId2"/>
          <a:srcRect l="27474" r="15814"/>
          <a:stretch/>
        </p:blipFill>
        <p:spPr>
          <a:xfrm>
            <a:off x="6883571" y="758513"/>
            <a:ext cx="4613587" cy="461358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938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D3D9E3-C21A-FD40-A7DE-070E4B6E4346}"/>
              </a:ext>
            </a:extLst>
          </p:cNvPr>
          <p:cNvPicPr>
            <a:picLocks noChangeAspect="1"/>
          </p:cNvPicPr>
          <p:nvPr/>
        </p:nvPicPr>
        <p:blipFill rotWithShape="1">
          <a:blip r:embed="rId2"/>
          <a:srcRect l="1290" t="8332" r="48788" b="4338"/>
          <a:stretch/>
        </p:blipFill>
        <p:spPr>
          <a:xfrm>
            <a:off x="6008113" y="2662804"/>
            <a:ext cx="6052524" cy="3917511"/>
          </a:xfrm>
          <a:prstGeom prst="rect">
            <a:avLst/>
          </a:prstGeom>
        </p:spPr>
      </p:pic>
      <p:sp>
        <p:nvSpPr>
          <p:cNvPr id="2" name="Title 1">
            <a:extLst>
              <a:ext uri="{FF2B5EF4-FFF2-40B4-BE49-F238E27FC236}">
                <a16:creationId xmlns:a16="http://schemas.microsoft.com/office/drawing/2014/main" id="{700F7D98-E7C7-E021-FFAE-D47C9316A2C1}"/>
              </a:ext>
            </a:extLst>
          </p:cNvPr>
          <p:cNvSpPr>
            <a:spLocks noGrp="1"/>
          </p:cNvSpPr>
          <p:nvPr>
            <p:ph type="title"/>
          </p:nvPr>
        </p:nvSpPr>
        <p:spPr>
          <a:xfrm>
            <a:off x="47216" y="39756"/>
            <a:ext cx="10515600" cy="1325563"/>
          </a:xfrm>
        </p:spPr>
        <p:txBody>
          <a:bodyPr/>
          <a:lstStyle/>
          <a:p>
            <a:r>
              <a:rPr lang="en-GB" dirty="0"/>
              <a:t>Incentives</a:t>
            </a:r>
          </a:p>
        </p:txBody>
      </p:sp>
      <p:sp>
        <p:nvSpPr>
          <p:cNvPr id="3" name="Content Placeholder 2">
            <a:extLst>
              <a:ext uri="{FF2B5EF4-FFF2-40B4-BE49-F238E27FC236}">
                <a16:creationId xmlns:a16="http://schemas.microsoft.com/office/drawing/2014/main" id="{2D2C6731-8F72-2CFA-6303-1AB8B62A1B75}"/>
              </a:ext>
            </a:extLst>
          </p:cNvPr>
          <p:cNvSpPr>
            <a:spLocks noGrp="1"/>
          </p:cNvSpPr>
          <p:nvPr>
            <p:ph idx="1"/>
          </p:nvPr>
        </p:nvSpPr>
        <p:spPr>
          <a:xfrm>
            <a:off x="131363" y="1099524"/>
            <a:ext cx="10515600" cy="5758476"/>
          </a:xfrm>
        </p:spPr>
        <p:txBody>
          <a:bodyPr>
            <a:normAutofit fontScale="85000" lnSpcReduction="20000"/>
          </a:bodyPr>
          <a:lstStyle/>
          <a:p>
            <a:pPr>
              <a:lnSpc>
                <a:spcPct val="120000"/>
              </a:lnSpc>
            </a:pPr>
            <a:r>
              <a:rPr lang="en-GB" dirty="0"/>
              <a:t>Apps  </a:t>
            </a:r>
          </a:p>
          <a:p>
            <a:pPr>
              <a:lnSpc>
                <a:spcPct val="120000"/>
              </a:lnSpc>
            </a:pPr>
            <a:r>
              <a:rPr lang="en-GB" dirty="0"/>
              <a:t>Website platforms </a:t>
            </a:r>
          </a:p>
          <a:p>
            <a:pPr>
              <a:lnSpc>
                <a:spcPct val="120000"/>
              </a:lnSpc>
            </a:pPr>
            <a:r>
              <a:rPr lang="en-GB" dirty="0" err="1"/>
              <a:t>Perkbox</a:t>
            </a:r>
            <a:r>
              <a:rPr lang="en-GB" dirty="0"/>
              <a:t> - </a:t>
            </a:r>
            <a:r>
              <a:rPr lang="en-GB" dirty="0">
                <a:hlinkClick r:id="rId3"/>
              </a:rPr>
              <a:t>https://www.perkbox.com/uk/resources/blog/team-incentive-ideas</a:t>
            </a:r>
            <a:endParaRPr lang="en-GB" dirty="0"/>
          </a:p>
          <a:p>
            <a:pPr algn="l">
              <a:lnSpc>
                <a:spcPct val="120000"/>
              </a:lnSpc>
              <a:buFont typeface="Arial" panose="020B0604020202020204" pitchFamily="34" charset="0"/>
              <a:buChar char="•"/>
            </a:pPr>
            <a:r>
              <a:rPr lang="en-GB" b="0" i="0" dirty="0">
                <a:solidFill>
                  <a:srgbClr val="202124"/>
                </a:solidFill>
                <a:effectLst/>
              </a:rPr>
              <a:t>Recognition and rewards. </a:t>
            </a:r>
          </a:p>
          <a:p>
            <a:pPr algn="l">
              <a:lnSpc>
                <a:spcPct val="120000"/>
              </a:lnSpc>
              <a:buFont typeface="Arial" panose="020B0604020202020204" pitchFamily="34" charset="0"/>
              <a:buChar char="•"/>
            </a:pPr>
            <a:r>
              <a:rPr lang="en-GB" b="0" i="0" dirty="0">
                <a:solidFill>
                  <a:srgbClr val="202124"/>
                </a:solidFill>
                <a:effectLst/>
              </a:rPr>
              <a:t>Referral programs. </a:t>
            </a:r>
          </a:p>
          <a:p>
            <a:pPr algn="l">
              <a:lnSpc>
                <a:spcPct val="120000"/>
              </a:lnSpc>
              <a:buFont typeface="Arial" panose="020B0604020202020204" pitchFamily="34" charset="0"/>
              <a:buChar char="•"/>
            </a:pPr>
            <a:r>
              <a:rPr lang="en-GB" b="0" i="0" dirty="0">
                <a:solidFill>
                  <a:srgbClr val="202124"/>
                </a:solidFill>
                <a:effectLst/>
              </a:rPr>
              <a:t>Professional development. </a:t>
            </a:r>
          </a:p>
          <a:p>
            <a:pPr algn="l">
              <a:lnSpc>
                <a:spcPct val="120000"/>
              </a:lnSpc>
              <a:buFont typeface="Arial" panose="020B0604020202020204" pitchFamily="34" charset="0"/>
              <a:buChar char="•"/>
            </a:pPr>
            <a:r>
              <a:rPr lang="en-GB" b="0" i="0" dirty="0">
                <a:solidFill>
                  <a:srgbClr val="202124"/>
                </a:solidFill>
                <a:effectLst/>
              </a:rPr>
              <a:t>Profit sharing. </a:t>
            </a:r>
          </a:p>
          <a:p>
            <a:pPr algn="l">
              <a:lnSpc>
                <a:spcPct val="120000"/>
              </a:lnSpc>
              <a:buFont typeface="Arial" panose="020B0604020202020204" pitchFamily="34" charset="0"/>
              <a:buChar char="•"/>
            </a:pPr>
            <a:r>
              <a:rPr lang="en-GB" b="0" i="0" dirty="0">
                <a:solidFill>
                  <a:srgbClr val="202124"/>
                </a:solidFill>
                <a:effectLst/>
              </a:rPr>
              <a:t>Health and wellness. </a:t>
            </a:r>
          </a:p>
          <a:p>
            <a:pPr algn="l">
              <a:lnSpc>
                <a:spcPct val="120000"/>
              </a:lnSpc>
              <a:buFont typeface="Arial" panose="020B0604020202020204" pitchFamily="34" charset="0"/>
              <a:buChar char="•"/>
            </a:pPr>
            <a:r>
              <a:rPr lang="en-GB" b="0" i="0" dirty="0">
                <a:solidFill>
                  <a:srgbClr val="202124"/>
                </a:solidFill>
                <a:effectLst/>
              </a:rPr>
              <a:t>Tuition reimbursement. </a:t>
            </a:r>
          </a:p>
          <a:p>
            <a:pPr algn="l">
              <a:lnSpc>
                <a:spcPct val="120000"/>
              </a:lnSpc>
              <a:buFont typeface="Arial" panose="020B0604020202020204" pitchFamily="34" charset="0"/>
              <a:buChar char="•"/>
            </a:pPr>
            <a:r>
              <a:rPr lang="en-GB" b="0" i="0" dirty="0">
                <a:solidFill>
                  <a:srgbClr val="202124"/>
                </a:solidFill>
                <a:effectLst/>
              </a:rPr>
              <a:t>Bonuses and raises. </a:t>
            </a:r>
          </a:p>
          <a:p>
            <a:pPr algn="l">
              <a:lnSpc>
                <a:spcPct val="120000"/>
              </a:lnSpc>
              <a:buFont typeface="Arial" panose="020B0604020202020204" pitchFamily="34" charset="0"/>
              <a:buChar char="•"/>
            </a:pPr>
            <a:r>
              <a:rPr lang="en-GB" b="0" i="0" dirty="0">
                <a:solidFill>
                  <a:srgbClr val="202124"/>
                </a:solidFill>
                <a:effectLst/>
              </a:rPr>
              <a:t>Fun gifts.</a:t>
            </a:r>
          </a:p>
          <a:p>
            <a:endParaRPr lang="en-GB" dirty="0"/>
          </a:p>
        </p:txBody>
      </p:sp>
    </p:spTree>
    <p:extLst>
      <p:ext uri="{BB962C8B-B14F-4D97-AF65-F5344CB8AC3E}">
        <p14:creationId xmlns:p14="http://schemas.microsoft.com/office/powerpoint/2010/main" val="211671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529ECB20-D71B-B538-3CAB-83B37CAA8D53}"/>
              </a:ext>
            </a:extLst>
          </p:cNvPr>
          <p:cNvPicPr>
            <a:picLocks noChangeAspect="1"/>
          </p:cNvPicPr>
          <p:nvPr/>
        </p:nvPicPr>
        <p:blipFill rotWithShape="1">
          <a:blip r:embed="rId2"/>
          <a:srcRect l="25661" r="27078" b="-1"/>
          <a:stretch/>
        </p:blipFill>
        <p:spPr>
          <a:xfrm>
            <a:off x="-7366" y="10"/>
            <a:ext cx="38649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0C5453F-6775-F5DB-E8B0-B1546CA495A3}"/>
              </a:ext>
            </a:extLst>
          </p:cNvPr>
          <p:cNvSpPr>
            <a:spLocks noGrp="1"/>
          </p:cNvSpPr>
          <p:nvPr>
            <p:ph type="title"/>
          </p:nvPr>
        </p:nvSpPr>
        <p:spPr>
          <a:xfrm>
            <a:off x="3943350" y="22225"/>
            <a:ext cx="5721484" cy="662174"/>
          </a:xfrm>
        </p:spPr>
        <p:txBody>
          <a:bodyPr>
            <a:normAutofit/>
          </a:bodyPr>
          <a:lstStyle/>
          <a:p>
            <a:r>
              <a:rPr lang="en-GB" sz="3600" b="1" dirty="0"/>
              <a:t>Conferences</a:t>
            </a:r>
          </a:p>
        </p:txBody>
      </p:sp>
      <p:sp>
        <p:nvSpPr>
          <p:cNvPr id="3" name="Content Placeholder 2">
            <a:extLst>
              <a:ext uri="{FF2B5EF4-FFF2-40B4-BE49-F238E27FC236}">
                <a16:creationId xmlns:a16="http://schemas.microsoft.com/office/drawing/2014/main" id="{A7DFCCE3-D174-EE82-47BD-E39991E43B51}"/>
              </a:ext>
            </a:extLst>
          </p:cNvPr>
          <p:cNvSpPr>
            <a:spLocks noGrp="1"/>
          </p:cNvSpPr>
          <p:nvPr>
            <p:ph idx="1"/>
          </p:nvPr>
        </p:nvSpPr>
        <p:spPr>
          <a:xfrm>
            <a:off x="3850259" y="615633"/>
            <a:ext cx="8341741" cy="6628129"/>
          </a:xfrm>
        </p:spPr>
        <p:txBody>
          <a:bodyPr>
            <a:noAutofit/>
          </a:bodyPr>
          <a:lstStyle/>
          <a:p>
            <a:pPr>
              <a:lnSpc>
                <a:spcPct val="100000"/>
              </a:lnSpc>
            </a:pPr>
            <a:r>
              <a:rPr lang="en-GB" sz="1600" dirty="0"/>
              <a:t>Think of conferences as </a:t>
            </a:r>
            <a:r>
              <a:rPr lang="en-GB" sz="1600" b="1" dirty="0"/>
              <a:t>supersized meetings</a:t>
            </a:r>
            <a:r>
              <a:rPr lang="en-GB" sz="1600" dirty="0"/>
              <a:t>. Last more than one day and can vary in size, but usually they have more attendees than meetings. As with incentives, conferences can look very different depending on the organisers and the industry behind them.  </a:t>
            </a:r>
          </a:p>
          <a:p>
            <a:pPr>
              <a:lnSpc>
                <a:spcPct val="100000"/>
              </a:lnSpc>
            </a:pPr>
            <a:r>
              <a:rPr lang="en-GB" sz="1600" b="1" dirty="0"/>
              <a:t>Common activities at conferences include : </a:t>
            </a:r>
          </a:p>
          <a:p>
            <a:pPr>
              <a:lnSpc>
                <a:spcPct val="100000"/>
              </a:lnSpc>
            </a:pPr>
            <a:r>
              <a:rPr lang="en-GB" sz="1600" b="1" dirty="0"/>
              <a:t>Panels: </a:t>
            </a:r>
            <a:r>
              <a:rPr lang="en-GB" sz="1600" dirty="0"/>
              <a:t>A group of experts discusses a </a:t>
            </a:r>
            <a:r>
              <a:rPr lang="en-GB" sz="1600" b="1" dirty="0"/>
              <a:t>topic and presents new findings</a:t>
            </a:r>
            <a:r>
              <a:rPr lang="en-GB" sz="1600" dirty="0"/>
              <a:t>. A moderator asks questions, ensures good flow, and may take questions from the audience.  </a:t>
            </a:r>
          </a:p>
          <a:p>
            <a:pPr>
              <a:lnSpc>
                <a:spcPct val="100000"/>
              </a:lnSpc>
            </a:pPr>
            <a:r>
              <a:rPr lang="en-GB" sz="1600" b="1" dirty="0"/>
              <a:t>Presentations:</a:t>
            </a:r>
            <a:r>
              <a:rPr lang="en-GB" sz="1600" dirty="0"/>
              <a:t> At a company conference, senior leaders may present the latest successes or results of the business. At public industry conferences, leaders may be invited as guest speakers to share the newest trends and insights. Presentations often rely on props, slides, or other visual elements.  </a:t>
            </a:r>
          </a:p>
          <a:p>
            <a:pPr>
              <a:lnSpc>
                <a:spcPct val="100000"/>
              </a:lnSpc>
            </a:pPr>
            <a:r>
              <a:rPr lang="en-GB" sz="1600" b="1" dirty="0"/>
              <a:t>Speeches:</a:t>
            </a:r>
            <a:r>
              <a:rPr lang="en-GB" sz="1600" dirty="0"/>
              <a:t> Also known as keynotes, speeches often mark the beginning or end of a conference. Sometimes it’s the host or organiser welcoming or thanking attendees for joining. Other times an industry leader may address an important issue and share ideas for solutions.  </a:t>
            </a:r>
          </a:p>
          <a:p>
            <a:pPr>
              <a:lnSpc>
                <a:spcPct val="100000"/>
              </a:lnSpc>
            </a:pPr>
            <a:r>
              <a:rPr lang="en-GB" sz="1600" b="1" dirty="0"/>
              <a:t>Discussions:</a:t>
            </a:r>
            <a:r>
              <a:rPr lang="en-GB" sz="1600" dirty="0"/>
              <a:t> They can be part of a panel. Some organisers use breakout rooms to encourage active debate among small groups of attendees.  </a:t>
            </a:r>
          </a:p>
          <a:p>
            <a:pPr>
              <a:lnSpc>
                <a:spcPct val="100000"/>
              </a:lnSpc>
            </a:pPr>
            <a:r>
              <a:rPr lang="en-GB" sz="1600" b="1" dirty="0"/>
              <a:t>Workshops:</a:t>
            </a:r>
            <a:r>
              <a:rPr lang="en-GB" sz="1600" dirty="0"/>
              <a:t> A small group of participants works on a specific problem case or researches a certain topic. This approach is a great way to offer attendees an interactive learning experience.  </a:t>
            </a:r>
          </a:p>
          <a:p>
            <a:pPr>
              <a:lnSpc>
                <a:spcPct val="100000"/>
              </a:lnSpc>
            </a:pPr>
            <a:r>
              <a:rPr lang="en-GB" sz="1600" b="1" dirty="0"/>
              <a:t>The purpose of conferences </a:t>
            </a:r>
            <a:r>
              <a:rPr lang="en-GB" sz="1600" dirty="0"/>
              <a:t>varies, but usually, to address and find solutions to challenges in a business or industry. Sharing new insights and research is a big part of that. So are networking and team-building activities. </a:t>
            </a:r>
          </a:p>
        </p:txBody>
      </p:sp>
    </p:spTree>
    <p:extLst>
      <p:ext uri="{BB962C8B-B14F-4D97-AF65-F5344CB8AC3E}">
        <p14:creationId xmlns:p14="http://schemas.microsoft.com/office/powerpoint/2010/main" val="394096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A44C48-A5F8-5EC8-827A-E7B8CD8465CE}"/>
              </a:ext>
            </a:extLst>
          </p:cNvPr>
          <p:cNvSpPr>
            <a:spLocks noGrp="1"/>
          </p:cNvSpPr>
          <p:nvPr>
            <p:ph type="title"/>
          </p:nvPr>
        </p:nvSpPr>
        <p:spPr>
          <a:xfrm>
            <a:off x="6513788" y="365125"/>
            <a:ext cx="4840010" cy="677863"/>
          </a:xfrm>
        </p:spPr>
        <p:txBody>
          <a:bodyPr>
            <a:normAutofit fontScale="90000"/>
          </a:bodyPr>
          <a:lstStyle/>
          <a:p>
            <a:r>
              <a:rPr lang="en-GB" sz="3600" b="1" dirty="0"/>
              <a:t>Exhibitions </a:t>
            </a:r>
            <a:br>
              <a:rPr lang="en-GB" sz="3600" b="1" dirty="0"/>
            </a:br>
            <a:endParaRPr lang="en-GB" sz="3600" b="1" dirty="0"/>
          </a:p>
        </p:txBody>
      </p:sp>
      <p:pic>
        <p:nvPicPr>
          <p:cNvPr id="4" name="Picture 3">
            <a:extLst>
              <a:ext uri="{FF2B5EF4-FFF2-40B4-BE49-F238E27FC236}">
                <a16:creationId xmlns:a16="http://schemas.microsoft.com/office/drawing/2014/main" id="{9F6CC026-7C60-86DA-9D0C-D9580E4C845B}"/>
              </a:ext>
            </a:extLst>
          </p:cNvPr>
          <p:cNvPicPr>
            <a:picLocks noChangeAspect="1"/>
          </p:cNvPicPr>
          <p:nvPr/>
        </p:nvPicPr>
        <p:blipFill rotWithShape="1">
          <a:blip r:embed="rId2"/>
          <a:srcRect l="20889" r="8874" b="-2"/>
          <a:stretch/>
        </p:blipFill>
        <p:spPr>
          <a:xfrm>
            <a:off x="20" y="10"/>
            <a:ext cx="4840011"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9D49782A-2473-1538-E146-134F95173CAE}"/>
              </a:ext>
            </a:extLst>
          </p:cNvPr>
          <p:cNvSpPr>
            <a:spLocks noGrp="1"/>
          </p:cNvSpPr>
          <p:nvPr>
            <p:ph idx="1"/>
          </p:nvPr>
        </p:nvSpPr>
        <p:spPr>
          <a:xfrm>
            <a:off x="4840031" y="714375"/>
            <a:ext cx="7241549" cy="5993606"/>
          </a:xfrm>
        </p:spPr>
        <p:txBody>
          <a:bodyPr>
            <a:noAutofit/>
          </a:bodyPr>
          <a:lstStyle/>
          <a:p>
            <a:pPr>
              <a:lnSpc>
                <a:spcPct val="100000"/>
              </a:lnSpc>
            </a:pPr>
            <a:r>
              <a:rPr lang="en-GB" sz="1700" dirty="0"/>
              <a:t>Also referred to as trade shows, exhibitions are usually massive events that draw thousands of visitors and exhibitors from around the world. They can last anywhere from several days to a week. Exhibitions are usually very industry-specific and have a well-defined target market. </a:t>
            </a:r>
          </a:p>
          <a:p>
            <a:pPr>
              <a:lnSpc>
                <a:spcPct val="100000"/>
              </a:lnSpc>
            </a:pPr>
            <a:r>
              <a:rPr lang="en-GB" sz="1700" dirty="0"/>
              <a:t>Exhibitors go to trade shows to present and promote their product or service, drive business, and liaise with existing and potential partners. Industry professionals go to network, find clients or jobs, and discover new ways to solve problems.  </a:t>
            </a:r>
          </a:p>
          <a:p>
            <a:pPr>
              <a:lnSpc>
                <a:spcPct val="100000"/>
              </a:lnSpc>
            </a:pPr>
            <a:r>
              <a:rPr lang="en-GB" sz="1700" b="1" dirty="0"/>
              <a:t>Common activities at exhibitions can include :</a:t>
            </a:r>
          </a:p>
          <a:p>
            <a:pPr>
              <a:lnSpc>
                <a:spcPct val="100000"/>
              </a:lnSpc>
            </a:pPr>
            <a:r>
              <a:rPr lang="en-GB" sz="1700" b="1" dirty="0"/>
              <a:t>Networking events</a:t>
            </a:r>
            <a:r>
              <a:rPr lang="en-GB" sz="1700" dirty="0"/>
              <a:t>: Trade shows often have networking parties for subgroups among their attendees. This is a great place to meet potential partners, discuss collaborations, and exchange thoughts on current trends.  </a:t>
            </a:r>
          </a:p>
          <a:p>
            <a:pPr>
              <a:lnSpc>
                <a:spcPct val="100000"/>
              </a:lnSpc>
            </a:pPr>
            <a:r>
              <a:rPr lang="en-GB" sz="1700" b="1" dirty="0"/>
              <a:t>Awards: </a:t>
            </a:r>
            <a:r>
              <a:rPr lang="en-GB" sz="1700" dirty="0"/>
              <a:t>An award show is part of many exhibitions and honours industry leaders for their achievements. It also gives winners quite a PR and marketing push. Even if you’re not up for an award, it’s worth checking out the nominees for inspiration.   </a:t>
            </a:r>
          </a:p>
          <a:p>
            <a:pPr>
              <a:lnSpc>
                <a:spcPct val="100000"/>
              </a:lnSpc>
            </a:pPr>
            <a:r>
              <a:rPr lang="en-GB" sz="1700" b="1" dirty="0"/>
              <a:t>New business pitches</a:t>
            </a:r>
            <a:r>
              <a:rPr lang="en-GB" sz="1700" dirty="0"/>
              <a:t>: Since trade shows want to promote growth and innovation in their industry, there’s often a dedicated event for new business pitches. It’s great for start-ups to gain visibility, funding, clients, and job applicants.  </a:t>
            </a:r>
          </a:p>
        </p:txBody>
      </p:sp>
    </p:spTree>
    <p:extLst>
      <p:ext uri="{BB962C8B-B14F-4D97-AF65-F5344CB8AC3E}">
        <p14:creationId xmlns:p14="http://schemas.microsoft.com/office/powerpoint/2010/main" val="82148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8C26A2-15C2-754F-595C-BA1C02ED9404}"/>
              </a:ext>
            </a:extLst>
          </p:cNvPr>
          <p:cNvSpPr>
            <a:spLocks noGrp="1"/>
          </p:cNvSpPr>
          <p:nvPr>
            <p:ph type="title"/>
          </p:nvPr>
        </p:nvSpPr>
        <p:spPr>
          <a:xfrm>
            <a:off x="643467" y="321734"/>
            <a:ext cx="10905066" cy="1135737"/>
          </a:xfrm>
        </p:spPr>
        <p:txBody>
          <a:bodyPr>
            <a:normAutofit/>
          </a:bodyPr>
          <a:lstStyle/>
          <a:p>
            <a:r>
              <a:rPr lang="en-GB" sz="3600" b="1" dirty="0"/>
              <a:t>Why MICE business is important for hotels </a:t>
            </a:r>
            <a:br>
              <a:rPr lang="en-GB" sz="3600" dirty="0"/>
            </a:br>
            <a:endParaRPr lang="en-GB" sz="3600" dirty="0"/>
          </a:p>
        </p:txBody>
      </p:sp>
      <p:sp>
        <p:nvSpPr>
          <p:cNvPr id="3" name="Content Placeholder 2">
            <a:extLst>
              <a:ext uri="{FF2B5EF4-FFF2-40B4-BE49-F238E27FC236}">
                <a16:creationId xmlns:a16="http://schemas.microsoft.com/office/drawing/2014/main" id="{96757F96-A2EE-0CB5-6817-DAD3C709E3B8}"/>
              </a:ext>
            </a:extLst>
          </p:cNvPr>
          <p:cNvSpPr>
            <a:spLocks noGrp="1"/>
          </p:cNvSpPr>
          <p:nvPr>
            <p:ph idx="1"/>
          </p:nvPr>
        </p:nvSpPr>
        <p:spPr>
          <a:xfrm>
            <a:off x="643469" y="1164431"/>
            <a:ext cx="7150688" cy="5454646"/>
          </a:xfrm>
        </p:spPr>
        <p:txBody>
          <a:bodyPr>
            <a:normAutofit/>
          </a:bodyPr>
          <a:lstStyle/>
          <a:p>
            <a:pPr>
              <a:lnSpc>
                <a:spcPct val="100000"/>
              </a:lnSpc>
            </a:pPr>
            <a:r>
              <a:rPr lang="en-GB" sz="2000" dirty="0"/>
              <a:t>MICE is an important source of business ( revenue) for many hotels. First, exhibitors and attendees fill many rooms at properties with meeting facilities or close to convention centres. A study from </a:t>
            </a:r>
            <a:r>
              <a:rPr lang="en-GB" sz="2000" b="1" dirty="0"/>
              <a:t>Hong Kong found that on average MICE guests pay 17.5% more than leisure guests.  </a:t>
            </a:r>
          </a:p>
          <a:p>
            <a:pPr>
              <a:lnSpc>
                <a:spcPct val="100000"/>
              </a:lnSpc>
            </a:pPr>
            <a:r>
              <a:rPr lang="en-GB" sz="2000" dirty="0"/>
              <a:t>Large events in town leads to high demand and the chance to charge premium room rates. </a:t>
            </a:r>
            <a:r>
              <a:rPr lang="en-GB" sz="2000" b="1" dirty="0"/>
              <a:t>Hotels that host on-site meetings or conferences </a:t>
            </a:r>
            <a:r>
              <a:rPr lang="en-GB" sz="2000" dirty="0"/>
              <a:t>may offer slightly discounted rates to organisers. However, they can drive additional revenue from meeting and F&amp;B packages.  </a:t>
            </a:r>
          </a:p>
          <a:p>
            <a:pPr>
              <a:lnSpc>
                <a:spcPct val="100000"/>
              </a:lnSpc>
            </a:pPr>
            <a:r>
              <a:rPr lang="en-GB" sz="2000" dirty="0"/>
              <a:t>Finally, MICE can be a reliable </a:t>
            </a:r>
            <a:r>
              <a:rPr lang="en-GB" sz="2000" b="1" dirty="0"/>
              <a:t>source of recurring revenue. </a:t>
            </a:r>
            <a:r>
              <a:rPr lang="en-GB" sz="2000" dirty="0"/>
              <a:t>Many conferences and trade shows happen at set intervals, so hotels plan their annual budgets with these events in mind. </a:t>
            </a:r>
          </a:p>
        </p:txBody>
      </p:sp>
      <p:grpSp>
        <p:nvGrpSpPr>
          <p:cNvPr id="11" name="Group 10">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2" name="Isosceles Triangle 1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830666B7-D1E1-E951-A29C-D96683D00304}"/>
              </a:ext>
            </a:extLst>
          </p:cNvPr>
          <p:cNvPicPr>
            <a:picLocks noChangeAspect="1"/>
          </p:cNvPicPr>
          <p:nvPr/>
        </p:nvPicPr>
        <p:blipFill>
          <a:blip r:embed="rId2"/>
          <a:stretch>
            <a:fillRect/>
          </a:stretch>
        </p:blipFill>
        <p:spPr>
          <a:xfrm>
            <a:off x="7794158" y="1931634"/>
            <a:ext cx="3754373" cy="2440342"/>
          </a:xfrm>
          <a:prstGeom prst="rect">
            <a:avLst/>
          </a:prstGeom>
        </p:spPr>
      </p:pic>
      <p:grpSp>
        <p:nvGrpSpPr>
          <p:cNvPr id="15" name="Group 1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6" name="Rectangle 1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03812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496FE-2A1D-036F-30B7-5E7677E2EF23}"/>
              </a:ext>
            </a:extLst>
          </p:cNvPr>
          <p:cNvSpPr>
            <a:spLocks noGrp="1"/>
          </p:cNvSpPr>
          <p:nvPr>
            <p:ph type="title"/>
          </p:nvPr>
        </p:nvSpPr>
        <p:spPr>
          <a:xfrm>
            <a:off x="52825" y="95854"/>
            <a:ext cx="10515600" cy="1026109"/>
          </a:xfrm>
        </p:spPr>
        <p:txBody>
          <a:bodyPr>
            <a:normAutofit fontScale="90000"/>
          </a:bodyPr>
          <a:lstStyle/>
          <a:p>
            <a:r>
              <a:rPr lang="en-GB" sz="4000" b="1" dirty="0"/>
              <a:t>MICE technology for event organising and planning </a:t>
            </a:r>
            <a:br>
              <a:rPr lang="en-GB" dirty="0"/>
            </a:br>
            <a:endParaRPr lang="en-GB" dirty="0"/>
          </a:p>
        </p:txBody>
      </p:sp>
      <p:sp>
        <p:nvSpPr>
          <p:cNvPr id="3" name="Content Placeholder 2">
            <a:extLst>
              <a:ext uri="{FF2B5EF4-FFF2-40B4-BE49-F238E27FC236}">
                <a16:creationId xmlns:a16="http://schemas.microsoft.com/office/drawing/2014/main" id="{03B16A7F-1DD5-8C6B-0F4C-415F5E42829F}"/>
              </a:ext>
            </a:extLst>
          </p:cNvPr>
          <p:cNvSpPr>
            <a:spLocks noGrp="1"/>
          </p:cNvSpPr>
          <p:nvPr>
            <p:ph idx="1"/>
          </p:nvPr>
        </p:nvSpPr>
        <p:spPr>
          <a:xfrm>
            <a:off x="226730" y="787810"/>
            <a:ext cx="10515600" cy="5974336"/>
          </a:xfrm>
        </p:spPr>
        <p:txBody>
          <a:bodyPr>
            <a:noAutofit/>
          </a:bodyPr>
          <a:lstStyle/>
          <a:p>
            <a:pPr>
              <a:lnSpc>
                <a:spcPct val="100000"/>
              </a:lnSpc>
            </a:pPr>
            <a:r>
              <a:rPr lang="en-GB" sz="2400" b="1" dirty="0"/>
              <a:t>Proposal management</a:t>
            </a:r>
            <a:r>
              <a:rPr lang="en-GB" sz="2400" dirty="0"/>
              <a:t>: Modern proposal management systems allow you to automate proposal creation. They also let you set up interactive microsites which are easier for clients to go through than cumbersome PDFs.  </a:t>
            </a:r>
          </a:p>
          <a:p>
            <a:pPr>
              <a:lnSpc>
                <a:spcPct val="100000"/>
              </a:lnSpc>
            </a:pPr>
            <a:r>
              <a:rPr lang="en-GB" sz="2400" b="1" dirty="0"/>
              <a:t>Supplier networks</a:t>
            </a:r>
            <a:r>
              <a:rPr lang="en-GB" sz="2400" dirty="0"/>
              <a:t>: Venues can be listed on these networks — like the Cvent Supplier Network™ — and get notifications when an organiser posts a request for an event proposal (RFP). The benefit for event locations is that they can respond quickly to new RFPs and have access to international planners. </a:t>
            </a:r>
          </a:p>
          <a:p>
            <a:pPr>
              <a:lnSpc>
                <a:spcPct val="100000"/>
              </a:lnSpc>
            </a:pPr>
            <a:r>
              <a:rPr lang="en-GB" sz="2400" b="1" dirty="0"/>
              <a:t>Event diagramming tools</a:t>
            </a:r>
            <a:r>
              <a:rPr lang="en-GB" sz="2400" dirty="0"/>
              <a:t>: They allow organisers to carefully plan their venue’s setup and floor plan. Every chair, table, booth, and hand sanitizer station can be included and mapped out. Especially in light of COVID-19, this is important to guarantee events comply with all local safety regulations.  </a:t>
            </a:r>
          </a:p>
          <a:p>
            <a:pPr>
              <a:lnSpc>
                <a:spcPct val="100000"/>
              </a:lnSpc>
            </a:pPr>
            <a:r>
              <a:rPr lang="en-GB" sz="2400" b="1" dirty="0"/>
              <a:t>Room block management</a:t>
            </a:r>
            <a:r>
              <a:rPr lang="en-GB" sz="2400" dirty="0"/>
              <a:t>: Tools like Cvent Passkey® make it easier for hotels to manage event room blocks, all without endless rooming spreadsheets. They allow properties to provide organisers with a private booking link that feeds attendee bookings directly into the hotel’s reservation system.  </a:t>
            </a:r>
          </a:p>
        </p:txBody>
      </p:sp>
    </p:spTree>
    <p:extLst>
      <p:ext uri="{BB962C8B-B14F-4D97-AF65-F5344CB8AC3E}">
        <p14:creationId xmlns:p14="http://schemas.microsoft.com/office/powerpoint/2010/main" val="3920941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54FBE15-F3ED-D67A-9774-E7F4EB582E2C}"/>
              </a:ext>
            </a:extLst>
          </p:cNvPr>
          <p:cNvSpPr>
            <a:spLocks noGrp="1"/>
          </p:cNvSpPr>
          <p:nvPr>
            <p:ph type="title"/>
          </p:nvPr>
        </p:nvSpPr>
        <p:spPr>
          <a:xfrm>
            <a:off x="110535" y="0"/>
            <a:ext cx="10905066" cy="1135737"/>
          </a:xfrm>
        </p:spPr>
        <p:txBody>
          <a:bodyPr>
            <a:normAutofit/>
          </a:bodyPr>
          <a:lstStyle/>
          <a:p>
            <a:r>
              <a:rPr lang="en-GB" sz="3600" b="1" dirty="0"/>
              <a:t>MICE technology at the event</a:t>
            </a:r>
            <a:br>
              <a:rPr lang="en-GB" sz="3600" dirty="0"/>
            </a:br>
            <a:endParaRPr lang="en-GB" sz="3600" dirty="0"/>
          </a:p>
        </p:txBody>
      </p:sp>
      <p:sp>
        <p:nvSpPr>
          <p:cNvPr id="3" name="Content Placeholder 2">
            <a:extLst>
              <a:ext uri="{FF2B5EF4-FFF2-40B4-BE49-F238E27FC236}">
                <a16:creationId xmlns:a16="http://schemas.microsoft.com/office/drawing/2014/main" id="{413D904F-B152-E418-AF54-1613476205BD}"/>
              </a:ext>
            </a:extLst>
          </p:cNvPr>
          <p:cNvSpPr>
            <a:spLocks noGrp="1"/>
          </p:cNvSpPr>
          <p:nvPr>
            <p:ph idx="1"/>
          </p:nvPr>
        </p:nvSpPr>
        <p:spPr>
          <a:xfrm>
            <a:off x="643468" y="1295240"/>
            <a:ext cx="7417838" cy="5323837"/>
          </a:xfrm>
        </p:spPr>
        <p:txBody>
          <a:bodyPr>
            <a:normAutofit fontScale="92500" lnSpcReduction="20000"/>
          </a:bodyPr>
          <a:lstStyle/>
          <a:p>
            <a:pPr>
              <a:lnSpc>
                <a:spcPct val="110000"/>
              </a:lnSpc>
            </a:pPr>
            <a:r>
              <a:rPr lang="en-GB" sz="2000" b="1" dirty="0"/>
              <a:t>Facial recognition</a:t>
            </a:r>
            <a:r>
              <a:rPr lang="en-GB" sz="2000" dirty="0"/>
              <a:t>: This technology can be used to grant admission to registered attendees on Day 1 of the event. It also does away with the need for IDs or tickets since people entering can simply have their faces scanned.  </a:t>
            </a:r>
          </a:p>
          <a:p>
            <a:pPr>
              <a:lnSpc>
                <a:spcPct val="110000"/>
              </a:lnSpc>
            </a:pPr>
            <a:r>
              <a:rPr lang="en-GB" sz="2000" b="1" dirty="0"/>
              <a:t>Augmented, mixed, and virtual reality:</a:t>
            </a:r>
            <a:r>
              <a:rPr lang="en-GB" sz="2000" dirty="0"/>
              <a:t> As these technologies evolve, they create new chances for more immersive and engaging events. Especially for product demonstrations, presentations, or entertainment, AR and VR are opening endless new doors in the MICE industry.  </a:t>
            </a:r>
          </a:p>
          <a:p>
            <a:pPr>
              <a:lnSpc>
                <a:spcPct val="110000"/>
              </a:lnSpc>
            </a:pPr>
            <a:r>
              <a:rPr lang="en-GB" sz="2000" b="1" dirty="0"/>
              <a:t>Internet of Things IoT</a:t>
            </a:r>
            <a:r>
              <a:rPr lang="en-GB" sz="2000" dirty="0"/>
              <a:t>: Web-based access control (think digital keys), thermostats, speakers, and lighting controlled via the internet: The Internet of Things makes it all possible and creates new ways for venues to tailor their service to the client’s needs.  </a:t>
            </a:r>
          </a:p>
          <a:p>
            <a:pPr>
              <a:lnSpc>
                <a:spcPct val="110000"/>
              </a:lnSpc>
            </a:pPr>
            <a:r>
              <a:rPr lang="en-GB" sz="2000" b="1" dirty="0"/>
              <a:t>Virtual event platforms</a:t>
            </a:r>
            <a:r>
              <a:rPr lang="en-GB" sz="2000" dirty="0"/>
              <a:t>: The increased demand for hybrid and virtual events created the need for sophisticated virtual platforms. Cvent’s Virtual Attendee Hub® addresses that by offering an online space where organisers and attendees can network, engage, and interact.  </a:t>
            </a:r>
          </a:p>
        </p:txBody>
      </p:sp>
      <p:pic>
        <p:nvPicPr>
          <p:cNvPr id="4" name="Picture 3">
            <a:extLst>
              <a:ext uri="{FF2B5EF4-FFF2-40B4-BE49-F238E27FC236}">
                <a16:creationId xmlns:a16="http://schemas.microsoft.com/office/drawing/2014/main" id="{72E58016-F3C2-FA3B-6613-DDEDFBECD8D7}"/>
              </a:ext>
            </a:extLst>
          </p:cNvPr>
          <p:cNvPicPr>
            <a:picLocks noChangeAspect="1"/>
          </p:cNvPicPr>
          <p:nvPr/>
        </p:nvPicPr>
        <p:blipFill rotWithShape="1">
          <a:blip r:embed="rId2"/>
          <a:srcRect l="6118" r="3453" b="2"/>
          <a:stretch/>
        </p:blipFill>
        <p:spPr>
          <a:xfrm>
            <a:off x="7777393" y="1976277"/>
            <a:ext cx="4414606" cy="4881723"/>
          </a:xfrm>
          <a:custGeom>
            <a:avLst/>
            <a:gdLst/>
            <a:ahLst/>
            <a:cxnLst/>
            <a:rect l="l" t="t" r="r" b="b"/>
            <a:pathLst>
              <a:path w="4414606" h="4881723">
                <a:moveTo>
                  <a:pt x="3151661" y="0"/>
                </a:moveTo>
                <a:lnTo>
                  <a:pt x="4414606" y="1262946"/>
                </a:lnTo>
                <a:lnTo>
                  <a:pt x="4414606" y="4881723"/>
                </a:lnTo>
                <a:lnTo>
                  <a:pt x="1730061" y="4881723"/>
                </a:lnTo>
                <a:lnTo>
                  <a:pt x="0" y="3151662"/>
                </a:lnTo>
                <a:close/>
              </a:path>
            </a:pathLst>
          </a:custGeom>
        </p:spPr>
      </p:pic>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141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4F144-21B1-CFBA-B340-664158A009B7}"/>
              </a:ext>
            </a:extLst>
          </p:cNvPr>
          <p:cNvSpPr>
            <a:spLocks noGrp="1"/>
          </p:cNvSpPr>
          <p:nvPr>
            <p:ph type="title"/>
          </p:nvPr>
        </p:nvSpPr>
        <p:spPr>
          <a:xfrm>
            <a:off x="181852" y="101464"/>
            <a:ext cx="10515600" cy="1325563"/>
          </a:xfrm>
        </p:spPr>
        <p:txBody>
          <a:bodyPr>
            <a:normAutofit/>
          </a:bodyPr>
          <a:lstStyle/>
          <a:p>
            <a:r>
              <a:rPr lang="en-GB" sz="3600" dirty="0"/>
              <a:t>A new use for hotel technology: virtual and hybrid events</a:t>
            </a:r>
          </a:p>
        </p:txBody>
      </p:sp>
      <p:pic>
        <p:nvPicPr>
          <p:cNvPr id="4" name="Content Placeholder 3">
            <a:extLst>
              <a:ext uri="{FF2B5EF4-FFF2-40B4-BE49-F238E27FC236}">
                <a16:creationId xmlns:a16="http://schemas.microsoft.com/office/drawing/2014/main" id="{CCBAB3E4-4431-8207-3518-6D6CA0A25C0D}"/>
              </a:ext>
            </a:extLst>
          </p:cNvPr>
          <p:cNvPicPr>
            <a:picLocks noGrp="1" noChangeAspect="1"/>
          </p:cNvPicPr>
          <p:nvPr>
            <p:ph idx="1"/>
          </p:nvPr>
        </p:nvPicPr>
        <p:blipFill>
          <a:blip r:embed="rId2"/>
          <a:stretch>
            <a:fillRect/>
          </a:stretch>
        </p:blipFill>
        <p:spPr>
          <a:xfrm>
            <a:off x="7225443" y="1690688"/>
            <a:ext cx="4359324" cy="4286250"/>
          </a:xfrm>
          <a:prstGeom prst="rect">
            <a:avLst/>
          </a:prstGeom>
        </p:spPr>
      </p:pic>
      <p:sp>
        <p:nvSpPr>
          <p:cNvPr id="6" name="TextBox 5">
            <a:extLst>
              <a:ext uri="{FF2B5EF4-FFF2-40B4-BE49-F238E27FC236}">
                <a16:creationId xmlns:a16="http://schemas.microsoft.com/office/drawing/2014/main" id="{DEFB17F6-3F26-01BA-49A2-CFEF9A4CC2C0}"/>
              </a:ext>
            </a:extLst>
          </p:cNvPr>
          <p:cNvSpPr txBox="1"/>
          <p:nvPr/>
        </p:nvSpPr>
        <p:spPr>
          <a:xfrm>
            <a:off x="243688" y="1500845"/>
            <a:ext cx="6097190" cy="5078313"/>
          </a:xfrm>
          <a:prstGeom prst="rect">
            <a:avLst/>
          </a:prstGeom>
          <a:noFill/>
        </p:spPr>
        <p:txBody>
          <a:bodyPr wrap="square">
            <a:spAutoFit/>
          </a:bodyPr>
          <a:lstStyle/>
          <a:p>
            <a:r>
              <a:rPr lang="en-GB" b="1" dirty="0"/>
              <a:t>In-person meetings and events </a:t>
            </a:r>
            <a:r>
              <a:rPr lang="en-GB" dirty="0"/>
              <a:t>will filter back into the hospitality industry in the coming months. However, it’s likely that people will still feel apprehensive about both travelling and attending in-person – even with the safety measures in place.</a:t>
            </a:r>
          </a:p>
          <a:p>
            <a:endParaRPr lang="en-GB" dirty="0"/>
          </a:p>
          <a:p>
            <a:r>
              <a:rPr lang="en-GB" dirty="0"/>
              <a:t>As a solution, virtual and in-person is about to meet in the middle. Before the pandemic, </a:t>
            </a:r>
            <a:r>
              <a:rPr lang="en-GB" b="1" dirty="0"/>
              <a:t>hybrid events </a:t>
            </a:r>
            <a:r>
              <a:rPr lang="en-GB" dirty="0"/>
              <a:t>were a way to increase reach and bring attendees together from all over the world. In a COVID-19 world, this sort of event is set to become all the more critical.</a:t>
            </a:r>
          </a:p>
          <a:p>
            <a:endParaRPr lang="en-GB" dirty="0"/>
          </a:p>
          <a:p>
            <a:r>
              <a:rPr lang="en-GB" dirty="0"/>
              <a:t>So what technology trends are hotels adopting to accommodate event planner needs?</a:t>
            </a:r>
          </a:p>
          <a:p>
            <a:r>
              <a:rPr lang="en-GB" b="1" dirty="0"/>
              <a:t>Hosting a fantastic hybrid event means hotels and venues will need to be able to accommodate.</a:t>
            </a:r>
            <a:r>
              <a:rPr lang="en-GB" dirty="0"/>
              <a:t> A high-speed Wi-Fi connection is critical, as well as having sufficient power. A robust audio/visual setup is also necessary.</a:t>
            </a:r>
          </a:p>
        </p:txBody>
      </p:sp>
    </p:spTree>
    <p:extLst>
      <p:ext uri="{BB962C8B-B14F-4D97-AF65-F5344CB8AC3E}">
        <p14:creationId xmlns:p14="http://schemas.microsoft.com/office/powerpoint/2010/main" val="64697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1868D-C0A3-BFA4-0FEF-49840270CCE5}"/>
              </a:ext>
            </a:extLst>
          </p:cNvPr>
          <p:cNvSpPr>
            <a:spLocks noGrp="1"/>
          </p:cNvSpPr>
          <p:nvPr>
            <p:ph type="title"/>
          </p:nvPr>
        </p:nvSpPr>
        <p:spPr/>
        <p:txBody>
          <a:bodyPr>
            <a:normAutofit/>
          </a:bodyPr>
          <a:lstStyle/>
          <a:p>
            <a:r>
              <a:rPr lang="en-GB" sz="3600" dirty="0"/>
              <a:t>MICE jobs at a hotel level</a:t>
            </a:r>
            <a:br>
              <a:rPr lang="en-GB" sz="3600" dirty="0"/>
            </a:br>
            <a:endParaRPr lang="en-GB" sz="3600" dirty="0"/>
          </a:p>
        </p:txBody>
      </p:sp>
      <p:sp>
        <p:nvSpPr>
          <p:cNvPr id="3" name="Content Placeholder 2">
            <a:extLst>
              <a:ext uri="{FF2B5EF4-FFF2-40B4-BE49-F238E27FC236}">
                <a16:creationId xmlns:a16="http://schemas.microsoft.com/office/drawing/2014/main" id="{49C65C7F-CDB4-DDF7-A71B-AEEC035CFFC8}"/>
              </a:ext>
            </a:extLst>
          </p:cNvPr>
          <p:cNvSpPr>
            <a:spLocks noGrp="1"/>
          </p:cNvSpPr>
          <p:nvPr>
            <p:ph idx="1"/>
          </p:nvPr>
        </p:nvSpPr>
        <p:spPr/>
        <p:txBody>
          <a:bodyPr/>
          <a:lstStyle/>
          <a:p>
            <a:r>
              <a:rPr lang="en-GB" dirty="0"/>
              <a:t>At a hotel level, the </a:t>
            </a:r>
            <a:r>
              <a:rPr lang="en-GB" b="1" dirty="0"/>
              <a:t>sales and marketing teams </a:t>
            </a:r>
            <a:r>
              <a:rPr lang="en-GB" dirty="0"/>
              <a:t>take care of a lot of the organisational tasks related to MICE. They handle incoming inquiries, create offers, and liaise with other departments to realise the client’s vision for their event.  </a:t>
            </a:r>
          </a:p>
          <a:p>
            <a:endParaRPr lang="en-GB" dirty="0"/>
          </a:p>
          <a:p>
            <a:r>
              <a:rPr lang="en-GB" b="1" dirty="0"/>
              <a:t>Banquet managers </a:t>
            </a:r>
            <a:r>
              <a:rPr lang="en-GB" dirty="0"/>
              <a:t>look after the operational side of things. They plan set-up and tear-down, schedule the staff, and work with suppliers to ensure everything runs smoothly on the day. </a:t>
            </a:r>
          </a:p>
        </p:txBody>
      </p:sp>
    </p:spTree>
    <p:extLst>
      <p:ext uri="{BB962C8B-B14F-4D97-AF65-F5344CB8AC3E}">
        <p14:creationId xmlns:p14="http://schemas.microsoft.com/office/powerpoint/2010/main" val="2099423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F5DC0-194B-EFCC-90F3-89C7C2C374AE}"/>
              </a:ext>
            </a:extLst>
          </p:cNvPr>
          <p:cNvSpPr>
            <a:spLocks noGrp="1"/>
          </p:cNvSpPr>
          <p:nvPr>
            <p:ph type="title"/>
          </p:nvPr>
        </p:nvSpPr>
        <p:spPr/>
        <p:txBody>
          <a:bodyPr/>
          <a:lstStyle/>
          <a:p>
            <a:r>
              <a:rPr lang="en-GB" sz="3600" dirty="0"/>
              <a:t>MICE jobs at an event location</a:t>
            </a:r>
            <a:br>
              <a:rPr lang="en-GB" dirty="0"/>
            </a:br>
            <a:endParaRPr lang="en-GB" dirty="0"/>
          </a:p>
        </p:txBody>
      </p:sp>
      <p:sp>
        <p:nvSpPr>
          <p:cNvPr id="3" name="Content Placeholder 2">
            <a:extLst>
              <a:ext uri="{FF2B5EF4-FFF2-40B4-BE49-F238E27FC236}">
                <a16:creationId xmlns:a16="http://schemas.microsoft.com/office/drawing/2014/main" id="{29151C01-4ED2-DCA1-A92D-C21BCD8C4404}"/>
              </a:ext>
            </a:extLst>
          </p:cNvPr>
          <p:cNvSpPr>
            <a:spLocks noGrp="1"/>
          </p:cNvSpPr>
          <p:nvPr>
            <p:ph idx="1"/>
          </p:nvPr>
        </p:nvSpPr>
        <p:spPr>
          <a:xfrm>
            <a:off x="838200" y="1593188"/>
            <a:ext cx="10515600" cy="4583775"/>
          </a:xfrm>
        </p:spPr>
        <p:txBody>
          <a:bodyPr>
            <a:normAutofit fontScale="62500" lnSpcReduction="20000"/>
          </a:bodyPr>
          <a:lstStyle/>
          <a:p>
            <a:pPr>
              <a:lnSpc>
                <a:spcPct val="120000"/>
              </a:lnSpc>
            </a:pPr>
            <a:r>
              <a:rPr lang="en-GB" sz="3800" b="1" dirty="0"/>
              <a:t>Account and event managers </a:t>
            </a:r>
            <a:r>
              <a:rPr lang="en-GB" sz="3800" dirty="0"/>
              <a:t>at a concert hall or a convention centre look after a set of clients to support them in planning their events. They call in suppliers, get quotations, and participate in planning every detail. Depending on the event, they may attend to make sure everything runs smoothly.  </a:t>
            </a:r>
          </a:p>
          <a:p>
            <a:pPr>
              <a:lnSpc>
                <a:spcPct val="120000"/>
              </a:lnSpc>
            </a:pPr>
            <a:r>
              <a:rPr lang="en-GB" sz="3800" b="1" dirty="0"/>
              <a:t>MICE jobs with large companies:</a:t>
            </a:r>
          </a:p>
          <a:p>
            <a:pPr>
              <a:lnSpc>
                <a:spcPct val="120000"/>
              </a:lnSpc>
            </a:pPr>
            <a:r>
              <a:rPr lang="en-GB" sz="3800" dirty="0"/>
              <a:t>Large companies that regularly host events often have an </a:t>
            </a:r>
            <a:r>
              <a:rPr lang="en-GB" sz="3800" b="1" dirty="0"/>
              <a:t>in-house events team</a:t>
            </a:r>
            <a:r>
              <a:rPr lang="en-GB" sz="3800" dirty="0"/>
              <a:t>. They take care of all the organisational tasks like outlining and planning events and communicating with the venues.</a:t>
            </a:r>
          </a:p>
          <a:p>
            <a:pPr>
              <a:lnSpc>
                <a:spcPct val="120000"/>
              </a:lnSpc>
            </a:pPr>
            <a:r>
              <a:rPr lang="en-GB" sz="3800" dirty="0"/>
              <a:t>Inviting guests and planning entertainment is also their job, but they may call in an external planner to help with the latter. And of course, they’ll be on-site during the event to oversee the overall operation</a:t>
            </a:r>
            <a:r>
              <a:rPr lang="en-GB" dirty="0"/>
              <a:t>.  </a:t>
            </a:r>
          </a:p>
        </p:txBody>
      </p:sp>
    </p:spTree>
    <p:extLst>
      <p:ext uri="{BB962C8B-B14F-4D97-AF65-F5344CB8AC3E}">
        <p14:creationId xmlns:p14="http://schemas.microsoft.com/office/powerpoint/2010/main" val="3214624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7ADB3-640E-ACC7-8DDC-4CF45D303CD5}"/>
              </a:ext>
            </a:extLst>
          </p:cNvPr>
          <p:cNvSpPr>
            <a:spLocks noGrp="1"/>
          </p:cNvSpPr>
          <p:nvPr>
            <p:ph type="title"/>
          </p:nvPr>
        </p:nvSpPr>
        <p:spPr/>
        <p:txBody>
          <a:bodyPr/>
          <a:lstStyle/>
          <a:p>
            <a:r>
              <a:rPr lang="en-GB" dirty="0" err="1"/>
              <a:t>MICEboard</a:t>
            </a:r>
            <a:r>
              <a:rPr lang="en-GB" dirty="0"/>
              <a:t> Events 2022</a:t>
            </a:r>
          </a:p>
        </p:txBody>
      </p:sp>
      <p:pic>
        <p:nvPicPr>
          <p:cNvPr id="4" name="Online Media 3" title="Preview: MICEboard Events 2022">
            <a:hlinkClick r:id="" action="ppaction://media"/>
            <a:extLst>
              <a:ext uri="{FF2B5EF4-FFF2-40B4-BE49-F238E27FC236}">
                <a16:creationId xmlns:a16="http://schemas.microsoft.com/office/drawing/2014/main" id="{5A31AEEA-F4FB-9F08-5459-F7DB8E075584}"/>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122143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A7154B-6F3C-DCC9-E566-DD3ECC581B98}"/>
              </a:ext>
            </a:extLst>
          </p:cNvPr>
          <p:cNvPicPr>
            <a:picLocks noChangeAspect="1"/>
          </p:cNvPicPr>
          <p:nvPr/>
        </p:nvPicPr>
        <p:blipFill>
          <a:blip r:embed="rId2"/>
          <a:stretch>
            <a:fillRect/>
          </a:stretch>
        </p:blipFill>
        <p:spPr>
          <a:xfrm>
            <a:off x="7993856" y="400050"/>
            <a:ext cx="3248024" cy="1710791"/>
          </a:xfrm>
          <a:prstGeom prst="rect">
            <a:avLst/>
          </a:prstGeom>
        </p:spPr>
      </p:pic>
      <p:pic>
        <p:nvPicPr>
          <p:cNvPr id="5" name="Content Placeholder 4">
            <a:extLst>
              <a:ext uri="{FF2B5EF4-FFF2-40B4-BE49-F238E27FC236}">
                <a16:creationId xmlns:a16="http://schemas.microsoft.com/office/drawing/2014/main" id="{F7BF4989-91E7-0FB1-ED71-35FC0740F539}"/>
              </a:ext>
            </a:extLst>
          </p:cNvPr>
          <p:cNvPicPr>
            <a:picLocks noGrp="1" noChangeAspect="1"/>
          </p:cNvPicPr>
          <p:nvPr>
            <p:ph idx="1"/>
          </p:nvPr>
        </p:nvPicPr>
        <p:blipFill rotWithShape="1">
          <a:blip r:embed="rId3"/>
          <a:srcRect t="7457" r="41191" b="6319"/>
          <a:stretch/>
        </p:blipFill>
        <p:spPr>
          <a:xfrm>
            <a:off x="1208914" y="2023886"/>
            <a:ext cx="10291763" cy="4434064"/>
          </a:xfrm>
        </p:spPr>
      </p:pic>
      <p:sp>
        <p:nvSpPr>
          <p:cNvPr id="8" name="TextBox 7">
            <a:extLst>
              <a:ext uri="{FF2B5EF4-FFF2-40B4-BE49-F238E27FC236}">
                <a16:creationId xmlns:a16="http://schemas.microsoft.com/office/drawing/2014/main" id="{F61CD1B2-785F-F5A0-52E6-99CE30B1DC88}"/>
              </a:ext>
            </a:extLst>
          </p:cNvPr>
          <p:cNvSpPr txBox="1"/>
          <p:nvPr/>
        </p:nvSpPr>
        <p:spPr>
          <a:xfrm>
            <a:off x="776620" y="295317"/>
            <a:ext cx="6097190" cy="1200329"/>
          </a:xfrm>
          <a:prstGeom prst="rect">
            <a:avLst/>
          </a:prstGeom>
          <a:noFill/>
        </p:spPr>
        <p:txBody>
          <a:bodyPr wrap="square">
            <a:spAutoFit/>
          </a:bodyPr>
          <a:lstStyle/>
          <a:p>
            <a:r>
              <a:rPr lang="en-GB" sz="2400" dirty="0"/>
              <a:t>Around 35,000 people are expected to attend the COP27 summit in the Red Sea resort of Sharm el-Sheikh</a:t>
            </a:r>
          </a:p>
        </p:txBody>
      </p:sp>
      <p:sp>
        <p:nvSpPr>
          <p:cNvPr id="10" name="TextBox 9">
            <a:extLst>
              <a:ext uri="{FF2B5EF4-FFF2-40B4-BE49-F238E27FC236}">
                <a16:creationId xmlns:a16="http://schemas.microsoft.com/office/drawing/2014/main" id="{971007DF-C29E-E12C-9B18-71E5C8E92FB2}"/>
              </a:ext>
            </a:extLst>
          </p:cNvPr>
          <p:cNvSpPr txBox="1"/>
          <p:nvPr/>
        </p:nvSpPr>
        <p:spPr>
          <a:xfrm>
            <a:off x="8214175" y="6273284"/>
            <a:ext cx="2152765" cy="369332"/>
          </a:xfrm>
          <a:prstGeom prst="rect">
            <a:avLst/>
          </a:prstGeom>
          <a:noFill/>
        </p:spPr>
        <p:txBody>
          <a:bodyPr wrap="square">
            <a:spAutoFit/>
          </a:bodyPr>
          <a:lstStyle/>
          <a:p>
            <a:r>
              <a:rPr lang="en-GB" dirty="0"/>
              <a:t>https://cop27.eg/#/</a:t>
            </a:r>
          </a:p>
        </p:txBody>
      </p:sp>
    </p:spTree>
    <p:extLst>
      <p:ext uri="{BB962C8B-B14F-4D97-AF65-F5344CB8AC3E}">
        <p14:creationId xmlns:p14="http://schemas.microsoft.com/office/powerpoint/2010/main" val="2192866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561A-208D-83E3-9036-1F4B37242A3F}"/>
              </a:ext>
            </a:extLst>
          </p:cNvPr>
          <p:cNvSpPr>
            <a:spLocks noGrp="1"/>
          </p:cNvSpPr>
          <p:nvPr>
            <p:ph type="title"/>
          </p:nvPr>
        </p:nvSpPr>
        <p:spPr/>
        <p:txBody>
          <a:bodyPr/>
          <a:lstStyle/>
          <a:p>
            <a:r>
              <a:rPr lang="en-GB" dirty="0"/>
              <a:t>Future Hospitality Summit 26-27 October 2020</a:t>
            </a:r>
          </a:p>
        </p:txBody>
      </p:sp>
      <p:pic>
        <p:nvPicPr>
          <p:cNvPr id="4" name="Online Media 3" title="Future Hospitality Summit 26-27 October 2020 - Promo">
            <a:hlinkClick r:id="" action="ppaction://media"/>
            <a:extLst>
              <a:ext uri="{FF2B5EF4-FFF2-40B4-BE49-F238E27FC236}">
                <a16:creationId xmlns:a16="http://schemas.microsoft.com/office/drawing/2014/main" id="{99DF6094-F227-F1EC-24C4-9F750883D113}"/>
              </a:ext>
            </a:extLst>
          </p:cNvPr>
          <p:cNvPicPr>
            <a:picLocks noGrp="1" noRot="1" noChangeAspect="1"/>
          </p:cNvPicPr>
          <p:nvPr>
            <p:ph idx="1"/>
            <a:videoFile r:link="rId1"/>
          </p:nvPr>
        </p:nvPicPr>
        <p:blipFill>
          <a:blip r:embed="rId3"/>
          <a:stretch>
            <a:fillRect/>
          </a:stretch>
        </p:blipFill>
        <p:spPr>
          <a:xfrm>
            <a:off x="1900238" y="1568450"/>
            <a:ext cx="8618537" cy="4869803"/>
          </a:xfrm>
          <a:prstGeom prst="rect">
            <a:avLst/>
          </a:prstGeom>
        </p:spPr>
      </p:pic>
    </p:spTree>
    <p:extLst>
      <p:ext uri="{BB962C8B-B14F-4D97-AF65-F5344CB8AC3E}">
        <p14:creationId xmlns:p14="http://schemas.microsoft.com/office/powerpoint/2010/main" val="40799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D02114-6578-DDB8-84DE-57239391CA6E}"/>
              </a:ext>
            </a:extLst>
          </p:cNvPr>
          <p:cNvSpPr>
            <a:spLocks noGrp="1"/>
          </p:cNvSpPr>
          <p:nvPr>
            <p:ph type="title"/>
          </p:nvPr>
        </p:nvSpPr>
        <p:spPr>
          <a:xfrm>
            <a:off x="643467" y="321734"/>
            <a:ext cx="10905066" cy="697377"/>
          </a:xfrm>
        </p:spPr>
        <p:txBody>
          <a:bodyPr>
            <a:normAutofit fontScale="90000"/>
          </a:bodyPr>
          <a:lstStyle/>
          <a:p>
            <a:r>
              <a:rPr lang="en-GB" sz="3600" b="1" dirty="0"/>
              <a:t>The new challenges for Convention Bureaus</a:t>
            </a:r>
            <a:br>
              <a:rPr lang="en-GB" sz="3600" b="1" dirty="0"/>
            </a:br>
            <a:endParaRPr lang="en-GB" sz="3600" b="1" dirty="0"/>
          </a:p>
        </p:txBody>
      </p:sp>
      <p:sp>
        <p:nvSpPr>
          <p:cNvPr id="20" name="Content Placeholder 2">
            <a:extLst>
              <a:ext uri="{FF2B5EF4-FFF2-40B4-BE49-F238E27FC236}">
                <a16:creationId xmlns:a16="http://schemas.microsoft.com/office/drawing/2014/main" id="{F68792F8-F270-D65E-4E69-08F21A197A2C}"/>
              </a:ext>
            </a:extLst>
          </p:cNvPr>
          <p:cNvSpPr>
            <a:spLocks noGrp="1"/>
          </p:cNvSpPr>
          <p:nvPr>
            <p:ph idx="1"/>
          </p:nvPr>
        </p:nvSpPr>
        <p:spPr>
          <a:xfrm>
            <a:off x="107156" y="921544"/>
            <a:ext cx="7990425" cy="5255419"/>
          </a:xfrm>
        </p:spPr>
        <p:txBody>
          <a:bodyPr>
            <a:normAutofit fontScale="92500" lnSpcReduction="20000"/>
          </a:bodyPr>
          <a:lstStyle/>
          <a:p>
            <a:pPr>
              <a:lnSpc>
                <a:spcPct val="110000"/>
              </a:lnSpc>
            </a:pPr>
            <a:r>
              <a:rPr lang="en-GB" sz="2000" dirty="0"/>
              <a:t>Why do some cities have a </a:t>
            </a:r>
            <a:r>
              <a:rPr lang="en-GB" sz="2000" b="1" dirty="0"/>
              <a:t>Convention Bureau </a:t>
            </a:r>
            <a:r>
              <a:rPr lang="en-GB" sz="2000" dirty="0"/>
              <a:t>and others do not? It always depends on the infrastructure situation. What is needed is proximity to an international airport, a good range of hotels and meeting facilities, locations for events, restaurants, caterers and a whole range of special services and service providers (suppliers) needed for the implementation of congresses, conferences, trade fairs, meetings, incentives, conferences and events. Only when these are available does a convention bureau have a basis for existence.</a:t>
            </a:r>
          </a:p>
          <a:p>
            <a:pPr>
              <a:lnSpc>
                <a:spcPct val="110000"/>
              </a:lnSpc>
            </a:pPr>
            <a:r>
              <a:rPr lang="en-GB" sz="2000" b="1" dirty="0"/>
              <a:t>Why have a Convention Bureau at all? </a:t>
            </a:r>
            <a:r>
              <a:rPr lang="en-GB" sz="2000" dirty="0"/>
              <a:t>There are many reasons, but the most important reason is that the events brought to the destination by a Convention Bureau </a:t>
            </a:r>
            <a:r>
              <a:rPr lang="en-GB" sz="2000" b="1" dirty="0"/>
              <a:t>generate indirect profits</a:t>
            </a:r>
            <a:r>
              <a:rPr lang="en-GB" sz="2000" dirty="0"/>
              <a:t>. </a:t>
            </a:r>
          </a:p>
          <a:p>
            <a:pPr>
              <a:lnSpc>
                <a:spcPct val="110000"/>
              </a:lnSpc>
            </a:pPr>
            <a:r>
              <a:rPr lang="en-GB" sz="2000" dirty="0"/>
              <a:t>the Convention Bureau's task is to arouse the interest of organizers all over the world so that they bring participants (or visitors) to the destination with trade fairs, congresses, conferences, incentives or events of all kinds. Because these participants in turn spend a lot of money locally (much more than a normal tourist in the same period!) and this in turn generates additional and important tax revenue for the destination.</a:t>
            </a:r>
          </a:p>
          <a:p>
            <a:pPr>
              <a:lnSpc>
                <a:spcPct val="110000"/>
              </a:lnSpc>
            </a:pPr>
            <a:r>
              <a:rPr lang="en-GB" sz="2000" dirty="0">
                <a:hlinkClick r:id="rId2"/>
              </a:rPr>
              <a:t>https://www.conventionbureau.london/</a:t>
            </a:r>
            <a:endParaRPr lang="en-GB" sz="2000" dirty="0"/>
          </a:p>
          <a:p>
            <a:endParaRPr lang="en-GB" sz="1100" dirty="0"/>
          </a:p>
        </p:txBody>
      </p:sp>
      <p:grpSp>
        <p:nvGrpSpPr>
          <p:cNvPr id="28" name="Group 2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1" name="Picture 4" descr="Calendar on table">
            <a:extLst>
              <a:ext uri="{FF2B5EF4-FFF2-40B4-BE49-F238E27FC236}">
                <a16:creationId xmlns:a16="http://schemas.microsoft.com/office/drawing/2014/main" id="{39E20122-7B8D-172D-221C-409EA3439B16}"/>
              </a:ext>
            </a:extLst>
          </p:cNvPr>
          <p:cNvPicPr>
            <a:picLocks noChangeAspect="1"/>
          </p:cNvPicPr>
          <p:nvPr/>
        </p:nvPicPr>
        <p:blipFill rotWithShape="1">
          <a:blip r:embed="rId3"/>
          <a:srcRect l="3898" r="38065" b="-1"/>
          <a:stretch/>
        </p:blipFill>
        <p:spPr>
          <a:xfrm>
            <a:off x="8372914" y="1802369"/>
            <a:ext cx="3792489" cy="4361892"/>
          </a:xfrm>
          <a:prstGeom prst="rect">
            <a:avLst/>
          </a:prstGeom>
        </p:spPr>
      </p:pic>
      <p:grpSp>
        <p:nvGrpSpPr>
          <p:cNvPr id="32" name="Group 3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33" name="Rectangle 3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905778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68C68-44A2-5816-10E1-3C75A95AAD86}"/>
              </a:ext>
            </a:extLst>
          </p:cNvPr>
          <p:cNvSpPr>
            <a:spLocks noGrp="1"/>
          </p:cNvSpPr>
          <p:nvPr>
            <p:ph type="title"/>
          </p:nvPr>
        </p:nvSpPr>
        <p:spPr/>
        <p:txBody>
          <a:bodyPr/>
          <a:lstStyle/>
          <a:p>
            <a:endParaRPr lang="en-GB"/>
          </a:p>
        </p:txBody>
      </p:sp>
      <p:pic>
        <p:nvPicPr>
          <p:cNvPr id="4" name="Online Media 3" title="MICEboard INSIDEmag - Trailer">
            <a:hlinkClick r:id="" action="ppaction://media"/>
            <a:extLst>
              <a:ext uri="{FF2B5EF4-FFF2-40B4-BE49-F238E27FC236}">
                <a16:creationId xmlns:a16="http://schemas.microsoft.com/office/drawing/2014/main" id="{7A475B4A-D3D5-B0F3-3D9E-B5465D84A7CD}"/>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519618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83F3A-D76A-13B1-7473-28E66B93265F}"/>
              </a:ext>
            </a:extLst>
          </p:cNvPr>
          <p:cNvSpPr>
            <a:spLocks noGrp="1"/>
          </p:cNvSpPr>
          <p:nvPr>
            <p:ph type="title"/>
          </p:nvPr>
        </p:nvSpPr>
        <p:spPr>
          <a:xfrm>
            <a:off x="97704" y="18256"/>
            <a:ext cx="10515600" cy="610044"/>
          </a:xfrm>
        </p:spPr>
        <p:txBody>
          <a:bodyPr>
            <a:normAutofit/>
          </a:bodyPr>
          <a:lstStyle/>
          <a:p>
            <a:r>
              <a:rPr lang="en-GB" sz="3600" b="1" dirty="0"/>
              <a:t>Post pandemic changes</a:t>
            </a:r>
          </a:p>
        </p:txBody>
      </p:sp>
      <p:sp>
        <p:nvSpPr>
          <p:cNvPr id="3" name="Content Placeholder 2">
            <a:extLst>
              <a:ext uri="{FF2B5EF4-FFF2-40B4-BE49-F238E27FC236}">
                <a16:creationId xmlns:a16="http://schemas.microsoft.com/office/drawing/2014/main" id="{4D7A176D-65A5-5BEE-D78E-FF16F28F146C}"/>
              </a:ext>
            </a:extLst>
          </p:cNvPr>
          <p:cNvSpPr>
            <a:spLocks noGrp="1"/>
          </p:cNvSpPr>
          <p:nvPr>
            <p:ph idx="1"/>
          </p:nvPr>
        </p:nvSpPr>
        <p:spPr>
          <a:xfrm>
            <a:off x="0" y="628300"/>
            <a:ext cx="10515600" cy="6297389"/>
          </a:xfrm>
        </p:spPr>
        <p:txBody>
          <a:bodyPr>
            <a:noAutofit/>
          </a:bodyPr>
          <a:lstStyle/>
          <a:p>
            <a:pPr>
              <a:lnSpc>
                <a:spcPct val="120000"/>
              </a:lnSpc>
            </a:pPr>
            <a:r>
              <a:rPr lang="en-GB" sz="2000" b="1" dirty="0"/>
              <a:t>MICE suppliers </a:t>
            </a:r>
            <a:r>
              <a:rPr lang="en-GB" sz="2000" dirty="0"/>
              <a:t>need to go much deeper and create a much more accurate target group profiling - based on their individual "reasons why". </a:t>
            </a:r>
          </a:p>
          <a:p>
            <a:pPr>
              <a:lnSpc>
                <a:spcPct val="120000"/>
              </a:lnSpc>
            </a:pPr>
            <a:r>
              <a:rPr lang="en-GB" sz="2000" dirty="0"/>
              <a:t>The next step is to have a good toolbox that enables event planners to simply make (even) better events in the destination.</a:t>
            </a:r>
          </a:p>
          <a:p>
            <a:pPr>
              <a:lnSpc>
                <a:spcPct val="120000"/>
              </a:lnSpc>
            </a:pPr>
            <a:r>
              <a:rPr lang="en-GB" sz="2000" dirty="0"/>
              <a:t> Event organizers must make sure that the event was a complete success for them and their participants will there be a chance of repeating it. But more importantly, this is the only way to generate serious and credible recommendations from satisfied customers for new customers. And that is important and necessary. </a:t>
            </a:r>
          </a:p>
          <a:p>
            <a:pPr>
              <a:lnSpc>
                <a:spcPct val="120000"/>
              </a:lnSpc>
            </a:pPr>
            <a:r>
              <a:rPr lang="en-GB" sz="2000" dirty="0"/>
              <a:t>The new competition is not Covid, or another pandemic, but it is Zoom, MS Teams &amp; Co.</a:t>
            </a:r>
          </a:p>
          <a:p>
            <a:pPr>
              <a:lnSpc>
                <a:spcPct val="120000"/>
              </a:lnSpc>
            </a:pPr>
            <a:r>
              <a:rPr lang="en-GB" sz="2000" b="1" dirty="0"/>
              <a:t>an online event instead of a real event </a:t>
            </a:r>
            <a:r>
              <a:rPr lang="en-GB" sz="2000" dirty="0"/>
              <a:t>will also be handled as an online event in the future. Hybrid events are not a real solution for destinations. They always recruit a reduced number of real participants to the destination, be a trial for the organizers to see if the event will be completely online or real in the future. In this case, previously real events will definitely be lost for a destination because they will become 100% online events!</a:t>
            </a:r>
          </a:p>
          <a:p>
            <a:pPr>
              <a:lnSpc>
                <a:spcPct val="120000"/>
              </a:lnSpc>
            </a:pPr>
            <a:r>
              <a:rPr lang="en-GB" sz="2000" dirty="0"/>
              <a:t>Destinations will lose business because companies will no longer hold the event in real but online.</a:t>
            </a:r>
          </a:p>
        </p:txBody>
      </p:sp>
    </p:spTree>
    <p:extLst>
      <p:ext uri="{BB962C8B-B14F-4D97-AF65-F5344CB8AC3E}">
        <p14:creationId xmlns:p14="http://schemas.microsoft.com/office/powerpoint/2010/main" val="38654862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043A8-EB9E-5069-100E-8774EA5201B3}"/>
              </a:ext>
            </a:extLst>
          </p:cNvPr>
          <p:cNvSpPr>
            <a:spLocks noGrp="1"/>
          </p:cNvSpPr>
          <p:nvPr>
            <p:ph type="title"/>
          </p:nvPr>
        </p:nvSpPr>
        <p:spPr>
          <a:xfrm>
            <a:off x="232339" y="224880"/>
            <a:ext cx="10515600" cy="702991"/>
          </a:xfrm>
        </p:spPr>
        <p:txBody>
          <a:bodyPr>
            <a:normAutofit/>
          </a:bodyPr>
          <a:lstStyle/>
          <a:p>
            <a:r>
              <a:rPr lang="en-GB" sz="3600" b="1" dirty="0"/>
              <a:t>Future MICE</a:t>
            </a:r>
          </a:p>
        </p:txBody>
      </p:sp>
      <p:pic>
        <p:nvPicPr>
          <p:cNvPr id="4" name="Content Placeholder 3">
            <a:extLst>
              <a:ext uri="{FF2B5EF4-FFF2-40B4-BE49-F238E27FC236}">
                <a16:creationId xmlns:a16="http://schemas.microsoft.com/office/drawing/2014/main" id="{D4ACAF02-C5F3-473A-5D12-B23D2DCD5121}"/>
              </a:ext>
            </a:extLst>
          </p:cNvPr>
          <p:cNvPicPr>
            <a:picLocks noGrp="1" noChangeAspect="1"/>
          </p:cNvPicPr>
          <p:nvPr>
            <p:ph idx="1"/>
          </p:nvPr>
        </p:nvPicPr>
        <p:blipFill>
          <a:blip r:embed="rId2"/>
          <a:stretch>
            <a:fillRect/>
          </a:stretch>
        </p:blipFill>
        <p:spPr>
          <a:xfrm>
            <a:off x="7247881" y="2788077"/>
            <a:ext cx="4838319" cy="3001807"/>
          </a:xfrm>
          <a:prstGeom prst="rect">
            <a:avLst/>
          </a:prstGeom>
        </p:spPr>
      </p:pic>
      <p:sp>
        <p:nvSpPr>
          <p:cNvPr id="6" name="TextBox 5">
            <a:extLst>
              <a:ext uri="{FF2B5EF4-FFF2-40B4-BE49-F238E27FC236}">
                <a16:creationId xmlns:a16="http://schemas.microsoft.com/office/drawing/2014/main" id="{595733AA-931A-A1D2-370D-486AD1BB438C}"/>
              </a:ext>
            </a:extLst>
          </p:cNvPr>
          <p:cNvSpPr txBox="1"/>
          <p:nvPr/>
        </p:nvSpPr>
        <p:spPr>
          <a:xfrm>
            <a:off x="344663" y="1305341"/>
            <a:ext cx="6097190" cy="5632311"/>
          </a:xfrm>
          <a:prstGeom prst="rect">
            <a:avLst/>
          </a:prstGeom>
          <a:noFill/>
        </p:spPr>
        <p:txBody>
          <a:bodyPr wrap="square">
            <a:spAutoFit/>
          </a:bodyPr>
          <a:lstStyle/>
          <a:p>
            <a:r>
              <a:rPr lang="en-GB" b="1" dirty="0"/>
              <a:t>The </a:t>
            </a:r>
            <a:r>
              <a:rPr lang="en-GB" b="1" dirty="0" err="1"/>
              <a:t>MICEboard</a:t>
            </a:r>
            <a:r>
              <a:rPr lang="en-GB" b="1" dirty="0"/>
              <a:t> Podcast </a:t>
            </a:r>
            <a:r>
              <a:rPr lang="en-GB" dirty="0"/>
              <a:t>was the first podcast in the MICE industry and the episodes have been listened to over 10,000 times to date. </a:t>
            </a:r>
          </a:p>
          <a:p>
            <a:r>
              <a:rPr lang="en-GB" b="1" dirty="0"/>
              <a:t>With </a:t>
            </a:r>
            <a:r>
              <a:rPr lang="en-GB" b="1" dirty="0" err="1"/>
              <a:t>MICEboard</a:t>
            </a:r>
            <a:r>
              <a:rPr lang="en-GB" b="1" dirty="0"/>
              <a:t> Stream TV, </a:t>
            </a:r>
            <a:r>
              <a:rPr lang="en-GB" dirty="0"/>
              <a:t>an online event solution based on streaming in the most important social media. </a:t>
            </a:r>
          </a:p>
          <a:p>
            <a:r>
              <a:rPr lang="en-GB" dirty="0" err="1"/>
              <a:t>MICEboard</a:t>
            </a:r>
            <a:r>
              <a:rPr lang="en-GB" dirty="0"/>
              <a:t> Stream TV's online webinars reach several thousand viewers and generate strong awareness and business enquiries for the supplier. </a:t>
            </a:r>
          </a:p>
          <a:p>
            <a:r>
              <a:rPr lang="en-GB" dirty="0"/>
              <a:t>You can find numerous stream TV webinars on the </a:t>
            </a:r>
            <a:r>
              <a:rPr lang="en-GB" b="1" dirty="0" err="1"/>
              <a:t>MICEboard</a:t>
            </a:r>
            <a:r>
              <a:rPr lang="en-GB" b="1" dirty="0"/>
              <a:t> YouTube channel.</a:t>
            </a:r>
          </a:p>
          <a:p>
            <a:endParaRPr lang="en-GB" dirty="0"/>
          </a:p>
          <a:p>
            <a:r>
              <a:rPr lang="en-GB" b="1" dirty="0" err="1"/>
              <a:t>MICEboard</a:t>
            </a:r>
            <a:r>
              <a:rPr lang="en-GB" dirty="0"/>
              <a:t> is an established and successful </a:t>
            </a:r>
            <a:r>
              <a:rPr lang="en-GB" b="1" dirty="0"/>
              <a:t>online and offline communication media network </a:t>
            </a:r>
            <a:r>
              <a:rPr lang="en-GB" dirty="0"/>
              <a:t>that specialists in content marketing for exclusively international MICE suppliers and has been building up the relevant community of buyers since 10 years. </a:t>
            </a:r>
          </a:p>
          <a:p>
            <a:endParaRPr lang="en-GB" dirty="0"/>
          </a:p>
          <a:p>
            <a:r>
              <a:rPr lang="en-GB" dirty="0">
                <a:hlinkClick r:id="rId3"/>
              </a:rPr>
              <a:t>https://www.youtube.com/@miceboard</a:t>
            </a:r>
            <a:endParaRPr lang="en-GB" dirty="0"/>
          </a:p>
          <a:p>
            <a:endParaRPr lang="en-GB" dirty="0"/>
          </a:p>
          <a:p>
            <a:endParaRPr lang="en-GB" dirty="0"/>
          </a:p>
        </p:txBody>
      </p:sp>
    </p:spTree>
    <p:extLst>
      <p:ext uri="{BB962C8B-B14F-4D97-AF65-F5344CB8AC3E}">
        <p14:creationId xmlns:p14="http://schemas.microsoft.com/office/powerpoint/2010/main" val="130187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54369-5BB6-8DE2-35E7-21C3F2A601E2}"/>
              </a:ext>
            </a:extLst>
          </p:cNvPr>
          <p:cNvSpPr>
            <a:spLocks noGrp="1"/>
          </p:cNvSpPr>
          <p:nvPr>
            <p:ph type="title"/>
          </p:nvPr>
        </p:nvSpPr>
        <p:spPr/>
        <p:txBody>
          <a:bodyPr/>
          <a:lstStyle/>
          <a:p>
            <a:r>
              <a:rPr lang="en-GB" dirty="0"/>
              <a:t>Legacy events </a:t>
            </a:r>
          </a:p>
        </p:txBody>
      </p:sp>
      <p:sp>
        <p:nvSpPr>
          <p:cNvPr id="3" name="Content Placeholder 2">
            <a:extLst>
              <a:ext uri="{FF2B5EF4-FFF2-40B4-BE49-F238E27FC236}">
                <a16:creationId xmlns:a16="http://schemas.microsoft.com/office/drawing/2014/main" id="{6D7516A1-2C9A-27CF-F0A6-ECEE7224BA15}"/>
              </a:ext>
            </a:extLst>
          </p:cNvPr>
          <p:cNvSpPr>
            <a:spLocks noGrp="1"/>
          </p:cNvSpPr>
          <p:nvPr>
            <p:ph idx="1"/>
          </p:nvPr>
        </p:nvSpPr>
        <p:spPr/>
        <p:txBody>
          <a:bodyPr>
            <a:normAutofit fontScale="92500" lnSpcReduction="10000"/>
          </a:bodyPr>
          <a:lstStyle/>
          <a:p>
            <a:r>
              <a:rPr lang="en-GB" dirty="0"/>
              <a:t>What is this?</a:t>
            </a:r>
          </a:p>
          <a:p>
            <a:r>
              <a:rPr lang="en-GB" dirty="0"/>
              <a:t>Long term positive impact on host area </a:t>
            </a:r>
            <a:r>
              <a:rPr lang="en-GB" dirty="0" err="1"/>
              <a:t>culturallyy</a:t>
            </a:r>
            <a:r>
              <a:rPr lang="en-GB" dirty="0"/>
              <a:t>., economically, physically ( infrastructure)</a:t>
            </a:r>
          </a:p>
          <a:p>
            <a:r>
              <a:rPr lang="en-GB" dirty="0"/>
              <a:t>Best example is Olympic games London 2012.</a:t>
            </a:r>
          </a:p>
          <a:p>
            <a:r>
              <a:rPr lang="en-GB" dirty="0"/>
              <a:t>The 2012 Olympic and Paralympic Games breathed new life into east London and helped to drive billions of pounds of additional investment in the area for new, truly affordable homes, transport links, business districts and entertainment.</a:t>
            </a:r>
          </a:p>
          <a:p>
            <a:r>
              <a:rPr lang="en-GB" dirty="0"/>
              <a:t>Brown field site east end of London.</a:t>
            </a:r>
          </a:p>
          <a:p>
            <a:r>
              <a:rPr lang="en-GB" dirty="0"/>
              <a:t>Infrastructure – transport links, shopping area etc</a:t>
            </a:r>
          </a:p>
          <a:p>
            <a:r>
              <a:rPr lang="en-GB" dirty="0"/>
              <a:t>Now it is home to Aston Villa Football </a:t>
            </a:r>
          </a:p>
          <a:p>
            <a:endParaRPr lang="en-GB" dirty="0"/>
          </a:p>
        </p:txBody>
      </p:sp>
    </p:spTree>
    <p:extLst>
      <p:ext uri="{BB962C8B-B14F-4D97-AF65-F5344CB8AC3E}">
        <p14:creationId xmlns:p14="http://schemas.microsoft.com/office/powerpoint/2010/main" val="2204348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24A763B-5839-5CF0-0C45-1E01F17F0025}"/>
              </a:ext>
            </a:extLst>
          </p:cNvPr>
          <p:cNvPicPr>
            <a:picLocks noChangeAspect="1"/>
          </p:cNvPicPr>
          <p:nvPr/>
        </p:nvPicPr>
        <p:blipFill rotWithShape="1">
          <a:blip r:embed="rId2"/>
          <a:srcRect l="4961" r="15375"/>
          <a:stretch/>
        </p:blipFill>
        <p:spPr>
          <a:xfrm>
            <a:off x="5257800" y="10"/>
            <a:ext cx="6934198"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F8595C9-653C-15B3-1A21-F3B7797D9445}"/>
              </a:ext>
            </a:extLst>
          </p:cNvPr>
          <p:cNvSpPr>
            <a:spLocks noGrp="1"/>
          </p:cNvSpPr>
          <p:nvPr>
            <p:ph type="title"/>
          </p:nvPr>
        </p:nvSpPr>
        <p:spPr>
          <a:xfrm>
            <a:off x="838200" y="365125"/>
            <a:ext cx="3822189" cy="1899912"/>
          </a:xfrm>
        </p:spPr>
        <p:txBody>
          <a:bodyPr>
            <a:normAutofit/>
          </a:bodyPr>
          <a:lstStyle/>
          <a:p>
            <a:r>
              <a:rPr lang="en-GB" sz="4000"/>
              <a:t>Measure legacy events</a:t>
            </a:r>
          </a:p>
        </p:txBody>
      </p:sp>
      <p:sp>
        <p:nvSpPr>
          <p:cNvPr id="3" name="Content Placeholder 2">
            <a:extLst>
              <a:ext uri="{FF2B5EF4-FFF2-40B4-BE49-F238E27FC236}">
                <a16:creationId xmlns:a16="http://schemas.microsoft.com/office/drawing/2014/main" id="{16F408BE-2B86-C694-AB18-4A513DA0338E}"/>
              </a:ext>
            </a:extLst>
          </p:cNvPr>
          <p:cNvSpPr>
            <a:spLocks noGrp="1"/>
          </p:cNvSpPr>
          <p:nvPr>
            <p:ph idx="1"/>
          </p:nvPr>
        </p:nvSpPr>
        <p:spPr>
          <a:xfrm>
            <a:off x="400050" y="2550319"/>
            <a:ext cx="4260339" cy="3626644"/>
          </a:xfrm>
        </p:spPr>
        <p:txBody>
          <a:bodyPr>
            <a:normAutofit fontScale="92500" lnSpcReduction="20000"/>
          </a:bodyPr>
          <a:lstStyle/>
          <a:p>
            <a:r>
              <a:rPr lang="en-GB" dirty="0"/>
              <a:t>Tangible evidence – figures measure or impacts that can be seen.</a:t>
            </a:r>
          </a:p>
          <a:p>
            <a:r>
              <a:rPr lang="en-GB" dirty="0"/>
              <a:t>Physically provided London with new venues, improved infrastructure, increase housing, amenities surrounding the Olympic park.</a:t>
            </a:r>
          </a:p>
          <a:p>
            <a:r>
              <a:rPr lang="en-GB" dirty="0"/>
              <a:t>Economic impact - £28-£41 billion </a:t>
            </a:r>
          </a:p>
          <a:p>
            <a:endParaRPr lang="en-GB" sz="2000" dirty="0"/>
          </a:p>
        </p:txBody>
      </p:sp>
    </p:spTree>
    <p:extLst>
      <p:ext uri="{BB962C8B-B14F-4D97-AF65-F5344CB8AC3E}">
        <p14:creationId xmlns:p14="http://schemas.microsoft.com/office/powerpoint/2010/main" val="2683112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B986C3-4866-2C5C-3E14-CBADD99B4B51}"/>
              </a:ext>
            </a:extLst>
          </p:cNvPr>
          <p:cNvSpPr>
            <a:spLocks noGrp="1"/>
          </p:cNvSpPr>
          <p:nvPr>
            <p:ph type="title"/>
          </p:nvPr>
        </p:nvSpPr>
        <p:spPr>
          <a:xfrm>
            <a:off x="838201" y="365125"/>
            <a:ext cx="5251316" cy="434975"/>
          </a:xfrm>
        </p:spPr>
        <p:txBody>
          <a:bodyPr>
            <a:normAutofit fontScale="90000"/>
          </a:bodyPr>
          <a:lstStyle/>
          <a:p>
            <a:r>
              <a:rPr lang="en-GB" b="1" dirty="0"/>
              <a:t>Legacy planning </a:t>
            </a:r>
          </a:p>
        </p:txBody>
      </p:sp>
      <p:sp>
        <p:nvSpPr>
          <p:cNvPr id="3" name="Content Placeholder 2">
            <a:extLst>
              <a:ext uri="{FF2B5EF4-FFF2-40B4-BE49-F238E27FC236}">
                <a16:creationId xmlns:a16="http://schemas.microsoft.com/office/drawing/2014/main" id="{98583AEE-72A2-6C9D-590E-2651E0CA0EAE}"/>
              </a:ext>
            </a:extLst>
          </p:cNvPr>
          <p:cNvSpPr>
            <a:spLocks noGrp="1"/>
          </p:cNvSpPr>
          <p:nvPr>
            <p:ph idx="1"/>
          </p:nvPr>
        </p:nvSpPr>
        <p:spPr>
          <a:xfrm>
            <a:off x="82497" y="1475253"/>
            <a:ext cx="6591300" cy="5017622"/>
          </a:xfrm>
        </p:spPr>
        <p:txBody>
          <a:bodyPr>
            <a:normAutofit fontScale="77500" lnSpcReduction="20000"/>
          </a:bodyPr>
          <a:lstStyle/>
          <a:p>
            <a:pPr>
              <a:lnSpc>
                <a:spcPct val="120000"/>
              </a:lnSpc>
            </a:pPr>
            <a:r>
              <a:rPr lang="en-GB" dirty="0"/>
              <a:t>Identifying stakeholders – discuss legacy possibilities, enabling and impacts.</a:t>
            </a:r>
          </a:p>
          <a:p>
            <a:pPr>
              <a:lnSpc>
                <a:spcPct val="120000"/>
              </a:lnSpc>
            </a:pPr>
            <a:r>
              <a:rPr lang="en-GB" dirty="0"/>
              <a:t>Legacy should aim to help the local communities, how to deliver this, funding for the legacy – financial planning, support from host community.</a:t>
            </a:r>
          </a:p>
          <a:p>
            <a:pPr>
              <a:lnSpc>
                <a:spcPct val="120000"/>
              </a:lnSpc>
            </a:pPr>
            <a:r>
              <a:rPr lang="en-GB" dirty="0"/>
              <a:t>Event mut stand out from the normal, long lasting future, remembered for years to come. </a:t>
            </a:r>
          </a:p>
          <a:p>
            <a:pPr>
              <a:lnSpc>
                <a:spcPct val="120000"/>
              </a:lnSpc>
            </a:pPr>
            <a:r>
              <a:rPr lang="en-GB" dirty="0">
                <a:hlinkClick r:id="rId2"/>
              </a:rPr>
              <a:t>https://metro.co.uk/2022/07/27/10-years-on-what-is-the-true-legacy-of-the-london-2012-olympics-17068503/#:~:text='The%202012%20Olympic%20and%20Paralympic,links%2C%20business%20districts%20and%20entertainment</a:t>
            </a:r>
            <a:r>
              <a:rPr lang="en-GB" dirty="0"/>
              <a:t>.</a:t>
            </a:r>
          </a:p>
          <a:p>
            <a:pPr>
              <a:lnSpc>
                <a:spcPct val="120000"/>
              </a:lnSpc>
            </a:pPr>
            <a:r>
              <a:rPr lang="en-GB" dirty="0">
                <a:hlinkClick r:id="rId3"/>
              </a:rPr>
              <a:t>https://olympics.com/ioc/olympic-legacy</a:t>
            </a:r>
            <a:endParaRPr lang="en-GB" dirty="0"/>
          </a:p>
          <a:p>
            <a:pPr>
              <a:lnSpc>
                <a:spcPct val="120000"/>
              </a:lnSpc>
            </a:pPr>
            <a:endParaRPr lang="en-GB" dirty="0"/>
          </a:p>
          <a:p>
            <a:endParaRPr lang="en-GB" sz="1700" dirty="0"/>
          </a:p>
        </p:txBody>
      </p:sp>
      <p:pic>
        <p:nvPicPr>
          <p:cNvPr id="4" name="Picture 3">
            <a:extLst>
              <a:ext uri="{FF2B5EF4-FFF2-40B4-BE49-F238E27FC236}">
                <a16:creationId xmlns:a16="http://schemas.microsoft.com/office/drawing/2014/main" id="{E43DD50E-E28B-3E54-661F-C4986782DFF0}"/>
              </a:ext>
            </a:extLst>
          </p:cNvPr>
          <p:cNvPicPr>
            <a:picLocks noChangeAspect="1"/>
          </p:cNvPicPr>
          <p:nvPr/>
        </p:nvPicPr>
        <p:blipFill rotWithShape="1">
          <a:blip r:embed="rId4"/>
          <a:srcRect l="15335" r="23586" b="1"/>
          <a:stretch/>
        </p:blipFill>
        <p:spPr>
          <a:xfrm>
            <a:off x="7309590" y="10"/>
            <a:ext cx="4882410"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720353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2B0C3-5347-797B-4A72-495DB214121E}"/>
              </a:ext>
            </a:extLst>
          </p:cNvPr>
          <p:cNvSpPr>
            <a:spLocks noGrp="1"/>
          </p:cNvSpPr>
          <p:nvPr>
            <p:ph type="title"/>
          </p:nvPr>
        </p:nvSpPr>
        <p:spPr>
          <a:xfrm>
            <a:off x="131363" y="90244"/>
            <a:ext cx="10515600" cy="1325563"/>
          </a:xfrm>
        </p:spPr>
        <p:txBody>
          <a:bodyPr/>
          <a:lstStyle/>
          <a:p>
            <a:r>
              <a:rPr lang="en-GB" dirty="0"/>
              <a:t>Royal events </a:t>
            </a:r>
          </a:p>
        </p:txBody>
      </p:sp>
      <p:pic>
        <p:nvPicPr>
          <p:cNvPr id="5" name="Content Placeholder 4">
            <a:extLst>
              <a:ext uri="{FF2B5EF4-FFF2-40B4-BE49-F238E27FC236}">
                <a16:creationId xmlns:a16="http://schemas.microsoft.com/office/drawing/2014/main" id="{43267921-6834-26AB-1C16-3DDE485626D8}"/>
              </a:ext>
            </a:extLst>
          </p:cNvPr>
          <p:cNvPicPr>
            <a:picLocks noGrp="1" noChangeAspect="1"/>
          </p:cNvPicPr>
          <p:nvPr>
            <p:ph idx="1"/>
          </p:nvPr>
        </p:nvPicPr>
        <p:blipFill rotWithShape="1">
          <a:blip r:embed="rId2"/>
          <a:srcRect l="-12368" t="5781" r="12368" b="21981"/>
          <a:stretch/>
        </p:blipFill>
        <p:spPr>
          <a:xfrm>
            <a:off x="5232707" y="1358727"/>
            <a:ext cx="6527007" cy="3143251"/>
          </a:xfrm>
        </p:spPr>
      </p:pic>
      <p:sp>
        <p:nvSpPr>
          <p:cNvPr id="7" name="TextBox 6">
            <a:extLst>
              <a:ext uri="{FF2B5EF4-FFF2-40B4-BE49-F238E27FC236}">
                <a16:creationId xmlns:a16="http://schemas.microsoft.com/office/drawing/2014/main" id="{754E818E-8860-2CA7-EC13-E2286609A29F}"/>
              </a:ext>
            </a:extLst>
          </p:cNvPr>
          <p:cNvSpPr txBox="1"/>
          <p:nvPr/>
        </p:nvSpPr>
        <p:spPr>
          <a:xfrm>
            <a:off x="5874157" y="115470"/>
            <a:ext cx="6097190" cy="923330"/>
          </a:xfrm>
          <a:prstGeom prst="rect">
            <a:avLst/>
          </a:prstGeom>
          <a:noFill/>
        </p:spPr>
        <p:txBody>
          <a:bodyPr wrap="square">
            <a:spAutoFit/>
          </a:bodyPr>
          <a:lstStyle/>
          <a:p>
            <a:r>
              <a:rPr lang="en-GB" b="0" i="0" dirty="0">
                <a:solidFill>
                  <a:srgbClr val="212529"/>
                </a:solidFill>
                <a:effectLst/>
              </a:rPr>
              <a:t>This book is the first to explore royal events within the context of Events Studies, and takes an historical approach, examining the development of royal events through different periods</a:t>
            </a:r>
            <a:r>
              <a:rPr lang="en-GB" b="0" i="0" dirty="0">
                <a:solidFill>
                  <a:srgbClr val="212529"/>
                </a:solidFill>
                <a:effectLst/>
                <a:latin typeface="open sans" panose="020B0606030504020204" pitchFamily="34" charset="0"/>
              </a:rPr>
              <a:t>.</a:t>
            </a:r>
            <a:endParaRPr lang="en-GB" dirty="0"/>
          </a:p>
        </p:txBody>
      </p:sp>
      <p:sp>
        <p:nvSpPr>
          <p:cNvPr id="9" name="TextBox 8">
            <a:extLst>
              <a:ext uri="{FF2B5EF4-FFF2-40B4-BE49-F238E27FC236}">
                <a16:creationId xmlns:a16="http://schemas.microsoft.com/office/drawing/2014/main" id="{29B22D23-50E9-535D-4EDF-B430B17DF5E8}"/>
              </a:ext>
            </a:extLst>
          </p:cNvPr>
          <p:cNvSpPr txBox="1"/>
          <p:nvPr/>
        </p:nvSpPr>
        <p:spPr>
          <a:xfrm>
            <a:off x="131363" y="1172852"/>
            <a:ext cx="5484997" cy="5078313"/>
          </a:xfrm>
          <a:prstGeom prst="rect">
            <a:avLst/>
          </a:prstGeom>
          <a:noFill/>
        </p:spPr>
        <p:txBody>
          <a:bodyPr wrap="square">
            <a:spAutoFit/>
          </a:bodyPr>
          <a:lstStyle/>
          <a:p>
            <a:r>
              <a:rPr lang="en-GB" b="0" i="0" dirty="0">
                <a:solidFill>
                  <a:srgbClr val="212529"/>
                </a:solidFill>
                <a:effectLst/>
              </a:rPr>
              <a:t>Royal events such as coronations and jubilees encompass a wide spectrum of planned events involving monarchs and their families that </a:t>
            </a:r>
            <a:r>
              <a:rPr lang="en-GB" b="1" i="0" dirty="0">
                <a:solidFill>
                  <a:srgbClr val="212529"/>
                </a:solidFill>
                <a:effectLst/>
              </a:rPr>
              <a:t>are strategically designed to reinforce the role of royalty </a:t>
            </a:r>
            <a:r>
              <a:rPr lang="en-GB" b="0" i="0" dirty="0">
                <a:solidFill>
                  <a:srgbClr val="212529"/>
                </a:solidFill>
                <a:effectLst/>
              </a:rPr>
              <a:t>within social and political structures. </a:t>
            </a:r>
          </a:p>
          <a:p>
            <a:endParaRPr lang="en-GB" dirty="0">
              <a:solidFill>
                <a:srgbClr val="212529"/>
              </a:solidFill>
            </a:endParaRPr>
          </a:p>
          <a:p>
            <a:r>
              <a:rPr lang="en-GB" b="0" i="0" dirty="0">
                <a:solidFill>
                  <a:srgbClr val="212529"/>
                </a:solidFill>
                <a:effectLst/>
              </a:rPr>
              <a:t>Royal events may have a long heritage, but often involve </a:t>
            </a:r>
            <a:r>
              <a:rPr lang="en-GB" b="1" i="0" dirty="0">
                <a:solidFill>
                  <a:srgbClr val="212529"/>
                </a:solidFill>
                <a:effectLst/>
              </a:rPr>
              <a:t>traditions t</a:t>
            </a:r>
            <a:r>
              <a:rPr lang="en-GB" b="0" i="0" dirty="0">
                <a:solidFill>
                  <a:srgbClr val="212529"/>
                </a:solidFill>
                <a:effectLst/>
              </a:rPr>
              <a:t>hat are invented, revived or undergoing major innovations in response to changing times or to meet different purposes. </a:t>
            </a:r>
          </a:p>
          <a:p>
            <a:r>
              <a:rPr lang="en-GB" dirty="0"/>
              <a:t>The change from absolutism towards constitutional monarchies has seen a shift towards using royal events to </a:t>
            </a:r>
            <a:r>
              <a:rPr lang="en-GB" b="1" dirty="0"/>
              <a:t>promote national identity, community and inclusiveness. </a:t>
            </a:r>
          </a:p>
          <a:p>
            <a:r>
              <a:rPr lang="en-GB" dirty="0"/>
              <a:t>While the function and meaning of royal ritual and ceremony is a product of its particular political, economic and cultural context, conversely, royal events are often an influence.</a:t>
            </a:r>
          </a:p>
        </p:txBody>
      </p:sp>
      <p:sp>
        <p:nvSpPr>
          <p:cNvPr id="11" name="TextBox 10">
            <a:extLst>
              <a:ext uri="{FF2B5EF4-FFF2-40B4-BE49-F238E27FC236}">
                <a16:creationId xmlns:a16="http://schemas.microsoft.com/office/drawing/2014/main" id="{E4C04CB8-7BD1-61AB-14F9-7A0E6702344E}"/>
              </a:ext>
            </a:extLst>
          </p:cNvPr>
          <p:cNvSpPr txBox="1"/>
          <p:nvPr/>
        </p:nvSpPr>
        <p:spPr>
          <a:xfrm>
            <a:off x="6038032" y="4985729"/>
            <a:ext cx="6153968" cy="1200329"/>
          </a:xfrm>
          <a:prstGeom prst="rect">
            <a:avLst/>
          </a:prstGeom>
          <a:noFill/>
        </p:spPr>
        <p:txBody>
          <a:bodyPr wrap="square">
            <a:spAutoFit/>
          </a:bodyPr>
          <a:lstStyle/>
          <a:p>
            <a:r>
              <a:rPr lang="en-GB" dirty="0">
                <a:hlinkClick r:id="rId3"/>
              </a:rPr>
              <a:t>https://www.linkedin.com/pulse/legacy-tradition-how-royal-family-became-beloved-brand-nivinskus?trk=pulse-article_more-articles_related-content-card</a:t>
            </a:r>
            <a:endParaRPr lang="en-GB" dirty="0"/>
          </a:p>
          <a:p>
            <a:endParaRPr lang="en-GB" dirty="0"/>
          </a:p>
        </p:txBody>
      </p:sp>
    </p:spTree>
    <p:extLst>
      <p:ext uri="{BB962C8B-B14F-4D97-AF65-F5344CB8AC3E}">
        <p14:creationId xmlns:p14="http://schemas.microsoft.com/office/powerpoint/2010/main" val="3347678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0441C-9F78-B451-6A99-081E0BD0854F}"/>
              </a:ext>
            </a:extLst>
          </p:cNvPr>
          <p:cNvSpPr>
            <a:spLocks noGrp="1"/>
          </p:cNvSpPr>
          <p:nvPr>
            <p:ph type="title"/>
          </p:nvPr>
        </p:nvSpPr>
        <p:spPr>
          <a:xfrm>
            <a:off x="120143" y="133807"/>
            <a:ext cx="10515600" cy="1325563"/>
          </a:xfrm>
        </p:spPr>
        <p:txBody>
          <a:bodyPr/>
          <a:lstStyle/>
          <a:p>
            <a:r>
              <a:rPr lang="en-GB" dirty="0"/>
              <a:t>Football World Cup - Qatar</a:t>
            </a:r>
          </a:p>
        </p:txBody>
      </p:sp>
      <p:sp>
        <p:nvSpPr>
          <p:cNvPr id="3" name="Content Placeholder 2">
            <a:extLst>
              <a:ext uri="{FF2B5EF4-FFF2-40B4-BE49-F238E27FC236}">
                <a16:creationId xmlns:a16="http://schemas.microsoft.com/office/drawing/2014/main" id="{298092D9-4936-6E60-E31A-379FA2EF4FA8}"/>
              </a:ext>
            </a:extLst>
          </p:cNvPr>
          <p:cNvSpPr>
            <a:spLocks noGrp="1"/>
          </p:cNvSpPr>
          <p:nvPr>
            <p:ph idx="1"/>
          </p:nvPr>
        </p:nvSpPr>
        <p:spPr/>
        <p:txBody>
          <a:bodyPr/>
          <a:lstStyle/>
          <a:p>
            <a:r>
              <a:rPr lang="en-GB" dirty="0">
                <a:hlinkClick r:id="rId2"/>
              </a:rPr>
              <a:t>https://www.bbc.co.uk/sport/football/61635340</a:t>
            </a:r>
            <a:endParaRPr lang="en-GB" dirty="0"/>
          </a:p>
          <a:p>
            <a:endParaRPr lang="en-GB" dirty="0"/>
          </a:p>
        </p:txBody>
      </p:sp>
      <p:pic>
        <p:nvPicPr>
          <p:cNvPr id="4" name="Picture 3">
            <a:extLst>
              <a:ext uri="{FF2B5EF4-FFF2-40B4-BE49-F238E27FC236}">
                <a16:creationId xmlns:a16="http://schemas.microsoft.com/office/drawing/2014/main" id="{5A498A89-1421-1A9B-2E11-D807C4B69093}"/>
              </a:ext>
            </a:extLst>
          </p:cNvPr>
          <p:cNvPicPr>
            <a:picLocks noChangeAspect="1"/>
          </p:cNvPicPr>
          <p:nvPr/>
        </p:nvPicPr>
        <p:blipFill>
          <a:blip r:embed="rId3"/>
          <a:stretch>
            <a:fillRect/>
          </a:stretch>
        </p:blipFill>
        <p:spPr>
          <a:xfrm>
            <a:off x="1357576" y="2558134"/>
            <a:ext cx="7247883" cy="4076935"/>
          </a:xfrm>
          <a:prstGeom prst="rect">
            <a:avLst/>
          </a:prstGeom>
        </p:spPr>
      </p:pic>
    </p:spTree>
    <p:extLst>
      <p:ext uri="{BB962C8B-B14F-4D97-AF65-F5344CB8AC3E}">
        <p14:creationId xmlns:p14="http://schemas.microsoft.com/office/powerpoint/2010/main" val="4022717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A44F6-6ED0-8198-DE28-408A9EFBC67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83AC933-15B9-B1D2-B556-BD21BE235716}"/>
              </a:ext>
            </a:extLst>
          </p:cNvPr>
          <p:cNvSpPr>
            <a:spLocks noGrp="1"/>
          </p:cNvSpPr>
          <p:nvPr>
            <p:ph idx="1"/>
          </p:nvPr>
        </p:nvSpPr>
        <p:spPr/>
        <p:txBody>
          <a:bodyPr/>
          <a:lstStyle/>
          <a:p>
            <a:r>
              <a:rPr lang="en-GB" dirty="0">
                <a:hlinkClick r:id="rId2"/>
              </a:rPr>
              <a:t>https://www.cvent.com/uk/blog/hospitality/what-is-mice</a:t>
            </a:r>
            <a:endParaRPr lang="en-GB" dirty="0"/>
          </a:p>
          <a:p>
            <a:endParaRPr lang="en-GB" dirty="0"/>
          </a:p>
          <a:p>
            <a:r>
              <a:rPr lang="en-GB" dirty="0">
                <a:hlinkClick r:id="rId3"/>
              </a:rPr>
              <a:t>https://cop27.eg/#/</a:t>
            </a:r>
            <a:endParaRPr lang="en-GB" dirty="0"/>
          </a:p>
          <a:p>
            <a:r>
              <a:rPr lang="en-GB" dirty="0">
                <a:hlinkClick r:id="rId4"/>
              </a:rPr>
              <a:t>https://go.award.co/recognition-capterra</a:t>
            </a:r>
            <a:endParaRPr lang="en-GB" dirty="0"/>
          </a:p>
          <a:p>
            <a:endParaRPr lang="en-GB" dirty="0"/>
          </a:p>
        </p:txBody>
      </p:sp>
    </p:spTree>
    <p:extLst>
      <p:ext uri="{BB962C8B-B14F-4D97-AF65-F5344CB8AC3E}">
        <p14:creationId xmlns:p14="http://schemas.microsoft.com/office/powerpoint/2010/main" val="2878358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2764</Words>
  <Application>Microsoft Office PowerPoint</Application>
  <PresentationFormat>Widescreen</PresentationFormat>
  <Paragraphs>130</Paragraphs>
  <Slides>26</Slides>
  <Notes>0</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open sans</vt:lpstr>
      <vt:lpstr>Office Theme</vt:lpstr>
      <vt:lpstr>Contemporary issues relating to Meetings, Incentives, Conventions and Events</vt:lpstr>
      <vt:lpstr>M.I.C.E</vt:lpstr>
      <vt:lpstr>Meetings  </vt:lpstr>
      <vt:lpstr>Incentives  </vt:lpstr>
      <vt:lpstr>Incentives</vt:lpstr>
      <vt:lpstr>Conferences</vt:lpstr>
      <vt:lpstr>Exhibitions  </vt:lpstr>
      <vt:lpstr>Why MICE business is important for hotels  </vt:lpstr>
      <vt:lpstr>MICE technology for event organising and planning  </vt:lpstr>
      <vt:lpstr>MICE technology at the event </vt:lpstr>
      <vt:lpstr>A new use for hotel technology: virtual and hybrid events</vt:lpstr>
      <vt:lpstr>MICE jobs at a hotel level </vt:lpstr>
      <vt:lpstr>MICE jobs at an event location </vt:lpstr>
      <vt:lpstr>MICEboard Events 2022</vt:lpstr>
      <vt:lpstr>PowerPoint Presentation</vt:lpstr>
      <vt:lpstr>Future Hospitality Summit 26-27 October 2020</vt:lpstr>
      <vt:lpstr>The new challenges for Convention Bureaus </vt:lpstr>
      <vt:lpstr>PowerPoint Presentation</vt:lpstr>
      <vt:lpstr>Post pandemic changes</vt:lpstr>
      <vt:lpstr>Future MICE</vt:lpstr>
      <vt:lpstr>Legacy events </vt:lpstr>
      <vt:lpstr>Measure legacy events</vt:lpstr>
      <vt:lpstr>Legacy planning </vt:lpstr>
      <vt:lpstr>Royal events </vt:lpstr>
      <vt:lpstr>Football World Cup - Qatar</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issues relating to Meetings, Incentives, Conventions and Events</dc:title>
  <dc:creator>Deborah Jenkins</dc:creator>
  <cp:lastModifiedBy>Deborah Jenkins</cp:lastModifiedBy>
  <cp:revision>3</cp:revision>
  <dcterms:created xsi:type="dcterms:W3CDTF">2022-11-19T15:10:29Z</dcterms:created>
  <dcterms:modified xsi:type="dcterms:W3CDTF">2022-11-29T08:02:35Z</dcterms:modified>
</cp:coreProperties>
</file>