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2"/>
  </p:handoutMasterIdLst>
  <p:sldIdLst>
    <p:sldId id="256" r:id="rId5"/>
    <p:sldId id="258" r:id="rId6"/>
    <p:sldId id="261" r:id="rId7"/>
    <p:sldId id="296" r:id="rId8"/>
    <p:sldId id="298" r:id="rId9"/>
    <p:sldId id="266" r:id="rId10"/>
    <p:sldId id="299" r:id="rId11"/>
    <p:sldId id="300" r:id="rId12"/>
    <p:sldId id="297" r:id="rId13"/>
    <p:sldId id="273" r:id="rId14"/>
    <p:sldId id="274" r:id="rId15"/>
    <p:sldId id="302" r:id="rId16"/>
    <p:sldId id="303" r:id="rId17"/>
    <p:sldId id="304" r:id="rId18"/>
    <p:sldId id="305" r:id="rId19"/>
    <p:sldId id="306" r:id="rId20"/>
    <p:sldId id="307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77" d="100"/>
          <a:sy n="77" d="100"/>
        </p:scale>
        <p:origin x="97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2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2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rgbClr val="002060"/>
                </a:solidFill>
              </a:rPr>
              <a:t>Marketing: Its Nature and Scope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Define Marketing as a concept;</a:t>
            </a:r>
          </a:p>
          <a:p>
            <a:r>
              <a:rPr lang="en-GB" dirty="0"/>
              <a:t>Understand the nature and scope of Marketing;</a:t>
            </a:r>
          </a:p>
          <a:p>
            <a:r>
              <a:rPr lang="en-GB" dirty="0"/>
              <a:t>Identify each elements of the Marketing Mix;</a:t>
            </a:r>
          </a:p>
          <a:p>
            <a:r>
              <a:rPr lang="en-GB" dirty="0"/>
              <a:t>Understand each elements of the Marketing Mix.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7200" dirty="0">
                <a:solidFill>
                  <a:srgbClr val="FF0000"/>
                </a:solidFill>
              </a:rPr>
              <a:t>Marketing…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Is the process by which companies  create value for customers and build strong customer relationships in order to capture value from customers in return (Kotler, et al, 2017).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Is the management process responsible for identifying, anticipating and satisfying customers requirements profitably (CIM,2001).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Is the activity, set of institution, and processes for creating, communicating, delivering, and exchanging offerings that have value for customers, clients, partners and society at large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(AMA, 2007).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24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Working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>
                <a:solidFill>
                  <a:srgbClr val="FF0000"/>
                </a:solidFill>
              </a:rPr>
              <a:t>Marketing…</a:t>
            </a:r>
          </a:p>
          <a:p>
            <a:pPr marL="0" indent="0" algn="just">
              <a:buNone/>
            </a:pPr>
            <a:r>
              <a:rPr lang="en-GB" b="1" dirty="0">
                <a:solidFill>
                  <a:srgbClr val="002060"/>
                </a:solidFill>
              </a:rPr>
              <a:t>Is the process by which companies  </a:t>
            </a:r>
            <a:r>
              <a:rPr lang="en-GB" b="1" u="sng" dirty="0">
                <a:solidFill>
                  <a:srgbClr val="002060"/>
                </a:solidFill>
              </a:rPr>
              <a:t>create value</a:t>
            </a:r>
            <a:r>
              <a:rPr lang="en-GB" b="1" dirty="0">
                <a:solidFill>
                  <a:srgbClr val="002060"/>
                </a:solidFill>
              </a:rPr>
              <a:t> for customers and </a:t>
            </a:r>
            <a:r>
              <a:rPr lang="en-GB" b="1" u="sng" dirty="0">
                <a:solidFill>
                  <a:srgbClr val="002060"/>
                </a:solidFill>
              </a:rPr>
              <a:t>build strong customer relationships</a:t>
            </a:r>
            <a:r>
              <a:rPr lang="en-GB" b="1" dirty="0">
                <a:solidFill>
                  <a:srgbClr val="002060"/>
                </a:solidFill>
              </a:rPr>
              <a:t> in order to </a:t>
            </a:r>
            <a:r>
              <a:rPr lang="en-GB" b="1" u="sng" dirty="0">
                <a:solidFill>
                  <a:srgbClr val="002060"/>
                </a:solidFill>
              </a:rPr>
              <a:t>capture value </a:t>
            </a:r>
            <a:r>
              <a:rPr lang="en-GB" b="1" dirty="0">
                <a:solidFill>
                  <a:srgbClr val="002060"/>
                </a:solidFill>
              </a:rPr>
              <a:t>from customers in return (Kotler, et al, 2017).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03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4000" b="1" dirty="0">
                <a:solidFill>
                  <a:srgbClr val="FF0000"/>
                </a:solidFill>
              </a:rPr>
              <a:t>Marketing is about…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Creating value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Building strong customer relationships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Capturing value from customers in return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rgbClr val="FF0000"/>
                </a:solidFill>
              </a:rPr>
              <a:t>Marketing is about…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Creating value </a:t>
            </a:r>
          </a:p>
          <a:p>
            <a:pPr marL="0" indent="0" algn="just">
              <a:buNone/>
            </a:pPr>
            <a:r>
              <a:rPr lang="en-GB" dirty="0"/>
              <a:t>    </a:t>
            </a:r>
            <a:r>
              <a:rPr lang="en-GB" sz="2000" b="1" dirty="0"/>
              <a:t>Attracting new customers by promising superior value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Building strong customer relationships</a:t>
            </a:r>
          </a:p>
          <a:p>
            <a:pPr marL="0" indent="0" algn="just">
              <a:buNone/>
            </a:pPr>
            <a:r>
              <a:rPr lang="en-GB" sz="2200" b="1" dirty="0"/>
              <a:t>     Keeping and growing current customers by delivering</a:t>
            </a:r>
          </a:p>
          <a:p>
            <a:pPr marL="0" indent="0" algn="just">
              <a:buNone/>
            </a:pPr>
            <a:r>
              <a:rPr lang="en-GB" sz="2200" b="1" dirty="0"/>
              <a:t>     satisfaction.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03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4000" b="1" dirty="0">
                <a:solidFill>
                  <a:srgbClr val="FF0000"/>
                </a:solidFill>
              </a:rPr>
              <a:t>Marketing is about…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Capturing value from customers in return</a:t>
            </a:r>
          </a:p>
          <a:p>
            <a:pPr marL="0" indent="0" algn="just">
              <a:buNone/>
            </a:pPr>
            <a:r>
              <a:rPr lang="en-GB" dirty="0"/>
              <a:t>     </a:t>
            </a:r>
            <a:r>
              <a:rPr lang="en-GB" sz="2000" b="1" dirty="0"/>
              <a:t>This is achieve by satisfying customer needs. How?</a:t>
            </a:r>
          </a:p>
          <a:p>
            <a:pPr marL="0" indent="0" algn="just">
              <a:buNone/>
            </a:pPr>
            <a:r>
              <a:rPr lang="en-GB" sz="2000" b="1" dirty="0"/>
              <a:t>        By engaging consumers effectively; </a:t>
            </a:r>
          </a:p>
          <a:p>
            <a:pPr marL="0" indent="0" algn="just">
              <a:buNone/>
            </a:pPr>
            <a:r>
              <a:rPr lang="en-GB" sz="2000" b="1" dirty="0"/>
              <a:t>        Understanding their needs;</a:t>
            </a:r>
          </a:p>
          <a:p>
            <a:pPr marL="0" indent="0" algn="just">
              <a:buNone/>
            </a:pPr>
            <a:r>
              <a:rPr lang="en-GB" sz="2000" b="1" dirty="0"/>
              <a:t>        Developing products that offer superior customer value.</a:t>
            </a:r>
          </a:p>
          <a:p>
            <a:pPr marL="0" indent="0">
              <a:buNone/>
            </a:pPr>
            <a:r>
              <a:rPr lang="en-GB" dirty="0"/>
              <a:t>  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Marketing is about…</a:t>
            </a:r>
          </a:p>
          <a:p>
            <a:pPr marL="0" indent="0">
              <a:buNone/>
            </a:pPr>
            <a:r>
              <a:rPr lang="en-GB" sz="2800" dirty="0"/>
              <a:t>Firm delivering value proposition by creating a need-satisfying market offering – </a:t>
            </a:r>
            <a:r>
              <a:rPr lang="en-GB" sz="2800" i="1" dirty="0">
                <a:solidFill>
                  <a:srgbClr val="FF0000"/>
                </a:solidFill>
              </a:rPr>
              <a:t>product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Firm deciding how much it will charge for the offering – </a:t>
            </a:r>
            <a:r>
              <a:rPr lang="en-GB" sz="2800" i="1" dirty="0">
                <a:solidFill>
                  <a:srgbClr val="FF0000"/>
                </a:solidFill>
              </a:rPr>
              <a:t>price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Ways of making the offering available to target consumers – </a:t>
            </a:r>
            <a:r>
              <a:rPr lang="en-GB" sz="2800" i="1" dirty="0">
                <a:solidFill>
                  <a:srgbClr val="FF0000"/>
                </a:solidFill>
              </a:rPr>
              <a:t>place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Engaging target consumers, communicate about the offering and persuading consumers of the offer’s merits - </a:t>
            </a:r>
            <a:r>
              <a:rPr lang="en-GB" sz="2800" i="1" dirty="0">
                <a:solidFill>
                  <a:srgbClr val="FF0000"/>
                </a:solidFill>
              </a:rPr>
              <a:t>promotions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40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dirty="0"/>
              <a:t>By combining product, price, place and promotions, firm develops an integrated marketing programme require in delivering the intended value to target customers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The combination of product, price, place, and promotions is often referred to as the </a:t>
            </a:r>
            <a:r>
              <a:rPr lang="en-GB" sz="2800" dirty="0">
                <a:solidFill>
                  <a:srgbClr val="FF0000"/>
                </a:solidFill>
              </a:rPr>
              <a:t>Marketing Mix.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31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800" b="1" dirty="0"/>
              <a:t>Marketing Mix</a:t>
            </a:r>
          </a:p>
          <a:p>
            <a:pPr marL="0" indent="0" algn="just">
              <a:buNone/>
            </a:pPr>
            <a:r>
              <a:rPr lang="en-GB" sz="2800" dirty="0"/>
              <a:t>Is the set of marketing tools the firm uses to execute its marketing strategies</a:t>
            </a:r>
          </a:p>
          <a:p>
            <a:pPr marL="0" indent="0">
              <a:buNone/>
            </a:pPr>
            <a:r>
              <a:rPr lang="en-GB" sz="2800" dirty="0"/>
              <a:t>The marketing mix tools are classified generally into four broad groups called the four 4Ps of marketing:</a:t>
            </a:r>
          </a:p>
          <a:p>
            <a:pPr marL="0" indent="0">
              <a:buNone/>
            </a:pPr>
            <a:r>
              <a:rPr lang="en-GB" sz="2800" i="1" dirty="0">
                <a:solidFill>
                  <a:srgbClr val="FF0000"/>
                </a:solidFill>
              </a:rPr>
              <a:t>Product, Price, Place, Promotion.</a:t>
            </a:r>
          </a:p>
          <a:p>
            <a:pPr marL="0" indent="0" algn="just">
              <a:buNone/>
            </a:pPr>
            <a:r>
              <a:rPr lang="en-GB" sz="2800" b="1" dirty="0"/>
              <a:t>NB: At this level, we will consider 4Ps, however marketing mix could be 7Ps include people, process and physical evidence.</a:t>
            </a:r>
          </a:p>
        </p:txBody>
      </p:sp>
    </p:spTree>
    <p:extLst>
      <p:ext uri="{BB962C8B-B14F-4D97-AF65-F5344CB8AC3E}">
        <p14:creationId xmlns:p14="http://schemas.microsoft.com/office/powerpoint/2010/main" val="373012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The four 4Ps of marketing mix:</a:t>
            </a:r>
          </a:p>
          <a:p>
            <a:pPr marL="0" indent="0">
              <a:buNone/>
            </a:pPr>
            <a:r>
              <a:rPr lang="en-GB" sz="2800" b="1" i="1" dirty="0">
                <a:solidFill>
                  <a:srgbClr val="FF0000"/>
                </a:solidFill>
              </a:rPr>
              <a:t>Product, Price, Place, Promotion.</a:t>
            </a:r>
          </a:p>
          <a:p>
            <a:pPr marL="0" indent="0" algn="just">
              <a:buNone/>
            </a:pPr>
            <a:r>
              <a:rPr lang="en-GB" sz="2800" dirty="0"/>
              <a:t>Is said to represent the seller’s view of the market and not the buyer’s view.</a:t>
            </a:r>
          </a:p>
          <a:p>
            <a:pPr marL="0" indent="0" algn="just">
              <a:buNone/>
            </a:pPr>
            <a:r>
              <a:rPr lang="en-GB" sz="2800" dirty="0"/>
              <a:t>From the buyer’s viewpoint, which reflect the era of customer value and relationships, the four 4Ps could be described as the four 4Cs.</a:t>
            </a:r>
          </a:p>
        </p:txBody>
      </p:sp>
    </p:spTree>
    <p:extLst>
      <p:ext uri="{BB962C8B-B14F-4D97-AF65-F5344CB8AC3E}">
        <p14:creationId xmlns:p14="http://schemas.microsoft.com/office/powerpoint/2010/main" val="305873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9"/>
            <a:ext cx="8229600" cy="40995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Thus, the four 4Ps &amp; Cs of marketing mix are: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F72E33-ECC7-4921-90A7-B2A5E1EDE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965489"/>
              </p:ext>
            </p:extLst>
          </p:nvPr>
        </p:nvGraphicFramePr>
        <p:xfrm>
          <a:off x="971600" y="2189976"/>
          <a:ext cx="6648400" cy="2751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376">
                  <a:extLst>
                    <a:ext uri="{9D8B030D-6E8A-4147-A177-3AD203B41FA5}">
                      <a16:colId xmlns:a16="http://schemas.microsoft.com/office/drawing/2014/main" val="2863337677"/>
                    </a:ext>
                  </a:extLst>
                </a:gridCol>
                <a:gridCol w="3264024">
                  <a:extLst>
                    <a:ext uri="{9D8B030D-6E8A-4147-A177-3AD203B41FA5}">
                      <a16:colId xmlns:a16="http://schemas.microsoft.com/office/drawing/2014/main" val="2578210034"/>
                    </a:ext>
                  </a:extLst>
                </a:gridCol>
              </a:tblGrid>
              <a:tr h="83731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Seller’s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Buyer’s Perspective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946486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Customer 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8273500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Customer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7212674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Convenience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0284310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Promotion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6078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57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3600" b="1" dirty="0"/>
              <a:t>How do you create value for customers/guests?</a:t>
            </a:r>
          </a:p>
          <a:p>
            <a:pPr marL="0" indent="0">
              <a:buNone/>
            </a:pPr>
            <a:r>
              <a:rPr lang="en-GB" sz="3600" b="1" dirty="0"/>
              <a:t>Is build customer relationship important to hospitality and tourism business? </a:t>
            </a:r>
            <a:endParaRPr lang="en-GB" sz="3600" b="1" dirty="0" smtClean="0"/>
          </a:p>
          <a:p>
            <a:pPr marL="0" indent="0">
              <a:buNone/>
            </a:pPr>
            <a:r>
              <a:rPr lang="en-GB" sz="3600" b="1" dirty="0" smtClean="0"/>
              <a:t>If </a:t>
            </a:r>
            <a:r>
              <a:rPr lang="en-GB" sz="3600" b="1" dirty="0"/>
              <a:t>yes, how?</a:t>
            </a:r>
          </a:p>
          <a:p>
            <a:pPr marL="0" indent="0">
              <a:buNone/>
            </a:pPr>
            <a:r>
              <a:rPr lang="en-GB" sz="3600" b="1" dirty="0"/>
              <a:t>How do you capture value for (</a:t>
            </a:r>
            <a:r>
              <a:rPr lang="en-GB" sz="3600" b="1" dirty="0" err="1"/>
              <a:t>i</a:t>
            </a:r>
            <a:r>
              <a:rPr lang="en-GB" sz="3600" b="1" dirty="0"/>
              <a:t>) customer and (ii) business (e.g. hotel, restaurant, travel agency </a:t>
            </a:r>
            <a:r>
              <a:rPr lang="en-GB" sz="3600" b="1" dirty="0" smtClean="0"/>
              <a:t>etc.)</a:t>
            </a:r>
            <a:endParaRPr lang="en-GB" sz="3600" b="1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08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 smtClean="0"/>
              <a:t>Today we have learnt about:</a:t>
            </a:r>
          </a:p>
          <a:p>
            <a:pPr marL="0" indent="0">
              <a:buNone/>
            </a:pPr>
            <a:r>
              <a:rPr lang="en-GB" sz="2600" b="1" dirty="0" smtClean="0"/>
              <a:t>Marketing as </a:t>
            </a:r>
            <a:r>
              <a:rPr lang="en-GB" sz="2800" b="1" dirty="0" smtClean="0"/>
              <a:t>a </a:t>
            </a:r>
            <a:r>
              <a:rPr lang="en-GB" sz="2800" b="1" dirty="0"/>
              <a:t>concept </a:t>
            </a:r>
            <a:endParaRPr lang="en-GB" sz="2800" b="1" dirty="0" smtClean="0"/>
          </a:p>
          <a:p>
            <a:pPr marL="0" indent="0">
              <a:buNone/>
            </a:pPr>
            <a:r>
              <a:rPr lang="en-GB" sz="2600" b="1" dirty="0" smtClean="0"/>
              <a:t>Marketing : </a:t>
            </a:r>
            <a:r>
              <a:rPr lang="en-GB" sz="2600" b="1" dirty="0"/>
              <a:t>its nature &amp; </a:t>
            </a:r>
            <a:r>
              <a:rPr lang="en-GB" sz="2600" b="1" dirty="0" smtClean="0"/>
              <a:t>scope</a:t>
            </a:r>
          </a:p>
          <a:p>
            <a:pPr marL="0" indent="0">
              <a:buNone/>
            </a:pPr>
            <a:r>
              <a:rPr lang="en-GB" sz="2600" b="1" dirty="0" smtClean="0"/>
              <a:t>We have identified the Marketing Mix – 4 Ps</a:t>
            </a:r>
          </a:p>
          <a:p>
            <a:pPr marL="0" indent="0">
              <a:buNone/>
            </a:pPr>
            <a:r>
              <a:rPr lang="en-GB" sz="2600" b="1" dirty="0" smtClean="0"/>
              <a:t>Product, price, place and promotion.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87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b="1" dirty="0"/>
          </a:p>
          <a:p>
            <a:pPr marL="0" indent="0" algn="ctr">
              <a:buNone/>
            </a:pPr>
            <a:r>
              <a:rPr lang="en-GB" sz="3600" b="1" dirty="0"/>
              <a:t>We will discuss the four 4Ps of marketing mix in more details.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06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Questions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5616" y="1281502"/>
            <a:ext cx="6192688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893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7534e9c7-d8a7-4ffa-a350-0e66096719e3"/>
    <ds:schemaRef ds:uri="http://purl.org/dc/dcmitype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1183</TotalTime>
  <Words>648</Words>
  <Application>Microsoft Office PowerPoint</Application>
  <PresentationFormat>On-screen Show (4:3)</PresentationFormat>
  <Paragraphs>144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Session 2  M4X01916      </vt:lpstr>
      <vt:lpstr>Session 2 </vt:lpstr>
      <vt:lpstr>Learning Outcomes</vt:lpstr>
      <vt:lpstr>Definitions of Marketing</vt:lpstr>
      <vt:lpstr>Working Definition</vt:lpstr>
      <vt:lpstr>Nature of Marketing</vt:lpstr>
      <vt:lpstr>Nature of Marketing</vt:lpstr>
      <vt:lpstr>Nature of Marketing</vt:lpstr>
      <vt:lpstr>Nature of Marketing</vt:lpstr>
      <vt:lpstr>Nature of Marketing</vt:lpstr>
      <vt:lpstr>Marketing Mix</vt:lpstr>
      <vt:lpstr>Marketing Mix</vt:lpstr>
      <vt:lpstr>Marketing Mix</vt:lpstr>
      <vt:lpstr>Class Activity 2</vt:lpstr>
      <vt:lpstr>Summary</vt:lpstr>
      <vt:lpstr>Marketing Mix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124</cp:revision>
  <cp:lastPrinted>2019-01-22T11:49:52Z</cp:lastPrinted>
  <dcterms:created xsi:type="dcterms:W3CDTF">2018-04-28T09:52:16Z</dcterms:created>
  <dcterms:modified xsi:type="dcterms:W3CDTF">2019-09-19T11:14:48Z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