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120FFA-1ED8-43AE-8DCA-0BDAA13AA651}" v="9" dt="2026-07-12T07:43:53.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503" autoAdjust="0"/>
  </p:normalViewPr>
  <p:slideViewPr>
    <p:cSldViewPr snapToGrid="0" snapToObjects="1">
      <p:cViewPr varScale="1">
        <p:scale>
          <a:sx n="72" d="100"/>
          <a:sy n="72" d="100"/>
        </p:scale>
        <p:origin x="99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pandwita.kar98@outlook.com" userId="fe86d99d5120d47d" providerId="LiveId" clId="{1241E4DF-E46B-40E6-907D-87CC7D78CF58}"/>
    <pc:docChg chg="undo custSel addSld delSld modSld">
      <pc:chgData name="dipandwita.kar98@outlook.com" userId="fe86d99d5120d47d" providerId="LiveId" clId="{1241E4DF-E46B-40E6-907D-87CC7D78CF58}" dt="2026-07-12T07:50:55.654" v="389" actId="1076"/>
      <pc:docMkLst>
        <pc:docMk/>
      </pc:docMkLst>
      <pc:sldChg chg="addSp delSp modSp mod">
        <pc:chgData name="dipandwita.kar98@outlook.com" userId="fe86d99d5120d47d" providerId="LiveId" clId="{1241E4DF-E46B-40E6-907D-87CC7D78CF58}" dt="2026-07-12T07:49:40.256" v="377" actId="21"/>
        <pc:sldMkLst>
          <pc:docMk/>
          <pc:sldMk cId="0" sldId="256"/>
        </pc:sldMkLst>
        <pc:spChg chg="mod">
          <ac:chgData name="dipandwita.kar98@outlook.com" userId="fe86d99d5120d47d" providerId="LiveId" clId="{1241E4DF-E46B-40E6-907D-87CC7D78CF58}" dt="2026-07-12T07:48:27.542" v="367" actId="1076"/>
          <ac:spMkLst>
            <pc:docMk/>
            <pc:sldMk cId="0" sldId="256"/>
            <ac:spMk id="3" creationId="{00000000-0000-0000-0000-000000000000}"/>
          </ac:spMkLst>
        </pc:spChg>
        <pc:spChg chg="mod">
          <ac:chgData name="dipandwita.kar98@outlook.com" userId="fe86d99d5120d47d" providerId="LiveId" clId="{1241E4DF-E46B-40E6-907D-87CC7D78CF58}" dt="2026-07-12T07:48:15.795" v="364" actId="20577"/>
          <ac:spMkLst>
            <pc:docMk/>
            <pc:sldMk cId="0" sldId="256"/>
            <ac:spMk id="7" creationId="{00000000-0000-0000-0000-000000000000}"/>
          </ac:spMkLst>
        </pc:spChg>
        <pc:picChg chg="add del mod">
          <ac:chgData name="dipandwita.kar98@outlook.com" userId="fe86d99d5120d47d" providerId="LiveId" clId="{1241E4DF-E46B-40E6-907D-87CC7D78CF58}" dt="2026-07-12T07:48:11.885" v="363" actId="21"/>
          <ac:picMkLst>
            <pc:docMk/>
            <pc:sldMk cId="0" sldId="256"/>
            <ac:picMk id="16" creationId="{43C4B49B-8F5E-B773-1F4D-A121B4396FCA}"/>
          </ac:picMkLst>
        </pc:picChg>
        <pc:picChg chg="add del mod">
          <ac:chgData name="dipandwita.kar98@outlook.com" userId="fe86d99d5120d47d" providerId="LiveId" clId="{1241E4DF-E46B-40E6-907D-87CC7D78CF58}" dt="2026-07-12T07:49:40.256" v="377" actId="21"/>
          <ac:picMkLst>
            <pc:docMk/>
            <pc:sldMk cId="0" sldId="256"/>
            <ac:picMk id="18" creationId="{1B45CC21-EA00-A079-873A-28D7D56BE849}"/>
          </ac:picMkLst>
        </pc:picChg>
        <pc:picChg chg="add mod">
          <ac:chgData name="dipandwita.kar98@outlook.com" userId="fe86d99d5120d47d" providerId="LiveId" clId="{1241E4DF-E46B-40E6-907D-87CC7D78CF58}" dt="2026-07-12T07:48:21.991" v="366" actId="1076"/>
          <ac:picMkLst>
            <pc:docMk/>
            <pc:sldMk cId="0" sldId="256"/>
            <ac:picMk id="20" creationId="{80639176-7586-A0A7-FCAA-EE4D085075DF}"/>
          </ac:picMkLst>
        </pc:picChg>
        <pc:picChg chg="add del mod">
          <ac:chgData name="dipandwita.kar98@outlook.com" userId="fe86d99d5120d47d" providerId="LiveId" clId="{1241E4DF-E46B-40E6-907D-87CC7D78CF58}" dt="2026-07-12T07:49:25.992" v="372" actId="21"/>
          <ac:picMkLst>
            <pc:docMk/>
            <pc:sldMk cId="0" sldId="256"/>
            <ac:picMk id="21" creationId="{AC758786-CD77-84D7-1E3D-368AC1CBF861}"/>
          </ac:picMkLst>
        </pc:picChg>
      </pc:sldChg>
      <pc:sldChg chg="addSp modSp mod">
        <pc:chgData name="dipandwita.kar98@outlook.com" userId="fe86d99d5120d47d" providerId="LiveId" clId="{1241E4DF-E46B-40E6-907D-87CC7D78CF58}" dt="2026-07-12T07:50:55.654" v="389" actId="1076"/>
        <pc:sldMkLst>
          <pc:docMk/>
          <pc:sldMk cId="0" sldId="257"/>
        </pc:sldMkLst>
        <pc:picChg chg="add mod">
          <ac:chgData name="dipandwita.kar98@outlook.com" userId="fe86d99d5120d47d" providerId="LiveId" clId="{1241E4DF-E46B-40E6-907D-87CC7D78CF58}" dt="2026-07-12T07:46:29.029" v="345" actId="1076"/>
          <ac:picMkLst>
            <pc:docMk/>
            <pc:sldMk cId="0" sldId="257"/>
            <ac:picMk id="19" creationId="{CC9E7179-4C65-B692-358C-F3764356C047}"/>
          </ac:picMkLst>
        </pc:picChg>
        <pc:picChg chg="add mod">
          <ac:chgData name="dipandwita.kar98@outlook.com" userId="fe86d99d5120d47d" providerId="LiveId" clId="{1241E4DF-E46B-40E6-907D-87CC7D78CF58}" dt="2026-07-12T07:50:55.654" v="389" actId="1076"/>
          <ac:picMkLst>
            <pc:docMk/>
            <pc:sldMk cId="0" sldId="257"/>
            <ac:picMk id="22" creationId="{4F3FB235-4E3B-2604-0DB3-C1868BAC2DE5}"/>
          </ac:picMkLst>
        </pc:picChg>
        <pc:picChg chg="add mod">
          <ac:chgData name="dipandwita.kar98@outlook.com" userId="fe86d99d5120d47d" providerId="LiveId" clId="{1241E4DF-E46B-40E6-907D-87CC7D78CF58}" dt="2026-07-12T07:50:14.387" v="384" actId="1076"/>
          <ac:picMkLst>
            <pc:docMk/>
            <pc:sldMk cId="0" sldId="257"/>
            <ac:picMk id="24" creationId="{AFDF5231-AB78-B0FB-C6B4-6FFA841F36EB}"/>
          </ac:picMkLst>
        </pc:picChg>
        <pc:picChg chg="add mod">
          <ac:chgData name="dipandwita.kar98@outlook.com" userId="fe86d99d5120d47d" providerId="LiveId" clId="{1241E4DF-E46B-40E6-907D-87CC7D78CF58}" dt="2026-07-12T07:50:52.054" v="388" actId="1076"/>
          <ac:picMkLst>
            <pc:docMk/>
            <pc:sldMk cId="0" sldId="257"/>
            <ac:picMk id="25" creationId="{457AF1A6-2163-F4AB-0CCD-EC397E569673}"/>
          </ac:picMkLst>
        </pc:picChg>
      </pc:sldChg>
      <pc:sldChg chg="addSp modSp mod">
        <pc:chgData name="dipandwita.kar98@outlook.com" userId="fe86d99d5120d47d" providerId="LiveId" clId="{1241E4DF-E46B-40E6-907D-87CC7D78CF58}" dt="2026-07-12T07:25:51.017" v="117" actId="1076"/>
        <pc:sldMkLst>
          <pc:docMk/>
          <pc:sldMk cId="0" sldId="258"/>
        </pc:sldMkLst>
        <pc:spChg chg="mod">
          <ac:chgData name="dipandwita.kar98@outlook.com" userId="fe86d99d5120d47d" providerId="LiveId" clId="{1241E4DF-E46B-40E6-907D-87CC7D78CF58}" dt="2026-07-12T07:15:55.854" v="0" actId="2711"/>
          <ac:spMkLst>
            <pc:docMk/>
            <pc:sldMk cId="0" sldId="258"/>
            <ac:spMk id="5" creationId="{00000000-0000-0000-0000-000000000000}"/>
          </ac:spMkLst>
        </pc:spChg>
        <pc:spChg chg="add mod">
          <ac:chgData name="dipandwita.kar98@outlook.com" userId="fe86d99d5120d47d" providerId="LiveId" clId="{1241E4DF-E46B-40E6-907D-87CC7D78CF58}" dt="2026-07-12T07:25:51.017" v="117" actId="1076"/>
          <ac:spMkLst>
            <pc:docMk/>
            <pc:sldMk cId="0" sldId="258"/>
            <ac:spMk id="11" creationId="{CC27AC82-BB68-9260-B69A-9E6BC6DCF469}"/>
          </ac:spMkLst>
        </pc:spChg>
        <pc:picChg chg="add mod">
          <ac:chgData name="dipandwita.kar98@outlook.com" userId="fe86d99d5120d47d" providerId="LiveId" clId="{1241E4DF-E46B-40E6-907D-87CC7D78CF58}" dt="2026-07-12T07:25:37.939" v="115" actId="1076"/>
          <ac:picMkLst>
            <pc:docMk/>
            <pc:sldMk cId="0" sldId="258"/>
            <ac:picMk id="8" creationId="{DA0D74C1-4426-3F91-9C25-32B0DF949EFC}"/>
          </ac:picMkLst>
        </pc:picChg>
      </pc:sldChg>
      <pc:sldChg chg="addSp modSp mod">
        <pc:chgData name="dipandwita.kar98@outlook.com" userId="fe86d99d5120d47d" providerId="LiveId" clId="{1241E4DF-E46B-40E6-907D-87CC7D78CF58}" dt="2026-07-12T07:28:40.542" v="229" actId="1037"/>
        <pc:sldMkLst>
          <pc:docMk/>
          <pc:sldMk cId="0" sldId="259"/>
        </pc:sldMkLst>
        <pc:spChg chg="add mod">
          <ac:chgData name="dipandwita.kar98@outlook.com" userId="fe86d99d5120d47d" providerId="LiveId" clId="{1241E4DF-E46B-40E6-907D-87CC7D78CF58}" dt="2026-07-12T07:28:40.542" v="229" actId="1037"/>
          <ac:spMkLst>
            <pc:docMk/>
            <pc:sldMk cId="0" sldId="259"/>
            <ac:spMk id="12" creationId="{9CB7202B-BBEF-AB70-FC89-6EE8FC05A779}"/>
          </ac:spMkLst>
        </pc:spChg>
        <pc:picChg chg="add mod">
          <ac:chgData name="dipandwita.kar98@outlook.com" userId="fe86d99d5120d47d" providerId="LiveId" clId="{1241E4DF-E46B-40E6-907D-87CC7D78CF58}" dt="2026-07-12T07:28:31.389" v="188" actId="1035"/>
          <ac:picMkLst>
            <pc:docMk/>
            <pc:sldMk cId="0" sldId="259"/>
            <ac:picMk id="10" creationId="{0CAB6943-90AA-172B-27BB-6B0836C2B390}"/>
          </ac:picMkLst>
        </pc:picChg>
      </pc:sldChg>
      <pc:sldChg chg="addSp modSp mod">
        <pc:chgData name="dipandwita.kar98@outlook.com" userId="fe86d99d5120d47d" providerId="LiveId" clId="{1241E4DF-E46B-40E6-907D-87CC7D78CF58}" dt="2026-07-12T07:32:52.112" v="233" actId="1076"/>
        <pc:sldMkLst>
          <pc:docMk/>
          <pc:sldMk cId="0" sldId="260"/>
        </pc:sldMkLst>
        <pc:spChg chg="add mod">
          <ac:chgData name="dipandwita.kar98@outlook.com" userId="fe86d99d5120d47d" providerId="LiveId" clId="{1241E4DF-E46B-40E6-907D-87CC7D78CF58}" dt="2026-07-12T07:32:52.112" v="233" actId="1076"/>
          <ac:spMkLst>
            <pc:docMk/>
            <pc:sldMk cId="0" sldId="260"/>
            <ac:spMk id="11" creationId="{CDFC3B7A-B987-E33D-562A-5786001B9CC9}"/>
          </ac:spMkLst>
        </pc:spChg>
        <pc:graphicFrameChg chg="add mod">
          <ac:chgData name="dipandwita.kar98@outlook.com" userId="fe86d99d5120d47d" providerId="LiveId" clId="{1241E4DF-E46B-40E6-907D-87CC7D78CF58}" dt="2026-07-12T07:32:06.257" v="231" actId="1076"/>
          <ac:graphicFrameMkLst>
            <pc:docMk/>
            <pc:sldMk cId="0" sldId="260"/>
            <ac:graphicFrameMk id="8" creationId="{8AA11389-DDA6-DFAB-749A-77EDB370CC1E}"/>
          </ac:graphicFrameMkLst>
        </pc:graphicFrameChg>
      </pc:sldChg>
      <pc:sldChg chg="addSp delSp modSp mod">
        <pc:chgData name="dipandwita.kar98@outlook.com" userId="fe86d99d5120d47d" providerId="LiveId" clId="{1241E4DF-E46B-40E6-907D-87CC7D78CF58}" dt="2026-07-12T07:35:05.346" v="263" actId="1076"/>
        <pc:sldMkLst>
          <pc:docMk/>
          <pc:sldMk cId="0" sldId="261"/>
        </pc:sldMkLst>
        <pc:spChg chg="add del">
          <ac:chgData name="dipandwita.kar98@outlook.com" userId="fe86d99d5120d47d" providerId="LiveId" clId="{1241E4DF-E46B-40E6-907D-87CC7D78CF58}" dt="2026-07-12T07:33:27.405" v="235" actId="22"/>
          <ac:spMkLst>
            <pc:docMk/>
            <pc:sldMk cId="0" sldId="261"/>
            <ac:spMk id="10" creationId="{321CFC09-7EAB-FD67-5CF9-69C549E867C1}"/>
          </ac:spMkLst>
        </pc:spChg>
        <pc:spChg chg="add mod">
          <ac:chgData name="dipandwita.kar98@outlook.com" userId="fe86d99d5120d47d" providerId="LiveId" clId="{1241E4DF-E46B-40E6-907D-87CC7D78CF58}" dt="2026-07-12T07:35:05.346" v="263" actId="1076"/>
          <ac:spMkLst>
            <pc:docMk/>
            <pc:sldMk cId="0" sldId="261"/>
            <ac:spMk id="13" creationId="{AAA1892D-B2A5-4AEB-79DD-3C806A6D9D40}"/>
          </ac:spMkLst>
        </pc:spChg>
        <pc:picChg chg="add mod">
          <ac:chgData name="dipandwita.kar98@outlook.com" userId="fe86d99d5120d47d" providerId="LiveId" clId="{1241E4DF-E46B-40E6-907D-87CC7D78CF58}" dt="2026-07-12T07:34:59.452" v="261" actId="1076"/>
          <ac:picMkLst>
            <pc:docMk/>
            <pc:sldMk cId="0" sldId="261"/>
            <ac:picMk id="11" creationId="{5698B011-8285-1EA7-2D13-3265292244AB}"/>
          </ac:picMkLst>
        </pc:picChg>
      </pc:sldChg>
      <pc:sldChg chg="addSp modSp mod">
        <pc:chgData name="dipandwita.kar98@outlook.com" userId="fe86d99d5120d47d" providerId="LiveId" clId="{1241E4DF-E46B-40E6-907D-87CC7D78CF58}" dt="2026-07-12T07:39:02.259" v="287" actId="1038"/>
        <pc:sldMkLst>
          <pc:docMk/>
          <pc:sldMk cId="0" sldId="262"/>
        </pc:sldMkLst>
        <pc:picChg chg="add mod">
          <ac:chgData name="dipandwita.kar98@outlook.com" userId="fe86d99d5120d47d" providerId="LiveId" clId="{1241E4DF-E46B-40E6-907D-87CC7D78CF58}" dt="2026-07-12T07:36:36.073" v="269" actId="1076"/>
          <ac:picMkLst>
            <pc:docMk/>
            <pc:sldMk cId="0" sldId="262"/>
            <ac:picMk id="8" creationId="{C39918F7-9E46-ADA1-69D5-9AE0E23A04DE}"/>
          </ac:picMkLst>
        </pc:picChg>
        <pc:picChg chg="add mod">
          <ac:chgData name="dipandwita.kar98@outlook.com" userId="fe86d99d5120d47d" providerId="LiveId" clId="{1241E4DF-E46B-40E6-907D-87CC7D78CF58}" dt="2026-07-12T07:39:02.259" v="287" actId="1038"/>
          <ac:picMkLst>
            <pc:docMk/>
            <pc:sldMk cId="0" sldId="262"/>
            <ac:picMk id="11" creationId="{29087F15-1643-0141-1318-95B67F7C6DBE}"/>
          </ac:picMkLst>
        </pc:picChg>
      </pc:sldChg>
      <pc:sldChg chg="addSp modSp mod">
        <pc:chgData name="dipandwita.kar98@outlook.com" userId="fe86d99d5120d47d" providerId="LiveId" clId="{1241E4DF-E46B-40E6-907D-87CC7D78CF58}" dt="2026-07-12T07:40:22.285" v="295"/>
        <pc:sldMkLst>
          <pc:docMk/>
          <pc:sldMk cId="0" sldId="263"/>
        </pc:sldMkLst>
        <pc:spChg chg="add mod">
          <ac:chgData name="dipandwita.kar98@outlook.com" userId="fe86d99d5120d47d" providerId="LiveId" clId="{1241E4DF-E46B-40E6-907D-87CC7D78CF58}" dt="2026-07-12T07:40:22.285" v="295"/>
          <ac:spMkLst>
            <pc:docMk/>
            <pc:sldMk cId="0" sldId="263"/>
            <ac:spMk id="11" creationId="{ADD8E0FD-7E53-9D8E-30DB-FDC73718B343}"/>
          </ac:spMkLst>
        </pc:spChg>
        <pc:picChg chg="add mod">
          <ac:chgData name="dipandwita.kar98@outlook.com" userId="fe86d99d5120d47d" providerId="LiveId" clId="{1241E4DF-E46B-40E6-907D-87CC7D78CF58}" dt="2026-07-12T07:39:54.463" v="292" actId="14100"/>
          <ac:picMkLst>
            <pc:docMk/>
            <pc:sldMk cId="0" sldId="263"/>
            <ac:picMk id="8" creationId="{2843B11B-F9E8-DC39-A9B7-8263DFA2731F}"/>
          </ac:picMkLst>
        </pc:picChg>
      </pc:sldChg>
      <pc:sldChg chg="addSp modSp mod">
        <pc:chgData name="dipandwita.kar98@outlook.com" userId="fe86d99d5120d47d" providerId="LiveId" clId="{1241E4DF-E46B-40E6-907D-87CC7D78CF58}" dt="2026-07-12T07:41:53.123" v="304" actId="122"/>
        <pc:sldMkLst>
          <pc:docMk/>
          <pc:sldMk cId="0" sldId="264"/>
        </pc:sldMkLst>
        <pc:spChg chg="add mod">
          <ac:chgData name="dipandwita.kar98@outlook.com" userId="fe86d99d5120d47d" providerId="LiveId" clId="{1241E4DF-E46B-40E6-907D-87CC7D78CF58}" dt="2026-07-12T07:41:53.123" v="304" actId="122"/>
          <ac:spMkLst>
            <pc:docMk/>
            <pc:sldMk cId="0" sldId="264"/>
            <ac:spMk id="11" creationId="{0FAE877C-082C-3347-516F-C52745D3F350}"/>
          </ac:spMkLst>
        </pc:spChg>
        <pc:picChg chg="add mod">
          <ac:chgData name="dipandwita.kar98@outlook.com" userId="fe86d99d5120d47d" providerId="LiveId" clId="{1241E4DF-E46B-40E6-907D-87CC7D78CF58}" dt="2026-07-12T07:41:04.492" v="299" actId="1076"/>
          <ac:picMkLst>
            <pc:docMk/>
            <pc:sldMk cId="0" sldId="264"/>
            <ac:picMk id="8" creationId="{BF5C2053-4D70-D417-4BD1-D5D4DC164357}"/>
          </ac:picMkLst>
        </pc:picChg>
        <pc:picChg chg="add">
          <ac:chgData name="dipandwita.kar98@outlook.com" userId="fe86d99d5120d47d" providerId="LiveId" clId="{1241E4DF-E46B-40E6-907D-87CC7D78CF58}" dt="2026-07-12T07:41:32.332" v="302"/>
          <ac:picMkLst>
            <pc:docMk/>
            <pc:sldMk cId="0" sldId="264"/>
            <ac:picMk id="12" creationId="{62AAB91D-470E-7A94-3790-6F4923BC3F1F}"/>
          </ac:picMkLst>
        </pc:picChg>
      </pc:sldChg>
      <pc:sldChg chg="addSp modSp mod">
        <pc:chgData name="dipandwita.kar98@outlook.com" userId="fe86d99d5120d47d" providerId="LiveId" clId="{1241E4DF-E46B-40E6-907D-87CC7D78CF58}" dt="2026-07-12T07:42:55.255" v="324" actId="122"/>
        <pc:sldMkLst>
          <pc:docMk/>
          <pc:sldMk cId="0" sldId="265"/>
        </pc:sldMkLst>
        <pc:spChg chg="add mod">
          <ac:chgData name="dipandwita.kar98@outlook.com" userId="fe86d99d5120d47d" providerId="LiveId" clId="{1241E4DF-E46B-40E6-907D-87CC7D78CF58}" dt="2026-07-12T07:42:55.255" v="324" actId="122"/>
          <ac:spMkLst>
            <pc:docMk/>
            <pc:sldMk cId="0" sldId="265"/>
            <ac:spMk id="11" creationId="{3E0DE01B-0C5B-486A-7F23-490B1FEA19BC}"/>
          </ac:spMkLst>
        </pc:spChg>
        <pc:picChg chg="add mod">
          <ac:chgData name="dipandwita.kar98@outlook.com" userId="fe86d99d5120d47d" providerId="LiveId" clId="{1241E4DF-E46B-40E6-907D-87CC7D78CF58}" dt="2026-07-12T07:42:21.144" v="308" actId="1076"/>
          <ac:picMkLst>
            <pc:docMk/>
            <pc:sldMk cId="0" sldId="265"/>
            <ac:picMk id="8" creationId="{76531901-2659-539B-6035-23CB28401490}"/>
          </ac:picMkLst>
        </pc:picChg>
      </pc:sldChg>
      <pc:sldChg chg="addSp modSp mod">
        <pc:chgData name="dipandwita.kar98@outlook.com" userId="fe86d99d5120d47d" providerId="LiveId" clId="{1241E4DF-E46B-40E6-907D-87CC7D78CF58}" dt="2026-07-12T07:43:53.793" v="329"/>
        <pc:sldMkLst>
          <pc:docMk/>
          <pc:sldMk cId="0" sldId="266"/>
        </pc:sldMkLst>
        <pc:spChg chg="add mod">
          <ac:chgData name="dipandwita.kar98@outlook.com" userId="fe86d99d5120d47d" providerId="LiveId" clId="{1241E4DF-E46B-40E6-907D-87CC7D78CF58}" dt="2026-07-12T07:43:53.793" v="329"/>
          <ac:spMkLst>
            <pc:docMk/>
            <pc:sldMk cId="0" sldId="266"/>
            <ac:spMk id="11" creationId="{A261E764-AF83-E53A-4FBA-A5D1A67CFBD1}"/>
          </ac:spMkLst>
        </pc:spChg>
        <pc:picChg chg="add mod">
          <ac:chgData name="dipandwita.kar98@outlook.com" userId="fe86d99d5120d47d" providerId="LiveId" clId="{1241E4DF-E46B-40E6-907D-87CC7D78CF58}" dt="2026-07-12T07:43:24.847" v="327" actId="1076"/>
          <ac:picMkLst>
            <pc:docMk/>
            <pc:sldMk cId="0" sldId="266"/>
            <ac:picMk id="8" creationId="{72B10485-02ED-ADD2-CA1D-D790166EADEE}"/>
          </ac:picMkLst>
        </pc:picChg>
      </pc:sldChg>
      <pc:sldChg chg="addSp modSp mod">
        <pc:chgData name="dipandwita.kar98@outlook.com" userId="fe86d99d5120d47d" providerId="LiveId" clId="{1241E4DF-E46B-40E6-907D-87CC7D78CF58}" dt="2026-07-12T07:45:24.329" v="334" actId="1076"/>
        <pc:sldMkLst>
          <pc:docMk/>
          <pc:sldMk cId="0" sldId="267"/>
        </pc:sldMkLst>
        <pc:picChg chg="add mod">
          <ac:chgData name="dipandwita.kar98@outlook.com" userId="fe86d99d5120d47d" providerId="LiveId" clId="{1241E4DF-E46B-40E6-907D-87CC7D78CF58}" dt="2026-07-12T07:45:24.329" v="334" actId="1076"/>
          <ac:picMkLst>
            <pc:docMk/>
            <pc:sldMk cId="0" sldId="267"/>
            <ac:picMk id="8" creationId="{C8759602-0358-C434-F27D-76E2953723C2}"/>
          </ac:picMkLst>
        </pc:picChg>
      </pc:sldChg>
      <pc:sldChg chg="addSp delSp modSp add del mod modNotesTx">
        <pc:chgData name="dipandwita.kar98@outlook.com" userId="fe86d99d5120d47d" providerId="LiveId" clId="{1241E4DF-E46B-40E6-907D-87CC7D78CF58}" dt="2026-07-12T07:23:49.555" v="110" actId="207"/>
        <pc:sldMkLst>
          <pc:docMk/>
          <pc:sldMk cId="0" sldId="269"/>
        </pc:sldMkLst>
        <pc:spChg chg="mod">
          <ac:chgData name="dipandwita.kar98@outlook.com" userId="fe86d99d5120d47d" providerId="LiveId" clId="{1241E4DF-E46B-40E6-907D-87CC7D78CF58}" dt="2026-07-12T07:20:48.386" v="56" actId="1076"/>
          <ac:spMkLst>
            <pc:docMk/>
            <pc:sldMk cId="0" sldId="269"/>
            <ac:spMk id="2" creationId="{00000000-0000-0000-0000-000000000000}"/>
          </ac:spMkLst>
        </pc:spChg>
        <pc:spChg chg="add del">
          <ac:chgData name="dipandwita.kar98@outlook.com" userId="fe86d99d5120d47d" providerId="LiveId" clId="{1241E4DF-E46B-40E6-907D-87CC7D78CF58}" dt="2026-07-12T07:20:48.530" v="61" actId="478"/>
          <ac:spMkLst>
            <pc:docMk/>
            <pc:sldMk cId="0" sldId="269"/>
            <ac:spMk id="3" creationId="{00000000-0000-0000-0000-000000000000}"/>
          </ac:spMkLst>
        </pc:spChg>
        <pc:spChg chg="del">
          <ac:chgData name="dipandwita.kar98@outlook.com" userId="fe86d99d5120d47d" providerId="LiveId" clId="{1241E4DF-E46B-40E6-907D-87CC7D78CF58}" dt="2026-07-12T07:19:24.889" v="18" actId="478"/>
          <ac:spMkLst>
            <pc:docMk/>
            <pc:sldMk cId="0" sldId="269"/>
            <ac:spMk id="5" creationId="{00000000-0000-0000-0000-000000000000}"/>
          </ac:spMkLst>
        </pc:spChg>
        <pc:spChg chg="del">
          <ac:chgData name="dipandwita.kar98@outlook.com" userId="fe86d99d5120d47d" providerId="LiveId" clId="{1241E4DF-E46B-40E6-907D-87CC7D78CF58}" dt="2026-07-12T07:19:29.135" v="19" actId="478"/>
          <ac:spMkLst>
            <pc:docMk/>
            <pc:sldMk cId="0" sldId="269"/>
            <ac:spMk id="6" creationId="{00000000-0000-0000-0000-000000000000}"/>
          </ac:spMkLst>
        </pc:spChg>
        <pc:spChg chg="del">
          <ac:chgData name="dipandwita.kar98@outlook.com" userId="fe86d99d5120d47d" providerId="LiveId" clId="{1241E4DF-E46B-40E6-907D-87CC7D78CF58}" dt="2026-07-12T07:19:31.493" v="20" actId="478"/>
          <ac:spMkLst>
            <pc:docMk/>
            <pc:sldMk cId="0" sldId="269"/>
            <ac:spMk id="7" creationId="{00000000-0000-0000-0000-000000000000}"/>
          </ac:spMkLst>
        </pc:spChg>
        <pc:spChg chg="del">
          <ac:chgData name="dipandwita.kar98@outlook.com" userId="fe86d99d5120d47d" providerId="LiveId" clId="{1241E4DF-E46B-40E6-907D-87CC7D78CF58}" dt="2026-07-12T07:17:49.463" v="2" actId="21"/>
          <ac:spMkLst>
            <pc:docMk/>
            <pc:sldMk cId="0" sldId="269"/>
            <ac:spMk id="9" creationId="{00000000-0000-0000-0000-000000000000}"/>
          </ac:spMkLst>
        </pc:spChg>
        <pc:spChg chg="add del mod">
          <ac:chgData name="dipandwita.kar98@outlook.com" userId="fe86d99d5120d47d" providerId="LiveId" clId="{1241E4DF-E46B-40E6-907D-87CC7D78CF58}" dt="2026-07-12T07:20:48.409" v="57" actId="22"/>
          <ac:spMkLst>
            <pc:docMk/>
            <pc:sldMk cId="0" sldId="269"/>
            <ac:spMk id="12" creationId="{5DAD2C19-5AE9-7342-05BE-0D96B289F41B}"/>
          </ac:spMkLst>
        </pc:spChg>
        <pc:spChg chg="add mod">
          <ac:chgData name="dipandwita.kar98@outlook.com" userId="fe86d99d5120d47d" providerId="LiveId" clId="{1241E4DF-E46B-40E6-907D-87CC7D78CF58}" dt="2026-07-12T07:22:01.887" v="83" actId="20577"/>
          <ac:spMkLst>
            <pc:docMk/>
            <pc:sldMk cId="0" sldId="269"/>
            <ac:spMk id="14" creationId="{5CF467BA-864C-3AAA-FCED-3C58C58A227C}"/>
          </ac:spMkLst>
        </pc:spChg>
        <pc:spChg chg="add mod">
          <ac:chgData name="dipandwita.kar98@outlook.com" userId="fe86d99d5120d47d" providerId="LiveId" clId="{1241E4DF-E46B-40E6-907D-87CC7D78CF58}" dt="2026-07-12T07:23:49.555" v="110" actId="207"/>
          <ac:spMkLst>
            <pc:docMk/>
            <pc:sldMk cId="0" sldId="269"/>
            <ac:spMk id="16" creationId="{30D161A4-1BD0-FE65-B9F8-079D19BE6624}"/>
          </ac:spMkLst>
        </pc:spChg>
        <pc:picChg chg="add del">
          <ac:chgData name="dipandwita.kar98@outlook.com" userId="fe86d99d5120d47d" providerId="LiveId" clId="{1241E4DF-E46B-40E6-907D-87CC7D78CF58}" dt="2026-07-12T07:20:48.500" v="60" actId="478"/>
          <ac:picMkLst>
            <pc:docMk/>
            <pc:sldMk cId="0" sldId="269"/>
            <ac:picMk id="4" creationId="{00000000-0000-0000-0000-000000000000}"/>
          </ac:picMkLst>
        </pc:picChg>
      </pc:sldChg>
      <pc:sldChg chg="addSp modSp new mod">
        <pc:chgData name="dipandwita.kar98@outlook.com" userId="fe86d99d5120d47d" providerId="LiveId" clId="{1241E4DF-E46B-40E6-907D-87CC7D78CF58}" dt="2026-07-12T07:45:42.324" v="339" actId="14100"/>
        <pc:sldMkLst>
          <pc:docMk/>
          <pc:sldMk cId="279820829" sldId="270"/>
        </pc:sldMkLst>
        <pc:picChg chg="add mod">
          <ac:chgData name="dipandwita.kar98@outlook.com" userId="fe86d99d5120d47d" providerId="LiveId" clId="{1241E4DF-E46B-40E6-907D-87CC7D78CF58}" dt="2026-07-12T07:45:42.324" v="339" actId="14100"/>
          <ac:picMkLst>
            <pc:docMk/>
            <pc:sldMk cId="279820829" sldId="270"/>
            <ac:picMk id="2" creationId="{2DF90096-1E20-0012-FB83-6832D4F42E43}"/>
          </ac:picMkLst>
        </pc:picChg>
      </pc:sldChg>
      <pc:sldChg chg="addSp delSp modSp new add del mod">
        <pc:chgData name="dipandwita.kar98@outlook.com" userId="fe86d99d5120d47d" providerId="LiveId" clId="{1241E4DF-E46B-40E6-907D-87CC7D78CF58}" dt="2026-07-12T07:21:30.882" v="64" actId="47"/>
        <pc:sldMkLst>
          <pc:docMk/>
          <pc:sldMk cId="3729498132" sldId="270"/>
        </pc:sldMkLst>
        <pc:spChg chg="add mod">
          <ac:chgData name="dipandwita.kar98@outlook.com" userId="fe86d99d5120d47d" providerId="LiveId" clId="{1241E4DF-E46B-40E6-907D-87CC7D78CF58}" dt="2026-07-12T07:18:37.977" v="10" actId="1076"/>
          <ac:spMkLst>
            <pc:docMk/>
            <pc:sldMk cId="3729498132" sldId="270"/>
            <ac:spMk id="3" creationId="{0FF1A4B2-093F-3F02-B278-7AE96F695065}"/>
          </ac:spMkLst>
        </pc:spChg>
        <pc:spChg chg="add del mod">
          <ac:chgData name="dipandwita.kar98@outlook.com" userId="fe86d99d5120d47d" providerId="LiveId" clId="{1241E4DF-E46B-40E6-907D-87CC7D78CF58}" dt="2026-07-12T07:20:48.488" v="59" actId="20577"/>
          <ac:spMkLst>
            <pc:docMk/>
            <pc:sldMk cId="3729498132" sldId="270"/>
            <ac:spMk id="5" creationId="{8E23A9FB-8CB4-3CE7-CC18-5D66F6C966FD}"/>
          </ac:spMkLst>
        </pc:spChg>
      </pc:sldChg>
      <pc:sldChg chg="delSp modSp add del mod modNotesTx">
        <pc:chgData name="dipandwita.kar98@outlook.com" userId="fe86d99d5120d47d" providerId="LiveId" clId="{1241E4DF-E46B-40E6-907D-87CC7D78CF58}" dt="2026-07-12T07:21:32.270" v="65" actId="47"/>
        <pc:sldMkLst>
          <pc:docMk/>
          <pc:sldMk cId="3501271407" sldId="271"/>
        </pc:sldMkLst>
        <pc:spChg chg="del">
          <ac:chgData name="dipandwita.kar98@outlook.com" userId="fe86d99d5120d47d" providerId="LiveId" clId="{1241E4DF-E46B-40E6-907D-87CC7D78CF58}" dt="2026-07-12T07:19:02.775" v="14" actId="478"/>
          <ac:spMkLst>
            <pc:docMk/>
            <pc:sldMk cId="3501271407" sldId="271"/>
            <ac:spMk id="2" creationId="{4129BDF1-2CCA-7EFD-3C1B-2AC21F0BAFBE}"/>
          </ac:spMkLst>
        </pc:spChg>
        <pc:spChg chg="mod">
          <ac:chgData name="dipandwita.kar98@outlook.com" userId="fe86d99d5120d47d" providerId="LiveId" clId="{1241E4DF-E46B-40E6-907D-87CC7D78CF58}" dt="2026-07-12T07:19:06.353" v="17" actId="1035"/>
          <ac:spMkLst>
            <pc:docMk/>
            <pc:sldMk cId="3501271407" sldId="271"/>
            <ac:spMk id="3" creationId="{D2B7EBEE-FCE5-528B-9F41-E0040F87E52B}"/>
          </ac:spMkLst>
        </pc:spChg>
        <pc:spChg chg="del">
          <ac:chgData name="dipandwita.kar98@outlook.com" userId="fe86d99d5120d47d" providerId="LiveId" clId="{1241E4DF-E46B-40E6-907D-87CC7D78CF58}" dt="2026-07-12T07:18:58.159" v="12" actId="478"/>
          <ac:spMkLst>
            <pc:docMk/>
            <pc:sldMk cId="3501271407" sldId="271"/>
            <ac:spMk id="6" creationId="{DA578738-B1D1-6511-E70A-F61F1DCC5A27}"/>
          </ac:spMkLst>
        </pc:spChg>
        <pc:spChg chg="del">
          <ac:chgData name="dipandwita.kar98@outlook.com" userId="fe86d99d5120d47d" providerId="LiveId" clId="{1241E4DF-E46B-40E6-907D-87CC7D78CF58}" dt="2026-07-12T07:19:01.276" v="13" actId="478"/>
          <ac:spMkLst>
            <pc:docMk/>
            <pc:sldMk cId="3501271407" sldId="271"/>
            <ac:spMk id="7" creationId="{7593E85A-CF1B-A32E-7692-4D3BFD5A475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673F12-A792-48F4-96CE-4CB0C8D93048}" type="doc">
      <dgm:prSet loTypeId="urn:microsoft.com/office/officeart/2005/8/layout/pyramid1" loCatId="pyramid" qsTypeId="urn:microsoft.com/office/officeart/2005/8/quickstyle/simple1" qsCatId="simple" csTypeId="urn:microsoft.com/office/officeart/2005/8/colors/colorful1" csCatId="colorful" phldr="1"/>
      <dgm:spPr/>
    </dgm:pt>
    <dgm:pt modelId="{6E5D1560-B4BA-4496-9835-26B8EF494A1B}">
      <dgm:prSet phldrT="[Text]" custT="1"/>
      <dgm:spPr/>
      <dgm:t>
        <a:bodyPr/>
        <a:lstStyle/>
        <a:p>
          <a:pPr>
            <a:buNone/>
          </a:pPr>
          <a:r>
            <a:rPr lang="en-IN" sz="800" b="1">
              <a:latin typeface="Arial" panose="020B0604020202020204" pitchFamily="34" charset="0"/>
              <a:cs typeface="Arial" panose="020B0604020202020204" pitchFamily="34" charset="0"/>
            </a:rPr>
            <a:t>Job Analysis</a:t>
          </a:r>
          <a:endParaRPr lang="en-IN" sz="800">
            <a:latin typeface="Arial" panose="020B0604020202020204" pitchFamily="34" charset="0"/>
            <a:cs typeface="Arial" panose="020B0604020202020204" pitchFamily="34" charset="0"/>
          </a:endParaRPr>
        </a:p>
      </dgm:t>
    </dgm:pt>
    <dgm:pt modelId="{9FC6AB6F-F65A-448B-8C0D-928379FA6FDF}" type="parTrans" cxnId="{400781D1-3FA4-443E-87C0-4E7C3018A7D7}">
      <dgm:prSet/>
      <dgm:spPr/>
      <dgm:t>
        <a:bodyPr/>
        <a:lstStyle/>
        <a:p>
          <a:endParaRPr lang="en-IN"/>
        </a:p>
      </dgm:t>
    </dgm:pt>
    <dgm:pt modelId="{7526715F-987D-4A42-8AB5-CBC3E60B227F}" type="sibTrans" cxnId="{400781D1-3FA4-443E-87C0-4E7C3018A7D7}">
      <dgm:prSet/>
      <dgm:spPr/>
      <dgm:t>
        <a:bodyPr/>
        <a:lstStyle/>
        <a:p>
          <a:endParaRPr lang="en-IN"/>
        </a:p>
      </dgm:t>
    </dgm:pt>
    <dgm:pt modelId="{0CA78181-3675-4694-B7FF-F049ED3B3BB8}">
      <dgm:prSet phldrT="[Text]" custT="1"/>
      <dgm:spPr/>
      <dgm:t>
        <a:bodyPr/>
        <a:lstStyle/>
        <a:p>
          <a:pPr>
            <a:buNone/>
          </a:pPr>
          <a:r>
            <a:rPr lang="en-IN" sz="1400" b="1">
              <a:latin typeface="Arial" panose="020B0604020202020204" pitchFamily="34" charset="0"/>
              <a:cs typeface="Arial" panose="020B0604020202020204" pitchFamily="34" charset="0"/>
            </a:rPr>
            <a:t>Job Description</a:t>
          </a:r>
          <a:endParaRPr lang="en-IN" sz="1400">
            <a:latin typeface="Arial" panose="020B0604020202020204" pitchFamily="34" charset="0"/>
            <a:cs typeface="Arial" panose="020B0604020202020204" pitchFamily="34" charset="0"/>
          </a:endParaRPr>
        </a:p>
      </dgm:t>
    </dgm:pt>
    <dgm:pt modelId="{1248BF8F-D40C-4556-8235-7A9215E32A1C}" type="parTrans" cxnId="{78BAE01A-5A3D-4BAF-B141-B022BAD29030}">
      <dgm:prSet/>
      <dgm:spPr/>
      <dgm:t>
        <a:bodyPr/>
        <a:lstStyle/>
        <a:p>
          <a:endParaRPr lang="en-IN"/>
        </a:p>
      </dgm:t>
    </dgm:pt>
    <dgm:pt modelId="{D7815074-D90D-4A0C-A890-3D025DBDFFBF}" type="sibTrans" cxnId="{78BAE01A-5A3D-4BAF-B141-B022BAD29030}">
      <dgm:prSet/>
      <dgm:spPr/>
      <dgm:t>
        <a:bodyPr/>
        <a:lstStyle/>
        <a:p>
          <a:endParaRPr lang="en-IN"/>
        </a:p>
      </dgm:t>
    </dgm:pt>
    <dgm:pt modelId="{EFB94E30-3FC4-4BA5-969F-C3B636FA2317}">
      <dgm:prSet phldrT="[Text]" custT="1"/>
      <dgm:spPr/>
      <dgm:t>
        <a:bodyPr/>
        <a:lstStyle/>
        <a:p>
          <a:pPr>
            <a:buNone/>
          </a:pPr>
          <a:r>
            <a:rPr lang="en-IN" sz="1400" b="1">
              <a:latin typeface="Arial" panose="020B0604020202020204" pitchFamily="34" charset="0"/>
              <a:cs typeface="Arial" panose="020B0604020202020204" pitchFamily="34" charset="0"/>
            </a:rPr>
            <a:t>Person Specification</a:t>
          </a:r>
          <a:endParaRPr lang="en-IN" sz="1400">
            <a:latin typeface="Arial" panose="020B0604020202020204" pitchFamily="34" charset="0"/>
            <a:cs typeface="Arial" panose="020B0604020202020204" pitchFamily="34" charset="0"/>
          </a:endParaRPr>
        </a:p>
      </dgm:t>
    </dgm:pt>
    <dgm:pt modelId="{646600F0-15E0-4114-BD07-C1EDF751DEF0}" type="parTrans" cxnId="{E2A69484-8A4A-40ED-B2C6-12FF2B265010}">
      <dgm:prSet/>
      <dgm:spPr/>
      <dgm:t>
        <a:bodyPr/>
        <a:lstStyle/>
        <a:p>
          <a:endParaRPr lang="en-IN"/>
        </a:p>
      </dgm:t>
    </dgm:pt>
    <dgm:pt modelId="{E4DAD94D-CE70-4FEE-9CE6-00444DAF3CFE}" type="sibTrans" cxnId="{E2A69484-8A4A-40ED-B2C6-12FF2B265010}">
      <dgm:prSet/>
      <dgm:spPr/>
      <dgm:t>
        <a:bodyPr/>
        <a:lstStyle/>
        <a:p>
          <a:endParaRPr lang="en-IN"/>
        </a:p>
      </dgm:t>
    </dgm:pt>
    <dgm:pt modelId="{E882EF00-1752-4C4E-9F74-7495BE7504FA}">
      <dgm:prSet phldrT="[Text]" custT="1"/>
      <dgm:spPr/>
      <dgm:t>
        <a:bodyPr/>
        <a:lstStyle/>
        <a:p>
          <a:pPr>
            <a:buNone/>
          </a:pPr>
          <a:r>
            <a:rPr lang="en-IN" sz="1400" b="1">
              <a:latin typeface="Arial" panose="020B0604020202020204" pitchFamily="34" charset="0"/>
              <a:cs typeface="Arial" panose="020B0604020202020204" pitchFamily="34" charset="0"/>
            </a:rPr>
            <a:t>Recruitment Advertising (Selection of Advertising Channels)</a:t>
          </a:r>
          <a:endParaRPr lang="en-IN" sz="1400">
            <a:latin typeface="Arial" panose="020B0604020202020204" pitchFamily="34" charset="0"/>
            <a:cs typeface="Arial" panose="020B0604020202020204" pitchFamily="34" charset="0"/>
          </a:endParaRPr>
        </a:p>
      </dgm:t>
    </dgm:pt>
    <dgm:pt modelId="{79C14D19-DE2D-4369-933B-AF67DE04B578}" type="parTrans" cxnId="{FDB10602-2575-431B-AA35-88494E0CE7C3}">
      <dgm:prSet/>
      <dgm:spPr/>
      <dgm:t>
        <a:bodyPr/>
        <a:lstStyle/>
        <a:p>
          <a:endParaRPr lang="en-IN"/>
        </a:p>
      </dgm:t>
    </dgm:pt>
    <dgm:pt modelId="{3603C483-A8B2-4E97-A555-41A8FB3EF6EB}" type="sibTrans" cxnId="{FDB10602-2575-431B-AA35-88494E0CE7C3}">
      <dgm:prSet/>
      <dgm:spPr/>
      <dgm:t>
        <a:bodyPr/>
        <a:lstStyle/>
        <a:p>
          <a:endParaRPr lang="en-IN"/>
        </a:p>
      </dgm:t>
    </dgm:pt>
    <dgm:pt modelId="{7B7E48CD-F186-40E0-A9A6-8B15C493D004}" type="pres">
      <dgm:prSet presAssocID="{9D673F12-A792-48F4-96CE-4CB0C8D93048}" presName="Name0" presStyleCnt="0">
        <dgm:presLayoutVars>
          <dgm:dir/>
          <dgm:animLvl val="lvl"/>
          <dgm:resizeHandles val="exact"/>
        </dgm:presLayoutVars>
      </dgm:prSet>
      <dgm:spPr/>
    </dgm:pt>
    <dgm:pt modelId="{273AA1E1-F65B-4485-82A9-40765DDC7870}" type="pres">
      <dgm:prSet presAssocID="{6E5D1560-B4BA-4496-9835-26B8EF494A1B}" presName="Name8" presStyleCnt="0"/>
      <dgm:spPr/>
    </dgm:pt>
    <dgm:pt modelId="{A0EACAF4-3F48-4390-93D8-D2639A182628}" type="pres">
      <dgm:prSet presAssocID="{6E5D1560-B4BA-4496-9835-26B8EF494A1B}" presName="level" presStyleLbl="node1" presStyleIdx="0" presStyleCnt="4">
        <dgm:presLayoutVars>
          <dgm:chMax val="1"/>
          <dgm:bulletEnabled val="1"/>
        </dgm:presLayoutVars>
      </dgm:prSet>
      <dgm:spPr/>
    </dgm:pt>
    <dgm:pt modelId="{3B5DA32E-27A7-4DBB-92A2-8AD46E24DECE}" type="pres">
      <dgm:prSet presAssocID="{6E5D1560-B4BA-4496-9835-26B8EF494A1B}" presName="levelTx" presStyleLbl="revTx" presStyleIdx="0" presStyleCnt="0">
        <dgm:presLayoutVars>
          <dgm:chMax val="1"/>
          <dgm:bulletEnabled val="1"/>
        </dgm:presLayoutVars>
      </dgm:prSet>
      <dgm:spPr/>
    </dgm:pt>
    <dgm:pt modelId="{F84AD7C1-9A82-499A-831E-3937C89DB556}" type="pres">
      <dgm:prSet presAssocID="{0CA78181-3675-4694-B7FF-F049ED3B3BB8}" presName="Name8" presStyleCnt="0"/>
      <dgm:spPr/>
    </dgm:pt>
    <dgm:pt modelId="{1D4A09D8-1514-4514-A153-FD87A674AD69}" type="pres">
      <dgm:prSet presAssocID="{0CA78181-3675-4694-B7FF-F049ED3B3BB8}" presName="level" presStyleLbl="node1" presStyleIdx="1" presStyleCnt="4">
        <dgm:presLayoutVars>
          <dgm:chMax val="1"/>
          <dgm:bulletEnabled val="1"/>
        </dgm:presLayoutVars>
      </dgm:prSet>
      <dgm:spPr/>
    </dgm:pt>
    <dgm:pt modelId="{7F01F1A7-77DF-42EE-BE6A-A9143953A353}" type="pres">
      <dgm:prSet presAssocID="{0CA78181-3675-4694-B7FF-F049ED3B3BB8}" presName="levelTx" presStyleLbl="revTx" presStyleIdx="0" presStyleCnt="0">
        <dgm:presLayoutVars>
          <dgm:chMax val="1"/>
          <dgm:bulletEnabled val="1"/>
        </dgm:presLayoutVars>
      </dgm:prSet>
      <dgm:spPr/>
    </dgm:pt>
    <dgm:pt modelId="{3BA73D18-29D6-476E-8DE2-9BE834FE606E}" type="pres">
      <dgm:prSet presAssocID="{EFB94E30-3FC4-4BA5-969F-C3B636FA2317}" presName="Name8" presStyleCnt="0"/>
      <dgm:spPr/>
    </dgm:pt>
    <dgm:pt modelId="{D08C660C-01C6-4506-AC3F-65EA19315CFB}" type="pres">
      <dgm:prSet presAssocID="{EFB94E30-3FC4-4BA5-969F-C3B636FA2317}" presName="level" presStyleLbl="node1" presStyleIdx="2" presStyleCnt="4">
        <dgm:presLayoutVars>
          <dgm:chMax val="1"/>
          <dgm:bulletEnabled val="1"/>
        </dgm:presLayoutVars>
      </dgm:prSet>
      <dgm:spPr/>
    </dgm:pt>
    <dgm:pt modelId="{C7F23BE8-3B81-45ED-8C9D-B5C53275A08D}" type="pres">
      <dgm:prSet presAssocID="{EFB94E30-3FC4-4BA5-969F-C3B636FA2317}" presName="levelTx" presStyleLbl="revTx" presStyleIdx="0" presStyleCnt="0">
        <dgm:presLayoutVars>
          <dgm:chMax val="1"/>
          <dgm:bulletEnabled val="1"/>
        </dgm:presLayoutVars>
      </dgm:prSet>
      <dgm:spPr/>
    </dgm:pt>
    <dgm:pt modelId="{5891C6FF-463C-4E08-BDFF-26E230FBDA65}" type="pres">
      <dgm:prSet presAssocID="{E882EF00-1752-4C4E-9F74-7495BE7504FA}" presName="Name8" presStyleCnt="0"/>
      <dgm:spPr/>
    </dgm:pt>
    <dgm:pt modelId="{0FDA2CB9-94F3-49CC-9D78-3DAD89C7B66A}" type="pres">
      <dgm:prSet presAssocID="{E882EF00-1752-4C4E-9F74-7495BE7504FA}" presName="level" presStyleLbl="node1" presStyleIdx="3" presStyleCnt="4">
        <dgm:presLayoutVars>
          <dgm:chMax val="1"/>
          <dgm:bulletEnabled val="1"/>
        </dgm:presLayoutVars>
      </dgm:prSet>
      <dgm:spPr/>
    </dgm:pt>
    <dgm:pt modelId="{B6C24668-A4B1-40BB-9B6C-A978AE8A3304}" type="pres">
      <dgm:prSet presAssocID="{E882EF00-1752-4C4E-9F74-7495BE7504FA}" presName="levelTx" presStyleLbl="revTx" presStyleIdx="0" presStyleCnt="0">
        <dgm:presLayoutVars>
          <dgm:chMax val="1"/>
          <dgm:bulletEnabled val="1"/>
        </dgm:presLayoutVars>
      </dgm:prSet>
      <dgm:spPr/>
    </dgm:pt>
  </dgm:ptLst>
  <dgm:cxnLst>
    <dgm:cxn modelId="{6002D400-E208-40BE-B1C9-D8B9CDCEAED8}" type="presOf" srcId="{EFB94E30-3FC4-4BA5-969F-C3B636FA2317}" destId="{D08C660C-01C6-4506-AC3F-65EA19315CFB}" srcOrd="0" destOrd="0" presId="urn:microsoft.com/office/officeart/2005/8/layout/pyramid1"/>
    <dgm:cxn modelId="{FDB10602-2575-431B-AA35-88494E0CE7C3}" srcId="{9D673F12-A792-48F4-96CE-4CB0C8D93048}" destId="{E882EF00-1752-4C4E-9F74-7495BE7504FA}" srcOrd="3" destOrd="0" parTransId="{79C14D19-DE2D-4369-933B-AF67DE04B578}" sibTransId="{3603C483-A8B2-4E97-A555-41A8FB3EF6EB}"/>
    <dgm:cxn modelId="{78BAE01A-5A3D-4BAF-B141-B022BAD29030}" srcId="{9D673F12-A792-48F4-96CE-4CB0C8D93048}" destId="{0CA78181-3675-4694-B7FF-F049ED3B3BB8}" srcOrd="1" destOrd="0" parTransId="{1248BF8F-D40C-4556-8235-7A9215E32A1C}" sibTransId="{D7815074-D90D-4A0C-A890-3D025DBDFFBF}"/>
    <dgm:cxn modelId="{08BBB649-CA65-4174-BFE3-6E27FE853CC2}" type="presOf" srcId="{E882EF00-1752-4C4E-9F74-7495BE7504FA}" destId="{B6C24668-A4B1-40BB-9B6C-A978AE8A3304}" srcOrd="1" destOrd="0" presId="urn:microsoft.com/office/officeart/2005/8/layout/pyramid1"/>
    <dgm:cxn modelId="{C7B2D36B-C067-4B55-850F-3DDE36C23BBF}" type="presOf" srcId="{EFB94E30-3FC4-4BA5-969F-C3B636FA2317}" destId="{C7F23BE8-3B81-45ED-8C9D-B5C53275A08D}" srcOrd="1" destOrd="0" presId="urn:microsoft.com/office/officeart/2005/8/layout/pyramid1"/>
    <dgm:cxn modelId="{254B0B4C-6F61-4B63-8F67-AE8336D0AB75}" type="presOf" srcId="{E882EF00-1752-4C4E-9F74-7495BE7504FA}" destId="{0FDA2CB9-94F3-49CC-9D78-3DAD89C7B66A}" srcOrd="0" destOrd="0" presId="urn:microsoft.com/office/officeart/2005/8/layout/pyramid1"/>
    <dgm:cxn modelId="{E2A69484-8A4A-40ED-B2C6-12FF2B265010}" srcId="{9D673F12-A792-48F4-96CE-4CB0C8D93048}" destId="{EFB94E30-3FC4-4BA5-969F-C3B636FA2317}" srcOrd="2" destOrd="0" parTransId="{646600F0-15E0-4114-BD07-C1EDF751DEF0}" sibTransId="{E4DAD94D-CE70-4FEE-9CE6-00444DAF3CFE}"/>
    <dgm:cxn modelId="{6FE8E385-680D-4CE8-92A8-D0FBF2536ABB}" type="presOf" srcId="{6E5D1560-B4BA-4496-9835-26B8EF494A1B}" destId="{3B5DA32E-27A7-4DBB-92A2-8AD46E24DECE}" srcOrd="1" destOrd="0" presId="urn:microsoft.com/office/officeart/2005/8/layout/pyramid1"/>
    <dgm:cxn modelId="{64A26CB4-39B2-4581-8DC8-F31EE9673E13}" type="presOf" srcId="{0CA78181-3675-4694-B7FF-F049ED3B3BB8}" destId="{1D4A09D8-1514-4514-A153-FD87A674AD69}" srcOrd="0" destOrd="0" presId="urn:microsoft.com/office/officeart/2005/8/layout/pyramid1"/>
    <dgm:cxn modelId="{1B683DB5-C747-4573-BEC1-F4CB4910EB22}" type="presOf" srcId="{0CA78181-3675-4694-B7FF-F049ED3B3BB8}" destId="{7F01F1A7-77DF-42EE-BE6A-A9143953A353}" srcOrd="1" destOrd="0" presId="urn:microsoft.com/office/officeart/2005/8/layout/pyramid1"/>
    <dgm:cxn modelId="{F68742C1-7F9B-4DD0-9219-B05DE600E7B4}" type="presOf" srcId="{6E5D1560-B4BA-4496-9835-26B8EF494A1B}" destId="{A0EACAF4-3F48-4390-93D8-D2639A182628}" srcOrd="0" destOrd="0" presId="urn:microsoft.com/office/officeart/2005/8/layout/pyramid1"/>
    <dgm:cxn modelId="{400781D1-3FA4-443E-87C0-4E7C3018A7D7}" srcId="{9D673F12-A792-48F4-96CE-4CB0C8D93048}" destId="{6E5D1560-B4BA-4496-9835-26B8EF494A1B}" srcOrd="0" destOrd="0" parTransId="{9FC6AB6F-F65A-448B-8C0D-928379FA6FDF}" sibTransId="{7526715F-987D-4A42-8AB5-CBC3E60B227F}"/>
    <dgm:cxn modelId="{A25237F9-C96B-463A-BB80-9C1C5CC2CAC3}" type="presOf" srcId="{9D673F12-A792-48F4-96CE-4CB0C8D93048}" destId="{7B7E48CD-F186-40E0-A9A6-8B15C493D004}" srcOrd="0" destOrd="0" presId="urn:microsoft.com/office/officeart/2005/8/layout/pyramid1"/>
    <dgm:cxn modelId="{60C4FE35-2541-4C8A-8AFA-77C8F3F78380}" type="presParOf" srcId="{7B7E48CD-F186-40E0-A9A6-8B15C493D004}" destId="{273AA1E1-F65B-4485-82A9-40765DDC7870}" srcOrd="0" destOrd="0" presId="urn:microsoft.com/office/officeart/2005/8/layout/pyramid1"/>
    <dgm:cxn modelId="{96B99572-0B13-4386-9701-3F12898F0D85}" type="presParOf" srcId="{273AA1E1-F65B-4485-82A9-40765DDC7870}" destId="{A0EACAF4-3F48-4390-93D8-D2639A182628}" srcOrd="0" destOrd="0" presId="urn:microsoft.com/office/officeart/2005/8/layout/pyramid1"/>
    <dgm:cxn modelId="{A237B4A8-DDA1-404E-AB07-8CC1E26E2095}" type="presParOf" srcId="{273AA1E1-F65B-4485-82A9-40765DDC7870}" destId="{3B5DA32E-27A7-4DBB-92A2-8AD46E24DECE}" srcOrd="1" destOrd="0" presId="urn:microsoft.com/office/officeart/2005/8/layout/pyramid1"/>
    <dgm:cxn modelId="{DA9CC258-303A-4875-B1B4-B3D1C7A64E51}" type="presParOf" srcId="{7B7E48CD-F186-40E0-A9A6-8B15C493D004}" destId="{F84AD7C1-9A82-499A-831E-3937C89DB556}" srcOrd="1" destOrd="0" presId="urn:microsoft.com/office/officeart/2005/8/layout/pyramid1"/>
    <dgm:cxn modelId="{6E879A16-77AD-470C-A8A7-A8C824365666}" type="presParOf" srcId="{F84AD7C1-9A82-499A-831E-3937C89DB556}" destId="{1D4A09D8-1514-4514-A153-FD87A674AD69}" srcOrd="0" destOrd="0" presId="urn:microsoft.com/office/officeart/2005/8/layout/pyramid1"/>
    <dgm:cxn modelId="{33F56F04-52B9-4BDE-B6FA-F3FDC2E98A76}" type="presParOf" srcId="{F84AD7C1-9A82-499A-831E-3937C89DB556}" destId="{7F01F1A7-77DF-42EE-BE6A-A9143953A353}" srcOrd="1" destOrd="0" presId="urn:microsoft.com/office/officeart/2005/8/layout/pyramid1"/>
    <dgm:cxn modelId="{62331F37-8ED6-4321-AF9E-D03ECDFB2F5F}" type="presParOf" srcId="{7B7E48CD-F186-40E0-A9A6-8B15C493D004}" destId="{3BA73D18-29D6-476E-8DE2-9BE834FE606E}" srcOrd="2" destOrd="0" presId="urn:microsoft.com/office/officeart/2005/8/layout/pyramid1"/>
    <dgm:cxn modelId="{D0F2A6A8-0E21-4A42-B34D-E5B51B1CAB4D}" type="presParOf" srcId="{3BA73D18-29D6-476E-8DE2-9BE834FE606E}" destId="{D08C660C-01C6-4506-AC3F-65EA19315CFB}" srcOrd="0" destOrd="0" presId="urn:microsoft.com/office/officeart/2005/8/layout/pyramid1"/>
    <dgm:cxn modelId="{A31A9366-EC81-4C77-9F56-CC85E033ABD7}" type="presParOf" srcId="{3BA73D18-29D6-476E-8DE2-9BE834FE606E}" destId="{C7F23BE8-3B81-45ED-8C9D-B5C53275A08D}" srcOrd="1" destOrd="0" presId="urn:microsoft.com/office/officeart/2005/8/layout/pyramid1"/>
    <dgm:cxn modelId="{A716D4B8-5117-48F6-8ABE-B6E42F5C81A2}" type="presParOf" srcId="{7B7E48CD-F186-40E0-A9A6-8B15C493D004}" destId="{5891C6FF-463C-4E08-BDFF-26E230FBDA65}" srcOrd="3" destOrd="0" presId="urn:microsoft.com/office/officeart/2005/8/layout/pyramid1"/>
    <dgm:cxn modelId="{2A312E7F-7321-4D97-9930-6632A09F1487}" type="presParOf" srcId="{5891C6FF-463C-4E08-BDFF-26E230FBDA65}" destId="{0FDA2CB9-94F3-49CC-9D78-3DAD89C7B66A}" srcOrd="0" destOrd="0" presId="urn:microsoft.com/office/officeart/2005/8/layout/pyramid1"/>
    <dgm:cxn modelId="{9B1C1C36-1B4C-4BC8-84DC-076423E405AB}" type="presParOf" srcId="{5891C6FF-463C-4E08-BDFF-26E230FBDA65}" destId="{B6C24668-A4B1-40BB-9B6C-A978AE8A3304}"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ACAF4-3F48-4390-93D8-D2639A182628}">
      <dsp:nvSpPr>
        <dsp:cNvPr id="0" name=""/>
        <dsp:cNvSpPr/>
      </dsp:nvSpPr>
      <dsp:spPr>
        <a:xfrm>
          <a:off x="2057400" y="0"/>
          <a:ext cx="1371600" cy="800100"/>
        </a:xfrm>
        <a:prstGeom prst="trapezoid">
          <a:avLst>
            <a:gd name="adj" fmla="val 85714"/>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b="1" kern="1200">
              <a:latin typeface="Arial" panose="020B0604020202020204" pitchFamily="34" charset="0"/>
              <a:cs typeface="Arial" panose="020B0604020202020204" pitchFamily="34" charset="0"/>
            </a:rPr>
            <a:t>Job Analysis</a:t>
          </a:r>
          <a:endParaRPr lang="en-IN" sz="800" kern="1200">
            <a:latin typeface="Arial" panose="020B0604020202020204" pitchFamily="34" charset="0"/>
            <a:cs typeface="Arial" panose="020B0604020202020204" pitchFamily="34" charset="0"/>
          </a:endParaRPr>
        </a:p>
      </dsp:txBody>
      <dsp:txXfrm>
        <a:off x="2057400" y="0"/>
        <a:ext cx="1371600" cy="800100"/>
      </dsp:txXfrm>
    </dsp:sp>
    <dsp:sp modelId="{1D4A09D8-1514-4514-A153-FD87A674AD69}">
      <dsp:nvSpPr>
        <dsp:cNvPr id="0" name=""/>
        <dsp:cNvSpPr/>
      </dsp:nvSpPr>
      <dsp:spPr>
        <a:xfrm>
          <a:off x="1371600" y="800100"/>
          <a:ext cx="2743200" cy="800100"/>
        </a:xfrm>
        <a:prstGeom prst="trapezoid">
          <a:avLst>
            <a:gd name="adj" fmla="val 85714"/>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Job Description</a:t>
          </a:r>
          <a:endParaRPr lang="en-IN" sz="1400" kern="1200">
            <a:latin typeface="Arial" panose="020B0604020202020204" pitchFamily="34" charset="0"/>
            <a:cs typeface="Arial" panose="020B0604020202020204" pitchFamily="34" charset="0"/>
          </a:endParaRPr>
        </a:p>
      </dsp:txBody>
      <dsp:txXfrm>
        <a:off x="1851660" y="800100"/>
        <a:ext cx="1783080" cy="800100"/>
      </dsp:txXfrm>
    </dsp:sp>
    <dsp:sp modelId="{D08C660C-01C6-4506-AC3F-65EA19315CFB}">
      <dsp:nvSpPr>
        <dsp:cNvPr id="0" name=""/>
        <dsp:cNvSpPr/>
      </dsp:nvSpPr>
      <dsp:spPr>
        <a:xfrm>
          <a:off x="685799" y="1600200"/>
          <a:ext cx="4114800" cy="800100"/>
        </a:xfrm>
        <a:prstGeom prst="trapezoid">
          <a:avLst>
            <a:gd name="adj" fmla="val 85714"/>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Person Specification</a:t>
          </a:r>
          <a:endParaRPr lang="en-IN" sz="1400" kern="1200">
            <a:latin typeface="Arial" panose="020B0604020202020204" pitchFamily="34" charset="0"/>
            <a:cs typeface="Arial" panose="020B0604020202020204" pitchFamily="34" charset="0"/>
          </a:endParaRPr>
        </a:p>
      </dsp:txBody>
      <dsp:txXfrm>
        <a:off x="1405889" y="1600200"/>
        <a:ext cx="2674620" cy="800100"/>
      </dsp:txXfrm>
    </dsp:sp>
    <dsp:sp modelId="{0FDA2CB9-94F3-49CC-9D78-3DAD89C7B66A}">
      <dsp:nvSpPr>
        <dsp:cNvPr id="0" name=""/>
        <dsp:cNvSpPr/>
      </dsp:nvSpPr>
      <dsp:spPr>
        <a:xfrm>
          <a:off x="0" y="2400300"/>
          <a:ext cx="5486400" cy="800100"/>
        </a:xfrm>
        <a:prstGeom prst="trapezoid">
          <a:avLst>
            <a:gd name="adj" fmla="val 85714"/>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IN" sz="1400" b="1" kern="1200">
              <a:latin typeface="Arial" panose="020B0604020202020204" pitchFamily="34" charset="0"/>
              <a:cs typeface="Arial" panose="020B0604020202020204" pitchFamily="34" charset="0"/>
            </a:rPr>
            <a:t>Recruitment Advertising (Selection of Advertising Channels)</a:t>
          </a:r>
          <a:endParaRPr lang="en-IN" sz="1400" kern="1200">
            <a:latin typeface="Arial" panose="020B0604020202020204" pitchFamily="34" charset="0"/>
            <a:cs typeface="Arial" panose="020B0604020202020204" pitchFamily="34" charset="0"/>
          </a:endParaRPr>
        </a:p>
      </dsp:txBody>
      <dsp:txXfrm>
        <a:off x="960119" y="2400300"/>
        <a:ext cx="3566160" cy="80010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5632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Good Morning everyone! Today the presentation will be on “Developing and Managing Individuals and Teams at ASDA”.</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This is the index of the of presentation where you can see what will be covered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2</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ASDA is currently examining one of the largest companies of the UK retail market, ASDA. In order to know about their recruitment requirement, ASDA need to determine their current business position. ASDA is a giant multi-channel. They process millions of customer transactions and involve the integration of stores, online platforms and logistic systems. It is therefore of paramount importance to ensure that the best talent is secured in all these divisions to ensure that they enable them to retain their high competitive strong market position in the transition.</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3</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ASDA is in the midst of an unprecedented corporate change. Through Project Future, they are totally decoupling their operational and IT infrastructure of Walmart, their ex-parent corporate owner. This colossal work implies the creation of wholly autonomous systems and networks without relying on something. This has seriously big demand of specialized skills in recruitment. ASDA is not only recruiting typical retail personnel anymore, but the company is terribly in need of change agents, tech-savvy individuals and system experts capable of sailing through this disentangled system and getting away from it without major disruptions.</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4</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During a major reorganization of an entire company, standard approaches to hiring are very inefficient. ASDA will need a four step-level recruitment system in order to identify and attain the right talent. The design of this strategic model starts with comprehension of job analysis to establish the required roles. Second, ASDA prepare accurate and elaborate job description and person specifications. Lastly, ASDA promote in very targeted sites. This is a structured process to ensure that ASDA attract talented individuals who have the necessary skills that will propel the on-going corporate transformation in ASDA.</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5</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First of all, some important first steps. Job analysis examines what a job does entail and this indeed cannot be overlooked in new transformation roles such as digital specialist or project change manager. Work used to be defined, defining the tasks to be performed, the core activities and the skills required to perform them. After this ASDA make the job description. The reporting lines, key responsibilities, and the delivery of expected results are clearly formulated in this document to prevent roles confusion and to have new recruit fully grasping their unique role and to execute their specific role in Project Future.</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6</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After ASDA establish the job, ASDA have to describe to us who is supposed to do it. The person specification contains all the necessary and preferred qualities concentrating on the aspects of change leadership and collaboration with the stakeholders. Once ASDA have identified the perfect candidate profile, our HR recruitment team should then promote postings in the appropriate platforms. In the case of specialized transformation, ASDA need to capitalize on its own vital professional network such as LinkedIn and ASDAs own highly committed corporate careers page. This two-pronged strategy will make sure that ASDA are able to attract, select and engage very qualified and active change agents.</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7</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Moving under selection, ASDA have our first important technique-the structured interview. This type of format has all of the individual candidates responding to the same questions in the same order. This uniformity is very essential in the times of big restructuring in a company as there is no sense of personal prejudice and also there is total impartiality. An average scoring rubric will help in allowing ASDA's panel to always compare the various candidates objectively thus being able to choose the individuals based purely on their merit, professional ability and direct insourcing to the corporate objectives.</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8</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The second type of interview is the competency-based interview. In this case, ASDA also request all the candidates to give extensive concrete illustrations of how they effectively used the respective skills in previous assignments. In the case of ASDA transformation, ASDA desire to observe tangible leadership, agility, and adaptability in a pressurizing environment. Instead of hypothetical questions, they are to give an account of particular moments when they dealt with very challenging transitions in the system. This provides us with an empirical, objective forecast of how they are in fact going to cope with the very difficult environments in Project Future at ASDA.</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9</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ASDA then interview using situational and behavioral interviews. These vary since they place candidates in hypothetical and future based scenarios. ASDA could question them on how they would solve an abrupt, unaccounted issue with the system in a serious system migration cycle. This enables us to monitor and assess their decision making process and working together as a team on the spot. With the high level of ambiguity that comes with ASDA transformation, it is crucial to know how the candidates manage stress and ambiguity so as to bring on board resolute leaders capable of leading the whole business processes.</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10</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Another idea that ASDA need to scrutinize is the interview medium. Probing questions enable us to dig deep questions in candidate responses though ASDA are always in decision whether to interview virtually or face to face. Virtual interviews are very cost-effective, time saving and increase geographical talent pool tremendously. On the other hand, non-verbal communication cues make face-to-face interviews best in terms of evaluating cultural fit. A hybrid model is most effective; initially, the virtual interview is used to perform the preliminary screening of the applicants and the final decision on the candidates and cultural conformity is performed face-to-face.</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11</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In conclusion, the transformation of ASDA is a hugely huge affair that needs an exceptionally talented and versatile workforce. As ASDA synchronize our HR recruitment pipeline starting with job analysis and all the way to the final selection process, ASDA can get the talent ASDA require in Project Future initiatives, systematically. Using uniform method in selecting and scoring rubrics would be important in ensuring that ASDA get candidates who not only have technical skills and change agility, but also have the leadership strength needed to make ASDA sustainable in its critical, long-term operation, worked independently, self-sustainable in the long-run commercially.</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12</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And lastly a review of our main recommendations. First, ASDA needs to standardize the interview process in order to be absolutely fair. Second, emphasize much on competency-related questions to determine the real records of candidates. Third, being a hybrid interview model will be the most cost-efficient and participatory. Finally, job designs should be aligned to new requirements of transformation to make new hires contribute to corporate value immediately.</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13</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rPr>
              <a:t>This is the reference list of the presentation.
</a:t>
            </a:r>
          </a:p>
        </p:txBody>
      </p:sp>
      <p:sp>
        <p:nvSpPr>
          <p:cNvPr id="4" name="Slide Number Placeholder 3"/>
          <p:cNvSpPr>
            <a:spLocks noGrp="1"/>
          </p:cNvSpPr>
          <p:nvPr>
            <p:ph type="sldNum" sz="quarter" idx="10"/>
          </p:nvPr>
        </p:nvSpPr>
        <p:spPr/>
        <p:txBody>
          <a:bodyPr/>
          <a:lstStyle/>
          <a:p>
            <a:fld id="{F7021451-1387-4CA6-816F-3879F97B5CBC}" type="slidenum">
              <a:rPr lang="en-US">
                <a:latin typeface="Arial" panose="020B0604020202020204" pitchFamily="34" charset="0"/>
              </a:rPr>
              <a:t>14</a:t>
            </a:fld>
            <a:endParaRPr lang="en-US">
              <a:latin typeface="Arial" panose="020B0604020202020204" pitchFamily="34" charset="0"/>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asdagroceries.scene7.com/is/content/asdagroceries/Z%20FUTURE/Microsites/Corporate/Bellis_Finco_plc_Annual_Report_and_Financial_Statements_31_December_2023.pdf" TargetMode="External"/><Relationship Id="rId13" Type="http://schemas.openxmlformats.org/officeDocument/2006/relationships/hyperlink" Target="https://readysetyou.com/wp-content/uploads/2020/11/LinkedInProfileOptimizationFD2e-chapter-1-16-21-sample.pdf" TargetMode="External"/><Relationship Id="rId3" Type="http://schemas.openxmlformats.org/officeDocument/2006/relationships/image" Target="../media/image28.png"/><Relationship Id="rId7" Type="http://schemas.openxmlformats.org/officeDocument/2006/relationships/hyperlink" Target="https://www.asda.jobs/" TargetMode="External"/><Relationship Id="rId12" Type="http://schemas.openxmlformats.org/officeDocument/2006/relationships/hyperlink" Target="https://www.researchgate.net/profile/Daniel-Segal-6/publication/313966231_Structured_versus_Semistructured_versus_Unstructured_Interviews/links/599a13bcaca272e41d3ec727/Structured-versus-Semistructured-versus-Unstructured-Interviews.pdf"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corporate.asda.com/our-story/company-facts" TargetMode="External"/><Relationship Id="rId11" Type="http://schemas.openxmlformats.org/officeDocument/2006/relationships/hyperlink" Target="https://apcz.umk.pl/JEHS/article/download/42454/35028" TargetMode="External"/><Relationship Id="rId5" Type="http://schemas.openxmlformats.org/officeDocument/2006/relationships/hyperlink" Target="https://corporate.asda.com/20240925/project-future-driving-asdas-transformation" TargetMode="External"/><Relationship Id="rId10" Type="http://schemas.openxmlformats.org/officeDocument/2006/relationships/hyperlink" Target="https://www.theseus.fi/bitstream/handle/10024/347157/Jenna%20Elom%C3%A4ki%20Thesis%20finalized.pdf?sequence=2" TargetMode="External"/><Relationship Id="rId4" Type="http://schemas.openxmlformats.org/officeDocument/2006/relationships/hyperlink" Target="https://www.retail-week.com/grocery/asda-profits-improve-off-the-back-of-strong-george-performance/7048319.article" TargetMode="External"/><Relationship Id="rId9" Type="http://schemas.openxmlformats.org/officeDocument/2006/relationships/hyperlink" Target="https://link.springer.com/content/pdf/10.1186/s12909-024-05558-0.pdf" TargetMode="External"/><Relationship Id="rId14" Type="http://schemas.openxmlformats.org/officeDocument/2006/relationships/hyperlink" Target="https://researchonline.ljmu.ac.uk/id/eprint/18733/1/Shahvaroughi%20et%20al,%20(2022)%20Author%20Accapter%20Manuscript%20(JCP)%20(1).pdf"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B2B2B"/>
        </a:solidFill>
        <a:effectLst/>
      </p:bgPr>
    </p:bg>
    <p:spTree>
      <p:nvGrpSpPr>
        <p:cNvPr id="1" name=""/>
        <p:cNvGrpSpPr/>
        <p:nvPr/>
      </p:nvGrpSpPr>
      <p:grpSpPr>
        <a:xfrm>
          <a:off x="0" y="0"/>
          <a:ext cx="0" cy="0"/>
          <a:chOff x="0" y="0"/>
          <a:chExt cx="0" cy="0"/>
        </a:xfrm>
      </p:grpSpPr>
      <p:sp>
        <p:nvSpPr>
          <p:cNvPr id="2" name="Shape 0"/>
          <p:cNvSpPr/>
          <p:nvPr/>
        </p:nvSpPr>
        <p:spPr>
          <a:xfrm>
            <a:off x="-1280160" y="-1463040"/>
            <a:ext cx="3657600" cy="3657600"/>
          </a:xfrm>
          <a:prstGeom prst="ellipse">
            <a:avLst/>
          </a:prstGeom>
          <a:solidFill>
            <a:srgbClr val="78BE20">
              <a:alpha val="10000"/>
            </a:srgbClr>
          </a:solidFill>
          <a:ln/>
        </p:spPr>
      </p:sp>
      <p:sp>
        <p:nvSpPr>
          <p:cNvPr id="3" name="Shape 1"/>
          <p:cNvSpPr/>
          <p:nvPr/>
        </p:nvSpPr>
        <p:spPr>
          <a:xfrm>
            <a:off x="7708392" y="3429000"/>
            <a:ext cx="4206240" cy="4206240"/>
          </a:xfrm>
          <a:prstGeom prst="ellipse">
            <a:avLst/>
          </a:prstGeom>
          <a:solidFill>
            <a:srgbClr val="78BE20">
              <a:alpha val="10000"/>
            </a:srgbClr>
          </a:solidFill>
          <a:ln/>
        </p:spPr>
      </p:sp>
      <p:sp>
        <p:nvSpPr>
          <p:cNvPr id="4" name="Shape 2"/>
          <p:cNvSpPr/>
          <p:nvPr/>
        </p:nvSpPr>
        <p:spPr>
          <a:xfrm>
            <a:off x="5408676" y="548640"/>
            <a:ext cx="1371600" cy="1371600"/>
          </a:xfrm>
          <a:prstGeom prst="ellipse">
            <a:avLst/>
          </a:prstGeom>
          <a:solidFill>
            <a:srgbClr val="78BE20"/>
          </a:solidFill>
          <a:ln/>
        </p:spPr>
      </p:sp>
      <p:pic>
        <p:nvPicPr>
          <p:cNvPr id="5" name="Image 0" descr="cover.png"/>
          <p:cNvPicPr>
            <a:picLocks noChangeAspect="1"/>
          </p:cNvPicPr>
          <p:nvPr/>
        </p:nvPicPr>
        <p:blipFill>
          <a:blip r:embed="rId3"/>
          <a:stretch>
            <a:fillRect/>
          </a:stretch>
        </p:blipFill>
        <p:spPr>
          <a:xfrm>
            <a:off x="5637276" y="777240"/>
            <a:ext cx="914400" cy="914400"/>
          </a:xfrm>
          <a:prstGeom prst="rect">
            <a:avLst/>
          </a:prstGeom>
        </p:spPr>
      </p:pic>
      <p:sp>
        <p:nvSpPr>
          <p:cNvPr id="6" name="Text 3"/>
          <p:cNvSpPr/>
          <p:nvPr/>
        </p:nvSpPr>
        <p:spPr>
          <a:xfrm>
            <a:off x="914400" y="2148840"/>
            <a:ext cx="10360152" cy="365760"/>
          </a:xfrm>
          <a:prstGeom prst="rect">
            <a:avLst/>
          </a:prstGeom>
          <a:noFill/>
          <a:ln/>
        </p:spPr>
        <p:txBody>
          <a:bodyPr wrap="square" rtlCol="0" anchor="ctr"/>
          <a:lstStyle/>
          <a:p>
            <a:pPr marL="0" indent="0" algn="ctr">
              <a:buNone/>
            </a:pPr>
            <a:r>
              <a:rPr lang="en-US" sz="1200" b="1" kern="0" spc="100" dirty="0">
                <a:solidFill>
                  <a:srgbClr val="78BE20"/>
                </a:solidFill>
                <a:latin typeface="Arial" panose="020B0604020202020204" pitchFamily="34" charset="0"/>
                <a:ea typeface="Calibri" pitchFamily="34" charset="-122"/>
                <a:cs typeface="Arial" panose="020B0604020202020204" pitchFamily="34" charset="0"/>
              </a:rPr>
              <a:t>BA (Hons) Leadership and Management Skills for the Workplace</a:t>
            </a:r>
            <a:endParaRPr lang="en-US" sz="1200" dirty="0">
              <a:latin typeface="Arial" panose="020B0604020202020204" pitchFamily="34" charset="0"/>
            </a:endParaRPr>
          </a:p>
        </p:txBody>
      </p:sp>
      <p:sp>
        <p:nvSpPr>
          <p:cNvPr id="7" name="Text 4"/>
          <p:cNvSpPr/>
          <p:nvPr/>
        </p:nvSpPr>
        <p:spPr>
          <a:xfrm>
            <a:off x="914400" y="2560320"/>
            <a:ext cx="10360152" cy="1005840"/>
          </a:xfrm>
          <a:prstGeom prst="rect">
            <a:avLst/>
          </a:prstGeom>
          <a:noFill/>
          <a:ln/>
        </p:spPr>
        <p:txBody>
          <a:bodyPr wrap="square" rtlCol="0" anchor="ctr"/>
          <a:lstStyle/>
          <a:p>
            <a:pPr marL="0" indent="0" algn="ctr">
              <a:buNone/>
            </a:pPr>
            <a:r>
              <a:rPr lang="en-US" sz="3000" b="1" dirty="0">
                <a:solidFill>
                  <a:srgbClr val="FFFFFF"/>
                </a:solidFill>
                <a:latin typeface="Arial Nova" panose="020F0502020204030204" pitchFamily="34" charset="0"/>
                <a:ea typeface="Cambria" pitchFamily="34" charset="-122"/>
                <a:cs typeface="Cambria" pitchFamily="34" charset="-120"/>
              </a:rPr>
              <a:t>Developing and Managing Individuals and Teams at</a:t>
            </a:r>
          </a:p>
          <a:p>
            <a:pPr marL="0" indent="0" algn="ctr">
              <a:buNone/>
            </a:pPr>
            <a:r>
              <a:rPr lang="en-US" sz="3000" b="1" dirty="0">
                <a:solidFill>
                  <a:srgbClr val="FFFFFF"/>
                </a:solidFill>
                <a:latin typeface="Arial Nova" panose="020F0502020204030204" pitchFamily="34" charset="0"/>
                <a:ea typeface="Cambria" pitchFamily="34" charset="-122"/>
                <a:cs typeface="Cambria" pitchFamily="34" charset="-120"/>
              </a:rPr>
              <a:t> </a:t>
            </a:r>
            <a:endParaRPr lang="en-US" sz="3000" dirty="0">
              <a:latin typeface="Arial" panose="020B0604020202020204" pitchFamily="34" charset="0"/>
            </a:endParaRPr>
          </a:p>
        </p:txBody>
      </p:sp>
      <p:sp>
        <p:nvSpPr>
          <p:cNvPr id="8" name="Shape 5"/>
          <p:cNvSpPr/>
          <p:nvPr/>
        </p:nvSpPr>
        <p:spPr>
          <a:xfrm>
            <a:off x="5728716" y="3703320"/>
            <a:ext cx="731520" cy="0"/>
          </a:xfrm>
          <a:prstGeom prst="line">
            <a:avLst/>
          </a:prstGeom>
          <a:noFill/>
          <a:ln w="25400">
            <a:solidFill>
              <a:srgbClr val="78BE20"/>
            </a:solidFill>
            <a:prstDash val="solid"/>
          </a:ln>
        </p:spPr>
      </p:sp>
      <p:sp>
        <p:nvSpPr>
          <p:cNvPr id="9" name="Text 6"/>
          <p:cNvSpPr/>
          <p:nvPr/>
        </p:nvSpPr>
        <p:spPr>
          <a:xfrm>
            <a:off x="1188720" y="4023360"/>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Student name:  </a:t>
            </a:r>
            <a:r>
              <a:rPr lang="en-US" sz="1100" dirty="0">
                <a:solidFill>
                  <a:srgbClr val="E8E8E8"/>
                </a:solidFill>
                <a:latin typeface="Arial" panose="020B0604020202020204" pitchFamily="34" charset="0"/>
                <a:ea typeface="Calibri" pitchFamily="34" charset="-122"/>
                <a:cs typeface="Arial" panose="020B0604020202020204" pitchFamily="34" charset="0"/>
              </a:rPr>
              <a:t>Aminet Jimoh</a:t>
            </a:r>
            <a:endParaRPr lang="en-US" sz="1100" dirty="0">
              <a:latin typeface="Arial" panose="020B0604020202020204" pitchFamily="34" charset="0"/>
            </a:endParaRPr>
          </a:p>
        </p:txBody>
      </p:sp>
      <p:sp>
        <p:nvSpPr>
          <p:cNvPr id="10" name="Text 7"/>
          <p:cNvSpPr/>
          <p:nvPr/>
        </p:nvSpPr>
        <p:spPr>
          <a:xfrm>
            <a:off x="1188720" y="4462272"/>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Student number:  </a:t>
            </a:r>
            <a:r>
              <a:rPr lang="en-US" sz="1100" dirty="0">
                <a:solidFill>
                  <a:srgbClr val="E8E8E8"/>
                </a:solidFill>
                <a:latin typeface="Arial" panose="020B0604020202020204" pitchFamily="34" charset="0"/>
                <a:ea typeface="Calibri" pitchFamily="34" charset="-122"/>
                <a:cs typeface="Arial" panose="020B0604020202020204" pitchFamily="34" charset="0"/>
              </a:rPr>
              <a:t>2442741</a:t>
            </a:r>
            <a:endParaRPr lang="en-US" sz="1100" dirty="0">
              <a:latin typeface="Arial" panose="020B0604020202020204" pitchFamily="34" charset="0"/>
            </a:endParaRPr>
          </a:p>
        </p:txBody>
      </p:sp>
      <p:sp>
        <p:nvSpPr>
          <p:cNvPr id="11" name="Text 8"/>
          <p:cNvSpPr/>
          <p:nvPr/>
        </p:nvSpPr>
        <p:spPr>
          <a:xfrm>
            <a:off x="1188720" y="4901184"/>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Module:  </a:t>
            </a:r>
            <a:r>
              <a:rPr lang="en-US" sz="1100" dirty="0">
                <a:solidFill>
                  <a:srgbClr val="E8E8E8"/>
                </a:solidFill>
                <a:latin typeface="Arial" panose="020B0604020202020204" pitchFamily="34" charset="0"/>
                <a:ea typeface="Calibri" pitchFamily="34" charset="-122"/>
                <a:cs typeface="Arial" panose="020B0604020202020204" pitchFamily="34" charset="0"/>
              </a:rPr>
              <a:t>Developing and Managing Individuals and Teams</a:t>
            </a:r>
            <a:endParaRPr lang="en-US" sz="1100" dirty="0">
              <a:latin typeface="Arial" panose="020B0604020202020204" pitchFamily="34" charset="0"/>
            </a:endParaRPr>
          </a:p>
        </p:txBody>
      </p:sp>
      <p:sp>
        <p:nvSpPr>
          <p:cNvPr id="12" name="Text 9"/>
          <p:cNvSpPr/>
          <p:nvPr/>
        </p:nvSpPr>
        <p:spPr>
          <a:xfrm>
            <a:off x="1188720" y="5340096"/>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Module code:  </a:t>
            </a:r>
            <a:r>
              <a:rPr lang="en-US" sz="1100" dirty="0">
                <a:solidFill>
                  <a:srgbClr val="E8E8E8"/>
                </a:solidFill>
                <a:latin typeface="Arial" panose="020B0604020202020204" pitchFamily="34" charset="0"/>
                <a:ea typeface="Calibri" pitchFamily="34" charset="-122"/>
                <a:cs typeface="Arial" panose="020B0604020202020204" pitchFamily="34" charset="0"/>
              </a:rPr>
              <a:t>LCLM5002</a:t>
            </a:r>
            <a:endParaRPr lang="en-US" sz="1100" dirty="0">
              <a:latin typeface="Arial" panose="020B0604020202020204" pitchFamily="34" charset="0"/>
            </a:endParaRPr>
          </a:p>
        </p:txBody>
      </p:sp>
      <p:sp>
        <p:nvSpPr>
          <p:cNvPr id="13" name="Text 10"/>
          <p:cNvSpPr/>
          <p:nvPr/>
        </p:nvSpPr>
        <p:spPr>
          <a:xfrm>
            <a:off x="6492240" y="4023360"/>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Lecturer:  </a:t>
            </a:r>
            <a:r>
              <a:rPr lang="en-US" sz="1100" dirty="0">
                <a:solidFill>
                  <a:srgbClr val="E8E8E8"/>
                </a:solidFill>
                <a:latin typeface="Arial" panose="020B0604020202020204" pitchFamily="34" charset="0"/>
                <a:ea typeface="Calibri" pitchFamily="34" charset="-122"/>
                <a:cs typeface="Arial" panose="020B0604020202020204" pitchFamily="34" charset="0"/>
              </a:rPr>
              <a:t>Amer Kareem; Mudassar Hasan</a:t>
            </a:r>
            <a:endParaRPr lang="en-US" sz="1100" dirty="0">
              <a:latin typeface="Arial" panose="020B0604020202020204" pitchFamily="34" charset="0"/>
            </a:endParaRPr>
          </a:p>
        </p:txBody>
      </p:sp>
      <p:sp>
        <p:nvSpPr>
          <p:cNvPr id="14" name="Text 11"/>
          <p:cNvSpPr/>
          <p:nvPr/>
        </p:nvSpPr>
        <p:spPr>
          <a:xfrm>
            <a:off x="6492240" y="4462272"/>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Assignment title:  </a:t>
            </a:r>
            <a:r>
              <a:rPr lang="en-US" sz="1100" dirty="0">
                <a:solidFill>
                  <a:srgbClr val="E8E8E8"/>
                </a:solidFill>
                <a:latin typeface="Arial" panose="020B0604020202020204" pitchFamily="34" charset="0"/>
                <a:ea typeface="Calibri" pitchFamily="34" charset="-122"/>
                <a:cs typeface="Arial" panose="020B0604020202020204" pitchFamily="34" charset="0"/>
              </a:rPr>
              <a:t>Component 1 - Individual Presentation</a:t>
            </a:r>
            <a:endParaRPr lang="en-US" sz="1100" dirty="0">
              <a:latin typeface="Arial" panose="020B0604020202020204" pitchFamily="34" charset="0"/>
            </a:endParaRPr>
          </a:p>
        </p:txBody>
      </p:sp>
      <p:sp>
        <p:nvSpPr>
          <p:cNvPr id="15" name="Text 12"/>
          <p:cNvSpPr/>
          <p:nvPr/>
        </p:nvSpPr>
        <p:spPr>
          <a:xfrm>
            <a:off x="6492240" y="4901184"/>
            <a:ext cx="4937760" cy="365760"/>
          </a:xfrm>
          <a:prstGeom prst="rect">
            <a:avLst/>
          </a:prstGeom>
          <a:noFill/>
          <a:ln/>
        </p:spPr>
        <p:txBody>
          <a:bodyPr wrap="square" rtlCol="0" anchor="t"/>
          <a:lstStyle/>
          <a:p>
            <a:pPr marL="0" indent="0" algn="l">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Date: 12-07-2026  </a:t>
            </a:r>
            <a:endParaRPr lang="en-US" sz="1100" dirty="0">
              <a:latin typeface="Arial" panose="020B0604020202020204" pitchFamily="34" charset="0"/>
            </a:endParaRPr>
          </a:p>
        </p:txBody>
      </p:sp>
      <p:sp>
        <p:nvSpPr>
          <p:cNvPr id="17" name="Text 13"/>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01</a:t>
            </a:r>
            <a:endParaRPr lang="en-US" sz="900" dirty="0">
              <a:latin typeface="Arial" panose="020B0604020202020204" pitchFamily="34" charset="0"/>
            </a:endParaRPr>
          </a:p>
        </p:txBody>
      </p:sp>
      <p:pic>
        <p:nvPicPr>
          <p:cNvPr id="20" name="Picture 19" descr="File:ASDA logo.svg - Wikimedia Commons">
            <a:extLst>
              <a:ext uri="{FF2B5EF4-FFF2-40B4-BE49-F238E27FC236}">
                <a16:creationId xmlns:a16="http://schemas.microsoft.com/office/drawing/2014/main" id="{80639176-7586-A0A7-FCAA-EE4D085075DF}"/>
              </a:ext>
            </a:extLst>
          </p:cNvPr>
          <p:cNvPicPr>
            <a:picLocks noChangeAspect="1"/>
          </p:cNvPicPr>
          <p:nvPr/>
        </p:nvPicPr>
        <p:blipFill>
          <a:blip r:embed="rId4"/>
          <a:stretch>
            <a:fillRect/>
          </a:stretch>
        </p:blipFill>
        <p:spPr>
          <a:xfrm>
            <a:off x="5637276" y="3107242"/>
            <a:ext cx="1413260" cy="4217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contents.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ctr"/>
          <a:lstStyle/>
          <a:p>
            <a:pPr marL="0" indent="0">
              <a:buNone/>
            </a:pPr>
            <a:r>
              <a:rPr lang="en-US" sz="1400" b="1" dirty="0">
                <a:solidFill>
                  <a:srgbClr val="2B2B2B"/>
                </a:solidFill>
                <a:latin typeface="Arial Nova" panose="020F0502020204030204" pitchFamily="34" charset="0"/>
                <a:ea typeface="Cambria" pitchFamily="34" charset="-122"/>
                <a:cs typeface="Cambria" pitchFamily="34" charset="-120"/>
              </a:rPr>
              <a:t>Contents</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554480"/>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03  </a:t>
            </a:r>
            <a:r>
              <a:rPr lang="en-US" sz="1100" dirty="0">
                <a:solidFill>
                  <a:srgbClr val="3A3A3A"/>
                </a:solidFill>
                <a:latin typeface="Arial" panose="020B0604020202020204" pitchFamily="34" charset="0"/>
                <a:ea typeface="Calibri" pitchFamily="34" charset="-122"/>
                <a:cs typeface="Arial" panose="020B0604020202020204" pitchFamily="34" charset="0"/>
              </a:rPr>
              <a:t>Background to ASDA</a:t>
            </a:r>
            <a:endParaRPr lang="en-US" sz="1100" dirty="0">
              <a:latin typeface="Arial" panose="020B0604020202020204" pitchFamily="34" charset="0"/>
            </a:endParaRPr>
          </a:p>
        </p:txBody>
      </p:sp>
      <p:sp>
        <p:nvSpPr>
          <p:cNvPr id="8" name="Text 5"/>
          <p:cNvSpPr/>
          <p:nvPr/>
        </p:nvSpPr>
        <p:spPr>
          <a:xfrm>
            <a:off x="594360" y="2121408"/>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04  </a:t>
            </a:r>
            <a:r>
              <a:rPr lang="en-US" sz="1100" dirty="0">
                <a:solidFill>
                  <a:srgbClr val="3A3A3A"/>
                </a:solidFill>
                <a:latin typeface="Arial" panose="020B0604020202020204" pitchFamily="34" charset="0"/>
                <a:ea typeface="Calibri" pitchFamily="34" charset="-122"/>
                <a:cs typeface="Arial" panose="020B0604020202020204" pitchFamily="34" charset="0"/>
              </a:rPr>
              <a:t>ASDA's Transformation Context</a:t>
            </a:r>
            <a:endParaRPr lang="en-US" sz="1100" dirty="0">
              <a:latin typeface="Arial" panose="020B0604020202020204" pitchFamily="34" charset="0"/>
            </a:endParaRPr>
          </a:p>
        </p:txBody>
      </p:sp>
      <p:sp>
        <p:nvSpPr>
          <p:cNvPr id="9" name="Text 6"/>
          <p:cNvSpPr/>
          <p:nvPr/>
        </p:nvSpPr>
        <p:spPr>
          <a:xfrm>
            <a:off x="594360" y="2688336"/>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05  </a:t>
            </a:r>
            <a:r>
              <a:rPr lang="en-US" sz="1100" dirty="0">
                <a:solidFill>
                  <a:srgbClr val="3A3A3A"/>
                </a:solidFill>
                <a:latin typeface="Arial" panose="020B0604020202020204" pitchFamily="34" charset="0"/>
                <a:ea typeface="Calibri" pitchFamily="34" charset="-122"/>
                <a:cs typeface="Arial" panose="020B0604020202020204" pitchFamily="34" charset="0"/>
              </a:rPr>
              <a:t>Overview of Recruitment Process</a:t>
            </a:r>
            <a:endParaRPr lang="en-US" sz="1100" dirty="0">
              <a:latin typeface="Arial" panose="020B0604020202020204" pitchFamily="34" charset="0"/>
            </a:endParaRPr>
          </a:p>
        </p:txBody>
      </p:sp>
      <p:sp>
        <p:nvSpPr>
          <p:cNvPr id="10" name="Text 7"/>
          <p:cNvSpPr/>
          <p:nvPr/>
        </p:nvSpPr>
        <p:spPr>
          <a:xfrm>
            <a:off x="594360" y="3255264"/>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06  </a:t>
            </a:r>
            <a:r>
              <a:rPr lang="en-US" sz="1100" dirty="0">
                <a:solidFill>
                  <a:srgbClr val="3A3A3A"/>
                </a:solidFill>
                <a:latin typeface="Arial" panose="020B0604020202020204" pitchFamily="34" charset="0"/>
                <a:ea typeface="Calibri" pitchFamily="34" charset="-122"/>
                <a:cs typeface="Arial" panose="020B0604020202020204" pitchFamily="34" charset="0"/>
              </a:rPr>
              <a:t>Job Analysis and Job Description</a:t>
            </a:r>
            <a:endParaRPr lang="en-US" sz="1100" dirty="0">
              <a:latin typeface="Arial" panose="020B0604020202020204" pitchFamily="34" charset="0"/>
            </a:endParaRPr>
          </a:p>
        </p:txBody>
      </p:sp>
      <p:sp>
        <p:nvSpPr>
          <p:cNvPr id="11" name="Text 8"/>
          <p:cNvSpPr/>
          <p:nvPr/>
        </p:nvSpPr>
        <p:spPr>
          <a:xfrm>
            <a:off x="594360" y="3822192"/>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07  </a:t>
            </a:r>
            <a:r>
              <a:rPr lang="en-US" sz="1100" dirty="0">
                <a:solidFill>
                  <a:srgbClr val="3A3A3A"/>
                </a:solidFill>
                <a:latin typeface="Arial" panose="020B0604020202020204" pitchFamily="34" charset="0"/>
                <a:ea typeface="Calibri" pitchFamily="34" charset="-122"/>
                <a:cs typeface="Arial" panose="020B0604020202020204" pitchFamily="34" charset="0"/>
              </a:rPr>
              <a:t>Person Specification and Advertising</a:t>
            </a:r>
            <a:endParaRPr lang="en-US" sz="1100" dirty="0">
              <a:latin typeface="Arial" panose="020B0604020202020204" pitchFamily="34" charset="0"/>
            </a:endParaRPr>
          </a:p>
        </p:txBody>
      </p:sp>
      <p:sp>
        <p:nvSpPr>
          <p:cNvPr id="12" name="Text 9"/>
          <p:cNvSpPr/>
          <p:nvPr/>
        </p:nvSpPr>
        <p:spPr>
          <a:xfrm>
            <a:off x="594360" y="4389120"/>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08  </a:t>
            </a:r>
            <a:r>
              <a:rPr lang="en-US" sz="1100" dirty="0">
                <a:solidFill>
                  <a:srgbClr val="3A3A3A"/>
                </a:solidFill>
                <a:latin typeface="Arial" panose="020B0604020202020204" pitchFamily="34" charset="0"/>
                <a:ea typeface="Calibri" pitchFamily="34" charset="-122"/>
                <a:cs typeface="Arial" panose="020B0604020202020204" pitchFamily="34" charset="0"/>
              </a:rPr>
              <a:t>Interview Type 1: Structured Interview</a:t>
            </a:r>
            <a:endParaRPr lang="en-US" sz="1100" dirty="0">
              <a:latin typeface="Arial" panose="020B0604020202020204" pitchFamily="34" charset="0"/>
            </a:endParaRPr>
          </a:p>
        </p:txBody>
      </p:sp>
      <p:sp>
        <p:nvSpPr>
          <p:cNvPr id="13" name="Text 10"/>
          <p:cNvSpPr/>
          <p:nvPr/>
        </p:nvSpPr>
        <p:spPr>
          <a:xfrm>
            <a:off x="4434840" y="1554480"/>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09  </a:t>
            </a:r>
            <a:r>
              <a:rPr lang="en-US" sz="1100" dirty="0">
                <a:solidFill>
                  <a:srgbClr val="3A3A3A"/>
                </a:solidFill>
                <a:latin typeface="Arial" panose="020B0604020202020204" pitchFamily="34" charset="0"/>
                <a:ea typeface="Calibri" pitchFamily="34" charset="-122"/>
                <a:cs typeface="Arial" panose="020B0604020202020204" pitchFamily="34" charset="0"/>
              </a:rPr>
              <a:t>Interview Type 2: Competency-Based Interview</a:t>
            </a:r>
            <a:endParaRPr lang="en-US" sz="1100" dirty="0">
              <a:latin typeface="Arial" panose="020B0604020202020204" pitchFamily="34" charset="0"/>
            </a:endParaRPr>
          </a:p>
        </p:txBody>
      </p:sp>
      <p:sp>
        <p:nvSpPr>
          <p:cNvPr id="14" name="Text 11"/>
          <p:cNvSpPr/>
          <p:nvPr/>
        </p:nvSpPr>
        <p:spPr>
          <a:xfrm>
            <a:off x="4434840" y="2121408"/>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10  </a:t>
            </a:r>
            <a:r>
              <a:rPr lang="en-US" sz="1100" dirty="0">
                <a:solidFill>
                  <a:srgbClr val="3A3A3A"/>
                </a:solidFill>
                <a:latin typeface="Arial" panose="020B0604020202020204" pitchFamily="34" charset="0"/>
                <a:ea typeface="Calibri" pitchFamily="34" charset="-122"/>
                <a:cs typeface="Arial" panose="020B0604020202020204" pitchFamily="34" charset="0"/>
              </a:rPr>
              <a:t>Interview Type 3: Situational / Behavioural Interview</a:t>
            </a:r>
            <a:endParaRPr lang="en-US" sz="1100" dirty="0">
              <a:latin typeface="Arial" panose="020B0604020202020204" pitchFamily="34" charset="0"/>
            </a:endParaRPr>
          </a:p>
        </p:txBody>
      </p:sp>
      <p:sp>
        <p:nvSpPr>
          <p:cNvPr id="15" name="Text 12"/>
          <p:cNvSpPr/>
          <p:nvPr/>
        </p:nvSpPr>
        <p:spPr>
          <a:xfrm>
            <a:off x="4434840" y="2688336"/>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11  </a:t>
            </a:r>
            <a:r>
              <a:rPr lang="en-US" sz="1100" dirty="0">
                <a:solidFill>
                  <a:srgbClr val="3A3A3A"/>
                </a:solidFill>
                <a:latin typeface="Arial" panose="020B0604020202020204" pitchFamily="34" charset="0"/>
                <a:ea typeface="Calibri" pitchFamily="34" charset="-122"/>
                <a:cs typeface="Arial" panose="020B0604020202020204" pitchFamily="34" charset="0"/>
              </a:rPr>
              <a:t>Decision Making Methods: Virtual vs Face to Face</a:t>
            </a:r>
            <a:endParaRPr lang="en-US" sz="1100" dirty="0">
              <a:latin typeface="Arial" panose="020B0604020202020204" pitchFamily="34" charset="0"/>
            </a:endParaRPr>
          </a:p>
        </p:txBody>
      </p:sp>
      <p:sp>
        <p:nvSpPr>
          <p:cNvPr id="16" name="Text 13"/>
          <p:cNvSpPr/>
          <p:nvPr/>
        </p:nvSpPr>
        <p:spPr>
          <a:xfrm>
            <a:off x="4434840" y="3255264"/>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12  </a:t>
            </a:r>
            <a:r>
              <a:rPr lang="en-US" sz="1100" dirty="0">
                <a:solidFill>
                  <a:srgbClr val="3A3A3A"/>
                </a:solidFill>
                <a:latin typeface="Arial" panose="020B0604020202020204" pitchFamily="34" charset="0"/>
                <a:ea typeface="Calibri" pitchFamily="34" charset="-122"/>
                <a:cs typeface="Arial" panose="020B0604020202020204" pitchFamily="34" charset="0"/>
              </a:rPr>
              <a:t>Conclusion</a:t>
            </a:r>
            <a:endParaRPr lang="en-US" sz="1100" dirty="0">
              <a:latin typeface="Arial" panose="020B0604020202020204" pitchFamily="34" charset="0"/>
            </a:endParaRPr>
          </a:p>
        </p:txBody>
      </p:sp>
      <p:sp>
        <p:nvSpPr>
          <p:cNvPr id="17" name="Text 14"/>
          <p:cNvSpPr/>
          <p:nvPr/>
        </p:nvSpPr>
        <p:spPr>
          <a:xfrm>
            <a:off x="4434840" y="3822192"/>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13  </a:t>
            </a:r>
            <a:r>
              <a:rPr lang="en-US" sz="1100" dirty="0">
                <a:solidFill>
                  <a:srgbClr val="3A3A3A"/>
                </a:solidFill>
                <a:latin typeface="Arial" panose="020B0604020202020204" pitchFamily="34" charset="0"/>
                <a:ea typeface="Calibri" pitchFamily="34" charset="-122"/>
                <a:cs typeface="Arial" panose="020B0604020202020204" pitchFamily="34" charset="0"/>
              </a:rPr>
              <a:t>Recommendations</a:t>
            </a:r>
            <a:endParaRPr lang="en-US" sz="1100" dirty="0">
              <a:latin typeface="Arial" panose="020B0604020202020204" pitchFamily="34" charset="0"/>
            </a:endParaRPr>
          </a:p>
        </p:txBody>
      </p:sp>
      <p:sp>
        <p:nvSpPr>
          <p:cNvPr id="18" name="Text 15"/>
          <p:cNvSpPr/>
          <p:nvPr/>
        </p:nvSpPr>
        <p:spPr>
          <a:xfrm>
            <a:off x="4434840" y="4389120"/>
            <a:ext cx="3749040" cy="457200"/>
          </a:xfrm>
          <a:prstGeom prst="rect">
            <a:avLst/>
          </a:prstGeom>
          <a:noFill/>
          <a:ln/>
        </p:spPr>
        <p:txBody>
          <a:bodyPr wrap="square" rtlCol="0" anchor="t"/>
          <a:lstStyle/>
          <a:p>
            <a:pPr marL="0" indent="0">
              <a:buNone/>
            </a:pPr>
            <a:r>
              <a:rPr lang="en-US" sz="1100" b="1" dirty="0">
                <a:solidFill>
                  <a:srgbClr val="78BE20"/>
                </a:solidFill>
                <a:latin typeface="Arial" panose="020B0604020202020204" pitchFamily="34" charset="0"/>
                <a:ea typeface="Calibri" pitchFamily="34" charset="-122"/>
                <a:cs typeface="Arial" panose="020B0604020202020204" pitchFamily="34" charset="0"/>
              </a:rPr>
              <a:t>14  </a:t>
            </a:r>
            <a:r>
              <a:rPr lang="en-US" sz="1100" dirty="0">
                <a:solidFill>
                  <a:srgbClr val="3A3A3A"/>
                </a:solidFill>
                <a:latin typeface="Arial" panose="020B0604020202020204" pitchFamily="34" charset="0"/>
                <a:ea typeface="Calibri" pitchFamily="34" charset="-122"/>
                <a:cs typeface="Arial" panose="020B0604020202020204" pitchFamily="34" charset="0"/>
              </a:rPr>
              <a:t>Reference List</a:t>
            </a:r>
            <a:endParaRPr lang="en-US" sz="1100" dirty="0">
              <a:latin typeface="Arial" panose="020B0604020202020204" pitchFamily="34" charset="0"/>
            </a:endParaRPr>
          </a:p>
        </p:txBody>
      </p:sp>
      <p:sp>
        <p:nvSpPr>
          <p:cNvPr id="20" name="Text 16"/>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02</a:t>
            </a:r>
            <a:endParaRPr lang="en-US" sz="900" dirty="0">
              <a:latin typeface="Arial" panose="020B0604020202020204" pitchFamily="34" charset="0"/>
            </a:endParaRPr>
          </a:p>
        </p:txBody>
      </p:sp>
      <p:pic>
        <p:nvPicPr>
          <p:cNvPr id="19" name="Picture 18" descr="How to Make a Table of Contents, With Examples | Grammarly">
            <a:extLst>
              <a:ext uri="{FF2B5EF4-FFF2-40B4-BE49-F238E27FC236}">
                <a16:creationId xmlns:a16="http://schemas.microsoft.com/office/drawing/2014/main" id="{CC9E7179-4C65-B692-358C-F3764356C047}"/>
              </a:ext>
            </a:extLst>
          </p:cNvPr>
          <p:cNvPicPr>
            <a:picLocks noChangeAspect="1"/>
          </p:cNvPicPr>
          <p:nvPr/>
        </p:nvPicPr>
        <p:blipFill>
          <a:blip r:embed="rId4"/>
          <a:stretch>
            <a:fillRect/>
          </a:stretch>
        </p:blipFill>
        <p:spPr>
          <a:xfrm>
            <a:off x="9454135" y="1889763"/>
            <a:ext cx="2695574" cy="26212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2" name="Picture 21" descr="Asda launches 400 new lines in bid to win back shoppers - Grocery Gazette -  Latest Grocery Industry News">
            <a:extLst>
              <a:ext uri="{FF2B5EF4-FFF2-40B4-BE49-F238E27FC236}">
                <a16:creationId xmlns:a16="http://schemas.microsoft.com/office/drawing/2014/main" id="{4F3FB235-4E3B-2604-0DB3-C1868BAC2DE5}"/>
              </a:ext>
            </a:extLst>
          </p:cNvPr>
          <p:cNvPicPr>
            <a:picLocks noChangeAspect="1"/>
          </p:cNvPicPr>
          <p:nvPr/>
        </p:nvPicPr>
        <p:blipFill>
          <a:blip r:embed="rId5"/>
          <a:stretch>
            <a:fillRect/>
          </a:stretch>
        </p:blipFill>
        <p:spPr>
          <a:xfrm>
            <a:off x="5801297" y="4694938"/>
            <a:ext cx="3017520" cy="2027007"/>
          </a:xfrm>
          <a:prstGeom prst="rect">
            <a:avLst/>
          </a:prstGeom>
        </p:spPr>
      </p:pic>
      <p:pic>
        <p:nvPicPr>
          <p:cNvPr id="24" name="Picture 23" descr="UK supermarket Asda 'lost the plot' but is fixable, says chairman | Reuters">
            <a:extLst>
              <a:ext uri="{FF2B5EF4-FFF2-40B4-BE49-F238E27FC236}">
                <a16:creationId xmlns:a16="http://schemas.microsoft.com/office/drawing/2014/main" id="{AFDF5231-AB78-B0FB-C6B4-6FFA841F36EB}"/>
              </a:ext>
            </a:extLst>
          </p:cNvPr>
          <p:cNvPicPr>
            <a:picLocks noChangeAspect="1"/>
          </p:cNvPicPr>
          <p:nvPr/>
        </p:nvPicPr>
        <p:blipFill>
          <a:blip r:embed="rId6"/>
          <a:stretch>
            <a:fillRect/>
          </a:stretch>
        </p:blipFill>
        <p:spPr>
          <a:xfrm>
            <a:off x="2754821" y="4895358"/>
            <a:ext cx="3046476" cy="1826587"/>
          </a:xfrm>
          <a:prstGeom prst="rect">
            <a:avLst/>
          </a:prstGeom>
        </p:spPr>
      </p:pic>
      <p:pic>
        <p:nvPicPr>
          <p:cNvPr id="25" name="Picture 24" descr="Checkout these loyal Asda staff">
            <a:extLst>
              <a:ext uri="{FF2B5EF4-FFF2-40B4-BE49-F238E27FC236}">
                <a16:creationId xmlns:a16="http://schemas.microsoft.com/office/drawing/2014/main" id="{457AF1A6-2163-F4AB-0CCD-EC397E569673}"/>
              </a:ext>
            </a:extLst>
          </p:cNvPr>
          <p:cNvPicPr>
            <a:picLocks noChangeAspect="1"/>
          </p:cNvPicPr>
          <p:nvPr/>
        </p:nvPicPr>
        <p:blipFill>
          <a:blip r:embed="rId7"/>
          <a:stretch>
            <a:fillRect/>
          </a:stretch>
        </p:blipFill>
        <p:spPr>
          <a:xfrm>
            <a:off x="917805" y="5416133"/>
            <a:ext cx="1837016" cy="13058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background.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panose="020B0604020202020204" pitchFamily="34" charset="0"/>
                <a:ea typeface="Cambria" pitchFamily="34" charset="-122"/>
                <a:cs typeface="Arial" panose="020B0604020202020204" pitchFamily="34" charset="0"/>
              </a:rPr>
              <a:t>Background to ASDA</a:t>
            </a:r>
            <a:endParaRPr lang="en-US" sz="1400" dirty="0">
              <a:latin typeface="Arial" panose="020B0604020202020204" pitchFamily="34" charset="0"/>
              <a:cs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ASDA is a large food and grocery retailer in the UK (Radojev, 2025).</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 firm has a multi-channel network of stores, online and logistical complexes (Asda, 2024).</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150,000 employees of ASDA cater to 16 millions of customers each ASDA nationally.</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03</a:t>
            </a:r>
            <a:endParaRPr lang="en-US" sz="900" dirty="0">
              <a:latin typeface="Arial" panose="020B0604020202020204" pitchFamily="34" charset="0"/>
            </a:endParaRPr>
          </a:p>
        </p:txBody>
      </p:sp>
      <p:pic>
        <p:nvPicPr>
          <p:cNvPr id="8" name="Picture 7">
            <a:extLst>
              <a:ext uri="{FF2B5EF4-FFF2-40B4-BE49-F238E27FC236}">
                <a16:creationId xmlns:a16="http://schemas.microsoft.com/office/drawing/2014/main" id="{DA0D74C1-4426-3F91-9C25-32B0DF949EF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94360" y="2867025"/>
            <a:ext cx="5731510" cy="3005455"/>
          </a:xfrm>
          <a:prstGeom prst="rect">
            <a:avLst/>
          </a:prstGeom>
          <a:noFill/>
          <a:ln>
            <a:noFill/>
          </a:ln>
        </p:spPr>
      </p:pic>
      <p:sp>
        <p:nvSpPr>
          <p:cNvPr id="11" name="TextBox 10">
            <a:extLst>
              <a:ext uri="{FF2B5EF4-FFF2-40B4-BE49-F238E27FC236}">
                <a16:creationId xmlns:a16="http://schemas.microsoft.com/office/drawing/2014/main" id="{CC27AC82-BB68-9260-B69A-9E6BC6DCF469}"/>
              </a:ext>
            </a:extLst>
          </p:cNvPr>
          <p:cNvSpPr txBox="1"/>
          <p:nvPr/>
        </p:nvSpPr>
        <p:spPr>
          <a:xfrm>
            <a:off x="277368" y="5973659"/>
            <a:ext cx="6096000" cy="671402"/>
          </a:xfrm>
          <a:prstGeom prst="rect">
            <a:avLst/>
          </a:prstGeom>
          <a:noFill/>
        </p:spPr>
        <p:txBody>
          <a:bodyPr wrap="square">
            <a:spAutoFit/>
          </a:bodyPr>
          <a:lstStyle/>
          <a:p>
            <a:pPr algn="ctr">
              <a:lnSpc>
                <a:spcPct val="150000"/>
              </a:lnSpc>
              <a:spcAft>
                <a:spcPts val="800"/>
              </a:spcAft>
              <a:buNone/>
            </a:pPr>
            <a:r>
              <a:rPr lang="en-IN" sz="1100" b="1" kern="100" dirty="0">
                <a:effectLst/>
                <a:latin typeface="Arial" panose="020B0604020202020204" pitchFamily="34" charset="0"/>
                <a:ea typeface="Calibri" panose="020F0502020204030204" pitchFamily="34" charset="0"/>
              </a:rPr>
              <a:t>Figure 1: ASDA store</a:t>
            </a:r>
            <a:endParaRPr lang="en-IN" sz="1100" kern="100" dirty="0">
              <a:effectLst/>
              <a:latin typeface="Arial" panose="020B0604020202020204" pitchFamily="34" charset="0"/>
              <a:ea typeface="Calibri" panose="020F0502020204030204" pitchFamily="34" charset="0"/>
            </a:endParaRPr>
          </a:p>
          <a:p>
            <a:pPr algn="ctr">
              <a:lnSpc>
                <a:spcPct val="150000"/>
              </a:lnSpc>
              <a:spcAft>
                <a:spcPts val="800"/>
              </a:spcAft>
              <a:buNone/>
            </a:pPr>
            <a:r>
              <a:rPr lang="en-IN" sz="1100" kern="100" dirty="0">
                <a:effectLst/>
                <a:latin typeface="Arial" panose="020B0604020202020204" pitchFamily="34" charset="0"/>
                <a:ea typeface="Calibri" panose="020F0502020204030204" pitchFamily="34" charset="0"/>
              </a:rPr>
              <a:t>(Source: </a:t>
            </a:r>
            <a:r>
              <a:rPr lang="en-IN" sz="1100" kern="100" dirty="0" err="1">
                <a:effectLst/>
                <a:latin typeface="Arial" panose="020B0604020202020204" pitchFamily="34" charset="0"/>
                <a:ea typeface="Calibri" panose="020F0502020204030204" pitchFamily="34" charset="0"/>
              </a:rPr>
              <a:t>Radojev</a:t>
            </a:r>
            <a:r>
              <a:rPr lang="en-IN" sz="1100" kern="100" dirty="0">
                <a:effectLst/>
                <a:latin typeface="Arial" panose="020B0604020202020204" pitchFamily="34" charset="0"/>
                <a:ea typeface="Calibri" panose="020F0502020204030204" pitchFamily="34" charset="0"/>
              </a:rPr>
              <a:t>,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transform.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ASDA's Transformation Context</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There is a significant corporate change called Project Future in ASDA (Asda, 2024).</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 company is decoupling its whole operational systems infrastructure with Walmart (Bellis Finco plc, 2024).</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Such a shift will need the streamlining of the operations to enhance business agility (Asda, 2024).</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04</a:t>
            </a:r>
            <a:endParaRPr lang="en-US" sz="900" dirty="0">
              <a:latin typeface="Arial" panose="020B0604020202020204" pitchFamily="34" charset="0"/>
            </a:endParaRPr>
          </a:p>
        </p:txBody>
      </p:sp>
      <p:pic>
        <p:nvPicPr>
          <p:cNvPr id="10" name="Picture 9">
            <a:extLst>
              <a:ext uri="{FF2B5EF4-FFF2-40B4-BE49-F238E27FC236}">
                <a16:creationId xmlns:a16="http://schemas.microsoft.com/office/drawing/2014/main" id="{0CAB6943-90AA-172B-27BB-6B0836C2B390}"/>
              </a:ext>
            </a:extLst>
          </p:cNvPr>
          <p:cNvPicPr>
            <a:picLocks noChangeAspect="1"/>
          </p:cNvPicPr>
          <p:nvPr/>
        </p:nvPicPr>
        <p:blipFill>
          <a:blip r:embed="rId4"/>
          <a:stretch>
            <a:fillRect/>
          </a:stretch>
        </p:blipFill>
        <p:spPr>
          <a:xfrm>
            <a:off x="594360" y="2564130"/>
            <a:ext cx="6206490" cy="3608070"/>
          </a:xfrm>
          <a:prstGeom prst="rect">
            <a:avLst/>
          </a:prstGeom>
          <a:ln w="12700">
            <a:solidFill>
              <a:schemeClr val="tx1"/>
            </a:solidFill>
          </a:ln>
        </p:spPr>
      </p:pic>
      <p:sp>
        <p:nvSpPr>
          <p:cNvPr id="12" name="TextBox 11">
            <a:extLst>
              <a:ext uri="{FF2B5EF4-FFF2-40B4-BE49-F238E27FC236}">
                <a16:creationId xmlns:a16="http://schemas.microsoft.com/office/drawing/2014/main" id="{9CB7202B-BBEF-AB70-FC89-6EE8FC05A779}"/>
              </a:ext>
            </a:extLst>
          </p:cNvPr>
          <p:cNvSpPr txBox="1"/>
          <p:nvPr/>
        </p:nvSpPr>
        <p:spPr>
          <a:xfrm>
            <a:off x="629793" y="6126059"/>
            <a:ext cx="6096000" cy="671402"/>
          </a:xfrm>
          <a:prstGeom prst="rect">
            <a:avLst/>
          </a:prstGeom>
          <a:noFill/>
        </p:spPr>
        <p:txBody>
          <a:bodyPr wrap="square">
            <a:spAutoFit/>
          </a:bodyPr>
          <a:lstStyle/>
          <a:p>
            <a:pPr algn="ctr">
              <a:lnSpc>
                <a:spcPct val="150000"/>
              </a:lnSpc>
              <a:spcAft>
                <a:spcPts val="800"/>
              </a:spcAft>
              <a:buNone/>
            </a:pPr>
            <a:r>
              <a:rPr lang="en-IN" sz="1100" b="1" kern="100" dirty="0">
                <a:effectLst/>
                <a:latin typeface="Arial" panose="020B0604020202020204" pitchFamily="34" charset="0"/>
                <a:ea typeface="Calibri" panose="020F0502020204030204" pitchFamily="34" charset="0"/>
              </a:rPr>
              <a:t>Figure 2: ASDA project future evidences</a:t>
            </a:r>
            <a:endParaRPr lang="en-IN" sz="1100" kern="100" dirty="0">
              <a:effectLst/>
              <a:latin typeface="Arial" panose="020B0604020202020204" pitchFamily="34" charset="0"/>
              <a:ea typeface="Calibri" panose="020F0502020204030204" pitchFamily="34" charset="0"/>
            </a:endParaRPr>
          </a:p>
          <a:p>
            <a:pPr algn="ctr">
              <a:lnSpc>
                <a:spcPct val="150000"/>
              </a:lnSpc>
              <a:spcAft>
                <a:spcPts val="800"/>
              </a:spcAft>
              <a:buNone/>
            </a:pPr>
            <a:r>
              <a:rPr lang="en-IN" sz="1100" kern="100" dirty="0">
                <a:effectLst/>
                <a:latin typeface="Arial" panose="020B0604020202020204" pitchFamily="34" charset="0"/>
                <a:ea typeface="Calibri" panose="020F0502020204030204" pitchFamily="34" charset="0"/>
              </a:rPr>
              <a:t>(Source: ASDA,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process.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Overview of Recruitment Process</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Type of Organizational change: The recruitment model must be systematic and comprehensive (with four stages) to be able to retain talent (Elomaki, 2020).</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 steps start by the systematic job analysis and clear job descriptions (Elomaki, 2020).</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Quality of the candidates can be ensured by designing appropriate person specifications and selection of advertising channels (Elomaki, 2020).</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05</a:t>
            </a:r>
            <a:endParaRPr lang="en-US" sz="900" dirty="0">
              <a:latin typeface="Arial" panose="020B0604020202020204" pitchFamily="34" charset="0"/>
            </a:endParaRPr>
          </a:p>
        </p:txBody>
      </p:sp>
      <p:graphicFrame>
        <p:nvGraphicFramePr>
          <p:cNvPr id="8" name="Diagram 7">
            <a:extLst>
              <a:ext uri="{FF2B5EF4-FFF2-40B4-BE49-F238E27FC236}">
                <a16:creationId xmlns:a16="http://schemas.microsoft.com/office/drawing/2014/main" id="{8AA11389-DDA6-DFAB-749A-77EDB370CC1E}"/>
              </a:ext>
            </a:extLst>
          </p:cNvPr>
          <p:cNvGraphicFramePr/>
          <p:nvPr>
            <p:extLst>
              <p:ext uri="{D42A27DB-BD31-4B8C-83A1-F6EECF244321}">
                <p14:modId xmlns:p14="http://schemas.microsoft.com/office/powerpoint/2010/main" val="484084557"/>
              </p:ext>
            </p:extLst>
          </p:nvPr>
        </p:nvGraphicFramePr>
        <p:xfrm>
          <a:off x="1216152" y="2897505"/>
          <a:ext cx="5486400" cy="3200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CDFC3B7A-B987-E33D-562A-5786001B9CC9}"/>
              </a:ext>
            </a:extLst>
          </p:cNvPr>
          <p:cNvSpPr txBox="1"/>
          <p:nvPr/>
        </p:nvSpPr>
        <p:spPr>
          <a:xfrm>
            <a:off x="822960" y="6128806"/>
            <a:ext cx="6096000" cy="671402"/>
          </a:xfrm>
          <a:prstGeom prst="rect">
            <a:avLst/>
          </a:prstGeom>
          <a:noFill/>
        </p:spPr>
        <p:txBody>
          <a:bodyPr wrap="square">
            <a:spAutoFit/>
          </a:bodyPr>
          <a:lstStyle/>
          <a:p>
            <a:pPr algn="ctr">
              <a:lnSpc>
                <a:spcPct val="150000"/>
              </a:lnSpc>
              <a:spcAft>
                <a:spcPts val="800"/>
              </a:spcAft>
              <a:buNone/>
            </a:pPr>
            <a:r>
              <a:rPr lang="en-IN" sz="1100" b="1" kern="100" dirty="0">
                <a:effectLst/>
                <a:latin typeface="Arial" panose="020B0604020202020204" pitchFamily="34" charset="0"/>
                <a:ea typeface="Calibri" panose="020F0502020204030204" pitchFamily="34" charset="0"/>
              </a:rPr>
              <a:t>Figure 3: Four stages </a:t>
            </a:r>
            <a:endParaRPr lang="en-IN" sz="1100" kern="100" dirty="0">
              <a:effectLst/>
              <a:latin typeface="Arial" panose="020B0604020202020204" pitchFamily="34" charset="0"/>
              <a:ea typeface="Calibri" panose="020F0502020204030204" pitchFamily="34" charset="0"/>
            </a:endParaRPr>
          </a:p>
          <a:p>
            <a:pPr algn="ctr">
              <a:lnSpc>
                <a:spcPct val="150000"/>
              </a:lnSpc>
              <a:spcAft>
                <a:spcPts val="800"/>
              </a:spcAft>
              <a:buNone/>
            </a:pPr>
            <a:r>
              <a:rPr lang="en-IN" sz="1100" kern="100" dirty="0">
                <a:effectLst/>
                <a:latin typeface="Arial" panose="020B0604020202020204" pitchFamily="34" charset="0"/>
                <a:ea typeface="Calibri" panose="020F0502020204030204" pitchFamily="34" charset="0"/>
              </a:rPr>
              <a:t>(Source: Self-developed)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jobanalysis.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Job Analysis and Job Description</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Job analysis determines basic responsibilities and skills that individuals need in particular positions (Dessler, 2020).</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This process identifies some important roles such as project managers and digital specialists (Taylor, 2014).</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This analysis is transferred to definitive reporting and performance by the job description.</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06</a:t>
            </a:r>
            <a:endParaRPr lang="en-US" sz="900" dirty="0">
              <a:latin typeface="Arial" panose="020B0604020202020204" pitchFamily="34" charset="0"/>
            </a:endParaRPr>
          </a:p>
        </p:txBody>
      </p:sp>
      <p:pic>
        <p:nvPicPr>
          <p:cNvPr id="11" name="Picture 10" descr="Difference Between Job Analysis and Job Description (with Comparison Chart)  - Key Differences">
            <a:extLst>
              <a:ext uri="{FF2B5EF4-FFF2-40B4-BE49-F238E27FC236}">
                <a16:creationId xmlns:a16="http://schemas.microsoft.com/office/drawing/2014/main" id="{5698B011-8285-1EA7-2D13-3265292244AB}"/>
              </a:ext>
            </a:extLst>
          </p:cNvPr>
          <p:cNvPicPr>
            <a:picLocks noChangeAspect="1"/>
          </p:cNvPicPr>
          <p:nvPr/>
        </p:nvPicPr>
        <p:blipFill>
          <a:blip r:embed="rId4"/>
          <a:stretch>
            <a:fillRect/>
          </a:stretch>
        </p:blipFill>
        <p:spPr>
          <a:xfrm>
            <a:off x="2938647" y="2468880"/>
            <a:ext cx="3862582" cy="3448734"/>
          </a:xfrm>
          <a:prstGeom prst="rect">
            <a:avLst/>
          </a:prstGeom>
        </p:spPr>
      </p:pic>
      <p:sp>
        <p:nvSpPr>
          <p:cNvPr id="13" name="TextBox 12">
            <a:extLst>
              <a:ext uri="{FF2B5EF4-FFF2-40B4-BE49-F238E27FC236}">
                <a16:creationId xmlns:a16="http://schemas.microsoft.com/office/drawing/2014/main" id="{AAA1892D-B2A5-4AEB-79DD-3C806A6D9D40}"/>
              </a:ext>
            </a:extLst>
          </p:cNvPr>
          <p:cNvSpPr txBox="1"/>
          <p:nvPr/>
        </p:nvSpPr>
        <p:spPr>
          <a:xfrm>
            <a:off x="1931285" y="5990376"/>
            <a:ext cx="7527040" cy="246221"/>
          </a:xfrm>
          <a:prstGeom prst="rect">
            <a:avLst/>
          </a:prstGeom>
          <a:noFill/>
        </p:spPr>
        <p:txBody>
          <a:bodyPr wrap="square">
            <a:spAutoFit/>
          </a:bodyPr>
          <a:lstStyle/>
          <a:p>
            <a:r>
              <a:rPr lang="en-IN" sz="1000" i="1" dirty="0">
                <a:latin typeface="Arial" panose="020B0604020202020204" pitchFamily="34" charset="0"/>
                <a:cs typeface="Arial" panose="020B0604020202020204" pitchFamily="34" charset="0"/>
              </a:rPr>
              <a:t>(Source: https://keydifferences.com/difference-between-job-analysis-and-job-description.html)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personspec.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Person Specification and Advertising</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Person specifications: candidate criteria are necessary and preferable (Asda, 2026).</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 important criteria include change leadership, digital capability, and stakeholder management (Asda, 2026).</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Candidates sourcing uses professional networks, such as LinkedIn and ASDA careers pages (Serdula, 2020).</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For example, candidates should have minimum 5 years of experience, should have business management qualification or internship certificate.</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07</a:t>
            </a:r>
            <a:endParaRPr lang="en-US" sz="900" dirty="0">
              <a:latin typeface="Arial" panose="020B0604020202020204" pitchFamily="34" charset="0"/>
            </a:endParaRPr>
          </a:p>
        </p:txBody>
      </p:sp>
      <p:pic>
        <p:nvPicPr>
          <p:cNvPr id="8" name="Picture 7" descr="What is a Person Specification?">
            <a:extLst>
              <a:ext uri="{FF2B5EF4-FFF2-40B4-BE49-F238E27FC236}">
                <a16:creationId xmlns:a16="http://schemas.microsoft.com/office/drawing/2014/main" id="{C39918F7-9E46-ADA1-69D5-9AE0E23A04DE}"/>
              </a:ext>
            </a:extLst>
          </p:cNvPr>
          <p:cNvPicPr>
            <a:picLocks noChangeAspect="1"/>
          </p:cNvPicPr>
          <p:nvPr/>
        </p:nvPicPr>
        <p:blipFill>
          <a:blip r:embed="rId4"/>
          <a:stretch>
            <a:fillRect/>
          </a:stretch>
        </p:blipFill>
        <p:spPr>
          <a:xfrm>
            <a:off x="7238492" y="2926080"/>
            <a:ext cx="2252980" cy="168973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id="{29087F15-1643-0141-1318-95B67F7C6DBE}"/>
              </a:ext>
            </a:extLst>
          </p:cNvPr>
          <p:cNvPicPr>
            <a:picLocks noChangeAspect="1"/>
          </p:cNvPicPr>
          <p:nvPr/>
        </p:nvPicPr>
        <p:blipFill>
          <a:blip r:embed="rId5"/>
          <a:stretch>
            <a:fillRect/>
          </a:stretch>
        </p:blipFill>
        <p:spPr>
          <a:xfrm>
            <a:off x="2527034" y="3015615"/>
            <a:ext cx="4597158" cy="3200399"/>
          </a:xfrm>
          <a:prstGeom prst="roundRect">
            <a:avLst>
              <a:gd name="adj" fmla="val 8594"/>
            </a:avLst>
          </a:prstGeom>
          <a:solidFill>
            <a:srgbClr val="FFFFFF">
              <a:shade val="85000"/>
            </a:srgbClr>
          </a:solidFill>
          <a:ln w="28575">
            <a:solidFill>
              <a:schemeClr val="tx1"/>
            </a:solid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structured.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Type 1 Interview: Structured Interview</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Structured interviews are based on a series of predetermined inquiries to assess all the applicants (Mueller and Segal, 2015).</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It is a more objective method that ensures that there is no bias and an equal process used to select (Mueller and Segal, 2015).</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Predetermined scoring guides are a better predictor of comparability of candidates across evaluation panels (Mueller and Segal, 2015).</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08</a:t>
            </a:r>
            <a:endParaRPr lang="en-US" sz="900" dirty="0">
              <a:latin typeface="Arial" panose="020B0604020202020204" pitchFamily="34" charset="0"/>
            </a:endParaRPr>
          </a:p>
        </p:txBody>
      </p:sp>
      <p:pic>
        <p:nvPicPr>
          <p:cNvPr id="8" name="Picture 7" descr="Structured Vs Unstructured Interviews: What's the Truth Behind Them?">
            <a:extLst>
              <a:ext uri="{FF2B5EF4-FFF2-40B4-BE49-F238E27FC236}">
                <a16:creationId xmlns:a16="http://schemas.microsoft.com/office/drawing/2014/main" id="{2843B11B-F9E8-DC39-A9B7-8263DFA2731F}"/>
              </a:ext>
            </a:extLst>
          </p:cNvPr>
          <p:cNvPicPr>
            <a:picLocks noChangeAspect="1"/>
          </p:cNvPicPr>
          <p:nvPr/>
        </p:nvPicPr>
        <p:blipFill>
          <a:blip r:embed="rId4"/>
          <a:stretch>
            <a:fillRect/>
          </a:stretch>
        </p:blipFill>
        <p:spPr>
          <a:xfrm>
            <a:off x="1447801" y="2926080"/>
            <a:ext cx="5460012" cy="3701891"/>
          </a:xfrm>
          <a:prstGeom prst="rect">
            <a:avLst/>
          </a:prstGeom>
        </p:spPr>
      </p:pic>
      <p:sp>
        <p:nvSpPr>
          <p:cNvPr id="11" name="TextBox 10">
            <a:extLst>
              <a:ext uri="{FF2B5EF4-FFF2-40B4-BE49-F238E27FC236}">
                <a16:creationId xmlns:a16="http://schemas.microsoft.com/office/drawing/2014/main" id="{ADD8E0FD-7E53-9D8E-30DB-FDC73718B343}"/>
              </a:ext>
            </a:extLst>
          </p:cNvPr>
          <p:cNvSpPr txBox="1"/>
          <p:nvPr/>
        </p:nvSpPr>
        <p:spPr>
          <a:xfrm>
            <a:off x="1575333" y="6309360"/>
            <a:ext cx="7527040" cy="246221"/>
          </a:xfrm>
          <a:prstGeom prst="rect">
            <a:avLst/>
          </a:prstGeom>
          <a:noFill/>
        </p:spPr>
        <p:txBody>
          <a:bodyPr wrap="square">
            <a:spAutoFit/>
          </a:bodyPr>
          <a:lstStyle/>
          <a:p>
            <a:r>
              <a:rPr lang="en-IN" sz="1000" i="1" dirty="0">
                <a:latin typeface="Arial" panose="020B0604020202020204" pitchFamily="34" charset="0"/>
                <a:cs typeface="Arial" panose="020B0604020202020204" pitchFamily="34" charset="0"/>
              </a:rPr>
              <a:t>(Source: https://blog.mettl.com/structured-vs-unstructured-interviews-whats-the-truth-behind-them/)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competency.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Interview - Type Two - Competency-Based Interview</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Interviews that are competency-based assess actual demonstration of fundamental professional skills.</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Questions focus on important competencies such as adaptive leadership (Byrne-Davis et al., 2024).</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Critically, change-based roles can be tackled very efficiently using this approach.</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09</a:t>
            </a:r>
            <a:endParaRPr lang="en-US" sz="900" dirty="0">
              <a:latin typeface="Arial" panose="020B0604020202020204" pitchFamily="34" charset="0"/>
            </a:endParaRPr>
          </a:p>
        </p:txBody>
      </p:sp>
      <p:pic>
        <p:nvPicPr>
          <p:cNvPr id="8" name="Picture 7" descr="Competency-Based Interview">
            <a:extLst>
              <a:ext uri="{FF2B5EF4-FFF2-40B4-BE49-F238E27FC236}">
                <a16:creationId xmlns:a16="http://schemas.microsoft.com/office/drawing/2014/main" id="{BF5C2053-4D70-D417-4BD1-D5D4DC164357}"/>
              </a:ext>
            </a:extLst>
          </p:cNvPr>
          <p:cNvPicPr>
            <a:picLocks noChangeAspect="1"/>
          </p:cNvPicPr>
          <p:nvPr/>
        </p:nvPicPr>
        <p:blipFill>
          <a:blip r:embed="rId4"/>
          <a:stretch>
            <a:fillRect/>
          </a:stretch>
        </p:blipFill>
        <p:spPr>
          <a:xfrm>
            <a:off x="1870286" y="2882265"/>
            <a:ext cx="6092614" cy="3427095"/>
          </a:xfrm>
          <a:prstGeom prst="rect">
            <a:avLst/>
          </a:prstGeom>
        </p:spPr>
      </p:pic>
      <p:sp>
        <p:nvSpPr>
          <p:cNvPr id="11" name="TextBox 10">
            <a:extLst>
              <a:ext uri="{FF2B5EF4-FFF2-40B4-BE49-F238E27FC236}">
                <a16:creationId xmlns:a16="http://schemas.microsoft.com/office/drawing/2014/main" id="{0FAE877C-082C-3347-516F-C52745D3F350}"/>
              </a:ext>
            </a:extLst>
          </p:cNvPr>
          <p:cNvSpPr txBox="1"/>
          <p:nvPr/>
        </p:nvSpPr>
        <p:spPr>
          <a:xfrm>
            <a:off x="1866900" y="5953126"/>
            <a:ext cx="6096000" cy="246221"/>
          </a:xfrm>
          <a:prstGeom prst="rect">
            <a:avLst/>
          </a:prstGeom>
          <a:noFill/>
        </p:spPr>
        <p:txBody>
          <a:bodyPr wrap="square">
            <a:spAutoFit/>
          </a:bodyPr>
          <a:lstStyle/>
          <a:p>
            <a:pPr algn="ctr"/>
            <a:r>
              <a:rPr lang="en-IN" sz="1000" i="1" dirty="0">
                <a:latin typeface="Arial" panose="020B0604020202020204" pitchFamily="34" charset="0"/>
                <a:cs typeface="Arial" panose="020B0604020202020204" pitchFamily="34" charset="0"/>
              </a:rPr>
              <a:t>(Source: https://www.collidu.com/presentation-competency-based-interview)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situational.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Type 3 Interview: Situational / Behavioural Interview</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Situational and behavioral interviewing assess how candidates respond to a hypothetical situation (Lisowski and Grajek, 2023).</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These techniques forecast performance based on controlled pointing decisions when under pressure.</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The method is known to recognize people who can fit in unstable conditions.</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10</a:t>
            </a:r>
            <a:endParaRPr lang="en-US" sz="900" dirty="0">
              <a:latin typeface="Arial" panose="020B0604020202020204" pitchFamily="34" charset="0"/>
            </a:endParaRPr>
          </a:p>
        </p:txBody>
      </p:sp>
      <p:pic>
        <p:nvPicPr>
          <p:cNvPr id="8" name="Picture 7" descr="46 Behavioral Interview Questions and How to Answer Them">
            <a:extLst>
              <a:ext uri="{FF2B5EF4-FFF2-40B4-BE49-F238E27FC236}">
                <a16:creationId xmlns:a16="http://schemas.microsoft.com/office/drawing/2014/main" id="{76531901-2659-539B-6035-23CB28401490}"/>
              </a:ext>
            </a:extLst>
          </p:cNvPr>
          <p:cNvPicPr>
            <a:picLocks noChangeAspect="1"/>
          </p:cNvPicPr>
          <p:nvPr/>
        </p:nvPicPr>
        <p:blipFill>
          <a:blip r:embed="rId4"/>
          <a:stretch>
            <a:fillRect/>
          </a:stretch>
        </p:blipFill>
        <p:spPr>
          <a:xfrm>
            <a:off x="2247710" y="2784753"/>
            <a:ext cx="5133975" cy="3208734"/>
          </a:xfrm>
          <a:prstGeom prst="rect">
            <a:avLst/>
          </a:prstGeom>
        </p:spPr>
      </p:pic>
      <p:sp>
        <p:nvSpPr>
          <p:cNvPr id="11" name="TextBox 10">
            <a:extLst>
              <a:ext uri="{FF2B5EF4-FFF2-40B4-BE49-F238E27FC236}">
                <a16:creationId xmlns:a16="http://schemas.microsoft.com/office/drawing/2014/main" id="{3E0DE01B-0C5B-486A-7F23-490B1FEA19BC}"/>
              </a:ext>
            </a:extLst>
          </p:cNvPr>
          <p:cNvSpPr txBox="1"/>
          <p:nvPr/>
        </p:nvSpPr>
        <p:spPr>
          <a:xfrm>
            <a:off x="2063496" y="6097965"/>
            <a:ext cx="6096000" cy="261610"/>
          </a:xfrm>
          <a:prstGeom prst="rect">
            <a:avLst/>
          </a:prstGeom>
          <a:noFill/>
        </p:spPr>
        <p:txBody>
          <a:bodyPr wrap="square">
            <a:spAutoFit/>
          </a:bodyPr>
          <a:lstStyle/>
          <a:p>
            <a:pPr algn="ctr"/>
            <a:r>
              <a:rPr lang="en-IN" sz="1100" i="1" dirty="0">
                <a:latin typeface="Arial" panose="020B0604020202020204" pitchFamily="34" charset="0"/>
                <a:cs typeface="Arial" panose="020B0604020202020204" pitchFamily="34" charset="0"/>
              </a:rPr>
              <a:t>(Source: https://www.g2.com/articles/behavioral-interview-questions)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decision.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Decision Making Methods: Virtual vs Face to Face</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Probing and competency questions make sure they thoroughly assess candidate suitability (Shahvaroughi et al., 2022).</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Virtual interviewing is cost effective and convenient on schedule.</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3A3A3A"/>
                </a:solidFill>
                <a:latin typeface="Arial" panose="020B0604020202020204" pitchFamily="34" charset="0"/>
                <a:ea typeface="Calibri" pitchFamily="34" charset="-122"/>
                <a:cs typeface="Arial" panose="020B0604020202020204" pitchFamily="34" charset="0"/>
              </a:rPr>
              <a:t>Face-to-face interviews are more effective in determining profound cultural fit.</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11</a:t>
            </a:r>
            <a:endParaRPr lang="en-US" sz="900" dirty="0">
              <a:latin typeface="Arial" panose="020B0604020202020204" pitchFamily="34" charset="0"/>
            </a:endParaRPr>
          </a:p>
        </p:txBody>
      </p:sp>
      <p:pic>
        <p:nvPicPr>
          <p:cNvPr id="8" name="Picture 7" descr="2. Deciding between face-to-face and web-conference interviews">
            <a:extLst>
              <a:ext uri="{FF2B5EF4-FFF2-40B4-BE49-F238E27FC236}">
                <a16:creationId xmlns:a16="http://schemas.microsoft.com/office/drawing/2014/main" id="{72B10485-02ED-ADD2-CA1D-D790166EADEE}"/>
              </a:ext>
            </a:extLst>
          </p:cNvPr>
          <p:cNvPicPr>
            <a:picLocks noChangeAspect="1"/>
          </p:cNvPicPr>
          <p:nvPr/>
        </p:nvPicPr>
        <p:blipFill>
          <a:blip r:embed="rId4"/>
          <a:stretch>
            <a:fillRect/>
          </a:stretch>
        </p:blipFill>
        <p:spPr>
          <a:xfrm>
            <a:off x="2839784" y="2679382"/>
            <a:ext cx="4543425" cy="3419475"/>
          </a:xfrm>
          <a:prstGeom prst="rect">
            <a:avLst/>
          </a:prstGeom>
        </p:spPr>
      </p:pic>
      <p:sp>
        <p:nvSpPr>
          <p:cNvPr id="11" name="TextBox 10">
            <a:extLst>
              <a:ext uri="{FF2B5EF4-FFF2-40B4-BE49-F238E27FC236}">
                <a16:creationId xmlns:a16="http://schemas.microsoft.com/office/drawing/2014/main" id="{A261E764-AF83-E53A-4FBA-A5D1A67CFBD1}"/>
              </a:ext>
            </a:extLst>
          </p:cNvPr>
          <p:cNvSpPr txBox="1"/>
          <p:nvPr/>
        </p:nvSpPr>
        <p:spPr>
          <a:xfrm>
            <a:off x="2063496" y="6097965"/>
            <a:ext cx="6096000" cy="430887"/>
          </a:xfrm>
          <a:prstGeom prst="rect">
            <a:avLst/>
          </a:prstGeom>
          <a:noFill/>
        </p:spPr>
        <p:txBody>
          <a:bodyPr wrap="square">
            <a:spAutoFit/>
          </a:bodyPr>
          <a:lstStyle/>
          <a:p>
            <a:pPr algn="ctr"/>
            <a:r>
              <a:rPr lang="en-IN" sz="1100" i="1" dirty="0">
                <a:latin typeface="Arial" panose="020B0604020202020204" pitchFamily="34" charset="0"/>
                <a:cs typeface="Arial" panose="020B0604020202020204" pitchFamily="34" charset="0"/>
              </a:rPr>
              <a:t>(Source: https://support.theaiminstitute.com/en/2.-deciding-between-face-to-face-and-web-conference-interviews)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B2B2B"/>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78BE20"/>
          </a:solidFill>
          <a:ln/>
        </p:spPr>
      </p:sp>
      <p:sp>
        <p:nvSpPr>
          <p:cNvPr id="3" name="Shape 1"/>
          <p:cNvSpPr/>
          <p:nvPr/>
        </p:nvSpPr>
        <p:spPr>
          <a:xfrm>
            <a:off x="9720072" y="2468880"/>
            <a:ext cx="1920240" cy="1920240"/>
          </a:xfrm>
          <a:prstGeom prst="ellipse">
            <a:avLst/>
          </a:prstGeom>
          <a:solidFill>
            <a:srgbClr val="FFFFFF"/>
          </a:solidFill>
          <a:ln w="19050">
            <a:solidFill>
              <a:srgbClr val="FFFFFF"/>
            </a:solidFill>
            <a:prstDash val="solid"/>
          </a:ln>
        </p:spPr>
      </p:sp>
      <p:pic>
        <p:nvPicPr>
          <p:cNvPr id="4" name="Image 0" descr="conclusion.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FFFFFF"/>
                </a:solidFill>
                <a:latin typeface="Arial Nova" panose="020F0502020204030204" pitchFamily="34" charset="0"/>
                <a:ea typeface="Cambria" pitchFamily="34" charset="-122"/>
                <a:cs typeface="Cambria" pitchFamily="34" charset="-120"/>
              </a:rPr>
              <a:t>Conclusion</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100" dirty="0">
                <a:solidFill>
                  <a:srgbClr val="E4E4E4"/>
                </a:solidFill>
                <a:latin typeface="Arial" panose="020B0604020202020204" pitchFamily="34" charset="0"/>
                <a:ea typeface="Calibri" pitchFamily="34" charset="-122"/>
                <a:cs typeface="Arial" panose="020B0604020202020204" pitchFamily="34" charset="0"/>
              </a:rPr>
              <a:t>Successful organizational change at ASDA involves very strategic and objective recruitment practices.</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E4E4E4"/>
                </a:solidFill>
                <a:latin typeface="Arial" panose="020B0604020202020204" pitchFamily="34" charset="0"/>
                <a:ea typeface="Calibri" pitchFamily="34" charset="-122"/>
                <a:cs typeface="Arial" panose="020B0604020202020204" pitchFamily="34" charset="0"/>
              </a:rPr>
              <a:t>Combining an organized job analysis process and specifications is a way of matching talent with Project Future.</a:t>
            </a:r>
            <a:endParaRPr lang="en-US" sz="1100" dirty="0">
              <a:latin typeface="Arial" panose="020B0604020202020204" pitchFamily="34" charset="0"/>
            </a:endParaRPr>
          </a:p>
          <a:p>
            <a:pPr marL="177800" indent="-177800">
              <a:lnSpc>
                <a:spcPct val="115000"/>
              </a:lnSpc>
              <a:spcAft>
                <a:spcPts val="1400"/>
              </a:spcAft>
              <a:buSzPct val="100000"/>
              <a:buChar char="▪"/>
            </a:pPr>
            <a:r>
              <a:rPr lang="en-US" sz="1100" dirty="0">
                <a:solidFill>
                  <a:srgbClr val="E4E4E4"/>
                </a:solidFill>
                <a:latin typeface="Arial" panose="020B0604020202020204" pitchFamily="34" charset="0"/>
                <a:ea typeface="Calibri" pitchFamily="34" charset="-122"/>
                <a:cs typeface="Arial" panose="020B0604020202020204" pitchFamily="34" charset="0"/>
              </a:rPr>
              <a:t>Multi-method and structured interview systems always ensure there is an appropriate and very consistent way of selection.</a:t>
            </a:r>
            <a:endParaRPr lang="en-US" sz="11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12</a:t>
            </a:r>
            <a:endParaRPr lang="en-US" sz="900" dirty="0">
              <a:latin typeface="Arial" panose="020B0604020202020204" pitchFamily="34" charset="0"/>
            </a:endParaRPr>
          </a:p>
        </p:txBody>
      </p:sp>
      <p:pic>
        <p:nvPicPr>
          <p:cNvPr id="8" name="Picture 7" descr="65 Inspiring Quotes About Change and Growth in Life">
            <a:extLst>
              <a:ext uri="{FF2B5EF4-FFF2-40B4-BE49-F238E27FC236}">
                <a16:creationId xmlns:a16="http://schemas.microsoft.com/office/drawing/2014/main" id="{C8759602-0358-C434-F27D-76E2953723C2}"/>
              </a:ext>
            </a:extLst>
          </p:cNvPr>
          <p:cNvPicPr>
            <a:picLocks noChangeAspect="1"/>
          </p:cNvPicPr>
          <p:nvPr/>
        </p:nvPicPr>
        <p:blipFill>
          <a:blip r:embed="rId4"/>
          <a:stretch>
            <a:fillRect/>
          </a:stretch>
        </p:blipFill>
        <p:spPr>
          <a:xfrm>
            <a:off x="3071622" y="2753106"/>
            <a:ext cx="3272028" cy="327202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7F5"/>
        </a:solidFill>
        <a:effectLst/>
      </p:bgPr>
    </p:bg>
    <p:spTree>
      <p:nvGrpSpPr>
        <p:cNvPr id="1" name=""/>
        <p:cNvGrpSpPr/>
        <p:nvPr/>
      </p:nvGrpSpPr>
      <p:grpSpPr>
        <a:xfrm>
          <a:off x="0" y="0"/>
          <a:ext cx="0" cy="0"/>
          <a:chOff x="0" y="0"/>
          <a:chExt cx="0" cy="0"/>
        </a:xfrm>
      </p:grpSpPr>
      <p:sp>
        <p:nvSpPr>
          <p:cNvPr id="2" name="Shape 0"/>
          <p:cNvSpPr/>
          <p:nvPr/>
        </p:nvSpPr>
        <p:spPr>
          <a:xfrm>
            <a:off x="9171432" y="0"/>
            <a:ext cx="3017520" cy="6858000"/>
          </a:xfrm>
          <a:prstGeom prst="rect">
            <a:avLst/>
          </a:prstGeom>
          <a:solidFill>
            <a:srgbClr val="2B2B2B"/>
          </a:solidFill>
          <a:ln/>
        </p:spPr>
      </p:sp>
      <p:sp>
        <p:nvSpPr>
          <p:cNvPr id="3" name="Shape 1"/>
          <p:cNvSpPr/>
          <p:nvPr/>
        </p:nvSpPr>
        <p:spPr>
          <a:xfrm>
            <a:off x="9720072" y="2468880"/>
            <a:ext cx="1920240" cy="1920240"/>
          </a:xfrm>
          <a:prstGeom prst="ellipse">
            <a:avLst/>
          </a:prstGeom>
          <a:solidFill>
            <a:srgbClr val="FFFFFF">
              <a:alpha val="12000"/>
            </a:srgbClr>
          </a:solidFill>
          <a:ln w="19050">
            <a:solidFill>
              <a:srgbClr val="FFFFFF"/>
            </a:solidFill>
            <a:prstDash val="solid"/>
          </a:ln>
        </p:spPr>
      </p:sp>
      <p:pic>
        <p:nvPicPr>
          <p:cNvPr id="4" name="Image 0" descr="recommend.png"/>
          <p:cNvPicPr>
            <a:picLocks noChangeAspect="1"/>
          </p:cNvPicPr>
          <p:nvPr/>
        </p:nvPicPr>
        <p:blipFill>
          <a:blip r:embed="rId3"/>
          <a:stretch>
            <a:fillRect/>
          </a:stretch>
        </p:blipFill>
        <p:spPr>
          <a:xfrm>
            <a:off x="10177272" y="2926080"/>
            <a:ext cx="1005840" cy="1005840"/>
          </a:xfrm>
          <a:prstGeom prst="rect">
            <a:avLst/>
          </a:prstGeom>
        </p:spPr>
      </p:pic>
      <p:sp>
        <p:nvSpPr>
          <p:cNvPr id="5" name="Text 2"/>
          <p:cNvSpPr/>
          <p:nvPr/>
        </p:nvSpPr>
        <p:spPr>
          <a:xfrm>
            <a:off x="594360" y="502920"/>
            <a:ext cx="7863840" cy="640080"/>
          </a:xfrm>
          <a:prstGeom prst="rect">
            <a:avLst/>
          </a:prstGeom>
          <a:noFill/>
          <a:ln/>
        </p:spPr>
        <p:txBody>
          <a:bodyPr wrap="square" rtlCol="0" anchor="t"/>
          <a:lstStyle/>
          <a:p>
            <a:pPr marL="0" indent="0" algn="l">
              <a:buNone/>
            </a:pPr>
            <a:r>
              <a:rPr lang="en-US" sz="1400" b="1" dirty="0">
                <a:solidFill>
                  <a:srgbClr val="2B2B2B"/>
                </a:solidFill>
                <a:latin typeface="Arial Nova" panose="020F0502020204030204" pitchFamily="34" charset="0"/>
                <a:ea typeface="Cambria" pitchFamily="34" charset="-122"/>
                <a:cs typeface="Cambria" pitchFamily="34" charset="-120"/>
              </a:rPr>
              <a:t>Recommendations</a:t>
            </a:r>
            <a:endParaRPr lang="en-US" sz="1400" dirty="0">
              <a:latin typeface="Arial" panose="020B0604020202020204" pitchFamily="34" charset="0"/>
            </a:endParaRPr>
          </a:p>
        </p:txBody>
      </p:sp>
      <p:sp>
        <p:nvSpPr>
          <p:cNvPr id="6" name="Shape 3"/>
          <p:cNvSpPr/>
          <p:nvPr/>
        </p:nvSpPr>
        <p:spPr>
          <a:xfrm>
            <a:off x="594360" y="1143000"/>
            <a:ext cx="457200" cy="0"/>
          </a:xfrm>
          <a:prstGeom prst="line">
            <a:avLst/>
          </a:prstGeom>
          <a:noFill/>
          <a:ln w="25400">
            <a:solidFill>
              <a:srgbClr val="78BE20"/>
            </a:solidFill>
            <a:prstDash val="solid"/>
          </a:ln>
        </p:spPr>
      </p:sp>
      <p:sp>
        <p:nvSpPr>
          <p:cNvPr id="7" name="Text 4"/>
          <p:cNvSpPr/>
          <p:nvPr/>
        </p:nvSpPr>
        <p:spPr>
          <a:xfrm>
            <a:off x="594360" y="1463040"/>
            <a:ext cx="7863840" cy="4846320"/>
          </a:xfrm>
          <a:prstGeom prst="rect">
            <a:avLst/>
          </a:prstGeom>
          <a:noFill/>
          <a:ln/>
        </p:spPr>
        <p:txBody>
          <a:bodyPr wrap="square" lIns="0" tIns="0" rIns="0" bIns="0" rtlCol="0" anchor="t"/>
          <a:lstStyle/>
          <a:p>
            <a:pPr marL="177800" indent="-177800">
              <a:lnSpc>
                <a:spcPct val="115000"/>
              </a:lnSpc>
              <a:spcAft>
                <a:spcPts val="1400"/>
              </a:spcAft>
              <a:buSzPct val="100000"/>
              <a:buChar char="▪"/>
            </a:pPr>
            <a:r>
              <a:rPr lang="en-US" sz="1600" dirty="0">
                <a:solidFill>
                  <a:srgbClr val="3A3A3A"/>
                </a:solidFill>
                <a:latin typeface="Arial" panose="020B0604020202020204" pitchFamily="34" charset="0"/>
                <a:ea typeface="Calibri" pitchFamily="34" charset="-122"/>
                <a:cs typeface="Arial" panose="020B0604020202020204" pitchFamily="34" charset="0"/>
              </a:rPr>
              <a:t>Recommendation 1: ASDA will need to adopt unified structured interviews so that the appraisal of the applicants is high in terms of consistency and unbiasedness (Mueller and Segal, 2015).</a:t>
            </a:r>
            <a:endParaRPr lang="en-US" sz="1600" dirty="0">
              <a:latin typeface="Arial" panose="020B0604020202020204" pitchFamily="34" charset="0"/>
            </a:endParaRPr>
          </a:p>
          <a:p>
            <a:pPr marL="177800" indent="-177800">
              <a:lnSpc>
                <a:spcPct val="115000"/>
              </a:lnSpc>
              <a:spcAft>
                <a:spcPts val="1400"/>
              </a:spcAft>
              <a:buSzPct val="100000"/>
              <a:buChar char="▪"/>
            </a:pPr>
            <a:r>
              <a:rPr lang="en-US" sz="1600" dirty="0">
                <a:solidFill>
                  <a:srgbClr val="3A3A3A"/>
                </a:solidFill>
                <a:latin typeface="Arial" panose="020B0604020202020204" pitchFamily="34" charset="0"/>
                <a:ea typeface="Calibri" pitchFamily="34" charset="-122"/>
                <a:cs typeface="Arial" panose="020B0604020202020204" pitchFamily="34" charset="0"/>
              </a:rPr>
              <a:t>Recommendation 2: Adequate competency-based questions should be used by the selection panels in assessing real-world evidence of leadership ability in a systematic way (Byrne-Davis et al., 2024).</a:t>
            </a:r>
            <a:endParaRPr lang="en-US" sz="1600" dirty="0">
              <a:latin typeface="Arial" panose="020B0604020202020204" pitchFamily="34" charset="0"/>
            </a:endParaRPr>
          </a:p>
          <a:p>
            <a:pPr marL="177800" indent="-177800">
              <a:lnSpc>
                <a:spcPct val="115000"/>
              </a:lnSpc>
              <a:spcAft>
                <a:spcPts val="1400"/>
              </a:spcAft>
              <a:buSzPct val="100000"/>
              <a:buChar char="▪"/>
            </a:pPr>
            <a:r>
              <a:rPr lang="en-US" sz="1600" dirty="0">
                <a:solidFill>
                  <a:srgbClr val="3A3A3A"/>
                </a:solidFill>
                <a:latin typeface="Arial" panose="020B0604020202020204" pitchFamily="34" charset="0"/>
                <a:ea typeface="Calibri" pitchFamily="34" charset="-122"/>
                <a:cs typeface="Arial" panose="020B0604020202020204" pitchFamily="34" charset="0"/>
              </a:rPr>
              <a:t>Recommendation 3: HR needs to implement virtual screening and face-to-face final as a method to compromise cost and engagement with candidates.</a:t>
            </a:r>
            <a:endParaRPr lang="en-US" sz="1600" dirty="0">
              <a:latin typeface="Arial" panose="020B0604020202020204" pitchFamily="34" charset="0"/>
            </a:endParaRPr>
          </a:p>
          <a:p>
            <a:pPr marL="177800" indent="-177800">
              <a:lnSpc>
                <a:spcPct val="115000"/>
              </a:lnSpc>
              <a:spcAft>
                <a:spcPts val="1400"/>
              </a:spcAft>
              <a:buSzPct val="100000"/>
              <a:buChar char="▪"/>
            </a:pPr>
            <a:r>
              <a:rPr lang="en-US" sz="1600" dirty="0">
                <a:solidFill>
                  <a:srgbClr val="3A3A3A"/>
                </a:solidFill>
                <a:latin typeface="Arial" panose="020B0604020202020204" pitchFamily="34" charset="0"/>
                <a:ea typeface="Calibri" pitchFamily="34" charset="-122"/>
                <a:cs typeface="Arial" panose="020B0604020202020204" pitchFamily="34" charset="0"/>
              </a:rPr>
              <a:t>Recommendation 4: Recruitment leaders have to coordinate job analysis and explicit requirements to focus on essential transfer of skills (Elomaki, 2020).</a:t>
            </a:r>
            <a:endParaRPr lang="en-US" sz="1600" dirty="0">
              <a:latin typeface="Arial" panose="020B0604020202020204" pitchFamily="34" charset="0"/>
            </a:endParaRPr>
          </a:p>
        </p:txBody>
      </p:sp>
      <p:sp>
        <p:nvSpPr>
          <p:cNvPr id="9" name="Text 5"/>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13</a:t>
            </a:r>
            <a:endParaRPr lang="en-US" sz="900" dirty="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2B2B2B"/>
        </a:solidFill>
        <a:effectLst/>
      </p:bgPr>
    </p:bg>
    <p:spTree>
      <p:nvGrpSpPr>
        <p:cNvPr id="1" name=""/>
        <p:cNvGrpSpPr/>
        <p:nvPr/>
      </p:nvGrpSpPr>
      <p:grpSpPr>
        <a:xfrm>
          <a:off x="0" y="0"/>
          <a:ext cx="0" cy="0"/>
          <a:chOff x="0" y="0"/>
          <a:chExt cx="0" cy="0"/>
        </a:xfrm>
      </p:grpSpPr>
      <p:sp>
        <p:nvSpPr>
          <p:cNvPr id="2" name="Shape 0"/>
          <p:cNvSpPr/>
          <p:nvPr/>
        </p:nvSpPr>
        <p:spPr>
          <a:xfrm>
            <a:off x="3992880" y="868680"/>
            <a:ext cx="4206240" cy="4206240"/>
          </a:xfrm>
          <a:prstGeom prst="ellipse">
            <a:avLst/>
          </a:prstGeom>
          <a:solidFill>
            <a:srgbClr val="78BE20">
              <a:alpha val="10000"/>
            </a:srgbClr>
          </a:solidFill>
          <a:ln/>
        </p:spPr>
        <p:txBody>
          <a:bodyPr/>
          <a:lstStyle/>
          <a:p>
            <a:endParaRPr lang="en-IN"/>
          </a:p>
        </p:txBody>
      </p:sp>
      <p:sp>
        <p:nvSpPr>
          <p:cNvPr id="3" name="Shape 1"/>
          <p:cNvSpPr/>
          <p:nvPr/>
        </p:nvSpPr>
        <p:spPr>
          <a:xfrm>
            <a:off x="731520" y="365760"/>
            <a:ext cx="1005840" cy="1005840"/>
          </a:xfrm>
          <a:prstGeom prst="ellipse">
            <a:avLst/>
          </a:prstGeom>
          <a:solidFill>
            <a:srgbClr val="78BE20"/>
          </a:solidFill>
          <a:ln/>
        </p:spPr>
      </p:sp>
      <p:pic>
        <p:nvPicPr>
          <p:cNvPr id="4" name="Image 0" descr="reference.png"/>
          <p:cNvPicPr>
            <a:picLocks noChangeAspect="1"/>
          </p:cNvPicPr>
          <p:nvPr/>
        </p:nvPicPr>
        <p:blipFill>
          <a:blip r:embed="rId3"/>
          <a:stretch>
            <a:fillRect/>
          </a:stretch>
        </p:blipFill>
        <p:spPr>
          <a:xfrm>
            <a:off x="886968" y="521208"/>
            <a:ext cx="694944" cy="694944"/>
          </a:xfrm>
          <a:prstGeom prst="rect">
            <a:avLst/>
          </a:prstGeom>
        </p:spPr>
      </p:pic>
      <p:sp>
        <p:nvSpPr>
          <p:cNvPr id="8" name="Shape 5"/>
          <p:cNvSpPr/>
          <p:nvPr/>
        </p:nvSpPr>
        <p:spPr>
          <a:xfrm>
            <a:off x="594360" y="5806440"/>
            <a:ext cx="10972800" cy="0"/>
          </a:xfrm>
          <a:prstGeom prst="line">
            <a:avLst/>
          </a:prstGeom>
          <a:noFill/>
          <a:ln w="9525">
            <a:solidFill>
              <a:srgbClr val="555555"/>
            </a:solidFill>
            <a:prstDash val="solid"/>
          </a:ln>
        </p:spPr>
      </p:sp>
      <p:sp>
        <p:nvSpPr>
          <p:cNvPr id="11" name="Text 7"/>
          <p:cNvSpPr/>
          <p:nvPr/>
        </p:nvSpPr>
        <p:spPr>
          <a:xfrm>
            <a:off x="11365992" y="6400800"/>
            <a:ext cx="548640" cy="274320"/>
          </a:xfrm>
          <a:prstGeom prst="rect">
            <a:avLst/>
          </a:prstGeom>
          <a:noFill/>
          <a:ln/>
        </p:spPr>
        <p:txBody>
          <a:bodyPr wrap="square" rtlCol="0" anchor="ctr"/>
          <a:lstStyle/>
          <a:p>
            <a:pPr marL="0" indent="0" algn="r">
              <a:buNone/>
            </a:pPr>
            <a:r>
              <a:rPr lang="en-US" sz="900" dirty="0">
                <a:solidFill>
                  <a:srgbClr val="8A8A8A"/>
                </a:solidFill>
                <a:latin typeface="Arial" panose="020B0604020202020204" pitchFamily="34" charset="0"/>
                <a:ea typeface="Calibri" pitchFamily="34" charset="-122"/>
                <a:cs typeface="Arial" panose="020B0604020202020204" pitchFamily="34" charset="0"/>
              </a:rPr>
              <a:t>14</a:t>
            </a:r>
            <a:endParaRPr lang="en-US" sz="900" dirty="0">
              <a:latin typeface="Arial" panose="020B0604020202020204" pitchFamily="34" charset="0"/>
            </a:endParaRPr>
          </a:p>
        </p:txBody>
      </p:sp>
      <p:sp>
        <p:nvSpPr>
          <p:cNvPr id="14" name="Text 2">
            <a:extLst>
              <a:ext uri="{FF2B5EF4-FFF2-40B4-BE49-F238E27FC236}">
                <a16:creationId xmlns:a16="http://schemas.microsoft.com/office/drawing/2014/main" id="{5CF467BA-864C-3AAA-FCED-3C58C58A227C}"/>
              </a:ext>
            </a:extLst>
          </p:cNvPr>
          <p:cNvSpPr/>
          <p:nvPr/>
        </p:nvSpPr>
        <p:spPr>
          <a:xfrm>
            <a:off x="1823085" y="614172"/>
            <a:ext cx="7863840" cy="640080"/>
          </a:xfrm>
          <a:prstGeom prst="rect">
            <a:avLst/>
          </a:prstGeom>
          <a:noFill/>
          <a:ln/>
        </p:spPr>
        <p:txBody>
          <a:bodyPr wrap="square" rtlCol="0" anchor="t"/>
          <a:lstStyle/>
          <a:p>
            <a:pPr marL="0" indent="0" algn="l">
              <a:buNone/>
            </a:pPr>
            <a:r>
              <a:rPr lang="en-US" sz="1400" b="1" dirty="0">
                <a:solidFill>
                  <a:schemeClr val="accent6"/>
                </a:solidFill>
                <a:latin typeface="Arial Nova" panose="020F0502020204030204" pitchFamily="34" charset="0"/>
                <a:ea typeface="Cambria" pitchFamily="34" charset="-122"/>
                <a:cs typeface="Cambria" pitchFamily="34" charset="-120"/>
              </a:rPr>
              <a:t>Reference List</a:t>
            </a:r>
            <a:endParaRPr lang="en-US" sz="1400" dirty="0">
              <a:solidFill>
                <a:schemeClr val="accent6"/>
              </a:solidFill>
              <a:latin typeface="Arial" panose="020B0604020202020204" pitchFamily="34" charset="0"/>
            </a:endParaRPr>
          </a:p>
        </p:txBody>
      </p:sp>
      <p:sp>
        <p:nvSpPr>
          <p:cNvPr id="16" name="TextBox 15">
            <a:extLst>
              <a:ext uri="{FF2B5EF4-FFF2-40B4-BE49-F238E27FC236}">
                <a16:creationId xmlns:a16="http://schemas.microsoft.com/office/drawing/2014/main" id="{30D161A4-1BD0-FE65-B9F8-079D19BE6624}"/>
              </a:ext>
            </a:extLst>
          </p:cNvPr>
          <p:cNvSpPr txBox="1"/>
          <p:nvPr/>
        </p:nvSpPr>
        <p:spPr>
          <a:xfrm>
            <a:off x="151447" y="1410893"/>
            <a:ext cx="11858625" cy="5363007"/>
          </a:xfrm>
          <a:prstGeom prst="rect">
            <a:avLst/>
          </a:prstGeom>
          <a:noFill/>
        </p:spPr>
        <p:txBody>
          <a:bodyPr wrap="square">
            <a:spAutoFit/>
          </a:bodyPr>
          <a:lstStyle/>
          <a:p>
            <a:pPr marL="171450" indent="-171450" algn="just">
              <a:spcAft>
                <a:spcPts val="800"/>
              </a:spcAft>
              <a:buFont typeface="Arial" panose="020B0604020202020204" pitchFamily="34" charset="0"/>
              <a:buChar char="•"/>
            </a:pPr>
            <a:r>
              <a:rPr lang="en-IN" sz="1050" kern="100" dirty="0" err="1">
                <a:solidFill>
                  <a:schemeClr val="bg1"/>
                </a:solidFill>
                <a:effectLst/>
                <a:latin typeface="Arial" panose="020B0604020202020204" pitchFamily="34" charset="0"/>
                <a:ea typeface="Calibri" panose="020F0502020204030204" pitchFamily="34" charset="0"/>
              </a:rPr>
              <a:t>Radojev</a:t>
            </a:r>
            <a:r>
              <a:rPr lang="en-IN" sz="1050" kern="100" dirty="0">
                <a:solidFill>
                  <a:schemeClr val="bg1"/>
                </a:solidFill>
                <a:effectLst/>
                <a:latin typeface="Arial" panose="020B0604020202020204" pitchFamily="34" charset="0"/>
                <a:ea typeface="Calibri" panose="020F0502020204030204" pitchFamily="34" charset="0"/>
              </a:rPr>
              <a:t>, H. (2025) </a:t>
            </a:r>
            <a:r>
              <a:rPr lang="en-IN" sz="1050" i="1" kern="100" dirty="0">
                <a:solidFill>
                  <a:schemeClr val="bg1"/>
                </a:solidFill>
                <a:effectLst/>
                <a:latin typeface="Arial" panose="020B0604020202020204" pitchFamily="34" charset="0"/>
                <a:ea typeface="Calibri" panose="020F0502020204030204" pitchFamily="34" charset="0"/>
              </a:rPr>
              <a:t>Asda profits improve off the back of strong George performance despite sales slump</a:t>
            </a:r>
            <a:r>
              <a:rPr lang="en-IN" sz="1050" kern="100" dirty="0">
                <a:solidFill>
                  <a:schemeClr val="bg1"/>
                </a:solidFill>
                <a:effectLst/>
                <a:latin typeface="Arial" panose="020B0604020202020204" pitchFamily="34" charset="0"/>
                <a:ea typeface="Calibri" panose="020F0502020204030204" pitchFamily="34" charset="0"/>
              </a:rPr>
              <a:t>. </a:t>
            </a:r>
            <a:r>
              <a:rPr lang="en-IN" sz="1050" i="1" kern="100" dirty="0">
                <a:solidFill>
                  <a:schemeClr val="bg1"/>
                </a:solidFill>
                <a:effectLst/>
                <a:latin typeface="Arial" panose="020B0604020202020204" pitchFamily="34" charset="0"/>
                <a:ea typeface="Calibri" panose="020F0502020204030204" pitchFamily="34" charset="0"/>
              </a:rPr>
              <a:t>Retail Week</a:t>
            </a:r>
            <a:r>
              <a:rPr lang="en-IN" sz="1050" kern="100" dirty="0">
                <a:solidFill>
                  <a:schemeClr val="bg1"/>
                </a:solidFill>
                <a:effectLst/>
                <a:latin typeface="Arial" panose="020B0604020202020204" pitchFamily="34" charset="0"/>
                <a:ea typeface="Calibri" panose="020F0502020204030204" pitchFamily="34" charset="0"/>
              </a:rPr>
              <a:t>, 14 March.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https://www.retail-week.com/grocery/asda-profits-improve-off-the-back-of-strong-george-performance/7048319.article</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Asda (2024) </a:t>
            </a:r>
            <a:r>
              <a:rPr lang="en-IN" sz="1050" i="1" kern="100" dirty="0">
                <a:solidFill>
                  <a:schemeClr val="bg1"/>
                </a:solidFill>
                <a:effectLst/>
                <a:latin typeface="Arial" panose="020B0604020202020204" pitchFamily="34" charset="0"/>
                <a:ea typeface="Calibri" panose="020F0502020204030204" pitchFamily="34" charset="0"/>
              </a:rPr>
              <a:t>Project Future: Driving Asda's transformation</a:t>
            </a:r>
            <a:r>
              <a:rPr lang="en-IN" sz="1050" kern="100" dirty="0">
                <a:solidFill>
                  <a:schemeClr val="bg1"/>
                </a:solidFill>
                <a:effectLst/>
                <a:latin typeface="Arial" panose="020B0604020202020204" pitchFamily="34" charset="0"/>
                <a:ea typeface="Calibri" panose="020F0502020204030204" pitchFamily="34" charset="0"/>
              </a:rPr>
              <a:t>.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5">
                  <a:extLst>
                    <a:ext uri="{A12FA001-AC4F-418D-AE19-62706E023703}">
                      <ahyp:hlinkClr xmlns:ahyp="http://schemas.microsoft.com/office/drawing/2018/hyperlinkcolor" val="tx"/>
                    </a:ext>
                  </a:extLst>
                </a:hlinkClick>
              </a:rPr>
              <a:t>https://corporate.asda.com/20240925/project-future-driving-asdas-transformation</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Asda (2025) </a:t>
            </a:r>
            <a:r>
              <a:rPr lang="en-IN" sz="1050" i="1" kern="100" dirty="0">
                <a:solidFill>
                  <a:schemeClr val="bg1"/>
                </a:solidFill>
                <a:effectLst/>
                <a:latin typeface="Arial" panose="020B0604020202020204" pitchFamily="34" charset="0"/>
                <a:ea typeface="Calibri" panose="020F0502020204030204" pitchFamily="34" charset="0"/>
              </a:rPr>
              <a:t>Our story</a:t>
            </a:r>
            <a:r>
              <a:rPr lang="en-IN" sz="1050" kern="100" dirty="0">
                <a:solidFill>
                  <a:schemeClr val="bg1"/>
                </a:solidFill>
                <a:effectLst/>
                <a:latin typeface="Arial" panose="020B0604020202020204" pitchFamily="34" charset="0"/>
                <a:ea typeface="Calibri" panose="020F0502020204030204" pitchFamily="34" charset="0"/>
              </a:rPr>
              <a:t>.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6">
                  <a:extLst>
                    <a:ext uri="{A12FA001-AC4F-418D-AE19-62706E023703}">
                      <ahyp:hlinkClr xmlns:ahyp="http://schemas.microsoft.com/office/drawing/2018/hyperlinkcolor" val="tx"/>
                    </a:ext>
                  </a:extLst>
                </a:hlinkClick>
              </a:rPr>
              <a:t>https://corporate.asda.com/our-story/company-facts</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Asda (2026) </a:t>
            </a:r>
            <a:r>
              <a:rPr lang="en-IN" sz="1050" i="1" kern="100" dirty="0">
                <a:solidFill>
                  <a:schemeClr val="bg1"/>
                </a:solidFill>
                <a:effectLst/>
                <a:latin typeface="Arial" panose="020B0604020202020204" pitchFamily="34" charset="0"/>
                <a:ea typeface="Calibri" panose="020F0502020204030204" pitchFamily="34" charset="0"/>
              </a:rPr>
              <a:t>Asda Jobs</a:t>
            </a:r>
            <a:r>
              <a:rPr lang="en-IN" sz="1050" kern="100" dirty="0">
                <a:solidFill>
                  <a:schemeClr val="bg1"/>
                </a:solidFill>
                <a:effectLst/>
                <a:latin typeface="Arial" panose="020B0604020202020204" pitchFamily="34" charset="0"/>
                <a:ea typeface="Calibri" panose="020F0502020204030204" pitchFamily="34" charset="0"/>
              </a:rPr>
              <a:t>.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7">
                  <a:extLst>
                    <a:ext uri="{A12FA001-AC4F-418D-AE19-62706E023703}">
                      <ahyp:hlinkClr xmlns:ahyp="http://schemas.microsoft.com/office/drawing/2018/hyperlinkcolor" val="tx"/>
                    </a:ext>
                  </a:extLst>
                </a:hlinkClick>
              </a:rPr>
              <a:t>https://www.asda.jobs/</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Bellis Finco plc (2024) </a:t>
            </a:r>
            <a:r>
              <a:rPr lang="en-IN" sz="1050" i="1" kern="100" dirty="0">
                <a:solidFill>
                  <a:schemeClr val="bg1"/>
                </a:solidFill>
                <a:effectLst/>
                <a:latin typeface="Arial" panose="020B0604020202020204" pitchFamily="34" charset="0"/>
                <a:ea typeface="Calibri" panose="020F0502020204030204" pitchFamily="34" charset="0"/>
              </a:rPr>
              <a:t>Annual report and financial statements 2023</a:t>
            </a:r>
            <a:r>
              <a:rPr lang="en-IN" sz="1050" kern="100" dirty="0">
                <a:solidFill>
                  <a:schemeClr val="bg1"/>
                </a:solidFill>
                <a:effectLst/>
                <a:latin typeface="Arial" panose="020B0604020202020204" pitchFamily="34" charset="0"/>
                <a:ea typeface="Calibri" panose="020F0502020204030204" pitchFamily="34" charset="0"/>
              </a:rPr>
              <a:t>.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8">
                  <a:extLst>
                    <a:ext uri="{A12FA001-AC4F-418D-AE19-62706E023703}">
                      <ahyp:hlinkClr xmlns:ahyp="http://schemas.microsoft.com/office/drawing/2018/hyperlinkcolor" val="tx"/>
                    </a:ext>
                  </a:extLst>
                </a:hlinkClick>
              </a:rPr>
              <a:t>https://asdagroceries.scene7.com/is/content/asdagroceries/Z%20FUTURE/Microsites/Corporate/Bellis_Finco_plc_Annual_Report_and_Financial_Statements_31_December_2023.pdf</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Byrne-Davis, L., Carr, N., Roy, T., Chowdhury, S., Omer, U., Nawaz, S., Advani, D., Byrne, O. and Hart, J. (2024) 'Challenges and opportunities for competency-based health professional education in Bangladesh: an interview, observation and mapping study', </a:t>
            </a:r>
            <a:r>
              <a:rPr lang="en-IN" sz="1050" i="1" kern="100" dirty="0">
                <a:solidFill>
                  <a:schemeClr val="bg1"/>
                </a:solidFill>
                <a:effectLst/>
                <a:latin typeface="Arial" panose="020B0604020202020204" pitchFamily="34" charset="0"/>
                <a:ea typeface="Calibri" panose="020F0502020204030204" pitchFamily="34" charset="0"/>
              </a:rPr>
              <a:t>BMC Medical Education</a:t>
            </a:r>
            <a:r>
              <a:rPr lang="en-IN" sz="1050" kern="100" dirty="0">
                <a:solidFill>
                  <a:schemeClr val="bg1"/>
                </a:solidFill>
                <a:effectLst/>
                <a:latin typeface="Arial" panose="020B0604020202020204" pitchFamily="34" charset="0"/>
                <a:ea typeface="Calibri" panose="020F0502020204030204" pitchFamily="34" charset="0"/>
              </a:rPr>
              <a:t>, 24(1), p. 629.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9">
                  <a:extLst>
                    <a:ext uri="{A12FA001-AC4F-418D-AE19-62706E023703}">
                      <ahyp:hlinkClr xmlns:ahyp="http://schemas.microsoft.com/office/drawing/2018/hyperlinkcolor" val="tx"/>
                    </a:ext>
                  </a:extLst>
                </a:hlinkClick>
              </a:rPr>
              <a:t>https://link.springer.com/content/pdf/10.1186/s12909-024-05558-0.pdf</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Dessler, G. (2020) </a:t>
            </a:r>
            <a:r>
              <a:rPr lang="en-IN" sz="1050" i="1" kern="100" dirty="0">
                <a:solidFill>
                  <a:schemeClr val="bg1"/>
                </a:solidFill>
                <a:effectLst/>
                <a:latin typeface="Arial" panose="020B0604020202020204" pitchFamily="34" charset="0"/>
                <a:ea typeface="Calibri" panose="020F0502020204030204" pitchFamily="34" charset="0"/>
              </a:rPr>
              <a:t>Human resource management</a:t>
            </a:r>
            <a:r>
              <a:rPr lang="en-IN" sz="1050" kern="100" dirty="0">
                <a:solidFill>
                  <a:schemeClr val="bg1"/>
                </a:solidFill>
                <a:effectLst/>
                <a:latin typeface="Arial" panose="020B0604020202020204" pitchFamily="34" charset="0"/>
                <a:ea typeface="Calibri" panose="020F0502020204030204" pitchFamily="34" charset="0"/>
              </a:rPr>
              <a:t>. 16th </a:t>
            </a:r>
            <a:r>
              <a:rPr lang="en-IN" sz="1050" kern="100" dirty="0" err="1">
                <a:solidFill>
                  <a:schemeClr val="bg1"/>
                </a:solidFill>
                <a:effectLst/>
                <a:latin typeface="Arial" panose="020B0604020202020204" pitchFamily="34" charset="0"/>
                <a:ea typeface="Calibri" panose="020F0502020204030204" pitchFamily="34" charset="0"/>
              </a:rPr>
              <a:t>edn</a:t>
            </a:r>
            <a:r>
              <a:rPr lang="en-IN" sz="1050" kern="100" dirty="0">
                <a:solidFill>
                  <a:schemeClr val="bg1"/>
                </a:solidFill>
                <a:effectLst/>
                <a:latin typeface="Arial" panose="020B0604020202020204" pitchFamily="34" charset="0"/>
                <a:ea typeface="Calibri" panose="020F0502020204030204" pitchFamily="34" charset="0"/>
              </a:rPr>
              <a:t>. Harlow: Pearson.</a:t>
            </a:r>
          </a:p>
          <a:p>
            <a:pPr marL="171450" indent="-171450" algn="just">
              <a:spcAft>
                <a:spcPts val="800"/>
              </a:spcAft>
              <a:buFont typeface="Arial" panose="020B0604020202020204" pitchFamily="34" charset="0"/>
              <a:buChar char="•"/>
            </a:pPr>
            <a:r>
              <a:rPr lang="en-IN" sz="1050" kern="100" dirty="0" err="1">
                <a:solidFill>
                  <a:schemeClr val="bg1"/>
                </a:solidFill>
                <a:effectLst/>
                <a:latin typeface="Arial" panose="020B0604020202020204" pitchFamily="34" charset="0"/>
                <a:ea typeface="Calibri" panose="020F0502020204030204" pitchFamily="34" charset="0"/>
              </a:rPr>
              <a:t>Elomäki</a:t>
            </a:r>
            <a:r>
              <a:rPr lang="en-IN" sz="1050" kern="100" dirty="0">
                <a:solidFill>
                  <a:schemeClr val="bg1"/>
                </a:solidFill>
                <a:effectLst/>
                <a:latin typeface="Arial" panose="020B0604020202020204" pitchFamily="34" charset="0"/>
                <a:ea typeface="Calibri" panose="020F0502020204030204" pitchFamily="34" charset="0"/>
              </a:rPr>
              <a:t>, J. (2020) </a:t>
            </a:r>
            <a:r>
              <a:rPr lang="en-IN" sz="1050" i="1" kern="100" dirty="0">
                <a:solidFill>
                  <a:schemeClr val="bg1"/>
                </a:solidFill>
                <a:effectLst/>
                <a:latin typeface="Arial" panose="020B0604020202020204" pitchFamily="34" charset="0"/>
                <a:ea typeface="Calibri" panose="020F0502020204030204" pitchFamily="34" charset="0"/>
              </a:rPr>
              <a:t>Recruitment and selection guidelines for </a:t>
            </a:r>
            <a:r>
              <a:rPr lang="en-IN" sz="1050" i="1" kern="100" dirty="0" err="1">
                <a:solidFill>
                  <a:schemeClr val="bg1"/>
                </a:solidFill>
                <a:effectLst/>
                <a:latin typeface="Arial" panose="020B0604020202020204" pitchFamily="34" charset="0"/>
                <a:ea typeface="Calibri" panose="020F0502020204030204" pitchFamily="34" charset="0"/>
              </a:rPr>
              <a:t>Viaminnet</a:t>
            </a:r>
            <a:r>
              <a:rPr lang="en-IN" sz="1050" i="1" kern="100" dirty="0">
                <a:solidFill>
                  <a:schemeClr val="bg1"/>
                </a:solidFill>
                <a:effectLst/>
                <a:latin typeface="Arial" panose="020B0604020202020204" pitchFamily="34" charset="0"/>
                <a:ea typeface="Calibri" panose="020F0502020204030204" pitchFamily="34" charset="0"/>
              </a:rPr>
              <a:t> Oy</a:t>
            </a:r>
            <a:r>
              <a:rPr lang="en-IN" sz="1050" kern="100" dirty="0">
                <a:solidFill>
                  <a:schemeClr val="bg1"/>
                </a:solidFill>
                <a:effectLst/>
                <a:latin typeface="Arial" panose="020B0604020202020204" pitchFamily="34" charset="0"/>
                <a:ea typeface="Calibri" panose="020F0502020204030204" pitchFamily="34" charset="0"/>
              </a:rPr>
              <a:t>.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10">
                  <a:extLst>
                    <a:ext uri="{A12FA001-AC4F-418D-AE19-62706E023703}">
                      <ahyp:hlinkClr xmlns:ahyp="http://schemas.microsoft.com/office/drawing/2018/hyperlinkcolor" val="tx"/>
                    </a:ext>
                  </a:extLst>
                </a:hlinkClick>
              </a:rPr>
              <a:t>https://www.theseus.fi/bitstream/handle/10024/347157/Jenna%20Elom%C3%A4ki%20Thesis%20finalized.pdf?sequence=2</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Lisowski, O. and Grajek, M. (2023) 'Social determinants of employee selection and interviewing', </a:t>
            </a:r>
            <a:r>
              <a:rPr lang="en-IN" sz="1050" i="1" kern="100" dirty="0">
                <a:solidFill>
                  <a:schemeClr val="bg1"/>
                </a:solidFill>
                <a:effectLst/>
                <a:latin typeface="Arial" panose="020B0604020202020204" pitchFamily="34" charset="0"/>
                <a:ea typeface="Calibri" panose="020F0502020204030204" pitchFamily="34" charset="0"/>
              </a:rPr>
              <a:t>Journal of Education, Health and Sport</a:t>
            </a:r>
            <a:r>
              <a:rPr lang="en-IN" sz="1050" kern="100" dirty="0">
                <a:solidFill>
                  <a:schemeClr val="bg1"/>
                </a:solidFill>
                <a:effectLst/>
                <a:latin typeface="Arial" panose="020B0604020202020204" pitchFamily="34" charset="0"/>
                <a:ea typeface="Calibri" panose="020F0502020204030204" pitchFamily="34" charset="0"/>
              </a:rPr>
              <a:t>, 13(4), pp. 297–305.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11">
                  <a:extLst>
                    <a:ext uri="{A12FA001-AC4F-418D-AE19-62706E023703}">
                      <ahyp:hlinkClr xmlns:ahyp="http://schemas.microsoft.com/office/drawing/2018/hyperlinkcolor" val="tx"/>
                    </a:ext>
                  </a:extLst>
                </a:hlinkClick>
              </a:rPr>
              <a:t>https://apcz.umk.pl/JEHS/article/download/42454/35028</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Mueller, A.E. and Segal, D.L. (2015) 'Structured versus </a:t>
            </a:r>
            <a:r>
              <a:rPr lang="en-IN" sz="1050" kern="100" dirty="0" err="1">
                <a:solidFill>
                  <a:schemeClr val="bg1"/>
                </a:solidFill>
                <a:effectLst/>
                <a:latin typeface="Arial" panose="020B0604020202020204" pitchFamily="34" charset="0"/>
                <a:ea typeface="Calibri" panose="020F0502020204030204" pitchFamily="34" charset="0"/>
              </a:rPr>
              <a:t>semistructured</a:t>
            </a:r>
            <a:r>
              <a:rPr lang="en-IN" sz="1050" kern="100" dirty="0">
                <a:solidFill>
                  <a:schemeClr val="bg1"/>
                </a:solidFill>
                <a:effectLst/>
                <a:latin typeface="Arial" panose="020B0604020202020204" pitchFamily="34" charset="0"/>
                <a:ea typeface="Calibri" panose="020F0502020204030204" pitchFamily="34" charset="0"/>
              </a:rPr>
              <a:t> versus unstructured interviews', </a:t>
            </a:r>
            <a:r>
              <a:rPr lang="en-IN" sz="1050" i="1" kern="100" dirty="0">
                <a:solidFill>
                  <a:schemeClr val="bg1"/>
                </a:solidFill>
                <a:effectLst/>
                <a:latin typeface="Arial" panose="020B0604020202020204" pitchFamily="34" charset="0"/>
                <a:ea typeface="Calibri" panose="020F0502020204030204" pitchFamily="34" charset="0"/>
              </a:rPr>
              <a:t>The </a:t>
            </a:r>
            <a:r>
              <a:rPr lang="en-IN" sz="1050" i="1" kern="100" dirty="0" err="1">
                <a:solidFill>
                  <a:schemeClr val="bg1"/>
                </a:solidFill>
                <a:effectLst/>
                <a:latin typeface="Arial" panose="020B0604020202020204" pitchFamily="34" charset="0"/>
                <a:ea typeface="Calibri" panose="020F0502020204030204" pitchFamily="34" charset="0"/>
              </a:rPr>
              <a:t>Encyclopedia</a:t>
            </a:r>
            <a:r>
              <a:rPr lang="en-IN" sz="1050" i="1" kern="100" dirty="0">
                <a:solidFill>
                  <a:schemeClr val="bg1"/>
                </a:solidFill>
                <a:effectLst/>
                <a:latin typeface="Arial" panose="020B0604020202020204" pitchFamily="34" charset="0"/>
                <a:ea typeface="Calibri" panose="020F0502020204030204" pitchFamily="34" charset="0"/>
              </a:rPr>
              <a:t> of Clinical Psychology</a:t>
            </a:r>
            <a:r>
              <a:rPr lang="en-IN" sz="1050" kern="100" dirty="0">
                <a:solidFill>
                  <a:schemeClr val="bg1"/>
                </a:solidFill>
                <a:effectLst/>
                <a:latin typeface="Arial" panose="020B0604020202020204" pitchFamily="34" charset="0"/>
                <a:ea typeface="Calibri" panose="020F0502020204030204" pitchFamily="34" charset="0"/>
              </a:rPr>
              <a:t>, pp. 1–7.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12">
                  <a:extLst>
                    <a:ext uri="{A12FA001-AC4F-418D-AE19-62706E023703}">
                      <ahyp:hlinkClr xmlns:ahyp="http://schemas.microsoft.com/office/drawing/2018/hyperlinkcolor" val="tx"/>
                    </a:ext>
                  </a:extLst>
                </a:hlinkClick>
              </a:rPr>
              <a:t>https://www.researchgate.net/profile/Daniel-Segal-6/publication/313966231_Structured_versus_Semistructured_versus_Unstructured_Interviews/links/599a13bcaca272e41d3ec727/Structured-versus-Semistructured-versus-Unstructured-Interviews.pdf</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Serdula, D. (2020) </a:t>
            </a:r>
            <a:r>
              <a:rPr lang="en-IN" sz="1050" i="1" kern="100" dirty="0">
                <a:solidFill>
                  <a:schemeClr val="bg1"/>
                </a:solidFill>
                <a:effectLst/>
                <a:latin typeface="Arial" panose="020B0604020202020204" pitchFamily="34" charset="0"/>
                <a:ea typeface="Calibri" panose="020F0502020204030204" pitchFamily="34" charset="0"/>
              </a:rPr>
              <a:t>LinkedIn Profile Optimization for Dummies</a:t>
            </a:r>
            <a:r>
              <a:rPr lang="en-IN" sz="1050" kern="100" dirty="0">
                <a:solidFill>
                  <a:schemeClr val="bg1"/>
                </a:solidFill>
                <a:effectLst/>
                <a:latin typeface="Arial" panose="020B0604020202020204" pitchFamily="34" charset="0"/>
                <a:ea typeface="Calibri" panose="020F0502020204030204" pitchFamily="34" charset="0"/>
              </a:rPr>
              <a:t>. Hoboken, NJ: John Wiley &amp; Sons.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13">
                  <a:extLst>
                    <a:ext uri="{A12FA001-AC4F-418D-AE19-62706E023703}">
                      <ahyp:hlinkClr xmlns:ahyp="http://schemas.microsoft.com/office/drawing/2018/hyperlinkcolor" val="tx"/>
                    </a:ext>
                  </a:extLst>
                </a:hlinkClick>
              </a:rPr>
              <a:t>https://readysetyou.com/wp-content/uploads/2020/11/LinkedInProfileOptimizationFD2e-chapter-1-16-21-sample.pdf</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err="1">
                <a:solidFill>
                  <a:schemeClr val="bg1"/>
                </a:solidFill>
                <a:effectLst/>
                <a:latin typeface="Arial" panose="020B0604020202020204" pitchFamily="34" charset="0"/>
                <a:ea typeface="Calibri" panose="020F0502020204030204" pitchFamily="34" charset="0"/>
              </a:rPr>
              <a:t>Shahvaroughi</a:t>
            </a:r>
            <a:r>
              <a:rPr lang="en-IN" sz="1050" kern="100" dirty="0">
                <a:solidFill>
                  <a:schemeClr val="bg1"/>
                </a:solidFill>
                <a:effectLst/>
                <a:latin typeface="Arial" panose="020B0604020202020204" pitchFamily="34" charset="0"/>
                <a:ea typeface="Calibri" panose="020F0502020204030204" pitchFamily="34" charset="0"/>
              </a:rPr>
              <a:t>, A., Bahrami Ehsan, H., Hatami, J., </a:t>
            </a:r>
            <a:r>
              <a:rPr lang="en-IN" sz="1050" kern="100" dirty="0" err="1">
                <a:solidFill>
                  <a:schemeClr val="bg1"/>
                </a:solidFill>
                <a:effectLst/>
                <a:latin typeface="Arial" panose="020B0604020202020204" pitchFamily="34" charset="0"/>
                <a:ea typeface="Calibri" panose="020F0502020204030204" pitchFamily="34" charset="0"/>
              </a:rPr>
              <a:t>Shahvaroughi</a:t>
            </a:r>
            <a:r>
              <a:rPr lang="en-IN" sz="1050" kern="100" dirty="0">
                <a:solidFill>
                  <a:schemeClr val="bg1"/>
                </a:solidFill>
                <a:effectLst/>
                <a:latin typeface="Arial" panose="020B0604020202020204" pitchFamily="34" charset="0"/>
                <a:ea typeface="Calibri" panose="020F0502020204030204" pitchFamily="34" charset="0"/>
              </a:rPr>
              <a:t>, M.A. and Paulo, R.M. (2022) 'The cognitive interview: comparing face-to-face and video-mediated interviews', </a:t>
            </a:r>
            <a:r>
              <a:rPr lang="en-IN" sz="1050" i="1" kern="100" dirty="0">
                <a:solidFill>
                  <a:schemeClr val="bg1"/>
                </a:solidFill>
                <a:effectLst/>
                <a:latin typeface="Arial" panose="020B0604020202020204" pitchFamily="34" charset="0"/>
                <a:ea typeface="Calibri" panose="020F0502020204030204" pitchFamily="34" charset="0"/>
              </a:rPr>
              <a:t>Journal of Criminal Psychology</a:t>
            </a:r>
            <a:r>
              <a:rPr lang="en-IN" sz="1050" kern="100" dirty="0">
                <a:solidFill>
                  <a:schemeClr val="bg1"/>
                </a:solidFill>
                <a:effectLst/>
                <a:latin typeface="Arial" panose="020B0604020202020204" pitchFamily="34" charset="0"/>
                <a:ea typeface="Calibri" panose="020F0502020204030204" pitchFamily="34" charset="0"/>
              </a:rPr>
              <a:t>, 12(4), pp. 74–89. [online] Available from: </a:t>
            </a:r>
            <a:r>
              <a:rPr lang="en-IN" sz="1050" u="sng" kern="100" dirty="0">
                <a:solidFill>
                  <a:schemeClr val="bg1"/>
                </a:solidFill>
                <a:effectLst/>
                <a:latin typeface="Arial" panose="020B0604020202020204" pitchFamily="34" charset="0"/>
                <a:ea typeface="Calibri" panose="020F0502020204030204" pitchFamily="34" charset="0"/>
                <a:hlinkClick r:id="rId14">
                  <a:extLst>
                    <a:ext uri="{A12FA001-AC4F-418D-AE19-62706E023703}">
                      <ahyp:hlinkClr xmlns:ahyp="http://schemas.microsoft.com/office/drawing/2018/hyperlinkcolor" val="tx"/>
                    </a:ext>
                  </a:extLst>
                </a:hlinkClick>
              </a:rPr>
              <a:t>https://researchonline.ljmu.ac.uk/id/eprint/18733/1/Shahvaroughi%20et%20al,%20(2022)%20Author%20Accapter%20Manuscript%20(JCP)%20(1).pdf</a:t>
            </a:r>
            <a:r>
              <a:rPr lang="en-IN" sz="1050" kern="100" dirty="0">
                <a:solidFill>
                  <a:schemeClr val="bg1"/>
                </a:solidFill>
                <a:effectLst/>
                <a:latin typeface="Arial" panose="020B0604020202020204" pitchFamily="34" charset="0"/>
                <a:ea typeface="Calibri" panose="020F0502020204030204" pitchFamily="34" charset="0"/>
              </a:rPr>
              <a:t> [Accessed: 12 July 2026].</a:t>
            </a:r>
          </a:p>
          <a:p>
            <a:pPr marL="171450" indent="-171450" algn="just">
              <a:spcAft>
                <a:spcPts val="800"/>
              </a:spcAft>
              <a:buFont typeface="Arial" panose="020B0604020202020204" pitchFamily="34" charset="0"/>
              <a:buChar char="•"/>
            </a:pPr>
            <a:r>
              <a:rPr lang="en-IN" sz="1050" kern="100" dirty="0">
                <a:solidFill>
                  <a:schemeClr val="bg1"/>
                </a:solidFill>
                <a:effectLst/>
                <a:latin typeface="Arial" panose="020B0604020202020204" pitchFamily="34" charset="0"/>
                <a:ea typeface="Calibri" panose="020F0502020204030204" pitchFamily="34" charset="0"/>
              </a:rPr>
              <a:t>Taylor, M.A.S. (2014) </a:t>
            </a:r>
            <a:r>
              <a:rPr lang="en-IN" sz="1050" i="1" kern="100" dirty="0">
                <a:solidFill>
                  <a:schemeClr val="bg1"/>
                </a:solidFill>
                <a:effectLst/>
                <a:latin typeface="Arial" panose="020B0604020202020204" pitchFamily="34" charset="0"/>
                <a:ea typeface="Calibri" panose="020F0502020204030204" pitchFamily="34" charset="0"/>
              </a:rPr>
              <a:t>Armstrong's handbook of human resource management practice</a:t>
            </a:r>
            <a:r>
              <a:rPr lang="en-IN" sz="1050" kern="100" dirty="0">
                <a:solidFill>
                  <a:schemeClr val="bg1"/>
                </a:solidFill>
                <a:effectLst/>
                <a:latin typeface="Arial" panose="020B0604020202020204" pitchFamily="34" charset="0"/>
                <a:ea typeface="Calibri" panose="020F0502020204030204" pitchFamily="34" charset="0"/>
              </a:rPr>
              <a:t>. London: Kogan Page Limited.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ank You Card Green Vector Art, Icons, and Graphics for Free Download">
            <a:extLst>
              <a:ext uri="{FF2B5EF4-FFF2-40B4-BE49-F238E27FC236}">
                <a16:creationId xmlns:a16="http://schemas.microsoft.com/office/drawing/2014/main" id="{2DF90096-1E20-0012-FB83-6832D4F42E43}"/>
              </a:ext>
            </a:extLst>
          </p:cNvPr>
          <p:cNvPicPr>
            <a:picLocks noChangeAspect="1"/>
          </p:cNvPicPr>
          <p:nvPr/>
        </p:nvPicPr>
        <p:blipFill>
          <a:blip r:embed="rId2"/>
          <a:stretch>
            <a:fillRect/>
          </a:stretch>
        </p:blipFill>
        <p:spPr>
          <a:xfrm>
            <a:off x="0" y="243606"/>
            <a:ext cx="12192000" cy="6614393"/>
          </a:xfrm>
          <a:prstGeom prst="rect">
            <a:avLst/>
          </a:prstGeom>
        </p:spPr>
      </p:pic>
    </p:spTree>
    <p:extLst>
      <p:ext uri="{BB962C8B-B14F-4D97-AF65-F5344CB8AC3E}">
        <p14:creationId xmlns:p14="http://schemas.microsoft.com/office/powerpoint/2010/main" val="279820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2881</Words>
  <PresentationFormat>Widescreen</PresentationFormat>
  <Paragraphs>140</Paragraphs>
  <Slides>15</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Arial Nova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2026-07-12T07:11:23Z</dcterms:created>
  <dcterms:modified xsi:type="dcterms:W3CDTF">2026-07-12T08:16:38Z</dcterms:modified>
</cp:coreProperties>
</file>