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rts/chart1.xml" ContentType="application/vnd.openxmlformats-officedocument.drawingml.chart+xml"/>
  <Override PartName="/ppt/charts/chart2.xml" ContentType="application/vnd.openxmlformats-officedocument.drawingml.chart+xml"/>
  <Override PartName="/ppt/charts/chart3.xml" ContentType="application/vnd.openxmlformats-officedocument.drawingml.char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76" r:id="rId5"/>
    <p:sldId id="277" r:id="rId6"/>
    <p:sldId id="259" r:id="rId7"/>
    <p:sldId id="260" r:id="rId8"/>
    <p:sldId id="261" r:id="rId9"/>
    <p:sldId id="262" r:id="rId10"/>
    <p:sldId id="265" r:id="rId11"/>
    <p:sldId id="264" r:id="rId12"/>
    <p:sldId id="266" r:id="rId13"/>
    <p:sldId id="272" r:id="rId14"/>
    <p:sldId id="267" r:id="rId15"/>
    <p:sldId id="268" r:id="rId16"/>
    <p:sldId id="269" r:id="rId17"/>
    <p:sldId id="270" r:id="rId18"/>
    <p:sldId id="274" r:id="rId19"/>
    <p:sldId id="275" r:id="rId20"/>
    <p:sldId id="273" r:id="rId2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5" d="100"/>
          <a:sy n="105" d="100"/>
        </p:scale>
        <p:origin x="723" y="4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charts/_rels/chart1.xml.rels><?xml version="1.0" encoding="UTF-8" standalone="yes"?>
<Relationships xmlns="http://schemas.openxmlformats.org/package/2006/relationships"><Relationship Id="rId1" Type="http://schemas.openxmlformats.org/officeDocument/2006/relationships/oleObject" Target="Book2" TargetMode="External"/></Relationships>
</file>

<file path=ppt/charts/_rels/chart2.xml.rels><?xml version="1.0" encoding="UTF-8" standalone="yes"?>
<Relationships xmlns="http://schemas.openxmlformats.org/package/2006/relationships"><Relationship Id="rId1" Type="http://schemas.openxmlformats.org/officeDocument/2006/relationships/oleObject" Target="Book2" TargetMode="External"/></Relationships>
</file>

<file path=ppt/charts/_rels/chart3.xml.rels><?xml version="1.0" encoding="UTF-8" standalone="yes"?>
<Relationships xmlns="http://schemas.openxmlformats.org/package/2006/relationships"><Relationship Id="rId1" Type="http://schemas.openxmlformats.org/officeDocument/2006/relationships/oleObject" Target="Book2" TargetMode="Externa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scatterChart>
        <c:scatterStyle val="smoothMarker"/>
        <c:varyColors val="0"/>
        <c:ser>
          <c:idx val="0"/>
          <c:order val="0"/>
          <c:trendline>
            <c:trendlineType val="linear"/>
            <c:dispRSqr val="0"/>
            <c:dispEq val="0"/>
          </c:trendline>
          <c:xVal>
            <c:numRef>
              <c:f>Sheet1!$D$4:$D$7</c:f>
              <c:numCache>
                <c:formatCode>General</c:formatCode>
                <c:ptCount val="4"/>
                <c:pt idx="0">
                  <c:v>0</c:v>
                </c:pt>
                <c:pt idx="1">
                  <c:v>1</c:v>
                </c:pt>
                <c:pt idx="2">
                  <c:v>2</c:v>
                </c:pt>
                <c:pt idx="3">
                  <c:v>3</c:v>
                </c:pt>
              </c:numCache>
            </c:numRef>
          </c:xVal>
          <c:yVal>
            <c:numRef>
              <c:f>Sheet1!$E$4:$E$7</c:f>
              <c:numCache>
                <c:formatCode>General</c:formatCode>
                <c:ptCount val="4"/>
                <c:pt idx="0">
                  <c:v>0</c:v>
                </c:pt>
                <c:pt idx="1">
                  <c:v>1</c:v>
                </c:pt>
                <c:pt idx="2">
                  <c:v>2</c:v>
                </c:pt>
                <c:pt idx="3">
                  <c:v>3</c:v>
                </c:pt>
              </c:numCache>
            </c:numRef>
          </c:yVal>
          <c:smooth val="1"/>
          <c:extLst>
            <c:ext xmlns:c16="http://schemas.microsoft.com/office/drawing/2014/chart" uri="{C3380CC4-5D6E-409C-BE32-E72D297353CC}">
              <c16:uniqueId val="{00000001-AF71-40E2-BE64-40CB10A900F6}"/>
            </c:ext>
          </c:extLst>
        </c:ser>
        <c:dLbls>
          <c:showLegendKey val="0"/>
          <c:showVal val="0"/>
          <c:showCatName val="0"/>
          <c:showSerName val="0"/>
          <c:showPercent val="0"/>
          <c:showBubbleSize val="0"/>
        </c:dLbls>
        <c:axId val="96834624"/>
        <c:axId val="96835200"/>
      </c:scatterChart>
      <c:valAx>
        <c:axId val="96834624"/>
        <c:scaling>
          <c:orientation val="minMax"/>
        </c:scaling>
        <c:delete val="0"/>
        <c:axPos val="b"/>
        <c:majorGridlines/>
        <c:minorGridlines/>
        <c:title>
          <c:tx>
            <c:rich>
              <a:bodyPr/>
              <a:lstStyle/>
              <a:p>
                <a:pPr>
                  <a:defRPr/>
                </a:pPr>
                <a:r>
                  <a:rPr lang="en-GB"/>
                  <a:t>x</a:t>
                </a:r>
              </a:p>
            </c:rich>
          </c:tx>
          <c:overlay val="0"/>
        </c:title>
        <c:numFmt formatCode="General" sourceLinked="1"/>
        <c:majorTickMark val="out"/>
        <c:minorTickMark val="none"/>
        <c:tickLblPos val="nextTo"/>
        <c:crossAx val="96835200"/>
        <c:crosses val="autoZero"/>
        <c:crossBetween val="midCat"/>
      </c:valAx>
      <c:valAx>
        <c:axId val="96835200"/>
        <c:scaling>
          <c:orientation val="minMax"/>
        </c:scaling>
        <c:delete val="0"/>
        <c:axPos val="l"/>
        <c:majorGridlines/>
        <c:minorGridlines/>
        <c:title>
          <c:tx>
            <c:rich>
              <a:bodyPr/>
              <a:lstStyle/>
              <a:p>
                <a:pPr>
                  <a:defRPr/>
                </a:pPr>
                <a:r>
                  <a:rPr lang="en-GB" dirty="0"/>
                  <a:t>h(x)</a:t>
                </a:r>
              </a:p>
            </c:rich>
          </c:tx>
          <c:overlay val="0"/>
        </c:title>
        <c:numFmt formatCode="General" sourceLinked="1"/>
        <c:majorTickMark val="out"/>
        <c:minorTickMark val="none"/>
        <c:tickLblPos val="nextTo"/>
        <c:crossAx val="96834624"/>
        <c:crosses val="autoZero"/>
        <c:crossBetween val="midCat"/>
      </c:valAx>
    </c:plotArea>
    <c:plotVisOnly val="1"/>
    <c:dispBlanksAs val="gap"/>
    <c:showDLblsOverMax val="0"/>
  </c:chart>
  <c:externalData r:id="rId1">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scatterChart>
        <c:scatterStyle val="smoothMarker"/>
        <c:varyColors val="0"/>
        <c:ser>
          <c:idx val="0"/>
          <c:order val="0"/>
          <c:trendline>
            <c:trendlineType val="linear"/>
            <c:dispRSqr val="0"/>
            <c:dispEq val="0"/>
          </c:trendline>
          <c:xVal>
            <c:numRef>
              <c:f>Sheet1!$D$4:$D$7</c:f>
              <c:numCache>
                <c:formatCode>General</c:formatCode>
                <c:ptCount val="4"/>
                <c:pt idx="0">
                  <c:v>0</c:v>
                </c:pt>
                <c:pt idx="1">
                  <c:v>1</c:v>
                </c:pt>
                <c:pt idx="2">
                  <c:v>2</c:v>
                </c:pt>
                <c:pt idx="3">
                  <c:v>3</c:v>
                </c:pt>
              </c:numCache>
            </c:numRef>
          </c:xVal>
          <c:yVal>
            <c:numRef>
              <c:f>Sheet1!$E$4:$E$7</c:f>
              <c:numCache>
                <c:formatCode>General</c:formatCode>
                <c:ptCount val="4"/>
                <c:pt idx="0">
                  <c:v>0</c:v>
                </c:pt>
                <c:pt idx="1">
                  <c:v>1</c:v>
                </c:pt>
                <c:pt idx="2">
                  <c:v>2</c:v>
                </c:pt>
                <c:pt idx="3">
                  <c:v>3</c:v>
                </c:pt>
              </c:numCache>
            </c:numRef>
          </c:yVal>
          <c:smooth val="1"/>
          <c:extLst>
            <c:ext xmlns:c16="http://schemas.microsoft.com/office/drawing/2014/chart" uri="{C3380CC4-5D6E-409C-BE32-E72D297353CC}">
              <c16:uniqueId val="{00000001-E21B-4DFC-A26F-63836BB8C2EF}"/>
            </c:ext>
          </c:extLst>
        </c:ser>
        <c:ser>
          <c:idx val="1"/>
          <c:order val="1"/>
          <c:tx>
            <c:v>y</c:v>
          </c:tx>
          <c:xVal>
            <c:numRef>
              <c:f>Sheet1!$D$4:$D$7</c:f>
              <c:numCache>
                <c:formatCode>General</c:formatCode>
                <c:ptCount val="4"/>
                <c:pt idx="0">
                  <c:v>0</c:v>
                </c:pt>
                <c:pt idx="1">
                  <c:v>1</c:v>
                </c:pt>
                <c:pt idx="2">
                  <c:v>2</c:v>
                </c:pt>
                <c:pt idx="3">
                  <c:v>3</c:v>
                </c:pt>
              </c:numCache>
            </c:numRef>
          </c:xVal>
          <c:yVal>
            <c:numRef>
              <c:f>Sheet1!$G$4:$G$7</c:f>
              <c:numCache>
                <c:formatCode>General</c:formatCode>
                <c:ptCount val="4"/>
                <c:pt idx="0">
                  <c:v>0</c:v>
                </c:pt>
                <c:pt idx="1">
                  <c:v>0.5</c:v>
                </c:pt>
                <c:pt idx="2">
                  <c:v>1</c:v>
                </c:pt>
                <c:pt idx="3">
                  <c:v>1.5</c:v>
                </c:pt>
              </c:numCache>
            </c:numRef>
          </c:yVal>
          <c:smooth val="1"/>
          <c:extLst>
            <c:ext xmlns:c16="http://schemas.microsoft.com/office/drawing/2014/chart" uri="{C3380CC4-5D6E-409C-BE32-E72D297353CC}">
              <c16:uniqueId val="{00000002-E21B-4DFC-A26F-63836BB8C2EF}"/>
            </c:ext>
          </c:extLst>
        </c:ser>
        <c:ser>
          <c:idx val="2"/>
          <c:order val="2"/>
          <c:tx>
            <c:v>z</c:v>
          </c:tx>
          <c:xVal>
            <c:numRef>
              <c:f>Sheet1!$D$4:$D$7</c:f>
              <c:numCache>
                <c:formatCode>General</c:formatCode>
                <c:ptCount val="4"/>
                <c:pt idx="0">
                  <c:v>0</c:v>
                </c:pt>
                <c:pt idx="1">
                  <c:v>1</c:v>
                </c:pt>
                <c:pt idx="2">
                  <c:v>2</c:v>
                </c:pt>
                <c:pt idx="3">
                  <c:v>3</c:v>
                </c:pt>
              </c:numCache>
            </c:numRef>
          </c:xVal>
          <c:yVal>
            <c:numRef>
              <c:f>Sheet1!$I$4:$I$7</c:f>
              <c:numCache>
                <c:formatCode>General</c:formatCode>
                <c:ptCount val="4"/>
                <c:pt idx="0">
                  <c:v>0</c:v>
                </c:pt>
                <c:pt idx="1">
                  <c:v>2</c:v>
                </c:pt>
                <c:pt idx="2">
                  <c:v>4</c:v>
                </c:pt>
                <c:pt idx="3">
                  <c:v>6</c:v>
                </c:pt>
              </c:numCache>
            </c:numRef>
          </c:yVal>
          <c:smooth val="1"/>
          <c:extLst>
            <c:ext xmlns:c16="http://schemas.microsoft.com/office/drawing/2014/chart" uri="{C3380CC4-5D6E-409C-BE32-E72D297353CC}">
              <c16:uniqueId val="{00000003-E21B-4DFC-A26F-63836BB8C2EF}"/>
            </c:ext>
          </c:extLst>
        </c:ser>
        <c:dLbls>
          <c:showLegendKey val="0"/>
          <c:showVal val="0"/>
          <c:showCatName val="0"/>
          <c:showSerName val="0"/>
          <c:showPercent val="0"/>
          <c:showBubbleSize val="0"/>
        </c:dLbls>
        <c:axId val="96807168"/>
        <c:axId val="96807744"/>
      </c:scatterChart>
      <c:valAx>
        <c:axId val="96807168"/>
        <c:scaling>
          <c:orientation val="minMax"/>
        </c:scaling>
        <c:delete val="0"/>
        <c:axPos val="b"/>
        <c:majorGridlines/>
        <c:minorGridlines/>
        <c:title>
          <c:tx>
            <c:rich>
              <a:bodyPr/>
              <a:lstStyle/>
              <a:p>
                <a:pPr>
                  <a:defRPr/>
                </a:pPr>
                <a:r>
                  <a:rPr lang="en-GB"/>
                  <a:t>x</a:t>
                </a:r>
              </a:p>
            </c:rich>
          </c:tx>
          <c:overlay val="0"/>
        </c:title>
        <c:numFmt formatCode="General" sourceLinked="1"/>
        <c:majorTickMark val="out"/>
        <c:minorTickMark val="none"/>
        <c:tickLblPos val="nextTo"/>
        <c:crossAx val="96807744"/>
        <c:crosses val="autoZero"/>
        <c:crossBetween val="midCat"/>
      </c:valAx>
      <c:valAx>
        <c:axId val="96807744"/>
        <c:scaling>
          <c:orientation val="minMax"/>
        </c:scaling>
        <c:delete val="0"/>
        <c:axPos val="l"/>
        <c:majorGridlines/>
        <c:minorGridlines/>
        <c:title>
          <c:tx>
            <c:rich>
              <a:bodyPr/>
              <a:lstStyle/>
              <a:p>
                <a:pPr>
                  <a:defRPr/>
                </a:pPr>
                <a:r>
                  <a:rPr lang="en-GB"/>
                  <a:t>h(x) in red; training data (y) in blue</a:t>
                </a:r>
              </a:p>
            </c:rich>
          </c:tx>
          <c:overlay val="0"/>
        </c:title>
        <c:numFmt formatCode="General" sourceLinked="1"/>
        <c:majorTickMark val="out"/>
        <c:minorTickMark val="none"/>
        <c:tickLblPos val="nextTo"/>
        <c:crossAx val="96807168"/>
        <c:crosses val="autoZero"/>
        <c:crossBetween val="midCat"/>
      </c:valAx>
    </c:plotArea>
    <c:plotVisOnly val="1"/>
    <c:dispBlanksAs val="gap"/>
    <c:showDLblsOverMax val="0"/>
  </c:chart>
  <c:externalData r:id="rId1">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scatterChart>
        <c:scatterStyle val="smoothMarker"/>
        <c:varyColors val="0"/>
        <c:ser>
          <c:idx val="0"/>
          <c:order val="0"/>
          <c:tx>
            <c:strRef>
              <c:f>Sheet1!$L$2</c:f>
              <c:strCache>
                <c:ptCount val="1"/>
                <c:pt idx="0">
                  <c:v>J()</c:v>
                </c:pt>
              </c:strCache>
            </c:strRef>
          </c:tx>
          <c:xVal>
            <c:numRef>
              <c:f>Sheet1!$K$3:$K$7</c:f>
              <c:numCache>
                <c:formatCode>General</c:formatCode>
                <c:ptCount val="5"/>
                <c:pt idx="0">
                  <c:v>0</c:v>
                </c:pt>
                <c:pt idx="1">
                  <c:v>0.5</c:v>
                </c:pt>
                <c:pt idx="2">
                  <c:v>1</c:v>
                </c:pt>
                <c:pt idx="3">
                  <c:v>1.5</c:v>
                </c:pt>
                <c:pt idx="4">
                  <c:v>2</c:v>
                </c:pt>
              </c:numCache>
            </c:numRef>
          </c:xVal>
          <c:yVal>
            <c:numRef>
              <c:f>Sheet1!$L$3:$L$7</c:f>
              <c:numCache>
                <c:formatCode>General</c:formatCode>
                <c:ptCount val="5"/>
                <c:pt idx="0">
                  <c:v>2.3333333333333335</c:v>
                </c:pt>
                <c:pt idx="1">
                  <c:v>0.58333333333333337</c:v>
                </c:pt>
                <c:pt idx="2">
                  <c:v>0</c:v>
                </c:pt>
                <c:pt idx="3">
                  <c:v>0.58333333333333337</c:v>
                </c:pt>
                <c:pt idx="4">
                  <c:v>2.3333333333333335</c:v>
                </c:pt>
              </c:numCache>
            </c:numRef>
          </c:yVal>
          <c:smooth val="1"/>
          <c:extLst>
            <c:ext xmlns:c16="http://schemas.microsoft.com/office/drawing/2014/chart" uri="{C3380CC4-5D6E-409C-BE32-E72D297353CC}">
              <c16:uniqueId val="{00000000-B89E-4ADE-B640-E1EFBF64C0BD}"/>
            </c:ext>
          </c:extLst>
        </c:ser>
        <c:dLbls>
          <c:showLegendKey val="0"/>
          <c:showVal val="0"/>
          <c:showCatName val="0"/>
          <c:showSerName val="0"/>
          <c:showPercent val="0"/>
          <c:showBubbleSize val="0"/>
        </c:dLbls>
        <c:axId val="96809472"/>
        <c:axId val="96805440"/>
      </c:scatterChart>
      <c:valAx>
        <c:axId val="96809472"/>
        <c:scaling>
          <c:orientation val="minMax"/>
        </c:scaling>
        <c:delete val="0"/>
        <c:axPos val="b"/>
        <c:majorGridlines/>
        <c:minorGridlines/>
        <c:title>
          <c:tx>
            <c:rich>
              <a:bodyPr/>
              <a:lstStyle/>
              <a:p>
                <a:pPr>
                  <a:defRPr/>
                </a:pPr>
                <a:r>
                  <a:rPr lang="en-GB">
                    <a:latin typeface="Symbol" panose="05050102010706020507" pitchFamily="18" charset="2"/>
                  </a:rPr>
                  <a:t>Q1</a:t>
                </a:r>
                <a:r>
                  <a:rPr lang="en-GB" baseline="0">
                    <a:latin typeface="Symbol" panose="05050102010706020507" pitchFamily="18" charset="2"/>
                  </a:rPr>
                  <a:t> </a:t>
                </a:r>
                <a:r>
                  <a:rPr lang="en-GB"/>
                  <a:t> value</a:t>
                </a:r>
              </a:p>
            </c:rich>
          </c:tx>
          <c:overlay val="0"/>
        </c:title>
        <c:numFmt formatCode="General" sourceLinked="1"/>
        <c:majorTickMark val="out"/>
        <c:minorTickMark val="none"/>
        <c:tickLblPos val="nextTo"/>
        <c:crossAx val="96805440"/>
        <c:crosses val="autoZero"/>
        <c:crossBetween val="midCat"/>
      </c:valAx>
      <c:valAx>
        <c:axId val="96805440"/>
        <c:scaling>
          <c:orientation val="minMax"/>
        </c:scaling>
        <c:delete val="0"/>
        <c:axPos val="l"/>
        <c:majorGridlines/>
        <c:minorGridlines/>
        <c:title>
          <c:tx>
            <c:rich>
              <a:bodyPr/>
              <a:lstStyle/>
              <a:p>
                <a:pPr>
                  <a:defRPr/>
                </a:pPr>
                <a:r>
                  <a:rPr lang="en-US">
                    <a:latin typeface="+mn-lt"/>
                  </a:rPr>
                  <a:t>J</a:t>
                </a:r>
                <a:r>
                  <a:rPr lang="en-US">
                    <a:latin typeface="Symbol" panose="05050102010706020507" pitchFamily="18" charset="2"/>
                  </a:rPr>
                  <a:t>(q1</a:t>
                </a:r>
                <a:r>
                  <a:rPr lang="en-US"/>
                  <a:t>)</a:t>
                </a:r>
              </a:p>
            </c:rich>
          </c:tx>
          <c:overlay val="0"/>
        </c:title>
        <c:numFmt formatCode="General" sourceLinked="1"/>
        <c:majorTickMark val="out"/>
        <c:minorTickMark val="none"/>
        <c:tickLblPos val="nextTo"/>
        <c:crossAx val="96809472"/>
        <c:crosses val="autoZero"/>
        <c:crossBetween val="midCat"/>
      </c:valAx>
    </c:plotArea>
    <c:legend>
      <c:legendPos val="r"/>
      <c:overlay val="0"/>
    </c:legend>
    <c:plotVisOnly val="1"/>
    <c:dispBlanksAs val="gap"/>
    <c:showDLblsOverMax val="0"/>
  </c:chart>
  <c:externalData r:id="rId1">
    <c:autoUpdate val="0"/>
  </c:externalData>
</c:chartSpace>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48DD711-C638-4C15-9BDE-DAB729588795}" type="datetimeFigureOut">
              <a:rPr lang="en-GB" smtClean="0"/>
              <a:t>01/02/2023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55F9001-9D93-4FBB-8286-652C5FAC03E6}" type="slidenum">
              <a:rPr lang="en-GB" smtClean="0"/>
              <a:t>‹#›</a:t>
            </a:fld>
            <a:endParaRPr lang="en-GB"/>
          </a:p>
        </p:txBody>
      </p:sp>
    </p:spTree>
    <p:extLst>
      <p:ext uri="{BB962C8B-B14F-4D97-AF65-F5344CB8AC3E}">
        <p14:creationId xmlns:p14="http://schemas.microsoft.com/office/powerpoint/2010/main" val="19610323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48DD711-C638-4C15-9BDE-DAB729588795}" type="datetimeFigureOut">
              <a:rPr lang="en-GB" smtClean="0"/>
              <a:t>01/02/2023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55F9001-9D93-4FBB-8286-652C5FAC03E6}" type="slidenum">
              <a:rPr lang="en-GB" smtClean="0"/>
              <a:t>‹#›</a:t>
            </a:fld>
            <a:endParaRPr lang="en-GB"/>
          </a:p>
        </p:txBody>
      </p:sp>
    </p:spTree>
    <p:extLst>
      <p:ext uri="{BB962C8B-B14F-4D97-AF65-F5344CB8AC3E}">
        <p14:creationId xmlns:p14="http://schemas.microsoft.com/office/powerpoint/2010/main" val="278272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48DD711-C638-4C15-9BDE-DAB729588795}" type="datetimeFigureOut">
              <a:rPr lang="en-GB" smtClean="0"/>
              <a:t>01/02/2023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55F9001-9D93-4FBB-8286-652C5FAC03E6}" type="slidenum">
              <a:rPr lang="en-GB" smtClean="0"/>
              <a:t>‹#›</a:t>
            </a:fld>
            <a:endParaRPr lang="en-GB"/>
          </a:p>
        </p:txBody>
      </p:sp>
    </p:spTree>
    <p:extLst>
      <p:ext uri="{BB962C8B-B14F-4D97-AF65-F5344CB8AC3E}">
        <p14:creationId xmlns:p14="http://schemas.microsoft.com/office/powerpoint/2010/main" val="16532597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48DD711-C638-4C15-9BDE-DAB729588795}" type="datetimeFigureOut">
              <a:rPr lang="en-GB" smtClean="0"/>
              <a:t>01/02/2023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55F9001-9D93-4FBB-8286-652C5FAC03E6}" type="slidenum">
              <a:rPr lang="en-GB" smtClean="0"/>
              <a:t>‹#›</a:t>
            </a:fld>
            <a:endParaRPr lang="en-GB"/>
          </a:p>
        </p:txBody>
      </p:sp>
    </p:spTree>
    <p:extLst>
      <p:ext uri="{BB962C8B-B14F-4D97-AF65-F5344CB8AC3E}">
        <p14:creationId xmlns:p14="http://schemas.microsoft.com/office/powerpoint/2010/main" val="24202601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48DD711-C638-4C15-9BDE-DAB729588795}" type="datetimeFigureOut">
              <a:rPr lang="en-GB" smtClean="0"/>
              <a:t>01/02/2023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55F9001-9D93-4FBB-8286-652C5FAC03E6}" type="slidenum">
              <a:rPr lang="en-GB" smtClean="0"/>
              <a:t>‹#›</a:t>
            </a:fld>
            <a:endParaRPr lang="en-GB"/>
          </a:p>
        </p:txBody>
      </p:sp>
    </p:spTree>
    <p:extLst>
      <p:ext uri="{BB962C8B-B14F-4D97-AF65-F5344CB8AC3E}">
        <p14:creationId xmlns:p14="http://schemas.microsoft.com/office/powerpoint/2010/main" val="35253931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48DD711-C638-4C15-9BDE-DAB729588795}" type="datetimeFigureOut">
              <a:rPr lang="en-GB" smtClean="0"/>
              <a:t>01/02/2023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55F9001-9D93-4FBB-8286-652C5FAC03E6}" type="slidenum">
              <a:rPr lang="en-GB" smtClean="0"/>
              <a:t>‹#›</a:t>
            </a:fld>
            <a:endParaRPr lang="en-GB"/>
          </a:p>
        </p:txBody>
      </p:sp>
    </p:spTree>
    <p:extLst>
      <p:ext uri="{BB962C8B-B14F-4D97-AF65-F5344CB8AC3E}">
        <p14:creationId xmlns:p14="http://schemas.microsoft.com/office/powerpoint/2010/main" val="23136044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48DD711-C638-4C15-9BDE-DAB729588795}" type="datetimeFigureOut">
              <a:rPr lang="en-GB" smtClean="0"/>
              <a:t>01/02/2023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55F9001-9D93-4FBB-8286-652C5FAC03E6}" type="slidenum">
              <a:rPr lang="en-GB" smtClean="0"/>
              <a:t>‹#›</a:t>
            </a:fld>
            <a:endParaRPr lang="en-GB"/>
          </a:p>
        </p:txBody>
      </p:sp>
    </p:spTree>
    <p:extLst>
      <p:ext uri="{BB962C8B-B14F-4D97-AF65-F5344CB8AC3E}">
        <p14:creationId xmlns:p14="http://schemas.microsoft.com/office/powerpoint/2010/main" val="26085158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48DD711-C638-4C15-9BDE-DAB729588795}" type="datetimeFigureOut">
              <a:rPr lang="en-GB" smtClean="0"/>
              <a:t>01/02/2023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55F9001-9D93-4FBB-8286-652C5FAC03E6}" type="slidenum">
              <a:rPr lang="en-GB" smtClean="0"/>
              <a:t>‹#›</a:t>
            </a:fld>
            <a:endParaRPr lang="en-GB"/>
          </a:p>
        </p:txBody>
      </p:sp>
    </p:spTree>
    <p:extLst>
      <p:ext uri="{BB962C8B-B14F-4D97-AF65-F5344CB8AC3E}">
        <p14:creationId xmlns:p14="http://schemas.microsoft.com/office/powerpoint/2010/main" val="13612173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48DD711-C638-4C15-9BDE-DAB729588795}" type="datetimeFigureOut">
              <a:rPr lang="en-GB" smtClean="0"/>
              <a:t>01/02/2023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55F9001-9D93-4FBB-8286-652C5FAC03E6}" type="slidenum">
              <a:rPr lang="en-GB" smtClean="0"/>
              <a:t>‹#›</a:t>
            </a:fld>
            <a:endParaRPr lang="en-GB"/>
          </a:p>
        </p:txBody>
      </p:sp>
    </p:spTree>
    <p:extLst>
      <p:ext uri="{BB962C8B-B14F-4D97-AF65-F5344CB8AC3E}">
        <p14:creationId xmlns:p14="http://schemas.microsoft.com/office/powerpoint/2010/main" val="8756262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48DD711-C638-4C15-9BDE-DAB729588795}" type="datetimeFigureOut">
              <a:rPr lang="en-GB" smtClean="0"/>
              <a:t>01/02/2023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55F9001-9D93-4FBB-8286-652C5FAC03E6}" type="slidenum">
              <a:rPr lang="en-GB" smtClean="0"/>
              <a:t>‹#›</a:t>
            </a:fld>
            <a:endParaRPr lang="en-GB"/>
          </a:p>
        </p:txBody>
      </p:sp>
    </p:spTree>
    <p:extLst>
      <p:ext uri="{BB962C8B-B14F-4D97-AF65-F5344CB8AC3E}">
        <p14:creationId xmlns:p14="http://schemas.microsoft.com/office/powerpoint/2010/main" val="28319797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48DD711-C638-4C15-9BDE-DAB729588795}" type="datetimeFigureOut">
              <a:rPr lang="en-GB" smtClean="0"/>
              <a:t>01/02/2023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55F9001-9D93-4FBB-8286-652C5FAC03E6}" type="slidenum">
              <a:rPr lang="en-GB" smtClean="0"/>
              <a:t>‹#›</a:t>
            </a:fld>
            <a:endParaRPr lang="en-GB"/>
          </a:p>
        </p:txBody>
      </p:sp>
    </p:spTree>
    <p:extLst>
      <p:ext uri="{BB962C8B-B14F-4D97-AF65-F5344CB8AC3E}">
        <p14:creationId xmlns:p14="http://schemas.microsoft.com/office/powerpoint/2010/main" val="9637103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48DD711-C638-4C15-9BDE-DAB729588795}" type="datetimeFigureOut">
              <a:rPr lang="en-GB" smtClean="0"/>
              <a:t>01/02/2023</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55F9001-9D93-4FBB-8286-652C5FAC03E6}" type="slidenum">
              <a:rPr lang="en-GB" smtClean="0"/>
              <a:t>‹#›</a:t>
            </a:fld>
            <a:endParaRPr lang="en-GB"/>
          </a:p>
        </p:txBody>
      </p:sp>
    </p:spTree>
    <p:extLst>
      <p:ext uri="{BB962C8B-B14F-4D97-AF65-F5344CB8AC3E}">
        <p14:creationId xmlns:p14="http://schemas.microsoft.com/office/powerpoint/2010/main" val="16908795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30.png"/></Relationships>
</file>

<file path=ppt/slides/_rels/slide10.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7.xml"/><Relationship Id="rId4" Type="http://schemas.openxmlformats.org/officeDocument/2006/relationships/chart" Target="../charts/chart1.xml"/></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7.xml"/><Relationship Id="rId4" Type="http://schemas.openxmlformats.org/officeDocument/2006/relationships/chart" Target="../charts/chart2.xml"/></Relationships>
</file>

<file path=ppt/slides/_rels/slide1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chart" Target="../charts/chart3.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7.xml"/><Relationship Id="rId4" Type="http://schemas.openxmlformats.org/officeDocument/2006/relationships/image" Target="../media/image16.png"/></Relationships>
</file>

<file path=ppt/slides/_rels/slide19.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hyperlink" Target="https://www.coursera.org/learn/machine-learning/"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a:t>Machine </a:t>
            </a:r>
            <a:r>
              <a:rPr lang="en-GB" dirty="0"/>
              <a:t>Learning</a:t>
            </a:r>
          </a:p>
        </p:txBody>
      </p:sp>
      <p:sp>
        <p:nvSpPr>
          <p:cNvPr id="3" name="Subtitle 2"/>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23004556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Definition of Machine Learning</a:t>
            </a:r>
          </a:p>
        </p:txBody>
      </p:sp>
      <p:sp>
        <p:nvSpPr>
          <p:cNvPr id="3" name="Content Placeholder 2"/>
          <p:cNvSpPr>
            <a:spLocks noGrp="1"/>
          </p:cNvSpPr>
          <p:nvPr>
            <p:ph idx="1"/>
          </p:nvPr>
        </p:nvSpPr>
        <p:spPr/>
        <p:txBody>
          <a:bodyPr/>
          <a:lstStyle/>
          <a:p>
            <a:r>
              <a:rPr lang="en-GB" dirty="0"/>
              <a:t>The Science of getting computers to learn, without being explicitly programmed. (Ng, Andrew).</a:t>
            </a:r>
          </a:p>
          <a:p>
            <a:pPr marL="0" indent="0">
              <a:buNone/>
            </a:pPr>
            <a:r>
              <a:rPr lang="en-GB" dirty="0"/>
              <a:t>Machine learning is the subfield of computer science that "gives computers the ability to learn without being explicitly programmed" (Arthur Samuel, 1959).</a:t>
            </a:r>
          </a:p>
          <a:p>
            <a:endParaRPr lang="en-GB" dirty="0"/>
          </a:p>
        </p:txBody>
      </p:sp>
    </p:spTree>
    <p:extLst>
      <p:ext uri="{BB962C8B-B14F-4D97-AF65-F5344CB8AC3E}">
        <p14:creationId xmlns:p14="http://schemas.microsoft.com/office/powerpoint/2010/main" val="21409502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Machine Learning solves these kind of problems:-</a:t>
            </a:r>
          </a:p>
        </p:txBody>
      </p:sp>
      <p:sp>
        <p:nvSpPr>
          <p:cNvPr id="3" name="TextBox 2"/>
          <p:cNvSpPr txBox="1"/>
          <p:nvPr/>
        </p:nvSpPr>
        <p:spPr>
          <a:xfrm>
            <a:off x="1259632" y="1916832"/>
            <a:ext cx="5328592" cy="3539430"/>
          </a:xfrm>
          <a:prstGeom prst="rect">
            <a:avLst/>
          </a:prstGeom>
          <a:noFill/>
        </p:spPr>
        <p:txBody>
          <a:bodyPr wrap="square" rtlCol="0">
            <a:spAutoFit/>
          </a:bodyPr>
          <a:lstStyle/>
          <a:p>
            <a:r>
              <a:rPr lang="en-GB" sz="3200" dirty="0"/>
              <a:t>Supervised Learning</a:t>
            </a:r>
          </a:p>
          <a:p>
            <a:pPr marL="742950" lvl="1" indent="-285750">
              <a:buFont typeface="Arial" panose="020B0604020202020204" pitchFamily="34" charset="0"/>
              <a:buChar char="•"/>
            </a:pPr>
            <a:r>
              <a:rPr lang="en-GB" sz="3200" dirty="0"/>
              <a:t>Classification and </a:t>
            </a:r>
          </a:p>
          <a:p>
            <a:pPr marL="742950" lvl="1" indent="-285750">
              <a:buFont typeface="Arial" panose="020B0604020202020204" pitchFamily="34" charset="0"/>
              <a:buChar char="•"/>
            </a:pPr>
            <a:r>
              <a:rPr lang="en-GB" sz="3200" dirty="0"/>
              <a:t>Regression</a:t>
            </a:r>
          </a:p>
          <a:p>
            <a:r>
              <a:rPr lang="en-GB" sz="3200" dirty="0"/>
              <a:t>Unsupervised Learning</a:t>
            </a:r>
          </a:p>
          <a:p>
            <a:pPr marL="742950" lvl="1" indent="-285750">
              <a:buFont typeface="Arial" panose="020B0604020202020204" pitchFamily="34" charset="0"/>
              <a:buChar char="•"/>
            </a:pPr>
            <a:r>
              <a:rPr lang="en-GB" sz="3200" dirty="0"/>
              <a:t>Identifying classes</a:t>
            </a:r>
          </a:p>
          <a:p>
            <a:pPr marL="742950" lvl="1" indent="-285750">
              <a:buFont typeface="Arial" panose="020B0604020202020204" pitchFamily="34" charset="0"/>
              <a:buChar char="•"/>
            </a:pPr>
            <a:r>
              <a:rPr lang="en-GB" sz="3200" dirty="0"/>
              <a:t>Clustering</a:t>
            </a:r>
          </a:p>
          <a:p>
            <a:r>
              <a:rPr lang="en-GB" sz="3200" dirty="0"/>
              <a:t>Reinforcement Learning</a:t>
            </a:r>
          </a:p>
        </p:txBody>
      </p:sp>
    </p:spTree>
    <p:extLst>
      <p:ext uri="{BB962C8B-B14F-4D97-AF65-F5344CB8AC3E}">
        <p14:creationId xmlns:p14="http://schemas.microsoft.com/office/powerpoint/2010/main" val="27599965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268C49-F2E0-007C-7939-93B56BA3C6C6}"/>
              </a:ext>
            </a:extLst>
          </p:cNvPr>
          <p:cNvSpPr>
            <a:spLocks noGrp="1"/>
          </p:cNvSpPr>
          <p:nvPr>
            <p:ph type="title"/>
          </p:nvPr>
        </p:nvSpPr>
        <p:spPr/>
        <p:txBody>
          <a:bodyPr/>
          <a:lstStyle/>
          <a:p>
            <a:r>
              <a:rPr lang="en-GB" dirty="0"/>
              <a:t>Kinds of Machine Learning</a:t>
            </a:r>
          </a:p>
        </p:txBody>
      </p:sp>
      <p:pic>
        <p:nvPicPr>
          <p:cNvPr id="6" name="Picture 5">
            <a:extLst>
              <a:ext uri="{FF2B5EF4-FFF2-40B4-BE49-F238E27FC236}">
                <a16:creationId xmlns:a16="http://schemas.microsoft.com/office/drawing/2014/main" id="{4BFC66B6-568D-7FE1-3F9E-25EEA1BDF839}"/>
              </a:ext>
            </a:extLst>
          </p:cNvPr>
          <p:cNvPicPr>
            <a:picLocks noChangeAspect="1"/>
          </p:cNvPicPr>
          <p:nvPr/>
        </p:nvPicPr>
        <p:blipFill>
          <a:blip r:embed="rId2"/>
          <a:stretch>
            <a:fillRect/>
          </a:stretch>
        </p:blipFill>
        <p:spPr>
          <a:xfrm>
            <a:off x="0" y="1698931"/>
            <a:ext cx="9144000" cy="3460137"/>
          </a:xfrm>
          <a:prstGeom prst="rect">
            <a:avLst/>
          </a:prstGeom>
        </p:spPr>
      </p:pic>
    </p:spTree>
    <p:extLst>
      <p:ext uri="{BB962C8B-B14F-4D97-AF65-F5344CB8AC3E}">
        <p14:creationId xmlns:p14="http://schemas.microsoft.com/office/powerpoint/2010/main" val="10864434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D9280C-EBD8-E93F-5A82-1776D0D9E7BB}"/>
              </a:ext>
            </a:extLst>
          </p:cNvPr>
          <p:cNvSpPr>
            <a:spLocks noGrp="1"/>
          </p:cNvSpPr>
          <p:nvPr>
            <p:ph type="title"/>
          </p:nvPr>
        </p:nvSpPr>
        <p:spPr>
          <a:xfrm>
            <a:off x="457200" y="274638"/>
            <a:ext cx="8219256" cy="634082"/>
          </a:xfrm>
        </p:spPr>
        <p:txBody>
          <a:bodyPr>
            <a:normAutofit fontScale="90000"/>
          </a:bodyPr>
          <a:lstStyle/>
          <a:p>
            <a:r>
              <a:rPr lang="en-GB" dirty="0"/>
              <a:t>Common ML Algorithms</a:t>
            </a:r>
          </a:p>
        </p:txBody>
      </p:sp>
      <p:pic>
        <p:nvPicPr>
          <p:cNvPr id="4" name="Picture 3">
            <a:extLst>
              <a:ext uri="{FF2B5EF4-FFF2-40B4-BE49-F238E27FC236}">
                <a16:creationId xmlns:a16="http://schemas.microsoft.com/office/drawing/2014/main" id="{99B23DA6-E106-639D-8101-F012E6081CDF}"/>
              </a:ext>
            </a:extLst>
          </p:cNvPr>
          <p:cNvPicPr>
            <a:picLocks noChangeAspect="1"/>
          </p:cNvPicPr>
          <p:nvPr/>
        </p:nvPicPr>
        <p:blipFill>
          <a:blip r:embed="rId2"/>
          <a:stretch>
            <a:fillRect/>
          </a:stretch>
        </p:blipFill>
        <p:spPr>
          <a:xfrm>
            <a:off x="820916" y="836712"/>
            <a:ext cx="7864228" cy="6021287"/>
          </a:xfrm>
          <a:prstGeom prst="rect">
            <a:avLst/>
          </a:prstGeom>
        </p:spPr>
      </p:pic>
    </p:spTree>
    <p:extLst>
      <p:ext uri="{BB962C8B-B14F-4D97-AF65-F5344CB8AC3E}">
        <p14:creationId xmlns:p14="http://schemas.microsoft.com/office/powerpoint/2010/main" val="27587208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Supervised Learning</a:t>
            </a:r>
          </a:p>
        </p:txBody>
      </p:sp>
      <p:sp>
        <p:nvSpPr>
          <p:cNvPr id="13" name="Right Arrow 12"/>
          <p:cNvSpPr/>
          <p:nvPr/>
        </p:nvSpPr>
        <p:spPr>
          <a:xfrm>
            <a:off x="1793059" y="2074764"/>
            <a:ext cx="630778" cy="227289"/>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ight Arrow 14"/>
          <p:cNvSpPr/>
          <p:nvPr/>
        </p:nvSpPr>
        <p:spPr>
          <a:xfrm flipV="1">
            <a:off x="4044017" y="2074764"/>
            <a:ext cx="2472200" cy="190844"/>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ight Arrow 15"/>
          <p:cNvSpPr/>
          <p:nvPr/>
        </p:nvSpPr>
        <p:spPr>
          <a:xfrm>
            <a:off x="5436096" y="2801016"/>
            <a:ext cx="936104" cy="137636"/>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Bent Arrow 22"/>
          <p:cNvSpPr/>
          <p:nvPr/>
        </p:nvSpPr>
        <p:spPr>
          <a:xfrm flipH="1" flipV="1">
            <a:off x="5173412" y="5229200"/>
            <a:ext cx="1969175" cy="648072"/>
          </a:xfrm>
          <a:prstGeom prst="bentArrow">
            <a:avLst>
              <a:gd name="adj1" fmla="val 16578"/>
              <a:gd name="adj2" fmla="val 29582"/>
              <a:gd name="adj3" fmla="val 50000"/>
              <a:gd name="adj4" fmla="val 2130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24" name="Right Arrow 23"/>
          <p:cNvSpPr/>
          <p:nvPr/>
        </p:nvSpPr>
        <p:spPr>
          <a:xfrm rot="5400000">
            <a:off x="6766902" y="3510711"/>
            <a:ext cx="707056" cy="13763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Flowchart: Predefined Process 24"/>
          <p:cNvSpPr/>
          <p:nvPr/>
        </p:nvSpPr>
        <p:spPr>
          <a:xfrm>
            <a:off x="2423837" y="1556792"/>
            <a:ext cx="1620180" cy="1171182"/>
          </a:xfrm>
          <a:prstGeom prst="flowChartPredefined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a:t>Extract Feature</a:t>
            </a:r>
          </a:p>
          <a:p>
            <a:r>
              <a:rPr lang="en-GB" dirty="0"/>
              <a:t>Vectors</a:t>
            </a:r>
          </a:p>
        </p:txBody>
      </p:sp>
      <p:sp>
        <p:nvSpPr>
          <p:cNvPr id="26" name="Flowchart: Data 25"/>
          <p:cNvSpPr/>
          <p:nvPr/>
        </p:nvSpPr>
        <p:spPr>
          <a:xfrm>
            <a:off x="539552" y="1719862"/>
            <a:ext cx="1416664" cy="1008112"/>
          </a:xfrm>
          <a:prstGeom prst="flowChartInputOutp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a:p>
            <a:pPr algn="ctr"/>
            <a:r>
              <a:rPr lang="en-GB" dirty="0"/>
              <a:t>Data Set</a:t>
            </a:r>
          </a:p>
          <a:p>
            <a:pPr algn="ctr"/>
            <a:endParaRPr lang="en-GB" dirty="0"/>
          </a:p>
        </p:txBody>
      </p:sp>
      <p:sp>
        <p:nvSpPr>
          <p:cNvPr id="27" name="Flowchart: Predefined Process 26"/>
          <p:cNvSpPr/>
          <p:nvPr/>
        </p:nvSpPr>
        <p:spPr>
          <a:xfrm>
            <a:off x="6278491" y="3933057"/>
            <a:ext cx="1728192" cy="1296143"/>
          </a:xfrm>
          <a:prstGeom prst="flowChartPredefined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a:p>
            <a:pPr algn="ctr"/>
            <a:r>
              <a:rPr lang="en-GB" dirty="0"/>
              <a:t>Machine Learning Algorithm</a:t>
            </a:r>
          </a:p>
          <a:p>
            <a:pPr algn="ctr"/>
            <a:endParaRPr lang="en-GB" dirty="0"/>
          </a:p>
        </p:txBody>
      </p:sp>
      <p:sp>
        <p:nvSpPr>
          <p:cNvPr id="29" name="Flowchart: Data 28"/>
          <p:cNvSpPr/>
          <p:nvPr/>
        </p:nvSpPr>
        <p:spPr>
          <a:xfrm>
            <a:off x="6326289" y="1654192"/>
            <a:ext cx="1632596" cy="1571807"/>
          </a:xfrm>
          <a:prstGeom prst="flowChartInputOutp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a:p>
            <a:pPr algn="ctr"/>
            <a:r>
              <a:rPr lang="en-GB" dirty="0"/>
              <a:t>Data Set</a:t>
            </a:r>
          </a:p>
          <a:p>
            <a:pPr algn="ctr"/>
            <a:endParaRPr lang="en-GB" dirty="0"/>
          </a:p>
        </p:txBody>
      </p:sp>
      <p:sp>
        <p:nvSpPr>
          <p:cNvPr id="32" name="Flowchart: Predefined Process 31"/>
          <p:cNvSpPr/>
          <p:nvPr/>
        </p:nvSpPr>
        <p:spPr>
          <a:xfrm>
            <a:off x="4224037" y="2640408"/>
            <a:ext cx="1212059" cy="585591"/>
          </a:xfrm>
          <a:prstGeom prst="flowChartPredefined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a:t>Label vectors</a:t>
            </a:r>
          </a:p>
        </p:txBody>
      </p:sp>
      <p:sp>
        <p:nvSpPr>
          <p:cNvPr id="33" name="Down Arrow 32"/>
          <p:cNvSpPr/>
          <p:nvPr/>
        </p:nvSpPr>
        <p:spPr>
          <a:xfrm>
            <a:off x="4830066" y="2223918"/>
            <a:ext cx="169365" cy="394555"/>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0" name="Rounded Rectangle 39"/>
          <p:cNvSpPr/>
          <p:nvPr/>
        </p:nvSpPr>
        <p:spPr>
          <a:xfrm>
            <a:off x="3563887" y="4920300"/>
            <a:ext cx="1632257" cy="160504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Predictive Model</a:t>
            </a:r>
          </a:p>
          <a:p>
            <a:pPr algn="ctr"/>
            <a:endParaRPr lang="en-GB" dirty="0"/>
          </a:p>
        </p:txBody>
      </p:sp>
      <p:sp>
        <p:nvSpPr>
          <p:cNvPr id="41" name="Right Arrow 40"/>
          <p:cNvSpPr/>
          <p:nvPr/>
        </p:nvSpPr>
        <p:spPr>
          <a:xfrm flipH="1">
            <a:off x="2760045" y="5553237"/>
            <a:ext cx="803836" cy="169586"/>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2" name="Rounded Rectangle 41"/>
          <p:cNvSpPr/>
          <p:nvPr/>
        </p:nvSpPr>
        <p:spPr>
          <a:xfrm>
            <a:off x="971600" y="5373216"/>
            <a:ext cx="1788445" cy="50405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Labelled Test Data</a:t>
            </a:r>
          </a:p>
        </p:txBody>
      </p:sp>
      <p:sp>
        <p:nvSpPr>
          <p:cNvPr id="43" name="Bent Arrow 42"/>
          <p:cNvSpPr/>
          <p:nvPr/>
        </p:nvSpPr>
        <p:spPr>
          <a:xfrm rot="5400000">
            <a:off x="3893177" y="4214999"/>
            <a:ext cx="856141" cy="554463"/>
          </a:xfrm>
          <a:prstGeom prst="bentArrow">
            <a:avLst>
              <a:gd name="adj1" fmla="val 12428"/>
              <a:gd name="adj2" fmla="val 29582"/>
              <a:gd name="adj3" fmla="val 50000"/>
              <a:gd name="adj4" fmla="val 10932"/>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44" name="Right Arrow 43"/>
          <p:cNvSpPr/>
          <p:nvPr/>
        </p:nvSpPr>
        <p:spPr>
          <a:xfrm>
            <a:off x="1782302" y="3915005"/>
            <a:ext cx="630778" cy="227289"/>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5" name="Flowchart: Predefined Process 44"/>
          <p:cNvSpPr/>
          <p:nvPr/>
        </p:nvSpPr>
        <p:spPr>
          <a:xfrm>
            <a:off x="2413080" y="3397033"/>
            <a:ext cx="1620180" cy="1171182"/>
          </a:xfrm>
          <a:prstGeom prst="flowChartPredefined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a:t>Extract Feature</a:t>
            </a:r>
          </a:p>
          <a:p>
            <a:r>
              <a:rPr lang="en-GB" dirty="0"/>
              <a:t>Vectors</a:t>
            </a:r>
          </a:p>
        </p:txBody>
      </p:sp>
      <p:sp>
        <p:nvSpPr>
          <p:cNvPr id="46" name="Flowchart: Data 45"/>
          <p:cNvSpPr/>
          <p:nvPr/>
        </p:nvSpPr>
        <p:spPr>
          <a:xfrm>
            <a:off x="528795" y="3560103"/>
            <a:ext cx="1416664" cy="1008112"/>
          </a:xfrm>
          <a:prstGeom prst="flowChartInputOutp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a:p>
            <a:pPr algn="ctr"/>
            <a:r>
              <a:rPr lang="en-GB" dirty="0"/>
              <a:t>Data Set</a:t>
            </a:r>
          </a:p>
          <a:p>
            <a:pPr algn="ctr"/>
            <a:endParaRPr lang="en-GB" dirty="0"/>
          </a:p>
        </p:txBody>
      </p:sp>
    </p:spTree>
    <p:extLst>
      <p:ext uri="{BB962C8B-B14F-4D97-AF65-F5344CB8AC3E}">
        <p14:creationId xmlns:p14="http://schemas.microsoft.com/office/powerpoint/2010/main" val="27609913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Unsupervised  Learning</a:t>
            </a:r>
          </a:p>
        </p:txBody>
      </p:sp>
      <p:sp>
        <p:nvSpPr>
          <p:cNvPr id="13" name="Right Arrow 12"/>
          <p:cNvSpPr/>
          <p:nvPr/>
        </p:nvSpPr>
        <p:spPr>
          <a:xfrm>
            <a:off x="1793059" y="2074764"/>
            <a:ext cx="630778" cy="227289"/>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ight Arrow 14"/>
          <p:cNvSpPr/>
          <p:nvPr/>
        </p:nvSpPr>
        <p:spPr>
          <a:xfrm flipV="1">
            <a:off x="4044017" y="2074764"/>
            <a:ext cx="2472200" cy="190844"/>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Bent Arrow 22"/>
          <p:cNvSpPr/>
          <p:nvPr/>
        </p:nvSpPr>
        <p:spPr>
          <a:xfrm flipH="1" flipV="1">
            <a:off x="5173412" y="5229200"/>
            <a:ext cx="1969175" cy="648072"/>
          </a:xfrm>
          <a:prstGeom prst="bentArrow">
            <a:avLst>
              <a:gd name="adj1" fmla="val 16578"/>
              <a:gd name="adj2" fmla="val 29582"/>
              <a:gd name="adj3" fmla="val 50000"/>
              <a:gd name="adj4" fmla="val 2130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24" name="Right Arrow 23"/>
          <p:cNvSpPr/>
          <p:nvPr/>
        </p:nvSpPr>
        <p:spPr>
          <a:xfrm rot="5400000">
            <a:off x="6766902" y="3510711"/>
            <a:ext cx="707056" cy="13763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Flowchart: Predefined Process 24"/>
          <p:cNvSpPr/>
          <p:nvPr/>
        </p:nvSpPr>
        <p:spPr>
          <a:xfrm>
            <a:off x="2423837" y="1556792"/>
            <a:ext cx="1620180" cy="1171182"/>
          </a:xfrm>
          <a:prstGeom prst="flowChartPredefined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a:t>Extract Feature</a:t>
            </a:r>
          </a:p>
          <a:p>
            <a:r>
              <a:rPr lang="en-GB" dirty="0"/>
              <a:t>Vectors</a:t>
            </a:r>
          </a:p>
        </p:txBody>
      </p:sp>
      <p:sp>
        <p:nvSpPr>
          <p:cNvPr id="26" name="Flowchart: Data 25"/>
          <p:cNvSpPr/>
          <p:nvPr/>
        </p:nvSpPr>
        <p:spPr>
          <a:xfrm>
            <a:off x="539552" y="1719862"/>
            <a:ext cx="1416664" cy="1008112"/>
          </a:xfrm>
          <a:prstGeom prst="flowChartInputOutp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a:p>
            <a:pPr algn="ctr"/>
            <a:r>
              <a:rPr lang="en-GB" dirty="0"/>
              <a:t>Data Set</a:t>
            </a:r>
          </a:p>
          <a:p>
            <a:pPr algn="ctr"/>
            <a:endParaRPr lang="en-GB" dirty="0"/>
          </a:p>
        </p:txBody>
      </p:sp>
      <p:sp>
        <p:nvSpPr>
          <p:cNvPr id="27" name="Flowchart: Predefined Process 26"/>
          <p:cNvSpPr/>
          <p:nvPr/>
        </p:nvSpPr>
        <p:spPr>
          <a:xfrm>
            <a:off x="6278491" y="3933057"/>
            <a:ext cx="1728192" cy="1296143"/>
          </a:xfrm>
          <a:prstGeom prst="flowChartPredefined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a:p>
            <a:pPr algn="ctr"/>
            <a:r>
              <a:rPr lang="en-GB" dirty="0"/>
              <a:t>Machine Learning Algorithm</a:t>
            </a:r>
          </a:p>
          <a:p>
            <a:pPr algn="ctr"/>
            <a:endParaRPr lang="en-GB" dirty="0"/>
          </a:p>
        </p:txBody>
      </p:sp>
      <p:sp>
        <p:nvSpPr>
          <p:cNvPr id="29" name="Flowchart: Data 28"/>
          <p:cNvSpPr/>
          <p:nvPr/>
        </p:nvSpPr>
        <p:spPr>
          <a:xfrm>
            <a:off x="6326289" y="1654192"/>
            <a:ext cx="1632596" cy="1571807"/>
          </a:xfrm>
          <a:prstGeom prst="flowChartInputOutp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a:p>
            <a:pPr algn="ctr"/>
            <a:r>
              <a:rPr lang="en-GB" dirty="0"/>
              <a:t>Data Set</a:t>
            </a:r>
          </a:p>
          <a:p>
            <a:pPr algn="ctr"/>
            <a:endParaRPr lang="en-GB" dirty="0"/>
          </a:p>
        </p:txBody>
      </p:sp>
      <p:sp>
        <p:nvSpPr>
          <p:cNvPr id="39" name="Bent Arrow 38"/>
          <p:cNvSpPr/>
          <p:nvPr/>
        </p:nvSpPr>
        <p:spPr>
          <a:xfrm rot="5400000">
            <a:off x="3893177" y="4214999"/>
            <a:ext cx="856141" cy="554463"/>
          </a:xfrm>
          <a:prstGeom prst="bentArrow">
            <a:avLst>
              <a:gd name="adj1" fmla="val 12428"/>
              <a:gd name="adj2" fmla="val 29582"/>
              <a:gd name="adj3" fmla="val 50000"/>
              <a:gd name="adj4" fmla="val 10932"/>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40" name="Rounded Rectangle 39"/>
          <p:cNvSpPr/>
          <p:nvPr/>
        </p:nvSpPr>
        <p:spPr>
          <a:xfrm>
            <a:off x="3563887" y="4920300"/>
            <a:ext cx="1632257" cy="160504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Predictive Model</a:t>
            </a:r>
          </a:p>
          <a:p>
            <a:pPr algn="ctr"/>
            <a:endParaRPr lang="en-GB" dirty="0"/>
          </a:p>
        </p:txBody>
      </p:sp>
      <p:sp>
        <p:nvSpPr>
          <p:cNvPr id="41" name="Right Arrow 40"/>
          <p:cNvSpPr/>
          <p:nvPr/>
        </p:nvSpPr>
        <p:spPr>
          <a:xfrm flipH="1">
            <a:off x="2760045" y="5553237"/>
            <a:ext cx="803836" cy="169586"/>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2" name="Rounded Rectangle 41"/>
          <p:cNvSpPr/>
          <p:nvPr/>
        </p:nvSpPr>
        <p:spPr>
          <a:xfrm>
            <a:off x="971600" y="5373216"/>
            <a:ext cx="1788445" cy="50405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Labelled Test Data</a:t>
            </a:r>
          </a:p>
        </p:txBody>
      </p:sp>
      <p:sp>
        <p:nvSpPr>
          <p:cNvPr id="19" name="Right Arrow 18"/>
          <p:cNvSpPr/>
          <p:nvPr/>
        </p:nvSpPr>
        <p:spPr>
          <a:xfrm>
            <a:off x="1782302" y="3915005"/>
            <a:ext cx="630778" cy="227289"/>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Flowchart: Predefined Process 19"/>
          <p:cNvSpPr/>
          <p:nvPr/>
        </p:nvSpPr>
        <p:spPr>
          <a:xfrm>
            <a:off x="2413080" y="3397033"/>
            <a:ext cx="1620180" cy="1171182"/>
          </a:xfrm>
          <a:prstGeom prst="flowChartPredefined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a:t>Extract Feature</a:t>
            </a:r>
          </a:p>
          <a:p>
            <a:r>
              <a:rPr lang="en-GB" dirty="0"/>
              <a:t>Vectors</a:t>
            </a:r>
          </a:p>
        </p:txBody>
      </p:sp>
      <p:sp>
        <p:nvSpPr>
          <p:cNvPr id="21" name="Flowchart: Data 20"/>
          <p:cNvSpPr/>
          <p:nvPr/>
        </p:nvSpPr>
        <p:spPr>
          <a:xfrm>
            <a:off x="528795" y="3560103"/>
            <a:ext cx="1416664" cy="1008112"/>
          </a:xfrm>
          <a:prstGeom prst="flowChartInputOutp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a:p>
            <a:pPr algn="ctr"/>
            <a:r>
              <a:rPr lang="en-GB" dirty="0"/>
              <a:t>Data Set</a:t>
            </a:r>
          </a:p>
          <a:p>
            <a:pPr algn="ctr"/>
            <a:endParaRPr lang="en-GB" dirty="0"/>
          </a:p>
        </p:txBody>
      </p:sp>
    </p:spTree>
    <p:extLst>
      <p:ext uri="{BB962C8B-B14F-4D97-AF65-F5344CB8AC3E}">
        <p14:creationId xmlns:p14="http://schemas.microsoft.com/office/powerpoint/2010/main" val="8045699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548680"/>
            <a:ext cx="7772400" cy="1470025"/>
          </a:xfrm>
        </p:spPr>
        <p:txBody>
          <a:bodyPr/>
          <a:lstStyle/>
          <a:p>
            <a:r>
              <a:rPr lang="en-GB" dirty="0"/>
              <a:t>Linear Regression</a:t>
            </a:r>
          </a:p>
        </p:txBody>
      </p:sp>
      <p:sp>
        <p:nvSpPr>
          <p:cNvPr id="3" name="Subtitle 2"/>
          <p:cNvSpPr>
            <a:spLocks noGrp="1"/>
          </p:cNvSpPr>
          <p:nvPr>
            <p:ph type="subTitle" idx="1"/>
          </p:nvPr>
        </p:nvSpPr>
        <p:spPr>
          <a:xfrm>
            <a:off x="1403648" y="1844824"/>
            <a:ext cx="6400800" cy="1752600"/>
          </a:xfrm>
        </p:spPr>
        <p:txBody>
          <a:bodyPr>
            <a:normAutofit fontScale="62500" lnSpcReduction="20000"/>
          </a:bodyPr>
          <a:lstStyle/>
          <a:p>
            <a:r>
              <a:rPr lang="en-GB" dirty="0"/>
              <a:t>A Supervised Learning Algorithm.</a:t>
            </a:r>
          </a:p>
          <a:p>
            <a:r>
              <a:rPr lang="en-GB" dirty="0"/>
              <a:t> Right answers provided with all example data (labelled data).</a:t>
            </a:r>
          </a:p>
          <a:p>
            <a:r>
              <a:rPr lang="en-GB" dirty="0"/>
              <a:t>Regression problems tries to generate a model and predict a real-valued output from a new input. It fits a curve to the given example data.</a:t>
            </a:r>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75656" y="3645024"/>
            <a:ext cx="2828925" cy="27813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Box 3"/>
          <p:cNvSpPr txBox="1"/>
          <p:nvPr/>
        </p:nvSpPr>
        <p:spPr>
          <a:xfrm>
            <a:off x="1979712" y="6426324"/>
            <a:ext cx="3384376" cy="369332"/>
          </a:xfrm>
          <a:prstGeom prst="rect">
            <a:avLst/>
          </a:prstGeom>
          <a:noFill/>
        </p:spPr>
        <p:txBody>
          <a:bodyPr wrap="square" rtlCol="0">
            <a:spAutoFit/>
          </a:bodyPr>
          <a:lstStyle/>
          <a:p>
            <a:r>
              <a:rPr lang="en-GB" dirty="0"/>
              <a:t>Example of linear regression [3]</a:t>
            </a:r>
          </a:p>
        </p:txBody>
      </p:sp>
    </p:spTree>
    <p:extLst>
      <p:ext uri="{BB962C8B-B14F-4D97-AF65-F5344CB8AC3E}">
        <p14:creationId xmlns:p14="http://schemas.microsoft.com/office/powerpoint/2010/main" val="6209822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Some examples of linear regression (</a:t>
            </a:r>
            <a:r>
              <a:rPr lang="en-GB" dirty="0" err="1"/>
              <a:t>Matlab</a:t>
            </a:r>
            <a:r>
              <a:rPr lang="en-GB" dirty="0"/>
              <a:t> data) </a:t>
            </a:r>
          </a:p>
        </p:txBody>
      </p:sp>
      <p:pic>
        <p:nvPicPr>
          <p:cNvPr id="1026"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0" y="3645024"/>
            <a:ext cx="5239816" cy="215757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9552" y="1340768"/>
            <a:ext cx="4488405" cy="194421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mc:AlternateContent xmlns:mc="http://schemas.openxmlformats.org/markup-compatibility/2006" xmlns:a14="http://schemas.microsoft.com/office/drawing/2010/main">
        <mc:Choice Requires="a14">
          <p:sp>
            <p:nvSpPr>
              <p:cNvPr id="6" name="TextBox 5"/>
              <p:cNvSpPr txBox="1"/>
              <p:nvPr/>
            </p:nvSpPr>
            <p:spPr>
              <a:xfrm>
                <a:off x="6156176" y="1700808"/>
                <a:ext cx="2664296" cy="4247317"/>
              </a:xfrm>
              <a:prstGeom prst="rect">
                <a:avLst/>
              </a:prstGeom>
              <a:noFill/>
            </p:spPr>
            <p:txBody>
              <a:bodyPr wrap="square" rtlCol="0">
                <a:spAutoFit/>
              </a:bodyPr>
              <a:lstStyle/>
              <a:p>
                <a:r>
                  <a:rPr lang="en-GB" dirty="0"/>
                  <a:t>The estimated line is the model.  We can predict a new value by reading the graph in the usual way.</a:t>
                </a:r>
              </a:p>
              <a:p>
                <a:r>
                  <a:rPr lang="en-GB" dirty="0"/>
                  <a:t>In the first example the curve is:</a:t>
                </a:r>
              </a:p>
              <a:p>
                <a:r>
                  <a:rPr lang="en-GB" dirty="0"/>
                  <a:t>h(x)=𝜃1*x+</a:t>
                </a:r>
                <a:r>
                  <a:rPr lang="en-GB" dirty="0">
                    <a:ea typeface="Cambria Math"/>
                  </a:rPr>
                  <a:t> </a:t>
                </a:r>
                <a14:m>
                  <m:oMath xmlns:m="http://schemas.openxmlformats.org/officeDocument/2006/math">
                    <m:r>
                      <a:rPr lang="en-GB" i="1">
                        <a:latin typeface="Cambria Math"/>
                        <a:ea typeface="Cambria Math"/>
                      </a:rPr>
                      <m:t>𝜃</m:t>
                    </m:r>
                  </m:oMath>
                </a14:m>
                <a:r>
                  <a:rPr lang="en-GB" dirty="0"/>
                  <a:t>0 where </a:t>
                </a:r>
              </a:p>
              <a:p>
                <a14:m>
                  <m:oMath xmlns:m="http://schemas.openxmlformats.org/officeDocument/2006/math">
                    <m:r>
                      <a:rPr lang="en-GB" i="1">
                        <a:latin typeface="Cambria Math"/>
                        <a:ea typeface="Cambria Math"/>
                      </a:rPr>
                      <m:t>𝜃</m:t>
                    </m:r>
                  </m:oMath>
                </a14:m>
                <a:r>
                  <a:rPr lang="en-GB" dirty="0"/>
                  <a:t>1= -0.1828 and </a:t>
                </a:r>
              </a:p>
              <a:p>
                <a14:m>
                  <m:oMath xmlns:m="http://schemas.openxmlformats.org/officeDocument/2006/math">
                    <m:r>
                      <a:rPr lang="en-GB" i="1">
                        <a:latin typeface="Cambria Math"/>
                        <a:ea typeface="Cambria Math"/>
                      </a:rPr>
                      <m:t>𝜃</m:t>
                    </m:r>
                  </m:oMath>
                </a14:m>
                <a:r>
                  <a:rPr lang="en-GB" dirty="0"/>
                  <a:t>0= 0.4972.</a:t>
                </a:r>
              </a:p>
              <a:p>
                <a:r>
                  <a:rPr lang="en-GB" dirty="0"/>
                  <a:t>Q: If you find that a new x value is 0.6 what is the predicted output of this model?</a:t>
                </a:r>
              </a:p>
              <a:p>
                <a:r>
                  <a:rPr lang="en-GB" dirty="0" err="1"/>
                  <a:t>Ans</a:t>
                </a:r>
                <a:endParaRPr lang="en-GB" dirty="0"/>
              </a:p>
              <a:p>
                <a:r>
                  <a:rPr lang="en-GB" dirty="0"/>
                  <a:t>:    0.38752</a:t>
                </a:r>
              </a:p>
            </p:txBody>
          </p:sp>
        </mc:Choice>
        <mc:Fallback xmlns="">
          <p:sp>
            <p:nvSpPr>
              <p:cNvPr id="6" name="TextBox 5"/>
              <p:cNvSpPr txBox="1">
                <a:spLocks noRot="1" noChangeAspect="1" noMove="1" noResize="1" noEditPoints="1" noAdjustHandles="1" noChangeArrowheads="1" noChangeShapeType="1" noTextEdit="1"/>
              </p:cNvSpPr>
              <p:nvPr/>
            </p:nvSpPr>
            <p:spPr>
              <a:xfrm>
                <a:off x="6156176" y="1700808"/>
                <a:ext cx="2664296" cy="4247317"/>
              </a:xfrm>
              <a:prstGeom prst="rect">
                <a:avLst/>
              </a:prstGeom>
              <a:blipFill rotWithShape="1">
                <a:blip r:embed="rId4"/>
                <a:stretch>
                  <a:fillRect l="-2059" t="-717" r="-686" b="-1291"/>
                </a:stretch>
              </a:blipFill>
            </p:spPr>
            <p:txBody>
              <a:bodyPr/>
              <a:lstStyle/>
              <a:p>
                <a:r>
                  <a:rPr lang="en-GB">
                    <a:noFill/>
                  </a:rPr>
                  <a:t> </a:t>
                </a:r>
              </a:p>
            </p:txBody>
          </p:sp>
        </mc:Fallback>
      </mc:AlternateContent>
    </p:spTree>
    <p:extLst>
      <p:ext uri="{BB962C8B-B14F-4D97-AF65-F5344CB8AC3E}">
        <p14:creationId xmlns:p14="http://schemas.microsoft.com/office/powerpoint/2010/main" val="14144502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331640" y="260648"/>
            <a:ext cx="6840760" cy="1908215"/>
          </a:xfrm>
          <a:prstGeom prst="rect">
            <a:avLst/>
          </a:prstGeom>
          <a:noFill/>
        </p:spPr>
        <p:txBody>
          <a:bodyPr wrap="square" rtlCol="0">
            <a:spAutoFit/>
          </a:bodyPr>
          <a:lstStyle/>
          <a:p>
            <a:r>
              <a:rPr lang="en-GB" sz="2800" dirty="0"/>
              <a:t>A note on Notation</a:t>
            </a:r>
          </a:p>
          <a:p>
            <a:endParaRPr lang="en-GB" sz="2400" dirty="0"/>
          </a:p>
          <a:p>
            <a:r>
              <a:rPr lang="en-GB" sz="2400" dirty="0"/>
              <a:t>Typically we have a training data set consisting of rows of data, </a:t>
            </a:r>
            <a:r>
              <a:rPr lang="en-GB" sz="2400" dirty="0" err="1"/>
              <a:t>eg</a:t>
            </a:r>
            <a:r>
              <a:rPr lang="en-GB" sz="2400" dirty="0"/>
              <a:t>:-</a:t>
            </a:r>
          </a:p>
          <a:p>
            <a:endParaRPr lang="en-GB" dirty="0"/>
          </a:p>
        </p:txBody>
      </p:sp>
      <p:graphicFrame>
        <p:nvGraphicFramePr>
          <p:cNvPr id="3" name="Table 2"/>
          <p:cNvGraphicFramePr>
            <a:graphicFrameLocks noGrp="1"/>
          </p:cNvGraphicFramePr>
          <p:nvPr>
            <p:extLst>
              <p:ext uri="{D42A27DB-BD31-4B8C-83A1-F6EECF244321}">
                <p14:modId xmlns:p14="http://schemas.microsoft.com/office/powerpoint/2010/main" val="3084489195"/>
              </p:ext>
            </p:extLst>
          </p:nvPr>
        </p:nvGraphicFramePr>
        <p:xfrm>
          <a:off x="1043608" y="1988840"/>
          <a:ext cx="3888432" cy="3439212"/>
        </p:xfrm>
        <a:graphic>
          <a:graphicData uri="http://schemas.openxmlformats.org/drawingml/2006/table">
            <a:tbl>
              <a:tblPr firstRow="1" bandRow="1">
                <a:tableStyleId>{5C22544A-7EE6-4342-B048-85BDC9FD1C3A}</a:tableStyleId>
              </a:tblPr>
              <a:tblGrid>
                <a:gridCol w="1152128">
                  <a:extLst>
                    <a:ext uri="{9D8B030D-6E8A-4147-A177-3AD203B41FA5}">
                      <a16:colId xmlns:a16="http://schemas.microsoft.com/office/drawing/2014/main" val="20000"/>
                    </a:ext>
                  </a:extLst>
                </a:gridCol>
                <a:gridCol w="1440160">
                  <a:extLst>
                    <a:ext uri="{9D8B030D-6E8A-4147-A177-3AD203B41FA5}">
                      <a16:colId xmlns:a16="http://schemas.microsoft.com/office/drawing/2014/main" val="20001"/>
                    </a:ext>
                  </a:extLst>
                </a:gridCol>
                <a:gridCol w="1296144">
                  <a:extLst>
                    <a:ext uri="{9D8B030D-6E8A-4147-A177-3AD203B41FA5}">
                      <a16:colId xmlns:a16="http://schemas.microsoft.com/office/drawing/2014/main" val="20002"/>
                    </a:ext>
                  </a:extLst>
                </a:gridCol>
              </a:tblGrid>
              <a:tr h="420802">
                <a:tc>
                  <a:txBody>
                    <a:bodyPr/>
                    <a:lstStyle/>
                    <a:p>
                      <a:r>
                        <a:rPr lang="en-GB" dirty="0"/>
                        <a:t>Data row (</a:t>
                      </a:r>
                      <a:r>
                        <a:rPr lang="en-GB" dirty="0" err="1"/>
                        <a:t>i</a:t>
                      </a:r>
                      <a:r>
                        <a:rPr lang="en-GB" dirty="0"/>
                        <a:t>)</a:t>
                      </a:r>
                    </a:p>
                  </a:txBody>
                  <a:tcPr/>
                </a:tc>
                <a:tc>
                  <a:txBody>
                    <a:bodyPr/>
                    <a:lstStyle/>
                    <a:p>
                      <a:r>
                        <a:rPr lang="en-GB" dirty="0"/>
                        <a:t>Independent variable (x)</a:t>
                      </a:r>
                    </a:p>
                  </a:txBody>
                  <a:tcPr/>
                </a:tc>
                <a:tc>
                  <a:txBody>
                    <a:bodyPr/>
                    <a:lstStyle/>
                    <a:p>
                      <a:r>
                        <a:rPr lang="en-GB" dirty="0"/>
                        <a:t>Dependent variable</a:t>
                      </a:r>
                      <a:r>
                        <a:rPr lang="en-GB" baseline="0" dirty="0"/>
                        <a:t>  (y) </a:t>
                      </a:r>
                      <a:endParaRPr lang="en-GB" dirty="0"/>
                    </a:p>
                  </a:txBody>
                  <a:tcPr/>
                </a:tc>
                <a:extLst>
                  <a:ext uri="{0D108BD9-81ED-4DB2-BD59-A6C34878D82A}">
                    <a16:rowId xmlns:a16="http://schemas.microsoft.com/office/drawing/2014/main" val="10000"/>
                  </a:ext>
                </a:extLst>
              </a:tr>
              <a:tr h="420802">
                <a:tc>
                  <a:txBody>
                    <a:bodyPr/>
                    <a:lstStyle/>
                    <a:p>
                      <a:r>
                        <a:rPr lang="en-GB" sz="2000" b="1" dirty="0"/>
                        <a:t>1</a:t>
                      </a:r>
                    </a:p>
                  </a:txBody>
                  <a:tcPr/>
                </a:tc>
                <a:tc>
                  <a:txBody>
                    <a:bodyPr/>
                    <a:lstStyle/>
                    <a:p>
                      <a:pPr algn="r" fontAlgn="b"/>
                      <a:r>
                        <a:rPr lang="en-GB" sz="2000" b="1" i="0" u="none" strike="noStrike" dirty="0">
                          <a:solidFill>
                            <a:srgbClr val="000000"/>
                          </a:solidFill>
                          <a:effectLst/>
                          <a:latin typeface="Calibri"/>
                        </a:rPr>
                        <a:t>0.1</a:t>
                      </a:r>
                    </a:p>
                  </a:txBody>
                  <a:tcPr marL="9525" marR="9525" marT="9525" marB="0" anchor="b"/>
                </a:tc>
                <a:tc>
                  <a:txBody>
                    <a:bodyPr/>
                    <a:lstStyle/>
                    <a:p>
                      <a:pPr algn="r" fontAlgn="b"/>
                      <a:r>
                        <a:rPr lang="en-GB" sz="2000" b="1" i="0" u="none" strike="noStrike">
                          <a:solidFill>
                            <a:srgbClr val="000000"/>
                          </a:solidFill>
                          <a:effectLst/>
                          <a:latin typeface="Calibri"/>
                        </a:rPr>
                        <a:t>0.47892</a:t>
                      </a:r>
                    </a:p>
                  </a:txBody>
                  <a:tcPr marL="9525" marR="9525" marT="9525" marB="0" anchor="b"/>
                </a:tc>
                <a:extLst>
                  <a:ext uri="{0D108BD9-81ED-4DB2-BD59-A6C34878D82A}">
                    <a16:rowId xmlns:a16="http://schemas.microsoft.com/office/drawing/2014/main" val="10001"/>
                  </a:ext>
                </a:extLst>
              </a:tr>
              <a:tr h="420802">
                <a:tc>
                  <a:txBody>
                    <a:bodyPr/>
                    <a:lstStyle/>
                    <a:p>
                      <a:r>
                        <a:rPr lang="en-GB" sz="2000" b="1" dirty="0"/>
                        <a:t>2</a:t>
                      </a:r>
                    </a:p>
                  </a:txBody>
                  <a:tcPr/>
                </a:tc>
                <a:tc>
                  <a:txBody>
                    <a:bodyPr/>
                    <a:lstStyle/>
                    <a:p>
                      <a:pPr algn="r" fontAlgn="b"/>
                      <a:r>
                        <a:rPr lang="en-GB" sz="2000" b="1" i="0" u="none" strike="noStrike" dirty="0">
                          <a:solidFill>
                            <a:srgbClr val="000000"/>
                          </a:solidFill>
                          <a:effectLst/>
                          <a:latin typeface="Calibri"/>
                        </a:rPr>
                        <a:t>0.2</a:t>
                      </a:r>
                    </a:p>
                  </a:txBody>
                  <a:tcPr marL="9525" marR="9525" marT="9525" marB="0" anchor="b"/>
                </a:tc>
                <a:tc>
                  <a:txBody>
                    <a:bodyPr/>
                    <a:lstStyle/>
                    <a:p>
                      <a:pPr algn="r" fontAlgn="b"/>
                      <a:r>
                        <a:rPr lang="en-GB" sz="2000" b="1" i="0" u="none" strike="noStrike">
                          <a:solidFill>
                            <a:srgbClr val="000000"/>
                          </a:solidFill>
                          <a:effectLst/>
                          <a:latin typeface="Calibri"/>
                        </a:rPr>
                        <a:t>0.46064</a:t>
                      </a:r>
                    </a:p>
                  </a:txBody>
                  <a:tcPr marL="9525" marR="9525" marT="9525" marB="0" anchor="b"/>
                </a:tc>
                <a:extLst>
                  <a:ext uri="{0D108BD9-81ED-4DB2-BD59-A6C34878D82A}">
                    <a16:rowId xmlns:a16="http://schemas.microsoft.com/office/drawing/2014/main" val="10002"/>
                  </a:ext>
                </a:extLst>
              </a:tr>
              <a:tr h="420802">
                <a:tc>
                  <a:txBody>
                    <a:bodyPr/>
                    <a:lstStyle/>
                    <a:p>
                      <a:r>
                        <a:rPr lang="en-GB" sz="2000" b="1" dirty="0"/>
                        <a:t>3</a:t>
                      </a:r>
                    </a:p>
                  </a:txBody>
                  <a:tcPr/>
                </a:tc>
                <a:tc>
                  <a:txBody>
                    <a:bodyPr/>
                    <a:lstStyle/>
                    <a:p>
                      <a:pPr algn="r" fontAlgn="b"/>
                      <a:r>
                        <a:rPr lang="en-GB" sz="2000" b="1" i="0" u="none" strike="noStrike" dirty="0">
                          <a:solidFill>
                            <a:srgbClr val="000000"/>
                          </a:solidFill>
                          <a:effectLst/>
                          <a:latin typeface="Calibri"/>
                        </a:rPr>
                        <a:t>0.3</a:t>
                      </a:r>
                    </a:p>
                  </a:txBody>
                  <a:tcPr marL="9525" marR="9525" marT="9525" marB="0" anchor="b"/>
                </a:tc>
                <a:tc>
                  <a:txBody>
                    <a:bodyPr/>
                    <a:lstStyle/>
                    <a:p>
                      <a:pPr algn="r" fontAlgn="b"/>
                      <a:r>
                        <a:rPr lang="en-GB" sz="2000" b="1" i="0" u="none" strike="noStrike">
                          <a:solidFill>
                            <a:srgbClr val="000000"/>
                          </a:solidFill>
                          <a:effectLst/>
                          <a:latin typeface="Calibri"/>
                        </a:rPr>
                        <a:t>0.44236</a:t>
                      </a:r>
                    </a:p>
                  </a:txBody>
                  <a:tcPr marL="9525" marR="9525" marT="9525" marB="0" anchor="b"/>
                </a:tc>
                <a:extLst>
                  <a:ext uri="{0D108BD9-81ED-4DB2-BD59-A6C34878D82A}">
                    <a16:rowId xmlns:a16="http://schemas.microsoft.com/office/drawing/2014/main" val="10003"/>
                  </a:ext>
                </a:extLst>
              </a:tr>
              <a:tr h="420802">
                <a:tc>
                  <a:txBody>
                    <a:bodyPr/>
                    <a:lstStyle/>
                    <a:p>
                      <a:r>
                        <a:rPr lang="en-GB" sz="2000" b="1" dirty="0"/>
                        <a:t>4</a:t>
                      </a:r>
                    </a:p>
                  </a:txBody>
                  <a:tcPr/>
                </a:tc>
                <a:tc>
                  <a:txBody>
                    <a:bodyPr/>
                    <a:lstStyle/>
                    <a:p>
                      <a:pPr algn="r" fontAlgn="b"/>
                      <a:r>
                        <a:rPr lang="en-GB" sz="2000" b="1" i="0" u="none" strike="noStrike" dirty="0">
                          <a:solidFill>
                            <a:srgbClr val="000000"/>
                          </a:solidFill>
                          <a:effectLst/>
                          <a:latin typeface="Calibri"/>
                        </a:rPr>
                        <a:t>0.4</a:t>
                      </a:r>
                    </a:p>
                  </a:txBody>
                  <a:tcPr marL="9525" marR="9525" marT="9525" marB="0" anchor="b"/>
                </a:tc>
                <a:tc>
                  <a:txBody>
                    <a:bodyPr/>
                    <a:lstStyle/>
                    <a:p>
                      <a:pPr algn="r" fontAlgn="b"/>
                      <a:r>
                        <a:rPr lang="en-GB" sz="2000" b="1" i="0" u="none" strike="noStrike">
                          <a:solidFill>
                            <a:srgbClr val="000000"/>
                          </a:solidFill>
                          <a:effectLst/>
                          <a:latin typeface="Calibri"/>
                        </a:rPr>
                        <a:t>0.42408</a:t>
                      </a:r>
                    </a:p>
                  </a:txBody>
                  <a:tcPr marL="9525" marR="9525" marT="9525" marB="0" anchor="b"/>
                </a:tc>
                <a:extLst>
                  <a:ext uri="{0D108BD9-81ED-4DB2-BD59-A6C34878D82A}">
                    <a16:rowId xmlns:a16="http://schemas.microsoft.com/office/drawing/2014/main" val="10004"/>
                  </a:ext>
                </a:extLst>
              </a:tr>
              <a:tr h="420802">
                <a:tc>
                  <a:txBody>
                    <a:bodyPr/>
                    <a:lstStyle/>
                    <a:p>
                      <a:r>
                        <a:rPr lang="en-GB" sz="2000" b="1" dirty="0"/>
                        <a:t>5</a:t>
                      </a:r>
                    </a:p>
                  </a:txBody>
                  <a:tcPr/>
                </a:tc>
                <a:tc>
                  <a:txBody>
                    <a:bodyPr/>
                    <a:lstStyle/>
                    <a:p>
                      <a:pPr algn="r" fontAlgn="b"/>
                      <a:r>
                        <a:rPr lang="en-GB" sz="2000" b="1" i="0" u="none" strike="noStrike" dirty="0">
                          <a:solidFill>
                            <a:srgbClr val="000000"/>
                          </a:solidFill>
                          <a:effectLst/>
                          <a:latin typeface="Calibri"/>
                        </a:rPr>
                        <a:t>0.5</a:t>
                      </a:r>
                    </a:p>
                  </a:txBody>
                  <a:tcPr marL="9525" marR="9525" marT="9525" marB="0" anchor="b"/>
                </a:tc>
                <a:tc>
                  <a:txBody>
                    <a:bodyPr/>
                    <a:lstStyle/>
                    <a:p>
                      <a:pPr algn="r" fontAlgn="b"/>
                      <a:r>
                        <a:rPr lang="en-GB" sz="2000" b="1" i="0" u="none" strike="noStrike" dirty="0">
                          <a:solidFill>
                            <a:srgbClr val="000000"/>
                          </a:solidFill>
                          <a:effectLst/>
                          <a:latin typeface="Calibri"/>
                        </a:rPr>
                        <a:t>0.4058</a:t>
                      </a:r>
                    </a:p>
                  </a:txBody>
                  <a:tcPr marL="9525" marR="9525" marT="9525" marB="0" anchor="b"/>
                </a:tc>
                <a:extLst>
                  <a:ext uri="{0D108BD9-81ED-4DB2-BD59-A6C34878D82A}">
                    <a16:rowId xmlns:a16="http://schemas.microsoft.com/office/drawing/2014/main" val="10005"/>
                  </a:ext>
                </a:extLst>
              </a:tr>
              <a:tr h="420802">
                <a:tc>
                  <a:txBody>
                    <a:bodyPr/>
                    <a:lstStyle/>
                    <a:p>
                      <a:r>
                        <a:rPr lang="en-GB" sz="2000" b="1" dirty="0"/>
                        <a:t>6</a:t>
                      </a:r>
                    </a:p>
                  </a:txBody>
                  <a:tcPr/>
                </a:tc>
                <a:tc>
                  <a:txBody>
                    <a:bodyPr/>
                    <a:lstStyle/>
                    <a:p>
                      <a:pPr algn="r" fontAlgn="b"/>
                      <a:r>
                        <a:rPr lang="en-GB" sz="2000" b="1" i="0" u="none" strike="noStrike">
                          <a:solidFill>
                            <a:srgbClr val="000000"/>
                          </a:solidFill>
                          <a:effectLst/>
                          <a:latin typeface="Calibri"/>
                        </a:rPr>
                        <a:t>0.6</a:t>
                      </a:r>
                    </a:p>
                  </a:txBody>
                  <a:tcPr marL="9525" marR="9525" marT="9525" marB="0" anchor="b"/>
                </a:tc>
                <a:tc>
                  <a:txBody>
                    <a:bodyPr/>
                    <a:lstStyle/>
                    <a:p>
                      <a:pPr algn="r" fontAlgn="b"/>
                      <a:r>
                        <a:rPr lang="en-GB" sz="2000" b="1" i="0" u="none" strike="noStrike" dirty="0">
                          <a:solidFill>
                            <a:srgbClr val="000000"/>
                          </a:solidFill>
                          <a:effectLst/>
                          <a:latin typeface="Calibri"/>
                        </a:rPr>
                        <a:t>0.38752</a:t>
                      </a:r>
                    </a:p>
                  </a:txBody>
                  <a:tcPr marL="9525" marR="9525" marT="9525" marB="0" anchor="b"/>
                </a:tc>
                <a:extLst>
                  <a:ext uri="{0D108BD9-81ED-4DB2-BD59-A6C34878D82A}">
                    <a16:rowId xmlns:a16="http://schemas.microsoft.com/office/drawing/2014/main" val="10006"/>
                  </a:ext>
                </a:extLst>
              </a:tr>
            </a:tbl>
          </a:graphicData>
        </a:graphic>
      </p:graphicFrame>
      <mc:AlternateContent xmlns:mc="http://schemas.openxmlformats.org/markup-compatibility/2006" xmlns:a14="http://schemas.microsoft.com/office/drawing/2010/main">
        <mc:Choice Requires="a14">
          <p:sp>
            <p:nvSpPr>
              <p:cNvPr id="4" name="TextBox 3"/>
              <p:cNvSpPr txBox="1"/>
              <p:nvPr/>
            </p:nvSpPr>
            <p:spPr>
              <a:xfrm>
                <a:off x="5292080" y="1700808"/>
                <a:ext cx="3384376" cy="4558748"/>
              </a:xfrm>
              <a:prstGeom prst="rect">
                <a:avLst/>
              </a:prstGeom>
              <a:noFill/>
            </p:spPr>
            <p:txBody>
              <a:bodyPr wrap="square" rtlCol="0">
                <a:spAutoFit/>
              </a:bodyPr>
              <a:lstStyle/>
              <a:p>
                <a:r>
                  <a:rPr lang="en-GB" dirty="0"/>
                  <a:t>We refer to a row of data  using a superscript in brackets, for example </a:t>
                </a:r>
                <a14:m>
                  <m:oMath xmlns:m="http://schemas.openxmlformats.org/officeDocument/2006/math">
                    <m:sSup>
                      <m:sSupPr>
                        <m:ctrlPr>
                          <a:rPr lang="en-GB" i="1" dirty="0">
                            <a:latin typeface="Cambria Math" panose="02040503050406030204" pitchFamily="18" charset="0"/>
                          </a:rPr>
                        </m:ctrlPr>
                      </m:sSupPr>
                      <m:e>
                        <m:r>
                          <a:rPr lang="en-GB" i="1" dirty="0">
                            <a:latin typeface="Cambria Math"/>
                          </a:rPr>
                          <m:t>𝑥</m:t>
                        </m:r>
                      </m:e>
                      <m:sup>
                        <m:r>
                          <a:rPr lang="en-GB" i="1" dirty="0">
                            <a:latin typeface="Cambria Math"/>
                          </a:rPr>
                          <m:t>(</m:t>
                        </m:r>
                        <m:r>
                          <a:rPr lang="en-GB" i="1" dirty="0">
                            <a:latin typeface="Cambria Math"/>
                          </a:rPr>
                          <m:t>𝑖</m:t>
                        </m:r>
                        <m:r>
                          <a:rPr lang="en-GB" i="1" dirty="0">
                            <a:latin typeface="Cambria Math"/>
                          </a:rPr>
                          <m:t>)</m:t>
                        </m:r>
                      </m:sup>
                    </m:sSup>
                  </m:oMath>
                </a14:m>
                <a:r>
                  <a:rPr lang="en-GB" dirty="0"/>
                  <a:t> or </a:t>
                </a:r>
                <a14:m>
                  <m:oMath xmlns:m="http://schemas.openxmlformats.org/officeDocument/2006/math">
                    <m:sSup>
                      <m:sSupPr>
                        <m:ctrlPr>
                          <a:rPr lang="en-GB" i="1" dirty="0">
                            <a:latin typeface="Cambria Math" panose="02040503050406030204" pitchFamily="18" charset="0"/>
                          </a:rPr>
                        </m:ctrlPr>
                      </m:sSupPr>
                      <m:e>
                        <m:r>
                          <a:rPr lang="en-GB" b="0" i="1" dirty="0" smtClean="0">
                            <a:latin typeface="Cambria Math"/>
                          </a:rPr>
                          <m:t>𝑦</m:t>
                        </m:r>
                      </m:e>
                      <m:sup>
                        <m:r>
                          <a:rPr lang="en-GB" i="1" dirty="0">
                            <a:latin typeface="Cambria Math"/>
                          </a:rPr>
                          <m:t>(</m:t>
                        </m:r>
                        <m:r>
                          <a:rPr lang="en-GB" i="1" dirty="0">
                            <a:latin typeface="Cambria Math"/>
                          </a:rPr>
                          <m:t>𝑖</m:t>
                        </m:r>
                        <m:r>
                          <a:rPr lang="en-GB" i="1" dirty="0">
                            <a:latin typeface="Cambria Math"/>
                          </a:rPr>
                          <m:t>)</m:t>
                        </m:r>
                      </m:sup>
                    </m:sSup>
                  </m:oMath>
                </a14:m>
                <a:r>
                  <a:rPr lang="en-GB" dirty="0"/>
                  <a:t> Note this has nothing to do with exponentiation.  </a:t>
                </a:r>
              </a:p>
              <a:p>
                <a:endParaRPr lang="en-GB" dirty="0"/>
              </a:p>
              <a:p>
                <a:r>
                  <a:rPr lang="en-GB" dirty="0"/>
                  <a:t>For example row two’s x value is written as </a:t>
                </a:r>
                <a14:m>
                  <m:oMath xmlns:m="http://schemas.openxmlformats.org/officeDocument/2006/math">
                    <m:sSup>
                      <m:sSupPr>
                        <m:ctrlPr>
                          <a:rPr lang="en-GB" i="1" dirty="0">
                            <a:latin typeface="Cambria Math" panose="02040503050406030204" pitchFamily="18" charset="0"/>
                          </a:rPr>
                        </m:ctrlPr>
                      </m:sSupPr>
                      <m:e>
                        <m:r>
                          <a:rPr lang="en-GB" i="1" dirty="0">
                            <a:latin typeface="Cambria Math"/>
                          </a:rPr>
                          <m:t>𝑥</m:t>
                        </m:r>
                      </m:e>
                      <m:sup>
                        <m:r>
                          <a:rPr lang="en-GB" i="1" dirty="0">
                            <a:latin typeface="Cambria Math"/>
                          </a:rPr>
                          <m:t>(</m:t>
                        </m:r>
                        <m:r>
                          <a:rPr lang="en-GB" b="0" i="1" dirty="0" smtClean="0">
                            <a:latin typeface="Cambria Math"/>
                          </a:rPr>
                          <m:t>2</m:t>
                        </m:r>
                        <m:r>
                          <a:rPr lang="en-GB" i="1" dirty="0">
                            <a:latin typeface="Cambria Math"/>
                          </a:rPr>
                          <m:t>)</m:t>
                        </m:r>
                      </m:sup>
                    </m:sSup>
                  </m:oMath>
                </a14:m>
                <a:r>
                  <a:rPr lang="en-GB" dirty="0"/>
                  <a:t> and is equal to 0.2.  The first row might not be labelled one – it could be zero. </a:t>
                </a:r>
              </a:p>
              <a:p>
                <a:r>
                  <a:rPr lang="en-GB" dirty="0"/>
                  <a:t>If we had found a predictor function (also called the hypothesis)  that describes the relationship between x and y we can now write it as:-</a:t>
                </a:r>
              </a:p>
              <a:p>
                <a:pPr/>
                <a14:m>
                  <m:oMathPara xmlns:m="http://schemas.openxmlformats.org/officeDocument/2006/math">
                    <m:oMathParaPr>
                      <m:jc m:val="centerGroup"/>
                    </m:oMathParaPr>
                    <m:oMath xmlns:m="http://schemas.openxmlformats.org/officeDocument/2006/math">
                      <m:sSub>
                        <m:sSubPr>
                          <m:ctrlPr>
                            <a:rPr lang="en-GB" i="1" dirty="0">
                              <a:latin typeface="Cambria Math" panose="02040503050406030204" pitchFamily="18" charset="0"/>
                            </a:rPr>
                          </m:ctrlPr>
                        </m:sSubPr>
                        <m:e>
                          <m:r>
                            <a:rPr lang="en-GB" i="1" dirty="0">
                              <a:latin typeface="Cambria Math"/>
                            </a:rPr>
                            <m:t>h</m:t>
                          </m:r>
                        </m:e>
                        <m:sub>
                          <m:r>
                            <a:rPr lang="en-GB" i="1">
                              <a:latin typeface="Cambria Math"/>
                              <a:ea typeface="Cambria Math"/>
                            </a:rPr>
                            <m:t>𝜃</m:t>
                          </m:r>
                        </m:sub>
                      </m:sSub>
                      <m:r>
                        <m:rPr>
                          <m:nor/>
                        </m:rPr>
                        <a:rPr lang="en-GB" dirty="0"/>
                        <m:t>(</m:t>
                      </m:r>
                      <m:sSup>
                        <m:sSupPr>
                          <m:ctrlPr>
                            <a:rPr lang="en-GB" i="1" dirty="0">
                              <a:latin typeface="Cambria Math" panose="02040503050406030204" pitchFamily="18" charset="0"/>
                            </a:rPr>
                          </m:ctrlPr>
                        </m:sSupPr>
                        <m:e>
                          <m:r>
                            <a:rPr lang="en-GB" i="1" dirty="0">
                              <a:latin typeface="Cambria Math"/>
                            </a:rPr>
                            <m:t>𝑥</m:t>
                          </m:r>
                        </m:e>
                        <m:sup>
                          <m:r>
                            <a:rPr lang="en-GB" i="1" dirty="0">
                              <a:latin typeface="Cambria Math"/>
                            </a:rPr>
                            <m:t>(</m:t>
                          </m:r>
                          <m:r>
                            <a:rPr lang="en-GB" i="1" dirty="0">
                              <a:latin typeface="Cambria Math"/>
                            </a:rPr>
                            <m:t>𝑖</m:t>
                          </m:r>
                          <m:r>
                            <a:rPr lang="en-GB" i="1" dirty="0">
                              <a:latin typeface="Cambria Math"/>
                            </a:rPr>
                            <m:t>)</m:t>
                          </m:r>
                        </m:sup>
                      </m:sSup>
                      <m:r>
                        <a:rPr lang="en-GB" i="1" dirty="0">
                          <a:latin typeface="Cambria Math"/>
                        </a:rPr>
                        <m:t>)=</m:t>
                      </m:r>
                      <m:sSub>
                        <m:sSubPr>
                          <m:ctrlPr>
                            <a:rPr lang="en-GB" i="1" dirty="0">
                              <a:latin typeface="Cambria Math" panose="02040503050406030204" pitchFamily="18" charset="0"/>
                            </a:rPr>
                          </m:ctrlPr>
                        </m:sSubPr>
                        <m:e>
                          <m:r>
                            <a:rPr lang="en-GB" i="1">
                              <a:latin typeface="Cambria Math"/>
                              <a:ea typeface="Cambria Math"/>
                            </a:rPr>
                            <m:t>𝜃</m:t>
                          </m:r>
                        </m:e>
                        <m:sub>
                          <m:r>
                            <a:rPr lang="en-GB" i="1" dirty="0">
                              <a:latin typeface="Cambria Math"/>
                            </a:rPr>
                            <m:t>0</m:t>
                          </m:r>
                        </m:sub>
                      </m:sSub>
                      <m:r>
                        <m:rPr>
                          <m:nor/>
                        </m:rPr>
                        <a:rPr lang="en-GB" dirty="0">
                          <a:latin typeface="Cambria Math"/>
                        </a:rPr>
                        <m:t>+</m:t>
                      </m:r>
                      <m:sSub>
                        <m:sSubPr>
                          <m:ctrlPr>
                            <a:rPr lang="en-GB" i="1" dirty="0">
                              <a:latin typeface="Cambria Math" panose="02040503050406030204" pitchFamily="18" charset="0"/>
                            </a:rPr>
                          </m:ctrlPr>
                        </m:sSubPr>
                        <m:e>
                          <m:r>
                            <a:rPr lang="en-GB" i="1">
                              <a:latin typeface="Cambria Math"/>
                              <a:ea typeface="Cambria Math"/>
                            </a:rPr>
                            <m:t>𝜃</m:t>
                          </m:r>
                        </m:e>
                        <m:sub>
                          <m:r>
                            <a:rPr lang="en-GB" i="1" dirty="0">
                              <a:latin typeface="Cambria Math"/>
                            </a:rPr>
                            <m:t>1</m:t>
                          </m:r>
                        </m:sub>
                      </m:sSub>
                      <m:sSup>
                        <m:sSupPr>
                          <m:ctrlPr>
                            <a:rPr lang="en-GB" i="1" dirty="0">
                              <a:latin typeface="Cambria Math" panose="02040503050406030204" pitchFamily="18" charset="0"/>
                            </a:rPr>
                          </m:ctrlPr>
                        </m:sSupPr>
                        <m:e>
                          <m:r>
                            <a:rPr lang="en-GB" i="1" dirty="0">
                              <a:latin typeface="Cambria Math"/>
                            </a:rPr>
                            <m:t>𝑥</m:t>
                          </m:r>
                        </m:e>
                        <m:sup>
                          <m:r>
                            <a:rPr lang="en-GB" i="1" dirty="0">
                              <a:latin typeface="Cambria Math"/>
                            </a:rPr>
                            <m:t>(</m:t>
                          </m:r>
                          <m:r>
                            <a:rPr lang="en-GB" i="1" dirty="0">
                              <a:latin typeface="Cambria Math"/>
                            </a:rPr>
                            <m:t>𝑖</m:t>
                          </m:r>
                          <m:r>
                            <a:rPr lang="en-GB" i="1" dirty="0">
                              <a:latin typeface="Cambria Math"/>
                            </a:rPr>
                            <m:t>)</m:t>
                          </m:r>
                        </m:sup>
                      </m:sSup>
                    </m:oMath>
                  </m:oMathPara>
                </a14:m>
                <a:endParaRPr lang="en-GB" dirty="0"/>
              </a:p>
            </p:txBody>
          </p:sp>
        </mc:Choice>
        <mc:Fallback xmlns="">
          <p:sp>
            <p:nvSpPr>
              <p:cNvPr id="4" name="TextBox 3"/>
              <p:cNvSpPr txBox="1">
                <a:spLocks noRot="1" noChangeAspect="1" noMove="1" noResize="1" noEditPoints="1" noAdjustHandles="1" noChangeArrowheads="1" noChangeShapeType="1" noTextEdit="1"/>
              </p:cNvSpPr>
              <p:nvPr/>
            </p:nvSpPr>
            <p:spPr>
              <a:xfrm>
                <a:off x="5292080" y="1700808"/>
                <a:ext cx="3384376" cy="4558748"/>
              </a:xfrm>
              <a:prstGeom prst="rect">
                <a:avLst/>
              </a:prstGeom>
              <a:blipFill>
                <a:blip r:embed="rId2"/>
                <a:stretch>
                  <a:fillRect l="-1441" t="-668" r="-3964" b="-267"/>
                </a:stretch>
              </a:blipFill>
            </p:spPr>
            <p:txBody>
              <a:bodyPr/>
              <a:lstStyle/>
              <a:p>
                <a:r>
                  <a:rPr lang="en-GB">
                    <a:noFill/>
                  </a:rPr>
                  <a:t> </a:t>
                </a:r>
              </a:p>
            </p:txBody>
          </p:sp>
        </mc:Fallback>
      </mc:AlternateContent>
    </p:spTree>
    <p:extLst>
      <p:ext uri="{BB962C8B-B14F-4D97-AF65-F5344CB8AC3E}">
        <p14:creationId xmlns:p14="http://schemas.microsoft.com/office/powerpoint/2010/main" val="27541333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2" name="TextBox 1"/>
              <p:cNvSpPr txBox="1"/>
              <p:nvPr/>
            </p:nvSpPr>
            <p:spPr>
              <a:xfrm>
                <a:off x="1475656" y="1196752"/>
                <a:ext cx="6552728" cy="4402744"/>
              </a:xfrm>
              <a:prstGeom prst="rect">
                <a:avLst/>
              </a:prstGeom>
              <a:noFill/>
            </p:spPr>
            <p:txBody>
              <a:bodyPr wrap="square" rtlCol="0">
                <a:spAutoFit/>
              </a:bodyPr>
              <a:lstStyle/>
              <a:p>
                <a:r>
                  <a:rPr lang="en-GB" dirty="0"/>
                  <a:t>Our goal is to fit the line to the training data by choosing appropriate parameters </a:t>
                </a:r>
                <a14:m>
                  <m:oMath xmlns:m="http://schemas.openxmlformats.org/officeDocument/2006/math">
                    <m:sSub>
                      <m:sSubPr>
                        <m:ctrlPr>
                          <a:rPr lang="en-GB" i="1">
                            <a:latin typeface="Cambria Math" panose="02040503050406030204" pitchFamily="18" charset="0"/>
                          </a:rPr>
                        </m:ctrlPr>
                      </m:sSubPr>
                      <m:e>
                        <m:r>
                          <a:rPr lang="en-GB" i="1">
                            <a:latin typeface="Cambria Math"/>
                            <a:ea typeface="Cambria Math"/>
                          </a:rPr>
                          <m:t>𝜃</m:t>
                        </m:r>
                      </m:e>
                      <m:sub>
                        <m:r>
                          <a:rPr lang="en-GB" i="1">
                            <a:latin typeface="Cambria Math"/>
                          </a:rPr>
                          <m:t>0</m:t>
                        </m:r>
                      </m:sub>
                    </m:sSub>
                    <m:r>
                      <a:rPr lang="en-GB" b="0" i="1" smtClean="0">
                        <a:latin typeface="Cambria Math"/>
                      </a:rPr>
                      <m:t> </m:t>
                    </m:r>
                    <m:r>
                      <a:rPr lang="en-GB" b="0" i="1" smtClean="0">
                        <a:latin typeface="Cambria Math"/>
                      </a:rPr>
                      <m:t>𝑎𝑛𝑑</m:t>
                    </m:r>
                    <m:r>
                      <a:rPr lang="en-GB" b="0" i="1" smtClean="0">
                        <a:latin typeface="Cambria Math"/>
                      </a:rPr>
                      <m:t> </m:t>
                    </m:r>
                    <m:sSub>
                      <m:sSubPr>
                        <m:ctrlPr>
                          <a:rPr lang="en-GB" i="1">
                            <a:latin typeface="Cambria Math" panose="02040503050406030204" pitchFamily="18" charset="0"/>
                          </a:rPr>
                        </m:ctrlPr>
                      </m:sSubPr>
                      <m:e>
                        <m:r>
                          <a:rPr lang="en-GB" i="1">
                            <a:latin typeface="Cambria Math"/>
                            <a:ea typeface="Cambria Math"/>
                          </a:rPr>
                          <m:t>𝜃</m:t>
                        </m:r>
                      </m:e>
                      <m:sub>
                        <m:r>
                          <a:rPr lang="en-GB" i="1">
                            <a:latin typeface="Cambria Math"/>
                          </a:rPr>
                          <m:t>1</m:t>
                        </m:r>
                      </m:sub>
                    </m:sSub>
                  </m:oMath>
                </a14:m>
                <a:r>
                  <a:rPr lang="en-GB" dirty="0"/>
                  <a:t>in the function </a:t>
                </a:r>
              </a:p>
              <a:p>
                <a:pPr/>
                <a14:m>
                  <m:oMathPara xmlns:m="http://schemas.openxmlformats.org/officeDocument/2006/math">
                    <m:oMathParaPr>
                      <m:jc m:val="centerGroup"/>
                    </m:oMathParaPr>
                    <m:oMath xmlns:m="http://schemas.openxmlformats.org/officeDocument/2006/math">
                      <m:sSub>
                        <m:sSubPr>
                          <m:ctrlPr>
                            <a:rPr lang="en-GB" i="1" dirty="0">
                              <a:latin typeface="Cambria Math" panose="02040503050406030204" pitchFamily="18" charset="0"/>
                            </a:rPr>
                          </m:ctrlPr>
                        </m:sSubPr>
                        <m:e>
                          <m:sSub>
                            <m:sSubPr>
                              <m:ctrlPr>
                                <a:rPr lang="en-GB" i="1" dirty="0">
                                  <a:latin typeface="Cambria Math" panose="02040503050406030204" pitchFamily="18" charset="0"/>
                                </a:rPr>
                              </m:ctrlPr>
                            </m:sSubPr>
                            <m:e>
                              <m:r>
                                <a:rPr lang="en-GB" i="1" dirty="0">
                                  <a:latin typeface="Cambria Math"/>
                                </a:rPr>
                                <m:t>h</m:t>
                              </m:r>
                            </m:e>
                            <m:sub>
                              <m:r>
                                <a:rPr lang="en-GB" i="1">
                                  <a:latin typeface="Cambria Math"/>
                                  <a:ea typeface="Cambria Math"/>
                                </a:rPr>
                                <m:t>𝜃</m:t>
                              </m:r>
                            </m:sub>
                          </m:sSub>
                          <m:r>
                            <m:rPr>
                              <m:nor/>
                            </m:rPr>
                            <a:rPr lang="en-GB" dirty="0"/>
                            <m:t>(</m:t>
                          </m:r>
                          <m:sSup>
                            <m:sSupPr>
                              <m:ctrlPr>
                                <a:rPr lang="en-GB" i="1" dirty="0">
                                  <a:latin typeface="Cambria Math" panose="02040503050406030204" pitchFamily="18" charset="0"/>
                                </a:rPr>
                              </m:ctrlPr>
                            </m:sSupPr>
                            <m:e>
                              <m:r>
                                <a:rPr lang="en-GB" i="1" dirty="0">
                                  <a:latin typeface="Cambria Math"/>
                                </a:rPr>
                                <m:t>𝑥</m:t>
                              </m:r>
                            </m:e>
                            <m:sup>
                              <m:r>
                                <a:rPr lang="en-GB" i="1" dirty="0">
                                  <a:latin typeface="Cambria Math"/>
                                </a:rPr>
                                <m:t>(</m:t>
                              </m:r>
                              <m:r>
                                <a:rPr lang="en-GB" i="1" dirty="0">
                                  <a:latin typeface="Cambria Math"/>
                                </a:rPr>
                                <m:t>𝑖</m:t>
                              </m:r>
                              <m:r>
                                <a:rPr lang="en-GB" i="1" dirty="0">
                                  <a:latin typeface="Cambria Math"/>
                                </a:rPr>
                                <m:t>)</m:t>
                              </m:r>
                            </m:sup>
                          </m:sSup>
                          <m:r>
                            <a:rPr lang="en-GB" i="1" dirty="0">
                              <a:latin typeface="Cambria Math"/>
                            </a:rPr>
                            <m:t>)=</m:t>
                          </m:r>
                          <m:r>
                            <a:rPr lang="en-GB" i="1">
                              <a:latin typeface="Cambria Math"/>
                              <a:ea typeface="Cambria Math"/>
                            </a:rPr>
                            <m:t>𝜃</m:t>
                          </m:r>
                        </m:e>
                        <m:sub>
                          <m:r>
                            <a:rPr lang="en-GB" i="1" dirty="0">
                              <a:latin typeface="Cambria Math"/>
                            </a:rPr>
                            <m:t>0</m:t>
                          </m:r>
                        </m:sub>
                      </m:sSub>
                      <m:r>
                        <m:rPr>
                          <m:nor/>
                        </m:rPr>
                        <a:rPr lang="en-GB" dirty="0">
                          <a:latin typeface="Cambria Math"/>
                        </a:rPr>
                        <m:t>+</m:t>
                      </m:r>
                      <m:sSub>
                        <m:sSubPr>
                          <m:ctrlPr>
                            <a:rPr lang="en-GB" i="1" dirty="0">
                              <a:latin typeface="Cambria Math" panose="02040503050406030204" pitchFamily="18" charset="0"/>
                            </a:rPr>
                          </m:ctrlPr>
                        </m:sSubPr>
                        <m:e>
                          <m:r>
                            <a:rPr lang="en-GB" i="1">
                              <a:latin typeface="Cambria Math"/>
                              <a:ea typeface="Cambria Math"/>
                            </a:rPr>
                            <m:t>𝜃</m:t>
                          </m:r>
                        </m:e>
                        <m:sub>
                          <m:r>
                            <a:rPr lang="en-GB" i="1" dirty="0">
                              <a:latin typeface="Cambria Math"/>
                            </a:rPr>
                            <m:t>1</m:t>
                          </m:r>
                        </m:sub>
                      </m:sSub>
                      <m:sSup>
                        <m:sSupPr>
                          <m:ctrlPr>
                            <a:rPr lang="en-GB" i="1" dirty="0">
                              <a:latin typeface="Cambria Math" panose="02040503050406030204" pitchFamily="18" charset="0"/>
                            </a:rPr>
                          </m:ctrlPr>
                        </m:sSupPr>
                        <m:e>
                          <m:r>
                            <a:rPr lang="en-GB" i="1" dirty="0">
                              <a:latin typeface="Cambria Math"/>
                            </a:rPr>
                            <m:t>𝑥</m:t>
                          </m:r>
                        </m:e>
                        <m:sup>
                          <m:r>
                            <a:rPr lang="en-GB" i="1" dirty="0">
                              <a:latin typeface="Cambria Math"/>
                            </a:rPr>
                            <m:t>(</m:t>
                          </m:r>
                          <m:r>
                            <a:rPr lang="en-GB" i="1" dirty="0">
                              <a:latin typeface="Cambria Math"/>
                            </a:rPr>
                            <m:t>𝑖</m:t>
                          </m:r>
                          <m:r>
                            <a:rPr lang="en-GB" i="1" dirty="0">
                              <a:latin typeface="Cambria Math"/>
                            </a:rPr>
                            <m:t>)</m:t>
                          </m:r>
                        </m:sup>
                      </m:sSup>
                    </m:oMath>
                  </m:oMathPara>
                </a14:m>
                <a:endParaRPr lang="en-GB" dirty="0"/>
              </a:p>
              <a:p>
                <a:endParaRPr lang="en-GB" dirty="0"/>
              </a:p>
              <a:p>
                <a:r>
                  <a:rPr lang="en-GB" dirty="0"/>
                  <a:t>To do this we use a minimization technique that finds the best fit by minimising the “squared error” function:-</a:t>
                </a:r>
              </a:p>
              <a:p>
                <a:endParaRPr lang="en-GB" dirty="0"/>
              </a:p>
              <a:p>
                <a:r>
                  <a:rPr lang="en-GB" dirty="0"/>
                  <a:t>J(</a:t>
                </a:r>
                <a14:m>
                  <m:oMath xmlns:m="http://schemas.openxmlformats.org/officeDocument/2006/math">
                    <m:sSub>
                      <m:sSubPr>
                        <m:ctrlPr>
                          <a:rPr lang="en-GB" i="1" smtClean="0">
                            <a:latin typeface="Cambria Math" panose="02040503050406030204" pitchFamily="18" charset="0"/>
                          </a:rPr>
                        </m:ctrlPr>
                      </m:sSubPr>
                      <m:e>
                        <m:r>
                          <a:rPr lang="en-GB" b="0" i="1" smtClean="0">
                            <a:latin typeface="Cambria Math"/>
                            <a:ea typeface="Cambria Math"/>
                          </a:rPr>
                          <m:t>𝜃</m:t>
                        </m:r>
                      </m:e>
                      <m:sub>
                        <m:r>
                          <a:rPr lang="en-GB" b="0" i="1" smtClean="0">
                            <a:latin typeface="Cambria Math"/>
                          </a:rPr>
                          <m:t>0</m:t>
                        </m:r>
                      </m:sub>
                    </m:sSub>
                    <m:r>
                      <a:rPr lang="en-GB" b="0" i="1" smtClean="0">
                        <a:latin typeface="Cambria Math"/>
                      </a:rPr>
                      <m:t>,</m:t>
                    </m:r>
                    <m:sSub>
                      <m:sSubPr>
                        <m:ctrlPr>
                          <a:rPr lang="en-GB" i="1">
                            <a:latin typeface="Cambria Math" panose="02040503050406030204" pitchFamily="18" charset="0"/>
                          </a:rPr>
                        </m:ctrlPr>
                      </m:sSubPr>
                      <m:e>
                        <m:r>
                          <a:rPr lang="en-GB" i="1">
                            <a:latin typeface="Cambria Math"/>
                            <a:ea typeface="Cambria Math"/>
                          </a:rPr>
                          <m:t>𝜃</m:t>
                        </m:r>
                      </m:e>
                      <m:sub>
                        <m:r>
                          <a:rPr lang="en-GB" b="0" i="1" smtClean="0">
                            <a:latin typeface="Cambria Math"/>
                          </a:rPr>
                          <m:t>1</m:t>
                        </m:r>
                      </m:sub>
                    </m:sSub>
                    <m:r>
                      <a:rPr lang="en-GB" b="0" i="1" smtClean="0">
                        <a:latin typeface="Cambria Math"/>
                      </a:rPr>
                      <m:t>)= </m:t>
                    </m:r>
                    <m:f>
                      <m:fPr>
                        <m:ctrlPr>
                          <a:rPr lang="en-GB" i="1">
                            <a:latin typeface="Cambria Math" panose="02040503050406030204" pitchFamily="18" charset="0"/>
                          </a:rPr>
                        </m:ctrlPr>
                      </m:fPr>
                      <m:num>
                        <m:r>
                          <a:rPr lang="en-GB" i="1">
                            <a:latin typeface="Cambria Math"/>
                          </a:rPr>
                          <m:t>1</m:t>
                        </m:r>
                      </m:num>
                      <m:den>
                        <m:r>
                          <a:rPr lang="en-GB" b="0" i="1" smtClean="0">
                            <a:latin typeface="Cambria Math"/>
                          </a:rPr>
                          <m:t>2</m:t>
                        </m:r>
                        <m:r>
                          <a:rPr lang="en-GB" i="1">
                            <a:latin typeface="Cambria Math"/>
                          </a:rPr>
                          <m:t>𝑚</m:t>
                        </m:r>
                      </m:den>
                    </m:f>
                    <m:nary>
                      <m:naryPr>
                        <m:chr m:val="∑"/>
                        <m:ctrlPr>
                          <a:rPr lang="en-GB" i="1" smtClean="0">
                            <a:latin typeface="Cambria Math" panose="02040503050406030204" pitchFamily="18" charset="0"/>
                          </a:rPr>
                        </m:ctrlPr>
                      </m:naryPr>
                      <m:sub>
                        <m:r>
                          <m:rPr>
                            <m:brk m:alnAt="23"/>
                          </m:rPr>
                          <a:rPr lang="en-GB" b="0" i="1" smtClean="0">
                            <a:latin typeface="Cambria Math"/>
                          </a:rPr>
                          <m:t>𝑖</m:t>
                        </m:r>
                        <m:r>
                          <a:rPr lang="en-GB" b="0" i="1" smtClean="0">
                            <a:latin typeface="Cambria Math"/>
                          </a:rPr>
                          <m:t>=1</m:t>
                        </m:r>
                      </m:sub>
                      <m:sup>
                        <m:r>
                          <a:rPr lang="en-GB" b="0" i="1" smtClean="0">
                            <a:latin typeface="Cambria Math"/>
                          </a:rPr>
                          <m:t>𝑚</m:t>
                        </m:r>
                      </m:sup>
                      <m:e>
                        <m:r>
                          <a:rPr lang="en-GB" b="0" i="1" smtClean="0">
                            <a:latin typeface="Cambria Math"/>
                          </a:rPr>
                          <m:t> </m:t>
                        </m:r>
                      </m:e>
                    </m:nary>
                    <m:sSup>
                      <m:sSupPr>
                        <m:ctrlPr>
                          <a:rPr lang="en-GB" i="1" dirty="0" smtClean="0">
                            <a:latin typeface="Cambria Math" panose="02040503050406030204" pitchFamily="18" charset="0"/>
                          </a:rPr>
                        </m:ctrlPr>
                      </m:sSupPr>
                      <m:e>
                        <m:r>
                          <m:rPr>
                            <m:nor/>
                          </m:rPr>
                          <a:rPr lang="en-GB" dirty="0"/>
                          <m:t>(</m:t>
                        </m:r>
                        <m:sSub>
                          <m:sSubPr>
                            <m:ctrlPr>
                              <a:rPr lang="en-GB" i="1" dirty="0">
                                <a:latin typeface="Cambria Math" panose="02040503050406030204" pitchFamily="18" charset="0"/>
                              </a:rPr>
                            </m:ctrlPr>
                          </m:sSubPr>
                          <m:e>
                            <m:r>
                              <a:rPr lang="en-GB" i="1" dirty="0">
                                <a:latin typeface="Cambria Math"/>
                              </a:rPr>
                              <m:t>h</m:t>
                            </m:r>
                          </m:e>
                          <m:sub>
                            <m:r>
                              <a:rPr lang="en-GB" i="1">
                                <a:latin typeface="Cambria Math"/>
                                <a:ea typeface="Cambria Math"/>
                              </a:rPr>
                              <m:t>𝜃</m:t>
                            </m:r>
                          </m:sub>
                        </m:sSub>
                        <m:r>
                          <m:rPr>
                            <m:nor/>
                          </m:rPr>
                          <a:rPr lang="en-GB" dirty="0"/>
                          <m:t>(</m:t>
                        </m:r>
                        <m:sSup>
                          <m:sSupPr>
                            <m:ctrlPr>
                              <a:rPr lang="en-GB" i="1" dirty="0">
                                <a:latin typeface="Cambria Math" panose="02040503050406030204" pitchFamily="18" charset="0"/>
                              </a:rPr>
                            </m:ctrlPr>
                          </m:sSupPr>
                          <m:e>
                            <m:r>
                              <a:rPr lang="en-GB" i="1" dirty="0">
                                <a:latin typeface="Cambria Math"/>
                              </a:rPr>
                              <m:t>𝑥</m:t>
                            </m:r>
                          </m:e>
                          <m:sup>
                            <m:r>
                              <a:rPr lang="en-GB" i="1" dirty="0">
                                <a:latin typeface="Cambria Math"/>
                              </a:rPr>
                              <m:t>(</m:t>
                            </m:r>
                            <m:r>
                              <a:rPr lang="en-GB" i="1" dirty="0">
                                <a:latin typeface="Cambria Math"/>
                              </a:rPr>
                              <m:t>𝑖</m:t>
                            </m:r>
                            <m:r>
                              <a:rPr lang="en-GB" i="1" dirty="0">
                                <a:latin typeface="Cambria Math"/>
                              </a:rPr>
                              <m:t>)</m:t>
                            </m:r>
                          </m:sup>
                        </m:sSup>
                        <m:r>
                          <a:rPr lang="en-GB" i="1" dirty="0">
                            <a:latin typeface="Cambria Math"/>
                          </a:rPr>
                          <m:t>) −</m:t>
                        </m:r>
                        <m:r>
                          <m:rPr>
                            <m:nor/>
                          </m:rPr>
                          <a:rPr lang="en-GB" dirty="0"/>
                          <m:t> </m:t>
                        </m:r>
                        <m:sSup>
                          <m:sSupPr>
                            <m:ctrlPr>
                              <a:rPr lang="en-GB" i="1" dirty="0">
                                <a:latin typeface="Cambria Math" panose="02040503050406030204" pitchFamily="18" charset="0"/>
                              </a:rPr>
                            </m:ctrlPr>
                          </m:sSupPr>
                          <m:e>
                            <m:r>
                              <a:rPr lang="en-GB" i="1" dirty="0">
                                <a:latin typeface="Cambria Math"/>
                              </a:rPr>
                              <m:t>𝑦</m:t>
                            </m:r>
                          </m:e>
                          <m:sup>
                            <m:r>
                              <a:rPr lang="en-GB" i="1" dirty="0">
                                <a:latin typeface="Cambria Math"/>
                              </a:rPr>
                              <m:t>(</m:t>
                            </m:r>
                            <m:r>
                              <a:rPr lang="en-GB" i="1" dirty="0">
                                <a:latin typeface="Cambria Math"/>
                              </a:rPr>
                              <m:t>𝑖</m:t>
                            </m:r>
                            <m:r>
                              <a:rPr lang="en-GB" i="1" dirty="0">
                                <a:latin typeface="Cambria Math"/>
                              </a:rPr>
                              <m:t>)</m:t>
                            </m:r>
                          </m:sup>
                        </m:sSup>
                        <m:r>
                          <m:rPr>
                            <m:nor/>
                          </m:rPr>
                          <a:rPr lang="en-GB" dirty="0"/>
                          <m:t>)</m:t>
                        </m:r>
                      </m:e>
                      <m:sup>
                        <m:r>
                          <a:rPr lang="en-GB" b="0" i="1" dirty="0" smtClean="0">
                            <a:latin typeface="Cambria Math"/>
                          </a:rPr>
                          <m:t>2</m:t>
                        </m:r>
                      </m:sup>
                    </m:sSup>
                  </m:oMath>
                </a14:m>
                <a:endParaRPr lang="en-GB" dirty="0"/>
              </a:p>
              <a:p>
                <a:endParaRPr lang="en-GB" dirty="0"/>
              </a:p>
              <a:p>
                <a:r>
                  <a:rPr lang="en-GB" dirty="0"/>
                  <a:t>Where  </a:t>
                </a:r>
                <a14:m>
                  <m:oMath xmlns:m="http://schemas.openxmlformats.org/officeDocument/2006/math">
                    <m:sSub>
                      <m:sSubPr>
                        <m:ctrlPr>
                          <a:rPr lang="en-GB" i="1" dirty="0">
                            <a:latin typeface="Cambria Math" panose="02040503050406030204" pitchFamily="18" charset="0"/>
                          </a:rPr>
                        </m:ctrlPr>
                      </m:sSubPr>
                      <m:e>
                        <m:r>
                          <a:rPr lang="en-GB" i="1" dirty="0">
                            <a:latin typeface="Cambria Math"/>
                          </a:rPr>
                          <m:t>h</m:t>
                        </m:r>
                      </m:e>
                      <m:sub>
                        <m:r>
                          <a:rPr lang="en-GB" i="1">
                            <a:latin typeface="Cambria Math"/>
                            <a:ea typeface="Cambria Math"/>
                          </a:rPr>
                          <m:t>𝜃</m:t>
                        </m:r>
                      </m:sub>
                    </m:sSub>
                    <m:r>
                      <m:rPr>
                        <m:nor/>
                      </m:rPr>
                      <a:rPr lang="en-GB" dirty="0"/>
                      <m:t>(</m:t>
                    </m:r>
                    <m:sSup>
                      <m:sSupPr>
                        <m:ctrlPr>
                          <a:rPr lang="en-GB" i="1" dirty="0">
                            <a:latin typeface="Cambria Math" panose="02040503050406030204" pitchFamily="18" charset="0"/>
                          </a:rPr>
                        </m:ctrlPr>
                      </m:sSupPr>
                      <m:e>
                        <m:r>
                          <a:rPr lang="en-GB" i="1" dirty="0">
                            <a:latin typeface="Cambria Math"/>
                          </a:rPr>
                          <m:t>𝑥</m:t>
                        </m:r>
                      </m:e>
                      <m:sup>
                        <m:r>
                          <a:rPr lang="en-GB" i="1" dirty="0">
                            <a:latin typeface="Cambria Math"/>
                          </a:rPr>
                          <m:t>(</m:t>
                        </m:r>
                        <m:r>
                          <a:rPr lang="en-GB" i="1" dirty="0">
                            <a:latin typeface="Cambria Math"/>
                          </a:rPr>
                          <m:t>𝑖</m:t>
                        </m:r>
                        <m:r>
                          <a:rPr lang="en-GB" i="1" dirty="0">
                            <a:latin typeface="Cambria Math"/>
                          </a:rPr>
                          <m:t>)</m:t>
                        </m:r>
                      </m:sup>
                    </m:sSup>
                    <m:r>
                      <a:rPr lang="en-GB" i="1" dirty="0">
                        <a:latin typeface="Cambria Math"/>
                      </a:rPr>
                      <m:t>)=</m:t>
                    </m:r>
                    <m:sSub>
                      <m:sSubPr>
                        <m:ctrlPr>
                          <a:rPr lang="en-GB" i="1" dirty="0">
                            <a:latin typeface="Cambria Math" panose="02040503050406030204" pitchFamily="18" charset="0"/>
                          </a:rPr>
                        </m:ctrlPr>
                      </m:sSubPr>
                      <m:e>
                        <m:r>
                          <a:rPr lang="en-GB" i="1">
                            <a:latin typeface="Cambria Math"/>
                            <a:ea typeface="Cambria Math"/>
                          </a:rPr>
                          <m:t>𝜃</m:t>
                        </m:r>
                      </m:e>
                      <m:sub>
                        <m:r>
                          <a:rPr lang="en-GB" i="1" dirty="0">
                            <a:latin typeface="Cambria Math"/>
                          </a:rPr>
                          <m:t>0</m:t>
                        </m:r>
                      </m:sub>
                    </m:sSub>
                    <m:r>
                      <m:rPr>
                        <m:nor/>
                      </m:rPr>
                      <a:rPr lang="en-GB" dirty="0">
                        <a:latin typeface="Cambria Math"/>
                      </a:rPr>
                      <m:t>+</m:t>
                    </m:r>
                    <m:sSub>
                      <m:sSubPr>
                        <m:ctrlPr>
                          <a:rPr lang="en-GB" i="1" dirty="0">
                            <a:latin typeface="Cambria Math" panose="02040503050406030204" pitchFamily="18" charset="0"/>
                          </a:rPr>
                        </m:ctrlPr>
                      </m:sSubPr>
                      <m:e>
                        <m:r>
                          <a:rPr lang="en-GB" i="1">
                            <a:latin typeface="Cambria Math"/>
                            <a:ea typeface="Cambria Math"/>
                          </a:rPr>
                          <m:t>𝜃</m:t>
                        </m:r>
                      </m:e>
                      <m:sub>
                        <m:r>
                          <a:rPr lang="en-GB" i="1" dirty="0">
                            <a:latin typeface="Cambria Math"/>
                          </a:rPr>
                          <m:t>1</m:t>
                        </m:r>
                      </m:sub>
                    </m:sSub>
                    <m:sSup>
                      <m:sSupPr>
                        <m:ctrlPr>
                          <a:rPr lang="en-GB" i="1" dirty="0">
                            <a:latin typeface="Cambria Math" panose="02040503050406030204" pitchFamily="18" charset="0"/>
                          </a:rPr>
                        </m:ctrlPr>
                      </m:sSupPr>
                      <m:e>
                        <m:r>
                          <a:rPr lang="en-GB" i="1" dirty="0">
                            <a:latin typeface="Cambria Math"/>
                          </a:rPr>
                          <m:t>𝑥</m:t>
                        </m:r>
                      </m:e>
                      <m:sup>
                        <m:r>
                          <a:rPr lang="en-GB" i="1" dirty="0">
                            <a:latin typeface="Cambria Math"/>
                          </a:rPr>
                          <m:t>(</m:t>
                        </m:r>
                        <m:r>
                          <a:rPr lang="en-GB" i="1" dirty="0">
                            <a:latin typeface="Cambria Math"/>
                          </a:rPr>
                          <m:t>𝑖</m:t>
                        </m:r>
                        <m:r>
                          <a:rPr lang="en-GB" i="1" dirty="0">
                            <a:latin typeface="Cambria Math"/>
                          </a:rPr>
                          <m:t>)</m:t>
                        </m:r>
                      </m:sup>
                    </m:sSup>
                  </m:oMath>
                </a14:m>
                <a:endParaRPr lang="en-GB" dirty="0"/>
              </a:p>
              <a:p>
                <a:r>
                  <a:rPr lang="en-GB" dirty="0"/>
                  <a:t>And J(</a:t>
                </a:r>
                <a14:m>
                  <m:oMath xmlns:m="http://schemas.openxmlformats.org/officeDocument/2006/math">
                    <m:sSub>
                      <m:sSubPr>
                        <m:ctrlPr>
                          <a:rPr lang="en-GB" i="1">
                            <a:latin typeface="Cambria Math" panose="02040503050406030204" pitchFamily="18" charset="0"/>
                          </a:rPr>
                        </m:ctrlPr>
                      </m:sSubPr>
                      <m:e>
                        <m:r>
                          <a:rPr lang="en-GB" i="1">
                            <a:latin typeface="Cambria Math"/>
                            <a:ea typeface="Cambria Math"/>
                          </a:rPr>
                          <m:t>𝜃</m:t>
                        </m:r>
                      </m:e>
                      <m:sub>
                        <m:r>
                          <a:rPr lang="en-GB" i="1">
                            <a:latin typeface="Cambria Math"/>
                          </a:rPr>
                          <m:t>0</m:t>
                        </m:r>
                      </m:sub>
                    </m:sSub>
                    <m:r>
                      <a:rPr lang="en-GB" i="1">
                        <a:latin typeface="Cambria Math"/>
                      </a:rPr>
                      <m:t>,</m:t>
                    </m:r>
                    <m:sSub>
                      <m:sSubPr>
                        <m:ctrlPr>
                          <a:rPr lang="en-GB" i="1">
                            <a:latin typeface="Cambria Math" panose="02040503050406030204" pitchFamily="18" charset="0"/>
                          </a:rPr>
                        </m:ctrlPr>
                      </m:sSubPr>
                      <m:e>
                        <m:r>
                          <a:rPr lang="en-GB" i="1">
                            <a:latin typeface="Cambria Math"/>
                            <a:ea typeface="Cambria Math"/>
                          </a:rPr>
                          <m:t>𝜃</m:t>
                        </m:r>
                      </m:e>
                      <m:sub>
                        <m:r>
                          <a:rPr lang="en-GB" b="0" i="1" smtClean="0">
                            <a:latin typeface="Cambria Math"/>
                            <a:ea typeface="Cambria Math"/>
                          </a:rPr>
                          <m:t>1</m:t>
                        </m:r>
                      </m:sub>
                    </m:sSub>
                    <m:r>
                      <a:rPr lang="en-GB" i="1">
                        <a:latin typeface="Cambria Math"/>
                      </a:rPr>
                      <m:t>)</m:t>
                    </m:r>
                  </m:oMath>
                </a14:m>
                <a:r>
                  <a:rPr lang="en-GB" dirty="0"/>
                  <a:t>  is called the cost function (or sometimes the loss function).</a:t>
                </a:r>
              </a:p>
              <a:p>
                <a:endParaRPr lang="en-GB" dirty="0"/>
              </a:p>
              <a:p>
                <a:r>
                  <a:rPr lang="en-GB" dirty="0"/>
                  <a:t>In other words, our goal is to find values of </a:t>
                </a:r>
                <a14:m>
                  <m:oMath xmlns:m="http://schemas.openxmlformats.org/officeDocument/2006/math">
                    <m:sSub>
                      <m:sSubPr>
                        <m:ctrlPr>
                          <a:rPr lang="en-GB" i="1">
                            <a:latin typeface="Cambria Math" panose="02040503050406030204" pitchFamily="18" charset="0"/>
                          </a:rPr>
                        </m:ctrlPr>
                      </m:sSubPr>
                      <m:e>
                        <m:r>
                          <a:rPr lang="en-GB" i="1">
                            <a:latin typeface="Cambria Math"/>
                            <a:ea typeface="Cambria Math"/>
                          </a:rPr>
                          <m:t>𝜃</m:t>
                        </m:r>
                      </m:e>
                      <m:sub>
                        <m:r>
                          <a:rPr lang="en-GB" i="1">
                            <a:latin typeface="Cambria Math"/>
                          </a:rPr>
                          <m:t>0</m:t>
                        </m:r>
                      </m:sub>
                    </m:sSub>
                    <m:r>
                      <a:rPr lang="en-GB" i="1">
                        <a:latin typeface="Cambria Math"/>
                      </a:rPr>
                      <m:t> </m:t>
                    </m:r>
                    <m:r>
                      <a:rPr lang="en-GB" i="1">
                        <a:latin typeface="Cambria Math"/>
                      </a:rPr>
                      <m:t>𝑎𝑛𝑑</m:t>
                    </m:r>
                    <m:r>
                      <a:rPr lang="en-GB" i="1">
                        <a:latin typeface="Cambria Math"/>
                      </a:rPr>
                      <m:t> </m:t>
                    </m:r>
                    <m:sSub>
                      <m:sSubPr>
                        <m:ctrlPr>
                          <a:rPr lang="en-GB" i="1">
                            <a:latin typeface="Cambria Math" panose="02040503050406030204" pitchFamily="18" charset="0"/>
                          </a:rPr>
                        </m:ctrlPr>
                      </m:sSubPr>
                      <m:e>
                        <m:r>
                          <a:rPr lang="en-GB" i="1">
                            <a:latin typeface="Cambria Math"/>
                            <a:ea typeface="Cambria Math"/>
                          </a:rPr>
                          <m:t>𝜃</m:t>
                        </m:r>
                      </m:e>
                      <m:sub>
                        <m:r>
                          <a:rPr lang="en-GB" i="1">
                            <a:latin typeface="Cambria Math"/>
                          </a:rPr>
                          <m:t>1</m:t>
                        </m:r>
                      </m:sub>
                    </m:sSub>
                    <m:r>
                      <a:rPr lang="en-GB" i="1">
                        <a:latin typeface="Cambria Math"/>
                      </a:rPr>
                      <m:t> </m:t>
                    </m:r>
                  </m:oMath>
                </a14:m>
                <a:r>
                  <a:rPr lang="en-GB" dirty="0"/>
                  <a:t>that minimise J(</a:t>
                </a:r>
                <a14:m>
                  <m:oMath xmlns:m="http://schemas.openxmlformats.org/officeDocument/2006/math">
                    <m:sSub>
                      <m:sSubPr>
                        <m:ctrlPr>
                          <a:rPr lang="en-GB" i="1">
                            <a:latin typeface="Cambria Math" panose="02040503050406030204" pitchFamily="18" charset="0"/>
                          </a:rPr>
                        </m:ctrlPr>
                      </m:sSubPr>
                      <m:e>
                        <m:r>
                          <a:rPr lang="en-GB" i="1">
                            <a:latin typeface="Cambria Math"/>
                            <a:ea typeface="Cambria Math"/>
                          </a:rPr>
                          <m:t>𝜃</m:t>
                        </m:r>
                      </m:e>
                      <m:sub>
                        <m:r>
                          <a:rPr lang="en-GB" i="1">
                            <a:latin typeface="Cambria Math"/>
                          </a:rPr>
                          <m:t>0</m:t>
                        </m:r>
                      </m:sub>
                    </m:sSub>
                    <m:r>
                      <a:rPr lang="en-GB" i="1">
                        <a:latin typeface="Cambria Math"/>
                      </a:rPr>
                      <m:t>,</m:t>
                    </m:r>
                    <m:sSub>
                      <m:sSubPr>
                        <m:ctrlPr>
                          <a:rPr lang="en-GB" i="1">
                            <a:latin typeface="Cambria Math" panose="02040503050406030204" pitchFamily="18" charset="0"/>
                          </a:rPr>
                        </m:ctrlPr>
                      </m:sSubPr>
                      <m:e>
                        <m:r>
                          <a:rPr lang="en-GB" i="1">
                            <a:latin typeface="Cambria Math"/>
                            <a:ea typeface="Cambria Math"/>
                          </a:rPr>
                          <m:t>𝜃</m:t>
                        </m:r>
                      </m:e>
                      <m:sub>
                        <m:r>
                          <a:rPr lang="en-GB" i="1">
                            <a:latin typeface="Cambria Math"/>
                            <a:ea typeface="Cambria Math"/>
                          </a:rPr>
                          <m:t>1</m:t>
                        </m:r>
                      </m:sub>
                    </m:sSub>
                    <m:r>
                      <a:rPr lang="en-GB" i="1">
                        <a:latin typeface="Cambria Math"/>
                      </a:rPr>
                      <m:t>)</m:t>
                    </m:r>
                  </m:oMath>
                </a14:m>
                <a:r>
                  <a:rPr lang="en-GB" dirty="0"/>
                  <a:t>.</a:t>
                </a:r>
              </a:p>
            </p:txBody>
          </p:sp>
        </mc:Choice>
        <mc:Fallback xmlns="">
          <p:sp>
            <p:nvSpPr>
              <p:cNvPr id="2" name="TextBox 1"/>
              <p:cNvSpPr txBox="1">
                <a:spLocks noRot="1" noChangeAspect="1" noMove="1" noResize="1" noEditPoints="1" noAdjustHandles="1" noChangeArrowheads="1" noChangeShapeType="1" noTextEdit="1"/>
              </p:cNvSpPr>
              <p:nvPr/>
            </p:nvSpPr>
            <p:spPr>
              <a:xfrm>
                <a:off x="1475656" y="1196752"/>
                <a:ext cx="6552728" cy="4402744"/>
              </a:xfrm>
              <a:prstGeom prst="rect">
                <a:avLst/>
              </a:prstGeom>
              <a:blipFill rotWithShape="1">
                <a:blip r:embed="rId2"/>
                <a:stretch>
                  <a:fillRect l="-744" t="-692" r="-558" b="-1107"/>
                </a:stretch>
              </a:blipFill>
            </p:spPr>
            <p:txBody>
              <a:bodyPr/>
              <a:lstStyle/>
              <a:p>
                <a:r>
                  <a:rPr lang="en-GB">
                    <a:noFill/>
                  </a:rPr>
                  <a:t> </a:t>
                </a:r>
              </a:p>
            </p:txBody>
          </p:sp>
        </mc:Fallback>
      </mc:AlternateContent>
    </p:spTree>
    <p:extLst>
      <p:ext uri="{BB962C8B-B14F-4D97-AF65-F5344CB8AC3E}">
        <p14:creationId xmlns:p14="http://schemas.microsoft.com/office/powerpoint/2010/main" val="12526729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2" name="TextBox 1"/>
              <p:cNvSpPr txBox="1"/>
              <p:nvPr/>
            </p:nvSpPr>
            <p:spPr>
              <a:xfrm>
                <a:off x="323528" y="332656"/>
                <a:ext cx="8280920" cy="1211807"/>
              </a:xfrm>
              <a:prstGeom prst="rect">
                <a:avLst/>
              </a:prstGeom>
              <a:noFill/>
            </p:spPr>
            <p:txBody>
              <a:bodyPr wrap="square" rtlCol="0">
                <a:spAutoFit/>
              </a:bodyPr>
              <a:lstStyle/>
              <a:p>
                <a:r>
                  <a:rPr lang="en-GB" dirty="0"/>
                  <a:t>Here is  a simple example [1] that computes the cost function J(</a:t>
                </a:r>
                <a14:m>
                  <m:oMath xmlns:m="http://schemas.openxmlformats.org/officeDocument/2006/math">
                    <m:sSub>
                      <m:sSubPr>
                        <m:ctrlPr>
                          <a:rPr lang="en-GB" i="1">
                            <a:latin typeface="Cambria Math" panose="02040503050406030204" pitchFamily="18" charset="0"/>
                          </a:rPr>
                        </m:ctrlPr>
                      </m:sSubPr>
                      <m:e>
                        <m:r>
                          <a:rPr lang="en-GB" i="1">
                            <a:latin typeface="Cambria Math"/>
                            <a:ea typeface="Cambria Math"/>
                          </a:rPr>
                          <m:t>𝜃</m:t>
                        </m:r>
                      </m:e>
                      <m:sub>
                        <m:r>
                          <a:rPr lang="en-GB" i="1">
                            <a:latin typeface="Cambria Math"/>
                          </a:rPr>
                          <m:t>0</m:t>
                        </m:r>
                      </m:sub>
                    </m:sSub>
                    <m:r>
                      <a:rPr lang="en-GB" i="1">
                        <a:latin typeface="Cambria Math"/>
                      </a:rPr>
                      <m:t>,</m:t>
                    </m:r>
                    <m:sSub>
                      <m:sSubPr>
                        <m:ctrlPr>
                          <a:rPr lang="en-GB" i="1">
                            <a:latin typeface="Cambria Math" panose="02040503050406030204" pitchFamily="18" charset="0"/>
                          </a:rPr>
                        </m:ctrlPr>
                      </m:sSubPr>
                      <m:e>
                        <m:r>
                          <a:rPr lang="en-GB" i="1">
                            <a:latin typeface="Cambria Math"/>
                            <a:ea typeface="Cambria Math"/>
                          </a:rPr>
                          <m:t>𝜃</m:t>
                        </m:r>
                      </m:e>
                      <m:sub>
                        <m:r>
                          <a:rPr lang="en-GB" i="1">
                            <a:latin typeface="Cambria Math"/>
                            <a:ea typeface="Cambria Math"/>
                          </a:rPr>
                          <m:t>1</m:t>
                        </m:r>
                      </m:sub>
                    </m:sSub>
                  </m:oMath>
                </a14:m>
                <a:r>
                  <a:rPr lang="en-GB" dirty="0"/>
                  <a:t>), when </a:t>
                </a:r>
                <a14:m>
                  <m:oMath xmlns:m="http://schemas.openxmlformats.org/officeDocument/2006/math">
                    <m:sSub>
                      <m:sSubPr>
                        <m:ctrlPr>
                          <a:rPr lang="en-GB" i="1">
                            <a:latin typeface="Cambria Math" panose="02040503050406030204" pitchFamily="18" charset="0"/>
                          </a:rPr>
                        </m:ctrlPr>
                      </m:sSubPr>
                      <m:e>
                        <m:r>
                          <a:rPr lang="en-GB" i="1">
                            <a:latin typeface="Cambria Math"/>
                            <a:ea typeface="Cambria Math"/>
                          </a:rPr>
                          <m:t>𝜃</m:t>
                        </m:r>
                      </m:e>
                      <m:sub>
                        <m:r>
                          <a:rPr lang="en-GB" i="1">
                            <a:latin typeface="Cambria Math"/>
                          </a:rPr>
                          <m:t>0</m:t>
                        </m:r>
                      </m:sub>
                    </m:sSub>
                    <m:r>
                      <a:rPr lang="en-GB" b="0" i="1" smtClean="0">
                        <a:latin typeface="Cambria Math"/>
                      </a:rPr>
                      <m:t>=0</m:t>
                    </m:r>
                  </m:oMath>
                </a14:m>
                <a:r>
                  <a:rPr lang="en-GB" b="0" dirty="0"/>
                  <a:t>, </a:t>
                </a:r>
                <a:r>
                  <a:rPr lang="en-GB" dirty="0"/>
                  <a:t>and the hypothesis representation is </a:t>
                </a:r>
                <a14:m>
                  <m:oMath xmlns:m="http://schemas.openxmlformats.org/officeDocument/2006/math">
                    <m:sSub>
                      <m:sSubPr>
                        <m:ctrlPr>
                          <a:rPr lang="en-GB" i="1" dirty="0">
                            <a:latin typeface="Cambria Math" panose="02040503050406030204" pitchFamily="18" charset="0"/>
                          </a:rPr>
                        </m:ctrlPr>
                      </m:sSubPr>
                      <m:e>
                        <m:r>
                          <a:rPr lang="en-GB" i="1" dirty="0">
                            <a:latin typeface="Cambria Math"/>
                          </a:rPr>
                          <m:t>h</m:t>
                        </m:r>
                      </m:e>
                      <m:sub>
                        <m:r>
                          <a:rPr lang="en-GB" i="1">
                            <a:latin typeface="Cambria Math"/>
                            <a:ea typeface="Cambria Math"/>
                          </a:rPr>
                          <m:t>𝜃</m:t>
                        </m:r>
                      </m:sub>
                    </m:sSub>
                    <m:r>
                      <m:rPr>
                        <m:nor/>
                      </m:rPr>
                      <a:rPr lang="en-GB" dirty="0"/>
                      <m:t>(</m:t>
                    </m:r>
                    <m:sSup>
                      <m:sSupPr>
                        <m:ctrlPr>
                          <a:rPr lang="en-GB" i="1" dirty="0">
                            <a:latin typeface="Cambria Math" panose="02040503050406030204" pitchFamily="18" charset="0"/>
                          </a:rPr>
                        </m:ctrlPr>
                      </m:sSupPr>
                      <m:e>
                        <m:r>
                          <a:rPr lang="en-GB" i="1" dirty="0">
                            <a:latin typeface="Cambria Math"/>
                          </a:rPr>
                          <m:t>𝑥</m:t>
                        </m:r>
                      </m:e>
                      <m:sup>
                        <m:r>
                          <a:rPr lang="en-GB" i="1" dirty="0">
                            <a:latin typeface="Cambria Math"/>
                          </a:rPr>
                          <m:t>(</m:t>
                        </m:r>
                        <m:r>
                          <a:rPr lang="en-GB" i="1" dirty="0">
                            <a:latin typeface="Cambria Math"/>
                          </a:rPr>
                          <m:t>𝑖</m:t>
                        </m:r>
                        <m:r>
                          <a:rPr lang="en-GB" i="1" dirty="0">
                            <a:latin typeface="Cambria Math"/>
                          </a:rPr>
                          <m:t>)</m:t>
                        </m:r>
                      </m:sup>
                    </m:sSup>
                    <m:r>
                      <a:rPr lang="en-GB" i="1" dirty="0">
                        <a:latin typeface="Cambria Math"/>
                      </a:rPr>
                      <m:t>)=</m:t>
                    </m:r>
                    <m:sSub>
                      <m:sSubPr>
                        <m:ctrlPr>
                          <a:rPr lang="en-GB" i="1" dirty="0">
                            <a:latin typeface="Cambria Math" panose="02040503050406030204" pitchFamily="18" charset="0"/>
                          </a:rPr>
                        </m:ctrlPr>
                      </m:sSubPr>
                      <m:e>
                        <m:r>
                          <a:rPr lang="en-GB" i="1">
                            <a:latin typeface="Cambria Math"/>
                            <a:ea typeface="Cambria Math"/>
                          </a:rPr>
                          <m:t>𝜃</m:t>
                        </m:r>
                      </m:e>
                      <m:sub>
                        <m:r>
                          <a:rPr lang="en-GB" i="1" dirty="0">
                            <a:latin typeface="Cambria Math"/>
                          </a:rPr>
                          <m:t>0</m:t>
                        </m:r>
                      </m:sub>
                    </m:sSub>
                    <m:r>
                      <m:rPr>
                        <m:nor/>
                      </m:rPr>
                      <a:rPr lang="en-GB" dirty="0">
                        <a:latin typeface="Cambria Math"/>
                      </a:rPr>
                      <m:t>+</m:t>
                    </m:r>
                    <m:sSub>
                      <m:sSubPr>
                        <m:ctrlPr>
                          <a:rPr lang="en-GB" i="1" dirty="0">
                            <a:latin typeface="Cambria Math" panose="02040503050406030204" pitchFamily="18" charset="0"/>
                          </a:rPr>
                        </m:ctrlPr>
                      </m:sSubPr>
                      <m:e>
                        <m:r>
                          <a:rPr lang="en-GB" i="1">
                            <a:latin typeface="Cambria Math"/>
                            <a:ea typeface="Cambria Math"/>
                          </a:rPr>
                          <m:t>𝜃</m:t>
                        </m:r>
                      </m:e>
                      <m:sub>
                        <m:r>
                          <a:rPr lang="en-GB" i="1" dirty="0">
                            <a:latin typeface="Cambria Math"/>
                          </a:rPr>
                          <m:t>1</m:t>
                        </m:r>
                      </m:sub>
                    </m:sSub>
                    <m:sSup>
                      <m:sSupPr>
                        <m:ctrlPr>
                          <a:rPr lang="en-GB" i="1" dirty="0">
                            <a:latin typeface="Cambria Math" panose="02040503050406030204" pitchFamily="18" charset="0"/>
                          </a:rPr>
                        </m:ctrlPr>
                      </m:sSupPr>
                      <m:e>
                        <m:r>
                          <a:rPr lang="en-GB" i="1" dirty="0">
                            <a:latin typeface="Cambria Math"/>
                          </a:rPr>
                          <m:t>𝑥</m:t>
                        </m:r>
                      </m:e>
                      <m:sup>
                        <m:r>
                          <a:rPr lang="en-GB" i="1" dirty="0">
                            <a:latin typeface="Cambria Math"/>
                          </a:rPr>
                          <m:t>(</m:t>
                        </m:r>
                        <m:r>
                          <a:rPr lang="en-GB" i="1" dirty="0">
                            <a:latin typeface="Cambria Math"/>
                          </a:rPr>
                          <m:t>𝑖</m:t>
                        </m:r>
                        <m:r>
                          <a:rPr lang="en-GB" i="1" dirty="0">
                            <a:latin typeface="Cambria Math"/>
                          </a:rPr>
                          <m:t>)</m:t>
                        </m:r>
                      </m:sup>
                    </m:sSup>
                  </m:oMath>
                </a14:m>
                <a:endParaRPr lang="en-GB" dirty="0"/>
              </a:p>
              <a:p>
                <a:r>
                  <a:rPr lang="en-GB" dirty="0"/>
                  <a:t>The training data is quite artificial and actually the best fit line goes through every point.  In reality  the training data look more like that shown in the graph on slide 6.</a:t>
                </a:r>
              </a:p>
            </p:txBody>
          </p:sp>
        </mc:Choice>
        <mc:Fallback xmlns="">
          <p:sp>
            <p:nvSpPr>
              <p:cNvPr id="2" name="TextBox 1"/>
              <p:cNvSpPr txBox="1">
                <a:spLocks noRot="1" noChangeAspect="1" noMove="1" noResize="1" noEditPoints="1" noAdjustHandles="1" noChangeArrowheads="1" noChangeShapeType="1" noTextEdit="1"/>
              </p:cNvSpPr>
              <p:nvPr/>
            </p:nvSpPr>
            <p:spPr>
              <a:xfrm>
                <a:off x="323528" y="332656"/>
                <a:ext cx="8280920" cy="1211807"/>
              </a:xfrm>
              <a:prstGeom prst="rect">
                <a:avLst/>
              </a:prstGeom>
              <a:blipFill rotWithShape="1">
                <a:blip r:embed="rId2"/>
                <a:stretch>
                  <a:fillRect l="-589" t="-2525" b="-7576"/>
                </a:stretch>
              </a:blipFill>
            </p:spPr>
            <p:txBody>
              <a:bodyPr/>
              <a:lstStyle/>
              <a:p>
                <a:r>
                  <a:rPr lang="en-GB">
                    <a:noFill/>
                  </a:rPr>
                  <a:t> </a:t>
                </a:r>
              </a:p>
            </p:txBody>
          </p:sp>
        </mc:Fallback>
      </mc:AlternateContent>
      <p:graphicFrame>
        <p:nvGraphicFramePr>
          <p:cNvPr id="3" name="Table 2"/>
          <p:cNvGraphicFramePr>
            <a:graphicFrameLocks noGrp="1"/>
          </p:cNvGraphicFramePr>
          <p:nvPr>
            <p:extLst>
              <p:ext uri="{D42A27DB-BD31-4B8C-83A1-F6EECF244321}">
                <p14:modId xmlns:p14="http://schemas.microsoft.com/office/powerpoint/2010/main" val="2630821900"/>
              </p:ext>
            </p:extLst>
          </p:nvPr>
        </p:nvGraphicFramePr>
        <p:xfrm>
          <a:off x="1043608" y="1924828"/>
          <a:ext cx="3888432" cy="2152244"/>
        </p:xfrm>
        <a:graphic>
          <a:graphicData uri="http://schemas.openxmlformats.org/drawingml/2006/table">
            <a:tbl>
              <a:tblPr firstRow="1" bandRow="1">
                <a:tableStyleId>{5C22544A-7EE6-4342-B048-85BDC9FD1C3A}</a:tableStyleId>
              </a:tblPr>
              <a:tblGrid>
                <a:gridCol w="1152128">
                  <a:extLst>
                    <a:ext uri="{9D8B030D-6E8A-4147-A177-3AD203B41FA5}">
                      <a16:colId xmlns:a16="http://schemas.microsoft.com/office/drawing/2014/main" val="20000"/>
                    </a:ext>
                  </a:extLst>
                </a:gridCol>
                <a:gridCol w="1440160">
                  <a:extLst>
                    <a:ext uri="{9D8B030D-6E8A-4147-A177-3AD203B41FA5}">
                      <a16:colId xmlns:a16="http://schemas.microsoft.com/office/drawing/2014/main" val="20001"/>
                    </a:ext>
                  </a:extLst>
                </a:gridCol>
                <a:gridCol w="1296144">
                  <a:extLst>
                    <a:ext uri="{9D8B030D-6E8A-4147-A177-3AD203B41FA5}">
                      <a16:colId xmlns:a16="http://schemas.microsoft.com/office/drawing/2014/main" val="20002"/>
                    </a:ext>
                  </a:extLst>
                </a:gridCol>
              </a:tblGrid>
              <a:tr h="420802">
                <a:tc>
                  <a:txBody>
                    <a:bodyPr/>
                    <a:lstStyle/>
                    <a:p>
                      <a:r>
                        <a:rPr lang="en-GB" dirty="0"/>
                        <a:t>Data row (</a:t>
                      </a:r>
                      <a:r>
                        <a:rPr lang="en-GB" dirty="0" err="1"/>
                        <a:t>i</a:t>
                      </a:r>
                      <a:r>
                        <a:rPr lang="en-GB" dirty="0"/>
                        <a:t>)</a:t>
                      </a:r>
                    </a:p>
                  </a:txBody>
                  <a:tcPr/>
                </a:tc>
                <a:tc>
                  <a:txBody>
                    <a:bodyPr/>
                    <a:lstStyle/>
                    <a:p>
                      <a:r>
                        <a:rPr lang="en-GB" dirty="0"/>
                        <a:t>Independent variable (x)</a:t>
                      </a:r>
                    </a:p>
                  </a:txBody>
                  <a:tcPr/>
                </a:tc>
                <a:tc>
                  <a:txBody>
                    <a:bodyPr/>
                    <a:lstStyle/>
                    <a:p>
                      <a:r>
                        <a:rPr lang="en-GB" dirty="0"/>
                        <a:t>Dependent variable</a:t>
                      </a:r>
                      <a:r>
                        <a:rPr lang="en-GB" baseline="0" dirty="0"/>
                        <a:t>  (y) </a:t>
                      </a:r>
                      <a:endParaRPr lang="en-GB" dirty="0"/>
                    </a:p>
                  </a:txBody>
                  <a:tcPr/>
                </a:tc>
                <a:extLst>
                  <a:ext uri="{0D108BD9-81ED-4DB2-BD59-A6C34878D82A}">
                    <a16:rowId xmlns:a16="http://schemas.microsoft.com/office/drawing/2014/main" val="10000"/>
                  </a:ext>
                </a:extLst>
              </a:tr>
              <a:tr h="420802">
                <a:tc>
                  <a:txBody>
                    <a:bodyPr/>
                    <a:lstStyle/>
                    <a:p>
                      <a:r>
                        <a:rPr lang="en-GB" sz="2000" b="1" dirty="0"/>
                        <a:t>1</a:t>
                      </a:r>
                    </a:p>
                  </a:txBody>
                  <a:tcPr/>
                </a:tc>
                <a:tc>
                  <a:txBody>
                    <a:bodyPr/>
                    <a:lstStyle/>
                    <a:p>
                      <a:pPr algn="r" fontAlgn="b"/>
                      <a:r>
                        <a:rPr lang="en-GB" sz="2000" b="1" i="0" u="none" strike="noStrike" dirty="0">
                          <a:solidFill>
                            <a:srgbClr val="000000"/>
                          </a:solidFill>
                          <a:effectLst/>
                          <a:latin typeface="Calibri"/>
                        </a:rPr>
                        <a:t>1</a:t>
                      </a:r>
                    </a:p>
                  </a:txBody>
                  <a:tcPr marL="9525" marR="9525" marT="9525" marB="0" anchor="b"/>
                </a:tc>
                <a:tc>
                  <a:txBody>
                    <a:bodyPr/>
                    <a:lstStyle/>
                    <a:p>
                      <a:pPr algn="r" fontAlgn="b"/>
                      <a:r>
                        <a:rPr lang="en-GB" sz="2000" b="1" i="0" u="none" strike="noStrike" dirty="0">
                          <a:solidFill>
                            <a:srgbClr val="000000"/>
                          </a:solidFill>
                          <a:effectLst/>
                          <a:latin typeface="Calibri"/>
                        </a:rPr>
                        <a:t>1</a:t>
                      </a:r>
                    </a:p>
                  </a:txBody>
                  <a:tcPr marL="9525" marR="9525" marT="9525" marB="0" anchor="b"/>
                </a:tc>
                <a:extLst>
                  <a:ext uri="{0D108BD9-81ED-4DB2-BD59-A6C34878D82A}">
                    <a16:rowId xmlns:a16="http://schemas.microsoft.com/office/drawing/2014/main" val="10001"/>
                  </a:ext>
                </a:extLst>
              </a:tr>
              <a:tr h="420802">
                <a:tc>
                  <a:txBody>
                    <a:bodyPr/>
                    <a:lstStyle/>
                    <a:p>
                      <a:r>
                        <a:rPr lang="en-GB" sz="2000" b="1" dirty="0"/>
                        <a:t>2</a:t>
                      </a:r>
                    </a:p>
                  </a:txBody>
                  <a:tcPr/>
                </a:tc>
                <a:tc>
                  <a:txBody>
                    <a:bodyPr/>
                    <a:lstStyle/>
                    <a:p>
                      <a:pPr algn="r" fontAlgn="b"/>
                      <a:r>
                        <a:rPr lang="en-GB" sz="2000" b="1" i="0" u="none" strike="noStrike" dirty="0">
                          <a:solidFill>
                            <a:srgbClr val="000000"/>
                          </a:solidFill>
                          <a:effectLst/>
                          <a:latin typeface="Calibri"/>
                        </a:rPr>
                        <a:t>2</a:t>
                      </a:r>
                    </a:p>
                  </a:txBody>
                  <a:tcPr marL="9525" marR="9525" marT="9525" marB="0" anchor="b"/>
                </a:tc>
                <a:tc>
                  <a:txBody>
                    <a:bodyPr/>
                    <a:lstStyle/>
                    <a:p>
                      <a:pPr algn="r" fontAlgn="b"/>
                      <a:r>
                        <a:rPr lang="en-GB" sz="2000" b="1" i="0" u="none" strike="noStrike" dirty="0">
                          <a:solidFill>
                            <a:srgbClr val="000000"/>
                          </a:solidFill>
                          <a:effectLst/>
                          <a:latin typeface="Calibri"/>
                        </a:rPr>
                        <a:t>2</a:t>
                      </a:r>
                    </a:p>
                  </a:txBody>
                  <a:tcPr marL="9525" marR="9525" marT="9525" marB="0" anchor="b"/>
                </a:tc>
                <a:extLst>
                  <a:ext uri="{0D108BD9-81ED-4DB2-BD59-A6C34878D82A}">
                    <a16:rowId xmlns:a16="http://schemas.microsoft.com/office/drawing/2014/main" val="10002"/>
                  </a:ext>
                </a:extLst>
              </a:tr>
              <a:tr h="332228">
                <a:tc>
                  <a:txBody>
                    <a:bodyPr/>
                    <a:lstStyle/>
                    <a:p>
                      <a:r>
                        <a:rPr lang="en-GB" sz="2000" b="1" dirty="0"/>
                        <a:t>3</a:t>
                      </a:r>
                    </a:p>
                  </a:txBody>
                  <a:tcPr/>
                </a:tc>
                <a:tc>
                  <a:txBody>
                    <a:bodyPr/>
                    <a:lstStyle/>
                    <a:p>
                      <a:pPr algn="r" fontAlgn="b"/>
                      <a:r>
                        <a:rPr lang="en-GB" sz="2000" b="1" i="0" u="none" strike="noStrike" dirty="0">
                          <a:solidFill>
                            <a:srgbClr val="000000"/>
                          </a:solidFill>
                          <a:effectLst/>
                          <a:latin typeface="Calibri"/>
                        </a:rPr>
                        <a:t>3</a:t>
                      </a:r>
                    </a:p>
                  </a:txBody>
                  <a:tcPr marL="9525" marR="9525" marT="9525" marB="0" anchor="b"/>
                </a:tc>
                <a:tc>
                  <a:txBody>
                    <a:bodyPr/>
                    <a:lstStyle/>
                    <a:p>
                      <a:pPr algn="r" fontAlgn="b"/>
                      <a:r>
                        <a:rPr lang="en-GB" sz="2000" b="1" i="0" u="none" strike="noStrike" dirty="0">
                          <a:solidFill>
                            <a:srgbClr val="000000"/>
                          </a:solidFill>
                          <a:effectLst/>
                          <a:latin typeface="Calibri"/>
                        </a:rPr>
                        <a:t>3</a:t>
                      </a:r>
                    </a:p>
                  </a:txBody>
                  <a:tcPr marL="9525" marR="9525" marT="9525" marB="0" anchor="b"/>
                </a:tc>
                <a:extLst>
                  <a:ext uri="{0D108BD9-81ED-4DB2-BD59-A6C34878D82A}">
                    <a16:rowId xmlns:a16="http://schemas.microsoft.com/office/drawing/2014/main" val="10003"/>
                  </a:ext>
                </a:extLst>
              </a:tr>
            </a:tbl>
          </a:graphicData>
        </a:graphic>
      </p:graphicFrame>
      <mc:AlternateContent xmlns:mc="http://schemas.openxmlformats.org/markup-compatibility/2006" xmlns:a14="http://schemas.microsoft.com/office/drawing/2010/main">
        <mc:Choice Requires="a14">
          <p:sp>
            <p:nvSpPr>
              <p:cNvPr id="4" name="TextBox 3"/>
              <p:cNvSpPr txBox="1"/>
              <p:nvPr/>
            </p:nvSpPr>
            <p:spPr>
              <a:xfrm>
                <a:off x="5436096" y="1988840"/>
                <a:ext cx="2880320" cy="3981796"/>
              </a:xfrm>
              <a:prstGeom prst="rect">
                <a:avLst/>
              </a:prstGeom>
              <a:noFill/>
            </p:spPr>
            <p:txBody>
              <a:bodyPr wrap="square" rtlCol="0">
                <a:spAutoFit/>
              </a:bodyPr>
              <a:lstStyle/>
              <a:p>
                <a:r>
                  <a:rPr lang="en-GB" dirty="0"/>
                  <a:t>Size of data set, m = 3.</a:t>
                </a:r>
              </a:p>
              <a:p>
                <a:r>
                  <a:rPr lang="en-GB" dirty="0"/>
                  <a:t>As </a:t>
                </a:r>
                <a14:m>
                  <m:oMath xmlns:m="http://schemas.openxmlformats.org/officeDocument/2006/math">
                    <m:sSub>
                      <m:sSubPr>
                        <m:ctrlPr>
                          <a:rPr lang="en-GB" i="1" dirty="0">
                            <a:latin typeface="Cambria Math" panose="02040503050406030204" pitchFamily="18" charset="0"/>
                          </a:rPr>
                        </m:ctrlPr>
                      </m:sSubPr>
                      <m:e>
                        <m:r>
                          <a:rPr lang="en-GB" i="1">
                            <a:latin typeface="Cambria Math"/>
                            <a:ea typeface="Cambria Math"/>
                          </a:rPr>
                          <m:t>𝜃</m:t>
                        </m:r>
                      </m:e>
                      <m:sub>
                        <m:r>
                          <a:rPr lang="en-GB" i="1" dirty="0">
                            <a:latin typeface="Cambria Math"/>
                          </a:rPr>
                          <m:t>0</m:t>
                        </m:r>
                      </m:sub>
                    </m:sSub>
                  </m:oMath>
                </a14:m>
                <a:r>
                  <a:rPr lang="en-GB" dirty="0"/>
                  <a:t> = 0 then</a:t>
                </a:r>
              </a:p>
              <a:p>
                <a:r>
                  <a:rPr lang="en-GB" dirty="0"/>
                  <a:t> </a:t>
                </a:r>
                <a14:m>
                  <m:oMath xmlns:m="http://schemas.openxmlformats.org/officeDocument/2006/math">
                    <m:sSub>
                      <m:sSubPr>
                        <m:ctrlPr>
                          <a:rPr lang="en-GB" i="1" dirty="0">
                            <a:latin typeface="Cambria Math" panose="02040503050406030204" pitchFamily="18" charset="0"/>
                          </a:rPr>
                        </m:ctrlPr>
                      </m:sSubPr>
                      <m:e>
                        <m:r>
                          <a:rPr lang="en-GB" i="1" dirty="0">
                            <a:latin typeface="Cambria Math"/>
                          </a:rPr>
                          <m:t>h</m:t>
                        </m:r>
                      </m:e>
                      <m:sub>
                        <m:r>
                          <a:rPr lang="en-GB" i="1">
                            <a:latin typeface="Cambria Math"/>
                            <a:ea typeface="Cambria Math"/>
                          </a:rPr>
                          <m:t>𝜃</m:t>
                        </m:r>
                      </m:sub>
                    </m:sSub>
                    <m:r>
                      <m:rPr>
                        <m:nor/>
                      </m:rPr>
                      <a:rPr lang="en-GB" dirty="0"/>
                      <m:t>(</m:t>
                    </m:r>
                    <m:sSup>
                      <m:sSupPr>
                        <m:ctrlPr>
                          <a:rPr lang="en-GB" i="1" dirty="0">
                            <a:latin typeface="Cambria Math" panose="02040503050406030204" pitchFamily="18" charset="0"/>
                          </a:rPr>
                        </m:ctrlPr>
                      </m:sSupPr>
                      <m:e>
                        <m:r>
                          <a:rPr lang="en-GB" i="1" dirty="0">
                            <a:latin typeface="Cambria Math"/>
                          </a:rPr>
                          <m:t>𝑥</m:t>
                        </m:r>
                      </m:e>
                      <m:sup>
                        <m:r>
                          <a:rPr lang="en-GB" i="1" dirty="0">
                            <a:latin typeface="Cambria Math"/>
                          </a:rPr>
                          <m:t>(</m:t>
                        </m:r>
                        <m:r>
                          <a:rPr lang="en-GB" i="1" dirty="0">
                            <a:latin typeface="Cambria Math"/>
                          </a:rPr>
                          <m:t>𝑖</m:t>
                        </m:r>
                        <m:r>
                          <a:rPr lang="en-GB" i="1" dirty="0">
                            <a:latin typeface="Cambria Math"/>
                          </a:rPr>
                          <m:t>)</m:t>
                        </m:r>
                      </m:sup>
                    </m:sSup>
                    <m:r>
                      <a:rPr lang="en-GB" i="1" dirty="0">
                        <a:latin typeface="Cambria Math"/>
                      </a:rPr>
                      <m:t>)=</m:t>
                    </m:r>
                    <m:sSup>
                      <m:sSupPr>
                        <m:ctrlPr>
                          <a:rPr lang="en-GB" i="1" dirty="0">
                            <a:latin typeface="Cambria Math" panose="02040503050406030204" pitchFamily="18" charset="0"/>
                          </a:rPr>
                        </m:ctrlPr>
                      </m:sSupPr>
                      <m:e>
                        <m:r>
                          <a:rPr lang="en-GB" i="1" dirty="0">
                            <a:latin typeface="Cambria Math"/>
                          </a:rPr>
                          <m:t>𝑥</m:t>
                        </m:r>
                      </m:e>
                      <m:sup>
                        <m:r>
                          <a:rPr lang="en-GB" i="1" dirty="0">
                            <a:latin typeface="Cambria Math"/>
                          </a:rPr>
                          <m:t>(</m:t>
                        </m:r>
                        <m:r>
                          <a:rPr lang="en-GB" i="1" dirty="0">
                            <a:latin typeface="Cambria Math"/>
                          </a:rPr>
                          <m:t>𝑖</m:t>
                        </m:r>
                        <m:r>
                          <a:rPr lang="en-GB" i="1" dirty="0">
                            <a:latin typeface="Cambria Math"/>
                          </a:rPr>
                          <m:t>)</m:t>
                        </m:r>
                      </m:sup>
                    </m:sSup>
                  </m:oMath>
                </a14:m>
                <a:endParaRPr lang="en-GB" dirty="0"/>
              </a:p>
              <a:p>
                <a:r>
                  <a:rPr lang="en-GB" dirty="0"/>
                  <a:t>Since </a:t>
                </a:r>
                <a14:m>
                  <m:oMath xmlns:m="http://schemas.openxmlformats.org/officeDocument/2006/math">
                    <m:sSub>
                      <m:sSubPr>
                        <m:ctrlPr>
                          <a:rPr lang="en-GB" i="1" dirty="0">
                            <a:latin typeface="Cambria Math" panose="02040503050406030204" pitchFamily="18" charset="0"/>
                          </a:rPr>
                        </m:ctrlPr>
                      </m:sSubPr>
                      <m:e>
                        <m:r>
                          <a:rPr lang="en-GB" i="1">
                            <a:latin typeface="Cambria Math"/>
                            <a:ea typeface="Cambria Math"/>
                          </a:rPr>
                          <m:t>𝜃</m:t>
                        </m:r>
                      </m:e>
                      <m:sub>
                        <m:r>
                          <a:rPr lang="en-GB" i="1" dirty="0">
                            <a:latin typeface="Cambria Math"/>
                          </a:rPr>
                          <m:t>0</m:t>
                        </m:r>
                      </m:sub>
                    </m:sSub>
                  </m:oMath>
                </a14:m>
                <a:r>
                  <a:rPr lang="en-GB" dirty="0"/>
                  <a:t> = 0 then this is a straight line graph through the origin and the gradient is </a:t>
                </a:r>
                <a14:m>
                  <m:oMath xmlns:m="http://schemas.openxmlformats.org/officeDocument/2006/math">
                    <m:sSub>
                      <m:sSubPr>
                        <m:ctrlPr>
                          <a:rPr lang="en-GB" i="1" dirty="0">
                            <a:latin typeface="Cambria Math" panose="02040503050406030204" pitchFamily="18" charset="0"/>
                          </a:rPr>
                        </m:ctrlPr>
                      </m:sSubPr>
                      <m:e>
                        <m:r>
                          <a:rPr lang="en-GB" i="1">
                            <a:latin typeface="Cambria Math"/>
                            <a:ea typeface="Cambria Math"/>
                          </a:rPr>
                          <m:t>𝜃</m:t>
                        </m:r>
                      </m:e>
                      <m:sub>
                        <m:r>
                          <a:rPr lang="en-GB" b="0" i="1" smtClean="0">
                            <a:latin typeface="Cambria Math"/>
                            <a:ea typeface="Cambria Math"/>
                          </a:rPr>
                          <m:t>1</m:t>
                        </m:r>
                      </m:sub>
                    </m:sSub>
                  </m:oMath>
                </a14:m>
                <a:r>
                  <a:rPr lang="en-GB" dirty="0"/>
                  <a:t>.  If we plot the data our training set looks like the graph to the left and our ultimate goal, remember, is to find a line that fits this data – i.e. to find the  parameter </a:t>
                </a:r>
                <a14:m>
                  <m:oMath xmlns:m="http://schemas.openxmlformats.org/officeDocument/2006/math">
                    <m:sSub>
                      <m:sSubPr>
                        <m:ctrlPr>
                          <a:rPr lang="en-GB" i="1" dirty="0">
                            <a:latin typeface="Cambria Math" panose="02040503050406030204" pitchFamily="18" charset="0"/>
                          </a:rPr>
                        </m:ctrlPr>
                      </m:sSubPr>
                      <m:e>
                        <m:r>
                          <a:rPr lang="en-GB" i="1">
                            <a:latin typeface="Cambria Math"/>
                            <a:ea typeface="Cambria Math"/>
                          </a:rPr>
                          <m:t>𝜃</m:t>
                        </m:r>
                      </m:e>
                      <m:sub>
                        <m:r>
                          <a:rPr lang="en-GB" i="1">
                            <a:latin typeface="Cambria Math"/>
                            <a:ea typeface="Cambria Math"/>
                          </a:rPr>
                          <m:t>1</m:t>
                        </m:r>
                      </m:sub>
                    </m:sSub>
                  </m:oMath>
                </a14:m>
                <a:r>
                  <a:rPr lang="en-GB" dirty="0"/>
                  <a:t> that fits the data best. </a:t>
                </a:r>
              </a:p>
            </p:txBody>
          </p:sp>
        </mc:Choice>
        <mc:Fallback xmlns="">
          <p:sp>
            <p:nvSpPr>
              <p:cNvPr id="4" name="TextBox 3"/>
              <p:cNvSpPr txBox="1">
                <a:spLocks noRot="1" noChangeAspect="1" noMove="1" noResize="1" noEditPoints="1" noAdjustHandles="1" noChangeArrowheads="1" noChangeShapeType="1" noTextEdit="1"/>
              </p:cNvSpPr>
              <p:nvPr/>
            </p:nvSpPr>
            <p:spPr>
              <a:xfrm>
                <a:off x="5436096" y="1988840"/>
                <a:ext cx="2880320" cy="3981796"/>
              </a:xfrm>
              <a:prstGeom prst="rect">
                <a:avLst/>
              </a:prstGeom>
              <a:blipFill rotWithShape="1">
                <a:blip r:embed="rId3"/>
                <a:stretch>
                  <a:fillRect l="-1907" t="-766" r="-3178" b="-1531"/>
                </a:stretch>
              </a:blipFill>
            </p:spPr>
            <p:txBody>
              <a:bodyPr/>
              <a:lstStyle/>
              <a:p>
                <a:r>
                  <a:rPr lang="en-GB">
                    <a:noFill/>
                  </a:rPr>
                  <a:t> </a:t>
                </a:r>
              </a:p>
            </p:txBody>
          </p:sp>
        </mc:Fallback>
      </mc:AlternateContent>
      <p:graphicFrame>
        <p:nvGraphicFramePr>
          <p:cNvPr id="6" name="Chart 5"/>
          <p:cNvGraphicFramePr>
            <a:graphicFrameLocks/>
          </p:cNvGraphicFramePr>
          <p:nvPr>
            <p:extLst>
              <p:ext uri="{D42A27DB-BD31-4B8C-83A1-F6EECF244321}">
                <p14:modId xmlns:p14="http://schemas.microsoft.com/office/powerpoint/2010/main" val="105592917"/>
              </p:ext>
            </p:extLst>
          </p:nvPr>
        </p:nvGraphicFramePr>
        <p:xfrm>
          <a:off x="899592" y="4149080"/>
          <a:ext cx="4032448" cy="2448272"/>
        </p:xfrm>
        <a:graphic>
          <a:graphicData uri="http://schemas.openxmlformats.org/drawingml/2006/chart">
            <c:chart xmlns:c="http://schemas.openxmlformats.org/drawingml/2006/chart" xmlns:r="http://schemas.openxmlformats.org/officeDocument/2006/relationships" r:id="rId4"/>
          </a:graphicData>
        </a:graphic>
      </p:graphicFrame>
    </p:spTree>
    <p:extLst>
      <p:ext uri="{BB962C8B-B14F-4D97-AF65-F5344CB8AC3E}">
        <p14:creationId xmlns:p14="http://schemas.microsoft.com/office/powerpoint/2010/main" val="206576672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3" name="TextBox 2"/>
              <p:cNvSpPr txBox="1"/>
              <p:nvPr/>
            </p:nvSpPr>
            <p:spPr>
              <a:xfrm>
                <a:off x="1259632" y="404664"/>
                <a:ext cx="6192688" cy="2308324"/>
              </a:xfrm>
              <a:prstGeom prst="rect">
                <a:avLst/>
              </a:prstGeom>
              <a:noFill/>
            </p:spPr>
            <p:txBody>
              <a:bodyPr wrap="square" rtlCol="0">
                <a:spAutoFit/>
              </a:bodyPr>
              <a:lstStyle/>
              <a:p>
                <a:r>
                  <a:rPr lang="en-GB" dirty="0"/>
                  <a:t>Remember the function we’re trying to predict has one variable, x and we predict the y value given x. The training data (in blue in the graph) shows the desired relationship, the red line is our current hypothesis with, for example,  our first guess of  </a:t>
                </a:r>
                <a14:m>
                  <m:oMath xmlns:m="http://schemas.openxmlformats.org/officeDocument/2006/math">
                    <m:sSub>
                      <m:sSubPr>
                        <m:ctrlPr>
                          <a:rPr lang="en-GB" i="1" dirty="0">
                            <a:latin typeface="Cambria Math" panose="02040503050406030204" pitchFamily="18" charset="0"/>
                          </a:rPr>
                        </m:ctrlPr>
                      </m:sSubPr>
                      <m:e>
                        <m:r>
                          <a:rPr lang="en-GB" i="1">
                            <a:latin typeface="Cambria Math"/>
                            <a:ea typeface="Cambria Math"/>
                          </a:rPr>
                          <m:t>𝜃</m:t>
                        </m:r>
                      </m:e>
                      <m:sub>
                        <m:r>
                          <a:rPr lang="en-GB" i="1" dirty="0">
                            <a:latin typeface="Cambria Math"/>
                          </a:rPr>
                          <m:t>1</m:t>
                        </m:r>
                      </m:sub>
                    </m:sSub>
                  </m:oMath>
                </a14:m>
                <a:r>
                  <a:rPr lang="en-GB" dirty="0"/>
                  <a:t> =0.5 and </a:t>
                </a:r>
                <a14:m>
                  <m:oMath xmlns:m="http://schemas.openxmlformats.org/officeDocument/2006/math">
                    <m:sSub>
                      <m:sSubPr>
                        <m:ctrlPr>
                          <a:rPr lang="en-GB" i="1" dirty="0">
                            <a:latin typeface="Cambria Math" panose="02040503050406030204" pitchFamily="18" charset="0"/>
                          </a:rPr>
                        </m:ctrlPr>
                      </m:sSubPr>
                      <m:e>
                        <m:r>
                          <a:rPr lang="en-GB" i="1">
                            <a:latin typeface="Cambria Math"/>
                            <a:ea typeface="Cambria Math"/>
                          </a:rPr>
                          <m:t>𝜃</m:t>
                        </m:r>
                      </m:e>
                      <m:sub>
                        <m:r>
                          <a:rPr lang="en-GB" b="0" i="1" smtClean="0">
                            <a:latin typeface="Cambria Math"/>
                            <a:ea typeface="Cambria Math"/>
                          </a:rPr>
                          <m:t>0</m:t>
                        </m:r>
                      </m:sub>
                    </m:sSub>
                  </m:oMath>
                </a14:m>
                <a:r>
                  <a:rPr lang="en-GB" dirty="0"/>
                  <a:t> =0. </a:t>
                </a:r>
              </a:p>
              <a:p>
                <a:r>
                  <a:rPr lang="en-GB" dirty="0"/>
                  <a:t>If we tried another guess of </a:t>
                </a:r>
                <a14:m>
                  <m:oMath xmlns:m="http://schemas.openxmlformats.org/officeDocument/2006/math">
                    <m:sSub>
                      <m:sSubPr>
                        <m:ctrlPr>
                          <a:rPr lang="en-GB" i="1" dirty="0">
                            <a:latin typeface="Cambria Math" panose="02040503050406030204" pitchFamily="18" charset="0"/>
                          </a:rPr>
                        </m:ctrlPr>
                      </m:sSubPr>
                      <m:e>
                        <m:r>
                          <a:rPr lang="en-GB" i="1">
                            <a:latin typeface="Cambria Math"/>
                            <a:ea typeface="Cambria Math"/>
                          </a:rPr>
                          <m:t>𝜃</m:t>
                        </m:r>
                      </m:e>
                      <m:sub>
                        <m:r>
                          <a:rPr lang="en-GB" i="1" dirty="0">
                            <a:latin typeface="Cambria Math"/>
                          </a:rPr>
                          <m:t>1</m:t>
                        </m:r>
                      </m:sub>
                    </m:sSub>
                  </m:oMath>
                </a14:m>
                <a:r>
                  <a:rPr lang="en-GB" dirty="0"/>
                  <a:t> =2  and </a:t>
                </a:r>
                <a14:m>
                  <m:oMath xmlns:m="http://schemas.openxmlformats.org/officeDocument/2006/math">
                    <m:sSub>
                      <m:sSubPr>
                        <m:ctrlPr>
                          <a:rPr lang="en-GB" i="1" dirty="0">
                            <a:latin typeface="Cambria Math" panose="02040503050406030204" pitchFamily="18" charset="0"/>
                          </a:rPr>
                        </m:ctrlPr>
                      </m:sSubPr>
                      <m:e>
                        <m:r>
                          <a:rPr lang="en-GB" i="1">
                            <a:latin typeface="Cambria Math"/>
                            <a:ea typeface="Cambria Math"/>
                          </a:rPr>
                          <m:t>𝜃</m:t>
                        </m:r>
                      </m:e>
                      <m:sub>
                        <m:r>
                          <a:rPr lang="en-GB" i="1">
                            <a:latin typeface="Cambria Math"/>
                            <a:ea typeface="Cambria Math"/>
                          </a:rPr>
                          <m:t>0</m:t>
                        </m:r>
                      </m:sub>
                    </m:sSub>
                  </m:oMath>
                </a14:m>
                <a:r>
                  <a:rPr lang="en-GB" dirty="0"/>
                  <a:t> =0 we would get the plot shown in green.  </a:t>
                </a:r>
              </a:p>
              <a:p>
                <a:endParaRPr lang="en-GB" dirty="0"/>
              </a:p>
            </p:txBody>
          </p:sp>
        </mc:Choice>
        <mc:Fallback xmlns="">
          <p:sp>
            <p:nvSpPr>
              <p:cNvPr id="3" name="TextBox 2"/>
              <p:cNvSpPr txBox="1">
                <a:spLocks noRot="1" noChangeAspect="1" noMove="1" noResize="1" noEditPoints="1" noAdjustHandles="1" noChangeArrowheads="1" noChangeShapeType="1" noTextEdit="1"/>
              </p:cNvSpPr>
              <p:nvPr/>
            </p:nvSpPr>
            <p:spPr>
              <a:xfrm>
                <a:off x="1259632" y="404664"/>
                <a:ext cx="6192688" cy="2308324"/>
              </a:xfrm>
              <a:prstGeom prst="rect">
                <a:avLst/>
              </a:prstGeom>
              <a:blipFill rotWithShape="1">
                <a:blip r:embed="rId2"/>
                <a:stretch>
                  <a:fillRect l="-887" t="-1319" r="-1182"/>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4" name="Rectangle 3"/>
              <p:cNvSpPr/>
              <p:nvPr/>
            </p:nvSpPr>
            <p:spPr>
              <a:xfrm>
                <a:off x="2915816" y="2742963"/>
                <a:ext cx="2285176" cy="380810"/>
              </a:xfrm>
              <a:prstGeom prst="rect">
                <a:avLst/>
              </a:prstGeom>
            </p:spPr>
            <p:txBody>
              <a:bodyPr wrap="none">
                <a:spAutoFit/>
              </a:bodyPr>
              <a:lstStyle/>
              <a:p>
                <a:pPr/>
                <a14:m>
                  <m:oMathPara xmlns:m="http://schemas.openxmlformats.org/officeDocument/2006/math">
                    <m:oMathParaPr>
                      <m:jc m:val="centerGroup"/>
                    </m:oMathParaPr>
                    <m:oMath xmlns:m="http://schemas.openxmlformats.org/officeDocument/2006/math">
                      <m:sSub>
                        <m:sSubPr>
                          <m:ctrlPr>
                            <a:rPr lang="en-GB" i="1" dirty="0">
                              <a:latin typeface="Cambria Math" panose="02040503050406030204" pitchFamily="18" charset="0"/>
                            </a:rPr>
                          </m:ctrlPr>
                        </m:sSubPr>
                        <m:e>
                          <m:r>
                            <a:rPr lang="en-GB" i="1" dirty="0">
                              <a:latin typeface="Cambria Math"/>
                            </a:rPr>
                            <m:t>h</m:t>
                          </m:r>
                        </m:e>
                        <m:sub>
                          <m:r>
                            <a:rPr lang="en-GB" i="1">
                              <a:latin typeface="Cambria Math"/>
                              <a:ea typeface="Cambria Math"/>
                            </a:rPr>
                            <m:t>𝜃</m:t>
                          </m:r>
                        </m:sub>
                      </m:sSub>
                      <m:r>
                        <m:rPr>
                          <m:nor/>
                        </m:rPr>
                        <a:rPr lang="en-GB" dirty="0"/>
                        <m:t>(</m:t>
                      </m:r>
                      <m:sSup>
                        <m:sSupPr>
                          <m:ctrlPr>
                            <a:rPr lang="en-GB" i="1" dirty="0">
                              <a:latin typeface="Cambria Math" panose="02040503050406030204" pitchFamily="18" charset="0"/>
                            </a:rPr>
                          </m:ctrlPr>
                        </m:sSupPr>
                        <m:e>
                          <m:r>
                            <a:rPr lang="en-GB" i="1" dirty="0">
                              <a:latin typeface="Cambria Math"/>
                            </a:rPr>
                            <m:t>𝑥</m:t>
                          </m:r>
                        </m:e>
                        <m:sup>
                          <m:r>
                            <a:rPr lang="en-GB" i="1" dirty="0">
                              <a:latin typeface="Cambria Math"/>
                            </a:rPr>
                            <m:t>(</m:t>
                          </m:r>
                          <m:r>
                            <a:rPr lang="en-GB" i="1" dirty="0">
                              <a:latin typeface="Cambria Math"/>
                            </a:rPr>
                            <m:t>𝑖</m:t>
                          </m:r>
                          <m:r>
                            <a:rPr lang="en-GB" i="1" dirty="0">
                              <a:latin typeface="Cambria Math"/>
                            </a:rPr>
                            <m:t>)</m:t>
                          </m:r>
                        </m:sup>
                      </m:sSup>
                      <m:r>
                        <a:rPr lang="en-GB" i="1" dirty="0">
                          <a:latin typeface="Cambria Math"/>
                        </a:rPr>
                        <m:t>)=</m:t>
                      </m:r>
                      <m:sSub>
                        <m:sSubPr>
                          <m:ctrlPr>
                            <a:rPr lang="en-GB" i="1" dirty="0">
                              <a:latin typeface="Cambria Math" panose="02040503050406030204" pitchFamily="18" charset="0"/>
                            </a:rPr>
                          </m:ctrlPr>
                        </m:sSubPr>
                        <m:e>
                          <m:r>
                            <a:rPr lang="en-GB" i="1">
                              <a:latin typeface="Cambria Math"/>
                              <a:ea typeface="Cambria Math"/>
                            </a:rPr>
                            <m:t>𝜃</m:t>
                          </m:r>
                        </m:e>
                        <m:sub>
                          <m:r>
                            <a:rPr lang="en-GB" i="1" dirty="0">
                              <a:latin typeface="Cambria Math"/>
                            </a:rPr>
                            <m:t>0</m:t>
                          </m:r>
                        </m:sub>
                      </m:sSub>
                      <m:r>
                        <m:rPr>
                          <m:nor/>
                        </m:rPr>
                        <a:rPr lang="en-GB" dirty="0">
                          <a:latin typeface="Cambria Math"/>
                        </a:rPr>
                        <m:t>+</m:t>
                      </m:r>
                      <m:sSub>
                        <m:sSubPr>
                          <m:ctrlPr>
                            <a:rPr lang="en-GB" i="1" dirty="0">
                              <a:latin typeface="Cambria Math" panose="02040503050406030204" pitchFamily="18" charset="0"/>
                            </a:rPr>
                          </m:ctrlPr>
                        </m:sSubPr>
                        <m:e>
                          <m:r>
                            <a:rPr lang="en-GB" i="1">
                              <a:latin typeface="Cambria Math"/>
                              <a:ea typeface="Cambria Math"/>
                            </a:rPr>
                            <m:t>𝜃</m:t>
                          </m:r>
                        </m:e>
                        <m:sub>
                          <m:r>
                            <a:rPr lang="en-GB" i="1" dirty="0">
                              <a:latin typeface="Cambria Math"/>
                            </a:rPr>
                            <m:t>1</m:t>
                          </m:r>
                        </m:sub>
                      </m:sSub>
                      <m:sSup>
                        <m:sSupPr>
                          <m:ctrlPr>
                            <a:rPr lang="en-GB" i="1" dirty="0">
                              <a:latin typeface="Cambria Math" panose="02040503050406030204" pitchFamily="18" charset="0"/>
                            </a:rPr>
                          </m:ctrlPr>
                        </m:sSupPr>
                        <m:e>
                          <m:r>
                            <a:rPr lang="en-GB" i="1" dirty="0">
                              <a:latin typeface="Cambria Math"/>
                            </a:rPr>
                            <m:t>𝑥</m:t>
                          </m:r>
                        </m:e>
                        <m:sup>
                          <m:r>
                            <a:rPr lang="en-GB" i="1" dirty="0">
                              <a:latin typeface="Cambria Math"/>
                            </a:rPr>
                            <m:t>(</m:t>
                          </m:r>
                          <m:r>
                            <a:rPr lang="en-GB" i="1" dirty="0">
                              <a:latin typeface="Cambria Math"/>
                            </a:rPr>
                            <m:t>𝑖</m:t>
                          </m:r>
                          <m:r>
                            <a:rPr lang="en-GB" i="1" dirty="0">
                              <a:latin typeface="Cambria Math"/>
                            </a:rPr>
                            <m:t>)</m:t>
                          </m:r>
                        </m:sup>
                      </m:sSup>
                    </m:oMath>
                  </m:oMathPara>
                </a14:m>
                <a:endParaRPr lang="en-GB" dirty="0"/>
              </a:p>
            </p:txBody>
          </p:sp>
        </mc:Choice>
        <mc:Fallback xmlns="">
          <p:sp>
            <p:nvSpPr>
              <p:cNvPr id="4" name="Rectangle 3"/>
              <p:cNvSpPr>
                <a:spLocks noRot="1" noChangeAspect="1" noMove="1" noResize="1" noEditPoints="1" noAdjustHandles="1" noChangeArrowheads="1" noChangeShapeType="1" noTextEdit="1"/>
              </p:cNvSpPr>
              <p:nvPr/>
            </p:nvSpPr>
            <p:spPr>
              <a:xfrm>
                <a:off x="2915816" y="2742963"/>
                <a:ext cx="2285176" cy="380810"/>
              </a:xfrm>
              <a:prstGeom prst="rect">
                <a:avLst/>
              </a:prstGeom>
              <a:blipFill rotWithShape="1">
                <a:blip r:embed="rId3"/>
                <a:stretch>
                  <a:fillRect b="-12903"/>
                </a:stretch>
              </a:blipFill>
            </p:spPr>
            <p:txBody>
              <a:bodyPr/>
              <a:lstStyle/>
              <a:p>
                <a:r>
                  <a:rPr lang="en-GB">
                    <a:noFill/>
                  </a:rPr>
                  <a:t> </a:t>
                </a:r>
              </a:p>
            </p:txBody>
          </p:sp>
        </mc:Fallback>
      </mc:AlternateContent>
      <p:graphicFrame>
        <p:nvGraphicFramePr>
          <p:cNvPr id="5" name="Chart 4"/>
          <p:cNvGraphicFramePr>
            <a:graphicFrameLocks/>
          </p:cNvGraphicFramePr>
          <p:nvPr>
            <p:extLst>
              <p:ext uri="{D42A27DB-BD31-4B8C-83A1-F6EECF244321}">
                <p14:modId xmlns:p14="http://schemas.microsoft.com/office/powerpoint/2010/main" val="2492058517"/>
              </p:ext>
            </p:extLst>
          </p:nvPr>
        </p:nvGraphicFramePr>
        <p:xfrm>
          <a:off x="2069976" y="3356992"/>
          <a:ext cx="4572000" cy="2743200"/>
        </p:xfrm>
        <a:graphic>
          <a:graphicData uri="http://schemas.openxmlformats.org/drawingml/2006/chart">
            <c:chart xmlns:c="http://schemas.openxmlformats.org/drawingml/2006/chart" xmlns:r="http://schemas.openxmlformats.org/officeDocument/2006/relationships" r:id="rId4"/>
          </a:graphicData>
        </a:graphic>
      </p:graphicFrame>
    </p:spTree>
    <p:extLst>
      <p:ext uri="{BB962C8B-B14F-4D97-AF65-F5344CB8AC3E}">
        <p14:creationId xmlns:p14="http://schemas.microsoft.com/office/powerpoint/2010/main" val="55837815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2" name="TextBox 1"/>
              <p:cNvSpPr txBox="1"/>
              <p:nvPr/>
            </p:nvSpPr>
            <p:spPr>
              <a:xfrm>
                <a:off x="1475656" y="1124744"/>
                <a:ext cx="6696744" cy="3294748"/>
              </a:xfrm>
              <a:prstGeom prst="rect">
                <a:avLst/>
              </a:prstGeom>
              <a:noFill/>
            </p:spPr>
            <p:txBody>
              <a:bodyPr wrap="square" rtlCol="0">
                <a:spAutoFit/>
              </a:bodyPr>
              <a:lstStyle/>
              <a:p>
                <a:r>
                  <a:rPr lang="en-GB" dirty="0"/>
                  <a:t>We use the cost function to find the best fit by trying different values of </a:t>
                </a:r>
                <a14:m>
                  <m:oMath xmlns:m="http://schemas.openxmlformats.org/officeDocument/2006/math">
                    <m:sSub>
                      <m:sSubPr>
                        <m:ctrlPr>
                          <a:rPr lang="en-GB" i="1" dirty="0">
                            <a:latin typeface="Cambria Math" panose="02040503050406030204" pitchFamily="18" charset="0"/>
                          </a:rPr>
                        </m:ctrlPr>
                      </m:sSubPr>
                      <m:e>
                        <m:r>
                          <a:rPr lang="en-GB" i="1">
                            <a:latin typeface="Cambria Math"/>
                            <a:ea typeface="Cambria Math"/>
                          </a:rPr>
                          <m:t>𝜃</m:t>
                        </m:r>
                      </m:e>
                      <m:sub>
                        <m:r>
                          <a:rPr lang="en-GB" i="1">
                            <a:latin typeface="Cambria Math"/>
                            <a:ea typeface="Cambria Math"/>
                          </a:rPr>
                          <m:t>1</m:t>
                        </m:r>
                      </m:sub>
                    </m:sSub>
                  </m:oMath>
                </a14:m>
                <a:r>
                  <a:rPr lang="en-GB" dirty="0"/>
                  <a:t> .  The best fit will have the lowest “cost” or “loss.”</a:t>
                </a:r>
              </a:p>
              <a:p>
                <a:endParaRPr lang="en-GB" dirty="0"/>
              </a:p>
              <a:p>
                <a:r>
                  <a:rPr lang="en-GB" dirty="0"/>
                  <a:t>Recall:</a:t>
                </a:r>
              </a:p>
              <a:p>
                <a:r>
                  <a:rPr lang="en-GB" dirty="0"/>
                  <a:t>The cost function  with </a:t>
                </a:r>
                <a14:m>
                  <m:oMath xmlns:m="http://schemas.openxmlformats.org/officeDocument/2006/math">
                    <m:sSub>
                      <m:sSubPr>
                        <m:ctrlPr>
                          <a:rPr lang="en-GB" i="1" dirty="0">
                            <a:latin typeface="Cambria Math" panose="02040503050406030204" pitchFamily="18" charset="0"/>
                          </a:rPr>
                        </m:ctrlPr>
                      </m:sSubPr>
                      <m:e>
                        <m:r>
                          <a:rPr lang="en-GB" i="1">
                            <a:latin typeface="Cambria Math"/>
                            <a:ea typeface="Cambria Math"/>
                          </a:rPr>
                          <m:t>𝜃</m:t>
                        </m:r>
                      </m:e>
                      <m:sub>
                        <m:r>
                          <a:rPr lang="en-GB" b="0" i="1" smtClean="0">
                            <a:latin typeface="Cambria Math"/>
                            <a:ea typeface="Cambria Math"/>
                          </a:rPr>
                          <m:t>0</m:t>
                        </m:r>
                      </m:sub>
                    </m:sSub>
                  </m:oMath>
                </a14:m>
                <a:r>
                  <a:rPr lang="en-GB" dirty="0"/>
                  <a:t>= 0  is, </a:t>
                </a:r>
              </a:p>
              <a:p>
                <a:endParaRPr lang="en-GB" dirty="0"/>
              </a:p>
              <a:p>
                <a:r>
                  <a:rPr lang="en-GB" dirty="0"/>
                  <a:t>J(</a:t>
                </a:r>
                <a14:m>
                  <m:oMath xmlns:m="http://schemas.openxmlformats.org/officeDocument/2006/math">
                    <m:sSub>
                      <m:sSubPr>
                        <m:ctrlPr>
                          <a:rPr lang="en-GB" i="1">
                            <a:latin typeface="Cambria Math" panose="02040503050406030204" pitchFamily="18" charset="0"/>
                          </a:rPr>
                        </m:ctrlPr>
                      </m:sSubPr>
                      <m:e>
                        <m:r>
                          <a:rPr lang="en-GB" i="1">
                            <a:latin typeface="Cambria Math"/>
                            <a:ea typeface="Cambria Math"/>
                          </a:rPr>
                          <m:t>𝜃</m:t>
                        </m:r>
                      </m:e>
                      <m:sub>
                        <m:r>
                          <a:rPr lang="en-GB" i="1">
                            <a:latin typeface="Cambria Math"/>
                          </a:rPr>
                          <m:t>1</m:t>
                        </m:r>
                      </m:sub>
                    </m:sSub>
                    <m:r>
                      <a:rPr lang="en-GB" i="1">
                        <a:latin typeface="Cambria Math"/>
                      </a:rPr>
                      <m:t>)= </m:t>
                    </m:r>
                    <m:f>
                      <m:fPr>
                        <m:ctrlPr>
                          <a:rPr lang="en-GB" i="1">
                            <a:latin typeface="Cambria Math" panose="02040503050406030204" pitchFamily="18" charset="0"/>
                          </a:rPr>
                        </m:ctrlPr>
                      </m:fPr>
                      <m:num>
                        <m:r>
                          <a:rPr lang="en-GB" i="1">
                            <a:latin typeface="Cambria Math"/>
                          </a:rPr>
                          <m:t>1</m:t>
                        </m:r>
                      </m:num>
                      <m:den>
                        <m:r>
                          <a:rPr lang="en-GB" i="1">
                            <a:latin typeface="Cambria Math"/>
                          </a:rPr>
                          <m:t>2</m:t>
                        </m:r>
                        <m:r>
                          <a:rPr lang="en-GB" i="1">
                            <a:latin typeface="Cambria Math"/>
                          </a:rPr>
                          <m:t>𝑚</m:t>
                        </m:r>
                      </m:den>
                    </m:f>
                    <m:nary>
                      <m:naryPr>
                        <m:chr m:val="∑"/>
                        <m:ctrlPr>
                          <a:rPr lang="en-GB" i="1">
                            <a:latin typeface="Cambria Math" panose="02040503050406030204" pitchFamily="18" charset="0"/>
                          </a:rPr>
                        </m:ctrlPr>
                      </m:naryPr>
                      <m:sub>
                        <m:r>
                          <m:rPr>
                            <m:brk m:alnAt="23"/>
                          </m:rPr>
                          <a:rPr lang="en-GB" i="1">
                            <a:latin typeface="Cambria Math"/>
                          </a:rPr>
                          <m:t>𝑖</m:t>
                        </m:r>
                        <m:r>
                          <a:rPr lang="en-GB" i="1">
                            <a:latin typeface="Cambria Math"/>
                          </a:rPr>
                          <m:t>=1</m:t>
                        </m:r>
                      </m:sub>
                      <m:sup>
                        <m:r>
                          <a:rPr lang="en-GB" i="1">
                            <a:latin typeface="Cambria Math"/>
                          </a:rPr>
                          <m:t>𝑚</m:t>
                        </m:r>
                      </m:sup>
                      <m:e>
                        <m:r>
                          <a:rPr lang="en-GB" i="1">
                            <a:latin typeface="Cambria Math"/>
                          </a:rPr>
                          <m:t> </m:t>
                        </m:r>
                      </m:e>
                    </m:nary>
                    <m:sSup>
                      <m:sSupPr>
                        <m:ctrlPr>
                          <a:rPr lang="en-GB" i="1" dirty="0">
                            <a:latin typeface="Cambria Math" panose="02040503050406030204" pitchFamily="18" charset="0"/>
                          </a:rPr>
                        </m:ctrlPr>
                      </m:sSupPr>
                      <m:e>
                        <m:r>
                          <m:rPr>
                            <m:nor/>
                          </m:rPr>
                          <a:rPr lang="en-GB" dirty="0"/>
                          <m:t>(</m:t>
                        </m:r>
                        <m:sSub>
                          <m:sSubPr>
                            <m:ctrlPr>
                              <a:rPr lang="en-GB" i="1" dirty="0">
                                <a:latin typeface="Cambria Math" panose="02040503050406030204" pitchFamily="18" charset="0"/>
                              </a:rPr>
                            </m:ctrlPr>
                          </m:sSubPr>
                          <m:e>
                            <m:r>
                              <a:rPr lang="en-GB" i="1" dirty="0">
                                <a:latin typeface="Cambria Math"/>
                              </a:rPr>
                              <m:t>h</m:t>
                            </m:r>
                          </m:e>
                          <m:sub>
                            <m:r>
                              <a:rPr lang="en-GB" i="1">
                                <a:latin typeface="Cambria Math"/>
                                <a:ea typeface="Cambria Math"/>
                              </a:rPr>
                              <m:t>𝜃</m:t>
                            </m:r>
                          </m:sub>
                        </m:sSub>
                        <m:r>
                          <m:rPr>
                            <m:nor/>
                          </m:rPr>
                          <a:rPr lang="en-GB" dirty="0"/>
                          <m:t>(</m:t>
                        </m:r>
                        <m:sSup>
                          <m:sSupPr>
                            <m:ctrlPr>
                              <a:rPr lang="en-GB" i="1" dirty="0">
                                <a:latin typeface="Cambria Math" panose="02040503050406030204" pitchFamily="18" charset="0"/>
                              </a:rPr>
                            </m:ctrlPr>
                          </m:sSupPr>
                          <m:e>
                            <m:r>
                              <a:rPr lang="en-GB" i="1" dirty="0">
                                <a:latin typeface="Cambria Math"/>
                              </a:rPr>
                              <m:t>𝑥</m:t>
                            </m:r>
                          </m:e>
                          <m:sup>
                            <m:r>
                              <a:rPr lang="en-GB" i="1" dirty="0">
                                <a:latin typeface="Cambria Math"/>
                              </a:rPr>
                              <m:t>(</m:t>
                            </m:r>
                            <m:r>
                              <a:rPr lang="en-GB" i="1" dirty="0">
                                <a:latin typeface="Cambria Math"/>
                              </a:rPr>
                              <m:t>𝑖</m:t>
                            </m:r>
                            <m:r>
                              <a:rPr lang="en-GB" i="1" dirty="0">
                                <a:latin typeface="Cambria Math"/>
                              </a:rPr>
                              <m:t>)</m:t>
                            </m:r>
                          </m:sup>
                        </m:sSup>
                        <m:r>
                          <a:rPr lang="en-GB" i="1" dirty="0">
                            <a:latin typeface="Cambria Math"/>
                          </a:rPr>
                          <m:t>) −</m:t>
                        </m:r>
                        <m:r>
                          <m:rPr>
                            <m:nor/>
                          </m:rPr>
                          <a:rPr lang="en-GB" dirty="0"/>
                          <m:t> </m:t>
                        </m:r>
                        <m:sSup>
                          <m:sSupPr>
                            <m:ctrlPr>
                              <a:rPr lang="en-GB" i="1" dirty="0">
                                <a:latin typeface="Cambria Math" panose="02040503050406030204" pitchFamily="18" charset="0"/>
                              </a:rPr>
                            </m:ctrlPr>
                          </m:sSupPr>
                          <m:e>
                            <m:r>
                              <a:rPr lang="en-GB" i="1" dirty="0">
                                <a:latin typeface="Cambria Math"/>
                              </a:rPr>
                              <m:t>𝑦</m:t>
                            </m:r>
                          </m:e>
                          <m:sup>
                            <m:r>
                              <a:rPr lang="en-GB" i="1" dirty="0">
                                <a:latin typeface="Cambria Math"/>
                              </a:rPr>
                              <m:t>(</m:t>
                            </m:r>
                            <m:r>
                              <a:rPr lang="en-GB" i="1" dirty="0">
                                <a:latin typeface="Cambria Math"/>
                              </a:rPr>
                              <m:t>𝑖</m:t>
                            </m:r>
                            <m:r>
                              <a:rPr lang="en-GB" i="1" dirty="0">
                                <a:latin typeface="Cambria Math"/>
                              </a:rPr>
                              <m:t>)</m:t>
                            </m:r>
                          </m:sup>
                        </m:sSup>
                        <m:r>
                          <m:rPr>
                            <m:nor/>
                          </m:rPr>
                          <a:rPr lang="en-GB" dirty="0"/>
                          <m:t>)</m:t>
                        </m:r>
                      </m:e>
                      <m:sup>
                        <m:r>
                          <a:rPr lang="en-GB" i="1" dirty="0">
                            <a:latin typeface="Cambria Math"/>
                          </a:rPr>
                          <m:t>2</m:t>
                        </m:r>
                      </m:sup>
                    </m:sSup>
                  </m:oMath>
                </a14:m>
                <a:endParaRPr lang="en-GB" dirty="0"/>
              </a:p>
              <a:p>
                <a:endParaRPr lang="en-GB" dirty="0"/>
              </a:p>
              <a:p>
                <a:r>
                  <a:rPr lang="en-GB" dirty="0"/>
                  <a:t>Where  </a:t>
                </a:r>
                <a14:m>
                  <m:oMath xmlns:m="http://schemas.openxmlformats.org/officeDocument/2006/math">
                    <m:sSub>
                      <m:sSubPr>
                        <m:ctrlPr>
                          <a:rPr lang="en-GB" i="1" dirty="0">
                            <a:latin typeface="Cambria Math" panose="02040503050406030204" pitchFamily="18" charset="0"/>
                          </a:rPr>
                        </m:ctrlPr>
                      </m:sSubPr>
                      <m:e>
                        <m:r>
                          <a:rPr lang="en-GB" i="1" dirty="0">
                            <a:latin typeface="Cambria Math"/>
                          </a:rPr>
                          <m:t>h</m:t>
                        </m:r>
                      </m:e>
                      <m:sub>
                        <m:r>
                          <a:rPr lang="en-GB" i="1">
                            <a:latin typeface="Cambria Math"/>
                            <a:ea typeface="Cambria Math"/>
                          </a:rPr>
                          <m:t>𝜃</m:t>
                        </m:r>
                      </m:sub>
                    </m:sSub>
                    <m:r>
                      <m:rPr>
                        <m:nor/>
                      </m:rPr>
                      <a:rPr lang="en-GB" dirty="0"/>
                      <m:t>(</m:t>
                    </m:r>
                    <m:sSup>
                      <m:sSupPr>
                        <m:ctrlPr>
                          <a:rPr lang="en-GB" i="1" dirty="0">
                            <a:latin typeface="Cambria Math" panose="02040503050406030204" pitchFamily="18" charset="0"/>
                          </a:rPr>
                        </m:ctrlPr>
                      </m:sSupPr>
                      <m:e>
                        <m:r>
                          <a:rPr lang="en-GB" i="1" dirty="0">
                            <a:latin typeface="Cambria Math"/>
                          </a:rPr>
                          <m:t>𝑥</m:t>
                        </m:r>
                      </m:e>
                      <m:sup>
                        <m:r>
                          <a:rPr lang="en-GB" i="1" dirty="0">
                            <a:latin typeface="Cambria Math"/>
                          </a:rPr>
                          <m:t>(</m:t>
                        </m:r>
                        <m:r>
                          <a:rPr lang="en-GB" i="1" dirty="0">
                            <a:latin typeface="Cambria Math"/>
                          </a:rPr>
                          <m:t>𝑖</m:t>
                        </m:r>
                        <m:r>
                          <a:rPr lang="en-GB" i="1" dirty="0">
                            <a:latin typeface="Cambria Math"/>
                          </a:rPr>
                          <m:t>)</m:t>
                        </m:r>
                      </m:sup>
                    </m:sSup>
                    <m:r>
                      <a:rPr lang="en-GB" i="1" dirty="0">
                        <a:latin typeface="Cambria Math"/>
                      </a:rPr>
                      <m:t>)=</m:t>
                    </m:r>
                    <m:sSub>
                      <m:sSubPr>
                        <m:ctrlPr>
                          <a:rPr lang="en-GB" i="1" dirty="0">
                            <a:latin typeface="Cambria Math" panose="02040503050406030204" pitchFamily="18" charset="0"/>
                          </a:rPr>
                        </m:ctrlPr>
                      </m:sSubPr>
                      <m:e>
                        <m:r>
                          <a:rPr lang="en-GB" i="1">
                            <a:latin typeface="Cambria Math"/>
                            <a:ea typeface="Cambria Math"/>
                          </a:rPr>
                          <m:t>𝜃</m:t>
                        </m:r>
                      </m:e>
                      <m:sub>
                        <m:r>
                          <a:rPr lang="en-GB" i="1" dirty="0">
                            <a:latin typeface="Cambria Math"/>
                          </a:rPr>
                          <m:t>1</m:t>
                        </m:r>
                      </m:sub>
                    </m:sSub>
                    <m:sSup>
                      <m:sSupPr>
                        <m:ctrlPr>
                          <a:rPr lang="en-GB" i="1" dirty="0">
                            <a:latin typeface="Cambria Math" panose="02040503050406030204" pitchFamily="18" charset="0"/>
                          </a:rPr>
                        </m:ctrlPr>
                      </m:sSupPr>
                      <m:e>
                        <m:r>
                          <a:rPr lang="en-GB" i="1" dirty="0">
                            <a:latin typeface="Cambria Math"/>
                          </a:rPr>
                          <m:t>𝑥</m:t>
                        </m:r>
                      </m:e>
                      <m:sup>
                        <m:r>
                          <a:rPr lang="en-GB" i="1" dirty="0">
                            <a:latin typeface="Cambria Math"/>
                          </a:rPr>
                          <m:t>(</m:t>
                        </m:r>
                        <m:r>
                          <a:rPr lang="en-GB" i="1" dirty="0">
                            <a:latin typeface="Cambria Math"/>
                          </a:rPr>
                          <m:t>𝑖</m:t>
                        </m:r>
                        <m:r>
                          <a:rPr lang="en-GB" i="1" dirty="0">
                            <a:latin typeface="Cambria Math"/>
                          </a:rPr>
                          <m:t>)</m:t>
                        </m:r>
                      </m:sup>
                    </m:sSup>
                  </m:oMath>
                </a14:m>
                <a:endParaRPr lang="en-GB" dirty="0"/>
              </a:p>
              <a:p>
                <a:endParaRPr lang="en-GB" dirty="0"/>
              </a:p>
              <a:p>
                <a:r>
                  <a:rPr lang="en-GB" dirty="0"/>
                  <a:t>and m = 3;</a:t>
                </a:r>
                <a14:m>
                  <m:oMath xmlns:m="http://schemas.openxmlformats.org/officeDocument/2006/math">
                    <m:sSup>
                      <m:sSupPr>
                        <m:ctrlPr>
                          <a:rPr lang="en-GB" i="1" dirty="0">
                            <a:latin typeface="Cambria Math" panose="02040503050406030204" pitchFamily="18" charset="0"/>
                          </a:rPr>
                        </m:ctrlPr>
                      </m:sSupPr>
                      <m:e>
                        <m:r>
                          <a:rPr lang="en-GB" b="0" i="1" dirty="0" smtClean="0">
                            <a:latin typeface="Cambria Math"/>
                          </a:rPr>
                          <m:t> </m:t>
                        </m:r>
                        <m:r>
                          <a:rPr lang="en-GB" i="1" dirty="0">
                            <a:latin typeface="Cambria Math"/>
                          </a:rPr>
                          <m:t>𝑥</m:t>
                        </m:r>
                      </m:e>
                      <m:sup>
                        <m:r>
                          <a:rPr lang="en-GB" i="1" dirty="0">
                            <a:latin typeface="Cambria Math"/>
                          </a:rPr>
                          <m:t>(1)</m:t>
                        </m:r>
                      </m:sup>
                    </m:sSup>
                  </m:oMath>
                </a14:m>
                <a:r>
                  <a:rPr lang="en-GB" dirty="0"/>
                  <a:t>=1; </a:t>
                </a:r>
                <a14:m>
                  <m:oMath xmlns:m="http://schemas.openxmlformats.org/officeDocument/2006/math">
                    <m:sSup>
                      <m:sSupPr>
                        <m:ctrlPr>
                          <a:rPr lang="en-GB" i="1" dirty="0">
                            <a:latin typeface="Cambria Math" panose="02040503050406030204" pitchFamily="18" charset="0"/>
                          </a:rPr>
                        </m:ctrlPr>
                      </m:sSupPr>
                      <m:e>
                        <m:sSup>
                          <m:sSupPr>
                            <m:ctrlPr>
                              <a:rPr lang="en-GB" i="1" dirty="0">
                                <a:latin typeface="Cambria Math" panose="02040503050406030204" pitchFamily="18" charset="0"/>
                              </a:rPr>
                            </m:ctrlPr>
                          </m:sSupPr>
                          <m:e>
                            <m:r>
                              <a:rPr lang="en-GB" b="0" i="1" dirty="0" smtClean="0">
                                <a:latin typeface="Cambria Math"/>
                              </a:rPr>
                              <m:t>𝑦</m:t>
                            </m:r>
                          </m:e>
                          <m:sup>
                            <m:r>
                              <a:rPr lang="en-GB" i="1" dirty="0">
                                <a:latin typeface="Cambria Math"/>
                              </a:rPr>
                              <m:t>(1)</m:t>
                            </m:r>
                          </m:sup>
                        </m:sSup>
                        <m:r>
                          <m:rPr>
                            <m:nor/>
                          </m:rPr>
                          <a:rPr lang="en-GB" dirty="0"/>
                          <m:t>=1</m:t>
                        </m:r>
                        <m:r>
                          <a:rPr lang="en-GB" b="0" i="1" dirty="0" smtClean="0">
                            <a:latin typeface="Cambria Math"/>
                          </a:rPr>
                          <m:t>; </m:t>
                        </m:r>
                        <m:r>
                          <a:rPr lang="en-GB" i="1" dirty="0">
                            <a:latin typeface="Cambria Math"/>
                          </a:rPr>
                          <m:t>𝑥</m:t>
                        </m:r>
                      </m:e>
                      <m:sup>
                        <m:r>
                          <a:rPr lang="en-GB" i="1" dirty="0">
                            <a:latin typeface="Cambria Math"/>
                          </a:rPr>
                          <m:t>(2)</m:t>
                        </m:r>
                      </m:sup>
                    </m:sSup>
                    <m:r>
                      <a:rPr lang="en-GB" dirty="0">
                        <a:latin typeface="Cambria Math"/>
                      </a:rPr>
                      <m:t>=2;</m:t>
                    </m:r>
                    <m:sSup>
                      <m:sSupPr>
                        <m:ctrlPr>
                          <a:rPr lang="en-GB" i="1" dirty="0">
                            <a:latin typeface="Cambria Math" panose="02040503050406030204" pitchFamily="18" charset="0"/>
                          </a:rPr>
                        </m:ctrlPr>
                      </m:sSupPr>
                      <m:e>
                        <m:r>
                          <a:rPr lang="en-GB" b="0" i="1" dirty="0" smtClean="0">
                            <a:latin typeface="Cambria Math"/>
                          </a:rPr>
                          <m:t> </m:t>
                        </m:r>
                        <m:r>
                          <a:rPr lang="en-GB" i="1" dirty="0">
                            <a:latin typeface="Cambria Math"/>
                          </a:rPr>
                          <m:t>𝑦</m:t>
                        </m:r>
                      </m:e>
                      <m:sup>
                        <m:r>
                          <a:rPr lang="en-GB" i="1" dirty="0">
                            <a:latin typeface="Cambria Math"/>
                          </a:rPr>
                          <m:t>(</m:t>
                        </m:r>
                        <m:r>
                          <a:rPr lang="en-GB" b="0" i="1" dirty="0" smtClean="0">
                            <a:latin typeface="Cambria Math"/>
                          </a:rPr>
                          <m:t>2</m:t>
                        </m:r>
                        <m:r>
                          <a:rPr lang="en-GB" i="1" dirty="0">
                            <a:latin typeface="Cambria Math"/>
                          </a:rPr>
                          <m:t>)</m:t>
                        </m:r>
                      </m:sup>
                    </m:sSup>
                    <m:r>
                      <m:rPr>
                        <m:nor/>
                      </m:rPr>
                      <a:rPr lang="en-GB" dirty="0"/>
                      <m:t>=</m:t>
                    </m:r>
                    <m:r>
                      <m:rPr>
                        <m:nor/>
                      </m:rPr>
                      <a:rPr lang="en-GB" b="0" i="0" dirty="0" smtClean="0"/>
                      <m:t>2;  </m:t>
                    </m:r>
                    <m:sSup>
                      <m:sSupPr>
                        <m:ctrlPr>
                          <a:rPr lang="en-GB" i="1" dirty="0">
                            <a:latin typeface="Cambria Math" panose="02040503050406030204" pitchFamily="18" charset="0"/>
                          </a:rPr>
                        </m:ctrlPr>
                      </m:sSupPr>
                      <m:e>
                        <m:r>
                          <a:rPr lang="en-GB" i="1" dirty="0">
                            <a:latin typeface="Cambria Math"/>
                          </a:rPr>
                          <m:t>𝑥</m:t>
                        </m:r>
                      </m:e>
                      <m:sup>
                        <m:r>
                          <a:rPr lang="en-GB" i="1" dirty="0">
                            <a:latin typeface="Cambria Math"/>
                          </a:rPr>
                          <m:t>(3)</m:t>
                        </m:r>
                      </m:sup>
                    </m:sSup>
                    <m:r>
                      <a:rPr lang="en-GB" i="1" dirty="0">
                        <a:latin typeface="Cambria Math"/>
                      </a:rPr>
                      <m:t>=3</m:t>
                    </m:r>
                    <m:r>
                      <a:rPr lang="en-GB" b="0" i="1" dirty="0" smtClean="0">
                        <a:latin typeface="Cambria Math"/>
                      </a:rPr>
                      <m:t>;</m:t>
                    </m:r>
                    <m:r>
                      <a:rPr lang="en-GB" i="1" dirty="0">
                        <a:latin typeface="Cambria Math"/>
                      </a:rPr>
                      <m:t> </m:t>
                    </m:r>
                    <m:sSup>
                      <m:sSupPr>
                        <m:ctrlPr>
                          <a:rPr lang="en-GB" i="1" dirty="0">
                            <a:latin typeface="Cambria Math" panose="02040503050406030204" pitchFamily="18" charset="0"/>
                          </a:rPr>
                        </m:ctrlPr>
                      </m:sSupPr>
                      <m:e>
                        <m:r>
                          <a:rPr lang="en-GB" i="1" dirty="0">
                            <a:latin typeface="Cambria Math"/>
                          </a:rPr>
                          <m:t>𝑦</m:t>
                        </m:r>
                      </m:e>
                      <m:sup>
                        <m:r>
                          <a:rPr lang="en-GB" i="1" dirty="0">
                            <a:latin typeface="Cambria Math"/>
                          </a:rPr>
                          <m:t>(</m:t>
                        </m:r>
                        <m:r>
                          <a:rPr lang="en-GB" b="0" i="1" dirty="0" smtClean="0">
                            <a:latin typeface="Cambria Math"/>
                          </a:rPr>
                          <m:t>3</m:t>
                        </m:r>
                        <m:r>
                          <a:rPr lang="en-GB" i="1" dirty="0">
                            <a:latin typeface="Cambria Math"/>
                          </a:rPr>
                          <m:t>)</m:t>
                        </m:r>
                      </m:sup>
                    </m:sSup>
                    <m:r>
                      <m:rPr>
                        <m:nor/>
                      </m:rPr>
                      <a:rPr lang="en-GB" dirty="0"/>
                      <m:t>=</m:t>
                    </m:r>
                    <m:r>
                      <m:rPr>
                        <m:nor/>
                      </m:rPr>
                      <a:rPr lang="en-GB" b="0" i="0" dirty="0" smtClean="0"/>
                      <m:t>3</m:t>
                    </m:r>
                  </m:oMath>
                </a14:m>
                <a:endParaRPr lang="en-GB" dirty="0"/>
              </a:p>
            </p:txBody>
          </p:sp>
        </mc:Choice>
        <mc:Fallback xmlns="">
          <p:sp>
            <p:nvSpPr>
              <p:cNvPr id="2" name="TextBox 1"/>
              <p:cNvSpPr txBox="1">
                <a:spLocks noRot="1" noChangeAspect="1" noMove="1" noResize="1" noEditPoints="1" noAdjustHandles="1" noChangeArrowheads="1" noChangeShapeType="1" noTextEdit="1"/>
              </p:cNvSpPr>
              <p:nvPr/>
            </p:nvSpPr>
            <p:spPr>
              <a:xfrm>
                <a:off x="1475656" y="1124744"/>
                <a:ext cx="6696744" cy="3294748"/>
              </a:xfrm>
              <a:prstGeom prst="rect">
                <a:avLst/>
              </a:prstGeom>
              <a:blipFill rotWithShape="1">
                <a:blip r:embed="rId2"/>
                <a:stretch>
                  <a:fillRect l="-728" t="-926" b="-2222"/>
                </a:stretch>
              </a:blipFill>
            </p:spPr>
            <p:txBody>
              <a:bodyPr/>
              <a:lstStyle/>
              <a:p>
                <a:r>
                  <a:rPr lang="en-GB">
                    <a:noFill/>
                  </a:rPr>
                  <a:t> </a:t>
                </a:r>
              </a:p>
            </p:txBody>
          </p:sp>
        </mc:Fallback>
      </mc:AlternateContent>
    </p:spTree>
    <p:extLst>
      <p:ext uri="{BB962C8B-B14F-4D97-AF65-F5344CB8AC3E}">
        <p14:creationId xmlns:p14="http://schemas.microsoft.com/office/powerpoint/2010/main" val="346336243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2" name="TextBox 1"/>
              <p:cNvSpPr txBox="1"/>
              <p:nvPr/>
            </p:nvSpPr>
            <p:spPr>
              <a:xfrm>
                <a:off x="1331640" y="404664"/>
                <a:ext cx="5328592" cy="6115777"/>
              </a:xfrm>
              <a:prstGeom prst="rect">
                <a:avLst/>
              </a:prstGeom>
              <a:noFill/>
            </p:spPr>
            <p:txBody>
              <a:bodyPr wrap="square" rtlCol="0">
                <a:spAutoFit/>
              </a:bodyPr>
              <a:lstStyle/>
              <a:p>
                <a:r>
                  <a:rPr lang="en-GB" u="sng" dirty="0"/>
                  <a:t>Let </a:t>
                </a:r>
                <a14:m>
                  <m:oMath xmlns:m="http://schemas.openxmlformats.org/officeDocument/2006/math">
                    <m:sSub>
                      <m:sSubPr>
                        <m:ctrlPr>
                          <a:rPr lang="en-GB" i="1" u="sng" dirty="0">
                            <a:latin typeface="Cambria Math" panose="02040503050406030204" pitchFamily="18" charset="0"/>
                          </a:rPr>
                        </m:ctrlPr>
                      </m:sSubPr>
                      <m:e>
                        <m:r>
                          <a:rPr lang="en-GB" i="1" u="sng">
                            <a:latin typeface="Cambria Math"/>
                            <a:ea typeface="Cambria Math"/>
                          </a:rPr>
                          <m:t>𝜃</m:t>
                        </m:r>
                      </m:e>
                      <m:sub>
                        <m:r>
                          <a:rPr lang="en-GB" i="1" u="sng">
                            <a:latin typeface="Cambria Math"/>
                            <a:ea typeface="Cambria Math"/>
                          </a:rPr>
                          <m:t>1</m:t>
                        </m:r>
                      </m:sub>
                    </m:sSub>
                  </m:oMath>
                </a14:m>
                <a:r>
                  <a:rPr lang="en-GB" u="sng" dirty="0"/>
                  <a:t> = 0:</a:t>
                </a:r>
                <a:endParaRPr lang="en-GB" dirty="0"/>
              </a:p>
              <a:p>
                <a:r>
                  <a:rPr lang="en-GB" dirty="0"/>
                  <a:t>J(0</a:t>
                </a:r>
                <a14:m>
                  <m:oMath xmlns:m="http://schemas.openxmlformats.org/officeDocument/2006/math">
                    <m:r>
                      <a:rPr lang="en-GB" i="1">
                        <a:latin typeface="Cambria Math"/>
                      </a:rPr>
                      <m:t>)=</m:t>
                    </m:r>
                    <m:f>
                      <m:fPr>
                        <m:ctrlPr>
                          <a:rPr lang="en-GB" i="1">
                            <a:latin typeface="Cambria Math" panose="02040503050406030204" pitchFamily="18" charset="0"/>
                          </a:rPr>
                        </m:ctrlPr>
                      </m:fPr>
                      <m:num>
                        <m:r>
                          <a:rPr lang="en-GB" i="1">
                            <a:latin typeface="Cambria Math"/>
                          </a:rPr>
                          <m:t>1</m:t>
                        </m:r>
                      </m:num>
                      <m:den>
                        <m:r>
                          <a:rPr lang="en-GB" b="0" i="1" smtClean="0">
                            <a:latin typeface="Cambria Math"/>
                          </a:rPr>
                          <m:t>6</m:t>
                        </m:r>
                      </m:den>
                    </m:f>
                    <m:r>
                      <a:rPr lang="en-GB" b="0" i="1" smtClean="0">
                        <a:latin typeface="Cambria Math"/>
                      </a:rPr>
                      <m:t>(</m:t>
                    </m:r>
                    <m:sSup>
                      <m:sSupPr>
                        <m:ctrlPr>
                          <a:rPr lang="en-GB" i="1" dirty="0">
                            <a:latin typeface="Cambria Math" panose="02040503050406030204" pitchFamily="18" charset="0"/>
                          </a:rPr>
                        </m:ctrlPr>
                      </m:sSupPr>
                      <m:e>
                        <m:r>
                          <m:rPr>
                            <m:nor/>
                          </m:rPr>
                          <a:rPr lang="en-GB" dirty="0"/>
                          <m:t>(</m:t>
                        </m:r>
                        <m:r>
                          <a:rPr lang="en-GB" b="0" i="1" dirty="0" smtClean="0">
                            <a:latin typeface="Cambria Math"/>
                          </a:rPr>
                          <m:t>0−1</m:t>
                        </m:r>
                        <m:r>
                          <m:rPr>
                            <m:nor/>
                          </m:rPr>
                          <a:rPr lang="en-GB" dirty="0"/>
                          <m:t>)</m:t>
                        </m:r>
                      </m:e>
                      <m:sup>
                        <m:r>
                          <a:rPr lang="en-GB" i="1" dirty="0" smtClean="0">
                            <a:latin typeface="Cambria Math"/>
                          </a:rPr>
                          <m:t>2</m:t>
                        </m:r>
                      </m:sup>
                    </m:sSup>
                    <m:r>
                      <a:rPr lang="en-GB" b="0" i="1" dirty="0" smtClean="0">
                        <a:latin typeface="Cambria Math"/>
                      </a:rPr>
                      <m:t>+</m:t>
                    </m:r>
                    <m:sSup>
                      <m:sSupPr>
                        <m:ctrlPr>
                          <a:rPr lang="en-GB" i="1" dirty="0">
                            <a:latin typeface="Cambria Math" panose="02040503050406030204" pitchFamily="18" charset="0"/>
                          </a:rPr>
                        </m:ctrlPr>
                      </m:sSupPr>
                      <m:e>
                        <m:r>
                          <m:rPr>
                            <m:nor/>
                          </m:rPr>
                          <a:rPr lang="en-GB" dirty="0"/>
                          <m:t>(</m:t>
                        </m:r>
                        <m:r>
                          <a:rPr lang="en-GB" i="1" dirty="0">
                            <a:latin typeface="Cambria Math"/>
                          </a:rPr>
                          <m:t>0−</m:t>
                        </m:r>
                        <m:r>
                          <m:rPr>
                            <m:nor/>
                          </m:rPr>
                          <a:rPr lang="en-GB" b="0" i="0" dirty="0" smtClean="0">
                            <a:latin typeface="Cambria Math"/>
                          </a:rPr>
                          <m:t>2</m:t>
                        </m:r>
                        <m:r>
                          <m:rPr>
                            <m:nor/>
                          </m:rPr>
                          <a:rPr lang="en-GB" dirty="0"/>
                          <m:t>)</m:t>
                        </m:r>
                      </m:e>
                      <m:sup>
                        <m:r>
                          <a:rPr lang="en-GB" i="1" dirty="0">
                            <a:latin typeface="Cambria Math"/>
                          </a:rPr>
                          <m:t>2</m:t>
                        </m:r>
                      </m:sup>
                    </m:sSup>
                    <m:r>
                      <a:rPr lang="en-GB" b="0" i="0" dirty="0" smtClean="0">
                        <a:latin typeface="Cambria Math"/>
                      </a:rPr>
                      <m:t>+</m:t>
                    </m:r>
                    <m:sSup>
                      <m:sSupPr>
                        <m:ctrlPr>
                          <a:rPr lang="en-GB" i="1" dirty="0">
                            <a:latin typeface="Cambria Math" panose="02040503050406030204" pitchFamily="18" charset="0"/>
                          </a:rPr>
                        </m:ctrlPr>
                      </m:sSupPr>
                      <m:e>
                        <m:r>
                          <m:rPr>
                            <m:nor/>
                          </m:rPr>
                          <a:rPr lang="en-GB" dirty="0"/>
                          <m:t>(</m:t>
                        </m:r>
                        <m:r>
                          <a:rPr lang="en-GB" i="1" dirty="0">
                            <a:latin typeface="Cambria Math"/>
                          </a:rPr>
                          <m:t>0−</m:t>
                        </m:r>
                        <m:r>
                          <m:rPr>
                            <m:nor/>
                          </m:rPr>
                          <a:rPr lang="en-GB" b="0" i="0" dirty="0" smtClean="0">
                            <a:latin typeface="Cambria Math"/>
                          </a:rPr>
                          <m:t>3</m:t>
                        </m:r>
                        <m:r>
                          <m:rPr>
                            <m:nor/>
                          </m:rPr>
                          <a:rPr lang="en-GB" dirty="0"/>
                          <m:t>)</m:t>
                        </m:r>
                      </m:e>
                      <m:sup>
                        <m:r>
                          <a:rPr lang="en-GB" i="1" dirty="0">
                            <a:latin typeface="Cambria Math"/>
                          </a:rPr>
                          <m:t>2</m:t>
                        </m:r>
                      </m:sup>
                    </m:sSup>
                  </m:oMath>
                </a14:m>
                <a:r>
                  <a:rPr lang="en-GB" dirty="0"/>
                  <a:t>)</a:t>
                </a:r>
              </a:p>
              <a:p>
                <a:r>
                  <a:rPr lang="en-GB" dirty="0"/>
                  <a:t>J(0) = 14/6  or 2.333</a:t>
                </a:r>
              </a:p>
              <a:p>
                <a:endParaRPr lang="en-GB" dirty="0"/>
              </a:p>
              <a:p>
                <a:r>
                  <a:rPr lang="en-GB" u="sng" dirty="0"/>
                  <a:t>Let </a:t>
                </a:r>
                <a14:m>
                  <m:oMath xmlns:m="http://schemas.openxmlformats.org/officeDocument/2006/math">
                    <m:sSub>
                      <m:sSubPr>
                        <m:ctrlPr>
                          <a:rPr lang="en-GB" i="1" u="sng" dirty="0">
                            <a:latin typeface="Cambria Math" panose="02040503050406030204" pitchFamily="18" charset="0"/>
                          </a:rPr>
                        </m:ctrlPr>
                      </m:sSubPr>
                      <m:e>
                        <m:r>
                          <a:rPr lang="en-GB" i="1" u="sng">
                            <a:latin typeface="Cambria Math"/>
                            <a:ea typeface="Cambria Math"/>
                          </a:rPr>
                          <m:t>𝜃</m:t>
                        </m:r>
                      </m:e>
                      <m:sub>
                        <m:r>
                          <a:rPr lang="en-GB" i="1" u="sng">
                            <a:latin typeface="Cambria Math"/>
                            <a:ea typeface="Cambria Math"/>
                          </a:rPr>
                          <m:t>1</m:t>
                        </m:r>
                      </m:sub>
                    </m:sSub>
                  </m:oMath>
                </a14:m>
                <a:r>
                  <a:rPr lang="en-GB" u="sng" dirty="0"/>
                  <a:t> = 0.5:</a:t>
                </a:r>
                <a:endParaRPr lang="en-GB" dirty="0"/>
              </a:p>
              <a:p>
                <a:r>
                  <a:rPr lang="en-GB" dirty="0"/>
                  <a:t>J(0</a:t>
                </a:r>
                <a14:m>
                  <m:oMath xmlns:m="http://schemas.openxmlformats.org/officeDocument/2006/math">
                    <m:r>
                      <a:rPr lang="en-GB" i="1">
                        <a:latin typeface="Cambria Math"/>
                      </a:rPr>
                      <m:t>)=</m:t>
                    </m:r>
                    <m:f>
                      <m:fPr>
                        <m:ctrlPr>
                          <a:rPr lang="en-GB" i="1">
                            <a:latin typeface="Cambria Math" panose="02040503050406030204" pitchFamily="18" charset="0"/>
                          </a:rPr>
                        </m:ctrlPr>
                      </m:fPr>
                      <m:num>
                        <m:r>
                          <a:rPr lang="en-GB" i="1">
                            <a:latin typeface="Cambria Math"/>
                          </a:rPr>
                          <m:t>1</m:t>
                        </m:r>
                      </m:num>
                      <m:den>
                        <m:r>
                          <a:rPr lang="en-GB" i="1">
                            <a:latin typeface="Cambria Math"/>
                          </a:rPr>
                          <m:t>6</m:t>
                        </m:r>
                      </m:den>
                    </m:f>
                    <m:r>
                      <a:rPr lang="en-GB" i="1">
                        <a:latin typeface="Cambria Math"/>
                      </a:rPr>
                      <m:t>(</m:t>
                    </m:r>
                    <m:sSup>
                      <m:sSupPr>
                        <m:ctrlPr>
                          <a:rPr lang="en-GB" i="1" dirty="0">
                            <a:latin typeface="Cambria Math" panose="02040503050406030204" pitchFamily="18" charset="0"/>
                          </a:rPr>
                        </m:ctrlPr>
                      </m:sSupPr>
                      <m:e>
                        <m:r>
                          <m:rPr>
                            <m:nor/>
                          </m:rPr>
                          <a:rPr lang="en-GB" dirty="0" smtClean="0"/>
                          <m:t>(</m:t>
                        </m:r>
                        <m:f>
                          <m:fPr>
                            <m:ctrlPr>
                              <a:rPr lang="en-GB" i="1">
                                <a:latin typeface="Cambria Math" panose="02040503050406030204" pitchFamily="18" charset="0"/>
                              </a:rPr>
                            </m:ctrlPr>
                          </m:fPr>
                          <m:num>
                            <m:r>
                              <a:rPr lang="en-GB" i="1">
                                <a:latin typeface="Cambria Math"/>
                              </a:rPr>
                              <m:t>1</m:t>
                            </m:r>
                          </m:num>
                          <m:den>
                            <m:r>
                              <a:rPr lang="en-GB" b="0" i="1" smtClean="0">
                                <a:latin typeface="Cambria Math"/>
                              </a:rPr>
                              <m:t>2</m:t>
                            </m:r>
                          </m:den>
                        </m:f>
                        <m:r>
                          <a:rPr lang="en-GB" i="1" dirty="0">
                            <a:latin typeface="Cambria Math"/>
                          </a:rPr>
                          <m:t>−1</m:t>
                        </m:r>
                        <m:r>
                          <m:rPr>
                            <m:nor/>
                          </m:rPr>
                          <a:rPr lang="en-GB" dirty="0"/>
                          <m:t>)</m:t>
                        </m:r>
                      </m:e>
                      <m:sup>
                        <m:r>
                          <a:rPr lang="en-GB" i="1" dirty="0">
                            <a:latin typeface="Cambria Math"/>
                          </a:rPr>
                          <m:t>2</m:t>
                        </m:r>
                      </m:sup>
                    </m:sSup>
                    <m:r>
                      <a:rPr lang="en-GB" i="1" dirty="0">
                        <a:latin typeface="Cambria Math"/>
                      </a:rPr>
                      <m:t>+</m:t>
                    </m:r>
                    <m:sSup>
                      <m:sSupPr>
                        <m:ctrlPr>
                          <a:rPr lang="en-GB" i="1" dirty="0">
                            <a:latin typeface="Cambria Math" panose="02040503050406030204" pitchFamily="18" charset="0"/>
                          </a:rPr>
                        </m:ctrlPr>
                      </m:sSupPr>
                      <m:e>
                        <m:r>
                          <m:rPr>
                            <m:nor/>
                          </m:rPr>
                          <a:rPr lang="en-GB" dirty="0"/>
                          <m:t>(</m:t>
                        </m:r>
                        <m:f>
                          <m:fPr>
                            <m:ctrlPr>
                              <a:rPr lang="en-GB" i="1">
                                <a:latin typeface="Cambria Math" panose="02040503050406030204" pitchFamily="18" charset="0"/>
                              </a:rPr>
                            </m:ctrlPr>
                          </m:fPr>
                          <m:num>
                            <m:r>
                              <a:rPr lang="en-GB" b="0" i="1" smtClean="0">
                                <a:latin typeface="Cambria Math"/>
                              </a:rPr>
                              <m:t>2</m:t>
                            </m:r>
                          </m:num>
                          <m:den>
                            <m:r>
                              <a:rPr lang="en-GB" b="0" i="1" smtClean="0">
                                <a:latin typeface="Cambria Math"/>
                              </a:rPr>
                              <m:t>2</m:t>
                            </m:r>
                          </m:den>
                        </m:f>
                        <m:r>
                          <a:rPr lang="en-GB" i="1" dirty="0">
                            <a:latin typeface="Cambria Math"/>
                          </a:rPr>
                          <m:t>−</m:t>
                        </m:r>
                        <m:r>
                          <m:rPr>
                            <m:nor/>
                          </m:rPr>
                          <a:rPr lang="en-GB" dirty="0">
                            <a:latin typeface="Cambria Math"/>
                          </a:rPr>
                          <m:t>2</m:t>
                        </m:r>
                        <m:r>
                          <m:rPr>
                            <m:nor/>
                          </m:rPr>
                          <a:rPr lang="en-GB" dirty="0"/>
                          <m:t>)</m:t>
                        </m:r>
                      </m:e>
                      <m:sup>
                        <m:r>
                          <a:rPr lang="en-GB" i="1" dirty="0">
                            <a:latin typeface="Cambria Math"/>
                          </a:rPr>
                          <m:t>2</m:t>
                        </m:r>
                      </m:sup>
                    </m:sSup>
                    <m:r>
                      <a:rPr lang="en-GB" dirty="0">
                        <a:latin typeface="Cambria Math"/>
                      </a:rPr>
                      <m:t>+</m:t>
                    </m:r>
                    <m:sSup>
                      <m:sSupPr>
                        <m:ctrlPr>
                          <a:rPr lang="en-GB" i="1" dirty="0">
                            <a:latin typeface="Cambria Math" panose="02040503050406030204" pitchFamily="18" charset="0"/>
                          </a:rPr>
                        </m:ctrlPr>
                      </m:sSupPr>
                      <m:e>
                        <m:r>
                          <m:rPr>
                            <m:nor/>
                          </m:rPr>
                          <a:rPr lang="en-GB" dirty="0"/>
                          <m:t>(</m:t>
                        </m:r>
                        <m:f>
                          <m:fPr>
                            <m:ctrlPr>
                              <a:rPr lang="en-GB" i="1">
                                <a:latin typeface="Cambria Math" panose="02040503050406030204" pitchFamily="18" charset="0"/>
                              </a:rPr>
                            </m:ctrlPr>
                          </m:fPr>
                          <m:num>
                            <m:r>
                              <a:rPr lang="en-GB" b="0" i="1" smtClean="0">
                                <a:latin typeface="Cambria Math"/>
                              </a:rPr>
                              <m:t>3</m:t>
                            </m:r>
                          </m:num>
                          <m:den>
                            <m:r>
                              <a:rPr lang="en-GB" b="0" i="1" smtClean="0">
                                <a:latin typeface="Cambria Math"/>
                              </a:rPr>
                              <m:t>2</m:t>
                            </m:r>
                          </m:den>
                        </m:f>
                        <m:r>
                          <a:rPr lang="en-GB" i="1" dirty="0">
                            <a:latin typeface="Cambria Math"/>
                          </a:rPr>
                          <m:t>−</m:t>
                        </m:r>
                        <m:r>
                          <m:rPr>
                            <m:nor/>
                          </m:rPr>
                          <a:rPr lang="en-GB" dirty="0">
                            <a:latin typeface="Cambria Math"/>
                          </a:rPr>
                          <m:t>3</m:t>
                        </m:r>
                        <m:r>
                          <m:rPr>
                            <m:nor/>
                          </m:rPr>
                          <a:rPr lang="en-GB" dirty="0"/>
                          <m:t>)</m:t>
                        </m:r>
                      </m:e>
                      <m:sup>
                        <m:r>
                          <a:rPr lang="en-GB" i="1" dirty="0">
                            <a:latin typeface="Cambria Math"/>
                          </a:rPr>
                          <m:t>2</m:t>
                        </m:r>
                      </m:sup>
                    </m:sSup>
                  </m:oMath>
                </a14:m>
                <a:r>
                  <a:rPr lang="en-GB" dirty="0"/>
                  <a:t>)</a:t>
                </a:r>
              </a:p>
              <a:p>
                <a:r>
                  <a:rPr lang="en-GB" dirty="0"/>
                  <a:t>J(0) = </a:t>
                </a:r>
                <a14:m>
                  <m:oMath xmlns:m="http://schemas.openxmlformats.org/officeDocument/2006/math">
                    <m:f>
                      <m:fPr>
                        <m:ctrlPr>
                          <a:rPr lang="en-GB" i="1">
                            <a:latin typeface="Cambria Math" panose="02040503050406030204" pitchFamily="18" charset="0"/>
                          </a:rPr>
                        </m:ctrlPr>
                      </m:fPr>
                      <m:num>
                        <m:r>
                          <a:rPr lang="en-GB" i="1">
                            <a:latin typeface="Cambria Math"/>
                          </a:rPr>
                          <m:t>1</m:t>
                        </m:r>
                      </m:num>
                      <m:den>
                        <m:r>
                          <a:rPr lang="en-GB" i="1">
                            <a:latin typeface="Cambria Math"/>
                          </a:rPr>
                          <m:t>6</m:t>
                        </m:r>
                      </m:den>
                    </m:f>
                  </m:oMath>
                </a14:m>
                <a:r>
                  <a:rPr lang="en-GB" dirty="0"/>
                  <a:t>(</a:t>
                </a:r>
                <a14:m>
                  <m:oMath xmlns:m="http://schemas.openxmlformats.org/officeDocument/2006/math">
                    <m:f>
                      <m:fPr>
                        <m:ctrlPr>
                          <a:rPr lang="en-GB" i="1">
                            <a:latin typeface="Cambria Math" panose="02040503050406030204" pitchFamily="18" charset="0"/>
                          </a:rPr>
                        </m:ctrlPr>
                      </m:fPr>
                      <m:num>
                        <m:r>
                          <a:rPr lang="en-GB" i="1">
                            <a:latin typeface="Cambria Math"/>
                          </a:rPr>
                          <m:t>1</m:t>
                        </m:r>
                      </m:num>
                      <m:den>
                        <m:r>
                          <a:rPr lang="en-GB" b="0" i="1" smtClean="0">
                            <a:latin typeface="Cambria Math"/>
                          </a:rPr>
                          <m:t>4</m:t>
                        </m:r>
                      </m:den>
                    </m:f>
                    <m:r>
                      <a:rPr lang="en-GB" b="0" i="1" smtClean="0">
                        <a:latin typeface="Cambria Math"/>
                      </a:rPr>
                      <m:t>+1</m:t>
                    </m:r>
                    <m:r>
                      <a:rPr lang="en-GB" i="1">
                        <a:latin typeface="Cambria Math"/>
                      </a:rPr>
                      <m:t>+</m:t>
                    </m:r>
                    <m:f>
                      <m:fPr>
                        <m:ctrlPr>
                          <a:rPr lang="en-GB" i="1">
                            <a:latin typeface="Cambria Math" panose="02040503050406030204" pitchFamily="18" charset="0"/>
                          </a:rPr>
                        </m:ctrlPr>
                      </m:fPr>
                      <m:num>
                        <m:r>
                          <a:rPr lang="en-GB" b="0" i="1" smtClean="0">
                            <a:latin typeface="Cambria Math"/>
                          </a:rPr>
                          <m:t>9</m:t>
                        </m:r>
                      </m:num>
                      <m:den>
                        <m:r>
                          <a:rPr lang="en-GB" i="1">
                            <a:latin typeface="Cambria Math"/>
                          </a:rPr>
                          <m:t>4</m:t>
                        </m:r>
                      </m:den>
                    </m:f>
                    <m:r>
                      <a:rPr lang="en-GB" b="0" i="1" smtClean="0">
                        <a:latin typeface="Cambria Math"/>
                      </a:rPr>
                      <m:t>)</m:t>
                    </m:r>
                    <m:r>
                      <a:rPr lang="en-GB" b="0" i="0" smtClean="0">
                        <a:latin typeface="Cambria Math"/>
                      </a:rPr>
                      <m:t> </m:t>
                    </m:r>
                    <m:r>
                      <m:rPr>
                        <m:sty m:val="p"/>
                      </m:rPr>
                      <a:rPr lang="en-GB" b="0" i="0" smtClean="0">
                        <a:latin typeface="Cambria Math"/>
                      </a:rPr>
                      <m:t>or</m:t>
                    </m:r>
                    <m:r>
                      <a:rPr lang="en-GB" b="0" i="0" smtClean="0">
                        <a:latin typeface="Cambria Math"/>
                      </a:rPr>
                      <m:t>  </m:t>
                    </m:r>
                    <m:f>
                      <m:fPr>
                        <m:ctrlPr>
                          <a:rPr lang="en-GB" i="1">
                            <a:latin typeface="Cambria Math" panose="02040503050406030204" pitchFamily="18" charset="0"/>
                          </a:rPr>
                        </m:ctrlPr>
                      </m:fPr>
                      <m:num>
                        <m:r>
                          <a:rPr lang="en-GB" b="0" i="1" smtClean="0">
                            <a:latin typeface="Cambria Math"/>
                          </a:rPr>
                          <m:t>14</m:t>
                        </m:r>
                      </m:num>
                      <m:den>
                        <m:r>
                          <a:rPr lang="en-GB" b="0" i="1" smtClean="0">
                            <a:latin typeface="Cambria Math"/>
                          </a:rPr>
                          <m:t>2</m:t>
                        </m:r>
                        <m:r>
                          <a:rPr lang="en-GB" i="1">
                            <a:latin typeface="Cambria Math"/>
                          </a:rPr>
                          <m:t>4</m:t>
                        </m:r>
                      </m:den>
                    </m:f>
                  </m:oMath>
                </a14:m>
                <a:endParaRPr lang="en-GB" dirty="0"/>
              </a:p>
              <a:p>
                <a:r>
                  <a:rPr lang="en-GB" u="sng" dirty="0"/>
                  <a:t>Let </a:t>
                </a:r>
                <a14:m>
                  <m:oMath xmlns:m="http://schemas.openxmlformats.org/officeDocument/2006/math">
                    <m:sSub>
                      <m:sSubPr>
                        <m:ctrlPr>
                          <a:rPr lang="en-GB" i="1" u="sng" dirty="0">
                            <a:latin typeface="Cambria Math" panose="02040503050406030204" pitchFamily="18" charset="0"/>
                          </a:rPr>
                        </m:ctrlPr>
                      </m:sSubPr>
                      <m:e>
                        <m:r>
                          <a:rPr lang="en-GB" i="1" u="sng">
                            <a:latin typeface="Cambria Math"/>
                            <a:ea typeface="Cambria Math"/>
                          </a:rPr>
                          <m:t>𝜃</m:t>
                        </m:r>
                      </m:e>
                      <m:sub>
                        <m:r>
                          <a:rPr lang="en-GB" i="1" u="sng">
                            <a:latin typeface="Cambria Math"/>
                            <a:ea typeface="Cambria Math"/>
                          </a:rPr>
                          <m:t>1</m:t>
                        </m:r>
                      </m:sub>
                    </m:sSub>
                  </m:oMath>
                </a14:m>
                <a:r>
                  <a:rPr lang="en-GB" u="sng" dirty="0"/>
                  <a:t> = 1:</a:t>
                </a:r>
                <a:endParaRPr lang="en-GB" dirty="0"/>
              </a:p>
              <a:p>
                <a:r>
                  <a:rPr lang="en-GB" dirty="0"/>
                  <a:t>J(0</a:t>
                </a:r>
                <a14:m>
                  <m:oMath xmlns:m="http://schemas.openxmlformats.org/officeDocument/2006/math">
                    <m:r>
                      <a:rPr lang="en-GB" i="1">
                        <a:latin typeface="Cambria Math"/>
                      </a:rPr>
                      <m:t>)=</m:t>
                    </m:r>
                    <m:f>
                      <m:fPr>
                        <m:ctrlPr>
                          <a:rPr lang="en-GB" i="1">
                            <a:latin typeface="Cambria Math" panose="02040503050406030204" pitchFamily="18" charset="0"/>
                          </a:rPr>
                        </m:ctrlPr>
                      </m:fPr>
                      <m:num>
                        <m:r>
                          <a:rPr lang="en-GB" i="1">
                            <a:latin typeface="Cambria Math"/>
                          </a:rPr>
                          <m:t>1</m:t>
                        </m:r>
                      </m:num>
                      <m:den>
                        <m:r>
                          <a:rPr lang="en-GB" i="1">
                            <a:latin typeface="Cambria Math"/>
                          </a:rPr>
                          <m:t>6</m:t>
                        </m:r>
                      </m:den>
                    </m:f>
                    <m:r>
                      <a:rPr lang="en-GB" i="1">
                        <a:latin typeface="Cambria Math"/>
                      </a:rPr>
                      <m:t>(</m:t>
                    </m:r>
                    <m:sSup>
                      <m:sSupPr>
                        <m:ctrlPr>
                          <a:rPr lang="en-GB" i="1" dirty="0">
                            <a:latin typeface="Cambria Math" panose="02040503050406030204" pitchFamily="18" charset="0"/>
                          </a:rPr>
                        </m:ctrlPr>
                      </m:sSupPr>
                      <m:e>
                        <m:r>
                          <m:rPr>
                            <m:nor/>
                          </m:rPr>
                          <a:rPr lang="en-GB" dirty="0"/>
                          <m:t>(</m:t>
                        </m:r>
                        <m:r>
                          <a:rPr lang="en-GB" b="0" i="1" dirty="0" smtClean="0">
                            <a:latin typeface="Cambria Math"/>
                          </a:rPr>
                          <m:t>1</m:t>
                        </m:r>
                        <m:r>
                          <a:rPr lang="en-GB" i="1" dirty="0">
                            <a:latin typeface="Cambria Math"/>
                          </a:rPr>
                          <m:t>−1</m:t>
                        </m:r>
                        <m:r>
                          <m:rPr>
                            <m:nor/>
                          </m:rPr>
                          <a:rPr lang="en-GB" dirty="0"/>
                          <m:t>)</m:t>
                        </m:r>
                      </m:e>
                      <m:sup>
                        <m:r>
                          <a:rPr lang="en-GB" i="1" dirty="0">
                            <a:latin typeface="Cambria Math"/>
                          </a:rPr>
                          <m:t>2</m:t>
                        </m:r>
                      </m:sup>
                    </m:sSup>
                    <m:r>
                      <a:rPr lang="en-GB" i="1" dirty="0">
                        <a:latin typeface="Cambria Math"/>
                      </a:rPr>
                      <m:t>+</m:t>
                    </m:r>
                    <m:sSup>
                      <m:sSupPr>
                        <m:ctrlPr>
                          <a:rPr lang="en-GB" i="1" dirty="0">
                            <a:latin typeface="Cambria Math" panose="02040503050406030204" pitchFamily="18" charset="0"/>
                          </a:rPr>
                        </m:ctrlPr>
                      </m:sSupPr>
                      <m:e>
                        <m:r>
                          <m:rPr>
                            <m:nor/>
                          </m:rPr>
                          <a:rPr lang="en-GB" dirty="0"/>
                          <m:t>(</m:t>
                        </m:r>
                        <m:r>
                          <a:rPr lang="en-GB" b="0" i="1" dirty="0" smtClean="0">
                            <a:latin typeface="Cambria Math"/>
                          </a:rPr>
                          <m:t>2</m:t>
                        </m:r>
                        <m:r>
                          <a:rPr lang="en-GB" i="1" dirty="0">
                            <a:latin typeface="Cambria Math"/>
                          </a:rPr>
                          <m:t>−</m:t>
                        </m:r>
                        <m:r>
                          <m:rPr>
                            <m:nor/>
                          </m:rPr>
                          <a:rPr lang="en-GB" dirty="0">
                            <a:latin typeface="Cambria Math"/>
                          </a:rPr>
                          <m:t>2</m:t>
                        </m:r>
                        <m:r>
                          <m:rPr>
                            <m:nor/>
                          </m:rPr>
                          <a:rPr lang="en-GB" dirty="0"/>
                          <m:t>)</m:t>
                        </m:r>
                      </m:e>
                      <m:sup>
                        <m:r>
                          <a:rPr lang="en-GB" i="1" dirty="0">
                            <a:latin typeface="Cambria Math"/>
                          </a:rPr>
                          <m:t>2</m:t>
                        </m:r>
                      </m:sup>
                    </m:sSup>
                    <m:r>
                      <a:rPr lang="en-GB" dirty="0">
                        <a:latin typeface="Cambria Math"/>
                      </a:rPr>
                      <m:t>+</m:t>
                    </m:r>
                    <m:sSup>
                      <m:sSupPr>
                        <m:ctrlPr>
                          <a:rPr lang="en-GB" i="1" dirty="0">
                            <a:latin typeface="Cambria Math" panose="02040503050406030204" pitchFamily="18" charset="0"/>
                          </a:rPr>
                        </m:ctrlPr>
                      </m:sSupPr>
                      <m:e>
                        <m:r>
                          <m:rPr>
                            <m:nor/>
                          </m:rPr>
                          <a:rPr lang="en-GB" dirty="0"/>
                          <m:t>(</m:t>
                        </m:r>
                        <m:r>
                          <a:rPr lang="en-GB" b="0" i="1" dirty="0" smtClean="0">
                            <a:latin typeface="Cambria Math"/>
                          </a:rPr>
                          <m:t>3</m:t>
                        </m:r>
                        <m:r>
                          <a:rPr lang="en-GB" i="1" dirty="0">
                            <a:latin typeface="Cambria Math"/>
                          </a:rPr>
                          <m:t>−</m:t>
                        </m:r>
                        <m:r>
                          <m:rPr>
                            <m:nor/>
                          </m:rPr>
                          <a:rPr lang="en-GB" dirty="0">
                            <a:latin typeface="Cambria Math"/>
                          </a:rPr>
                          <m:t>3</m:t>
                        </m:r>
                        <m:r>
                          <m:rPr>
                            <m:nor/>
                          </m:rPr>
                          <a:rPr lang="en-GB" dirty="0"/>
                          <m:t>)</m:t>
                        </m:r>
                      </m:e>
                      <m:sup>
                        <m:r>
                          <a:rPr lang="en-GB" i="1" dirty="0">
                            <a:latin typeface="Cambria Math"/>
                          </a:rPr>
                          <m:t>2</m:t>
                        </m:r>
                      </m:sup>
                    </m:sSup>
                  </m:oMath>
                </a14:m>
                <a:r>
                  <a:rPr lang="en-GB" dirty="0"/>
                  <a:t>)</a:t>
                </a:r>
              </a:p>
              <a:p>
                <a:r>
                  <a:rPr lang="en-GB" dirty="0"/>
                  <a:t>J(0) = </a:t>
                </a:r>
                <a14:m>
                  <m:oMath xmlns:m="http://schemas.openxmlformats.org/officeDocument/2006/math">
                    <m:f>
                      <m:fPr>
                        <m:ctrlPr>
                          <a:rPr lang="en-GB" i="1">
                            <a:latin typeface="Cambria Math" panose="02040503050406030204" pitchFamily="18" charset="0"/>
                          </a:rPr>
                        </m:ctrlPr>
                      </m:fPr>
                      <m:num>
                        <m:r>
                          <a:rPr lang="en-GB" i="1">
                            <a:latin typeface="Cambria Math"/>
                          </a:rPr>
                          <m:t>1</m:t>
                        </m:r>
                      </m:num>
                      <m:den>
                        <m:r>
                          <a:rPr lang="en-GB" i="1">
                            <a:latin typeface="Cambria Math"/>
                          </a:rPr>
                          <m:t>6</m:t>
                        </m:r>
                      </m:den>
                    </m:f>
                  </m:oMath>
                </a14:m>
                <a:r>
                  <a:rPr lang="en-GB" dirty="0"/>
                  <a:t>(0</a:t>
                </a:r>
                <a14:m>
                  <m:oMath xmlns:m="http://schemas.openxmlformats.org/officeDocument/2006/math">
                    <m:r>
                      <a:rPr lang="en-GB" i="1">
                        <a:latin typeface="Cambria Math"/>
                      </a:rPr>
                      <m:t>+</m:t>
                    </m:r>
                    <m:r>
                      <a:rPr lang="en-GB" b="0" i="1" smtClean="0">
                        <a:latin typeface="Cambria Math"/>
                      </a:rPr>
                      <m:t> 0</m:t>
                    </m:r>
                    <m:r>
                      <a:rPr lang="en-GB" i="1">
                        <a:latin typeface="Cambria Math"/>
                      </a:rPr>
                      <m:t>+</m:t>
                    </m:r>
                    <m:r>
                      <a:rPr lang="en-GB" b="0" i="1" smtClean="0">
                        <a:latin typeface="Cambria Math"/>
                      </a:rPr>
                      <m:t>0</m:t>
                    </m:r>
                    <m:r>
                      <a:rPr lang="en-GB" i="1">
                        <a:latin typeface="Cambria Math"/>
                      </a:rPr>
                      <m:t>)</m:t>
                    </m:r>
                    <m:r>
                      <a:rPr lang="en-GB" b="0" i="1" smtClean="0">
                        <a:latin typeface="Cambria Math"/>
                      </a:rPr>
                      <m:t> </m:t>
                    </m:r>
                    <m:r>
                      <a:rPr lang="en-GB" b="0" i="1" smtClean="0">
                        <a:latin typeface="Cambria Math"/>
                      </a:rPr>
                      <m:t>𝑜𝑟</m:t>
                    </m:r>
                    <m:r>
                      <a:rPr lang="en-GB" b="0" i="1" smtClean="0">
                        <a:latin typeface="Cambria Math"/>
                      </a:rPr>
                      <m:t> 0</m:t>
                    </m:r>
                  </m:oMath>
                </a14:m>
                <a:endParaRPr lang="en-GB" dirty="0"/>
              </a:p>
              <a:p>
                <a:endParaRPr lang="en-GB" dirty="0"/>
              </a:p>
              <a:p>
                <a:r>
                  <a:rPr lang="en-GB" u="sng" dirty="0"/>
                  <a:t>Let </a:t>
                </a:r>
                <a14:m>
                  <m:oMath xmlns:m="http://schemas.openxmlformats.org/officeDocument/2006/math">
                    <m:sSub>
                      <m:sSubPr>
                        <m:ctrlPr>
                          <a:rPr lang="en-GB" i="1" u="sng" dirty="0">
                            <a:latin typeface="Cambria Math" panose="02040503050406030204" pitchFamily="18" charset="0"/>
                          </a:rPr>
                        </m:ctrlPr>
                      </m:sSubPr>
                      <m:e>
                        <m:r>
                          <a:rPr lang="en-GB" i="1" u="sng">
                            <a:latin typeface="Cambria Math"/>
                            <a:ea typeface="Cambria Math"/>
                          </a:rPr>
                          <m:t>𝜃</m:t>
                        </m:r>
                      </m:e>
                      <m:sub>
                        <m:r>
                          <a:rPr lang="en-GB" i="1" u="sng">
                            <a:latin typeface="Cambria Math"/>
                            <a:ea typeface="Cambria Math"/>
                          </a:rPr>
                          <m:t>1</m:t>
                        </m:r>
                      </m:sub>
                    </m:sSub>
                  </m:oMath>
                </a14:m>
                <a:r>
                  <a:rPr lang="en-GB" u="sng" dirty="0"/>
                  <a:t> = 1.5:</a:t>
                </a:r>
                <a:endParaRPr lang="en-GB" dirty="0"/>
              </a:p>
              <a:p>
                <a:r>
                  <a:rPr lang="en-GB" dirty="0"/>
                  <a:t>J(0</a:t>
                </a:r>
                <a14:m>
                  <m:oMath xmlns:m="http://schemas.openxmlformats.org/officeDocument/2006/math">
                    <m:r>
                      <a:rPr lang="en-GB" i="1">
                        <a:latin typeface="Cambria Math"/>
                      </a:rPr>
                      <m:t>)=</m:t>
                    </m:r>
                    <m:f>
                      <m:fPr>
                        <m:ctrlPr>
                          <a:rPr lang="en-GB" i="1">
                            <a:latin typeface="Cambria Math" panose="02040503050406030204" pitchFamily="18" charset="0"/>
                          </a:rPr>
                        </m:ctrlPr>
                      </m:fPr>
                      <m:num>
                        <m:r>
                          <a:rPr lang="en-GB" i="1">
                            <a:latin typeface="Cambria Math"/>
                          </a:rPr>
                          <m:t>1</m:t>
                        </m:r>
                      </m:num>
                      <m:den>
                        <m:r>
                          <a:rPr lang="en-GB" i="1">
                            <a:latin typeface="Cambria Math"/>
                          </a:rPr>
                          <m:t>6</m:t>
                        </m:r>
                      </m:den>
                    </m:f>
                    <m:r>
                      <a:rPr lang="en-GB" i="1">
                        <a:latin typeface="Cambria Math"/>
                      </a:rPr>
                      <m:t>(</m:t>
                    </m:r>
                    <m:sSup>
                      <m:sSupPr>
                        <m:ctrlPr>
                          <a:rPr lang="en-GB" i="1" dirty="0">
                            <a:latin typeface="Cambria Math" panose="02040503050406030204" pitchFamily="18" charset="0"/>
                          </a:rPr>
                        </m:ctrlPr>
                      </m:sSupPr>
                      <m:e>
                        <m:r>
                          <m:rPr>
                            <m:nor/>
                          </m:rPr>
                          <a:rPr lang="en-GB" dirty="0"/>
                          <m:t>(</m:t>
                        </m:r>
                        <m:f>
                          <m:fPr>
                            <m:ctrlPr>
                              <a:rPr lang="en-GB" i="1">
                                <a:latin typeface="Cambria Math" panose="02040503050406030204" pitchFamily="18" charset="0"/>
                              </a:rPr>
                            </m:ctrlPr>
                          </m:fPr>
                          <m:num>
                            <m:r>
                              <a:rPr lang="en-GB" i="1">
                                <a:latin typeface="Cambria Math"/>
                              </a:rPr>
                              <m:t>3</m:t>
                            </m:r>
                          </m:num>
                          <m:den>
                            <m:r>
                              <a:rPr lang="en-GB" i="1">
                                <a:latin typeface="Cambria Math"/>
                              </a:rPr>
                              <m:t>2</m:t>
                            </m:r>
                          </m:den>
                        </m:f>
                        <m:r>
                          <a:rPr lang="en-GB" i="1" dirty="0">
                            <a:latin typeface="Cambria Math"/>
                          </a:rPr>
                          <m:t>−1</m:t>
                        </m:r>
                        <m:r>
                          <m:rPr>
                            <m:nor/>
                          </m:rPr>
                          <a:rPr lang="en-GB" dirty="0"/>
                          <m:t>)</m:t>
                        </m:r>
                      </m:e>
                      <m:sup>
                        <m:r>
                          <a:rPr lang="en-GB" i="1" dirty="0">
                            <a:latin typeface="Cambria Math"/>
                          </a:rPr>
                          <m:t>2</m:t>
                        </m:r>
                      </m:sup>
                    </m:sSup>
                    <m:r>
                      <a:rPr lang="en-GB" i="1" dirty="0">
                        <a:latin typeface="Cambria Math"/>
                      </a:rPr>
                      <m:t>+</m:t>
                    </m:r>
                    <m:sSup>
                      <m:sSupPr>
                        <m:ctrlPr>
                          <a:rPr lang="en-GB" i="1" dirty="0">
                            <a:latin typeface="Cambria Math" panose="02040503050406030204" pitchFamily="18" charset="0"/>
                          </a:rPr>
                        </m:ctrlPr>
                      </m:sSupPr>
                      <m:e>
                        <m:r>
                          <m:rPr>
                            <m:nor/>
                          </m:rPr>
                          <a:rPr lang="en-GB" dirty="0"/>
                          <m:t>(</m:t>
                        </m:r>
                        <m:f>
                          <m:fPr>
                            <m:ctrlPr>
                              <a:rPr lang="en-GB" i="1">
                                <a:latin typeface="Cambria Math" panose="02040503050406030204" pitchFamily="18" charset="0"/>
                              </a:rPr>
                            </m:ctrlPr>
                          </m:fPr>
                          <m:num>
                            <m:r>
                              <a:rPr lang="en-GB" b="0" i="1" smtClean="0">
                                <a:latin typeface="Cambria Math"/>
                              </a:rPr>
                              <m:t>6</m:t>
                            </m:r>
                          </m:num>
                          <m:den>
                            <m:r>
                              <a:rPr lang="en-GB" i="1">
                                <a:latin typeface="Cambria Math"/>
                              </a:rPr>
                              <m:t>2</m:t>
                            </m:r>
                          </m:den>
                        </m:f>
                        <m:r>
                          <a:rPr lang="en-GB" i="1" dirty="0">
                            <a:latin typeface="Cambria Math"/>
                          </a:rPr>
                          <m:t>−</m:t>
                        </m:r>
                        <m:r>
                          <m:rPr>
                            <m:nor/>
                          </m:rPr>
                          <a:rPr lang="en-GB" dirty="0">
                            <a:latin typeface="Cambria Math"/>
                          </a:rPr>
                          <m:t>2</m:t>
                        </m:r>
                        <m:r>
                          <m:rPr>
                            <m:nor/>
                          </m:rPr>
                          <a:rPr lang="en-GB" dirty="0"/>
                          <m:t>)</m:t>
                        </m:r>
                      </m:e>
                      <m:sup>
                        <m:r>
                          <a:rPr lang="en-GB" i="1" dirty="0">
                            <a:latin typeface="Cambria Math"/>
                          </a:rPr>
                          <m:t>2</m:t>
                        </m:r>
                      </m:sup>
                    </m:sSup>
                    <m:r>
                      <a:rPr lang="en-GB" dirty="0">
                        <a:latin typeface="Cambria Math"/>
                      </a:rPr>
                      <m:t>+</m:t>
                    </m:r>
                    <m:sSup>
                      <m:sSupPr>
                        <m:ctrlPr>
                          <a:rPr lang="en-GB" i="1" dirty="0">
                            <a:latin typeface="Cambria Math" panose="02040503050406030204" pitchFamily="18" charset="0"/>
                          </a:rPr>
                        </m:ctrlPr>
                      </m:sSupPr>
                      <m:e>
                        <m:r>
                          <m:rPr>
                            <m:nor/>
                          </m:rPr>
                          <a:rPr lang="en-GB" dirty="0"/>
                          <m:t>(</m:t>
                        </m:r>
                        <m:f>
                          <m:fPr>
                            <m:ctrlPr>
                              <a:rPr lang="en-GB" i="1">
                                <a:latin typeface="Cambria Math" panose="02040503050406030204" pitchFamily="18" charset="0"/>
                              </a:rPr>
                            </m:ctrlPr>
                          </m:fPr>
                          <m:num>
                            <m:r>
                              <a:rPr lang="en-GB" b="0" i="1" smtClean="0">
                                <a:latin typeface="Cambria Math"/>
                              </a:rPr>
                              <m:t>9</m:t>
                            </m:r>
                          </m:num>
                          <m:den>
                            <m:r>
                              <a:rPr lang="en-GB" i="1">
                                <a:latin typeface="Cambria Math"/>
                              </a:rPr>
                              <m:t>2</m:t>
                            </m:r>
                          </m:den>
                        </m:f>
                        <m:r>
                          <a:rPr lang="en-GB" i="1" dirty="0">
                            <a:latin typeface="Cambria Math"/>
                          </a:rPr>
                          <m:t>−</m:t>
                        </m:r>
                        <m:r>
                          <m:rPr>
                            <m:nor/>
                          </m:rPr>
                          <a:rPr lang="en-GB" dirty="0">
                            <a:latin typeface="Cambria Math"/>
                          </a:rPr>
                          <m:t>3</m:t>
                        </m:r>
                        <m:r>
                          <m:rPr>
                            <m:nor/>
                          </m:rPr>
                          <a:rPr lang="en-GB" dirty="0"/>
                          <m:t>)</m:t>
                        </m:r>
                      </m:e>
                      <m:sup>
                        <m:r>
                          <a:rPr lang="en-GB" i="1" dirty="0">
                            <a:latin typeface="Cambria Math"/>
                          </a:rPr>
                          <m:t>2</m:t>
                        </m:r>
                      </m:sup>
                    </m:sSup>
                  </m:oMath>
                </a14:m>
                <a:r>
                  <a:rPr lang="en-GB" dirty="0"/>
                  <a:t>)</a:t>
                </a:r>
              </a:p>
              <a:p>
                <a:r>
                  <a:rPr lang="en-GB" dirty="0"/>
                  <a:t>J(0) = </a:t>
                </a:r>
                <a14:m>
                  <m:oMath xmlns:m="http://schemas.openxmlformats.org/officeDocument/2006/math">
                    <m:f>
                      <m:fPr>
                        <m:ctrlPr>
                          <a:rPr lang="en-GB" i="1">
                            <a:latin typeface="Cambria Math" panose="02040503050406030204" pitchFamily="18" charset="0"/>
                          </a:rPr>
                        </m:ctrlPr>
                      </m:fPr>
                      <m:num>
                        <m:r>
                          <a:rPr lang="en-GB" i="1">
                            <a:latin typeface="Cambria Math"/>
                          </a:rPr>
                          <m:t>1</m:t>
                        </m:r>
                      </m:num>
                      <m:den>
                        <m:r>
                          <a:rPr lang="en-GB" i="1">
                            <a:latin typeface="Cambria Math"/>
                          </a:rPr>
                          <m:t>6</m:t>
                        </m:r>
                      </m:den>
                    </m:f>
                  </m:oMath>
                </a14:m>
                <a:r>
                  <a:rPr lang="en-GB" dirty="0"/>
                  <a:t>(</a:t>
                </a:r>
                <a14:m>
                  <m:oMath xmlns:m="http://schemas.openxmlformats.org/officeDocument/2006/math">
                    <m:f>
                      <m:fPr>
                        <m:ctrlPr>
                          <a:rPr lang="en-GB" i="1">
                            <a:latin typeface="Cambria Math" panose="02040503050406030204" pitchFamily="18" charset="0"/>
                          </a:rPr>
                        </m:ctrlPr>
                      </m:fPr>
                      <m:num>
                        <m:r>
                          <a:rPr lang="en-GB" i="1">
                            <a:latin typeface="Cambria Math"/>
                          </a:rPr>
                          <m:t>1</m:t>
                        </m:r>
                      </m:num>
                      <m:den>
                        <m:r>
                          <a:rPr lang="en-GB" i="1">
                            <a:latin typeface="Cambria Math"/>
                          </a:rPr>
                          <m:t>4</m:t>
                        </m:r>
                      </m:den>
                    </m:f>
                    <m:r>
                      <a:rPr lang="en-GB" i="1">
                        <a:latin typeface="Cambria Math"/>
                      </a:rPr>
                      <m:t>+</m:t>
                    </m:r>
                    <m:r>
                      <a:rPr lang="en-GB" b="0" i="1" smtClean="0">
                        <a:latin typeface="Cambria Math"/>
                      </a:rPr>
                      <m:t>1</m:t>
                    </m:r>
                    <m:r>
                      <a:rPr lang="en-GB" i="1">
                        <a:latin typeface="Cambria Math"/>
                      </a:rPr>
                      <m:t>+</m:t>
                    </m:r>
                    <m:f>
                      <m:fPr>
                        <m:ctrlPr>
                          <a:rPr lang="en-GB" i="1">
                            <a:latin typeface="Cambria Math" panose="02040503050406030204" pitchFamily="18" charset="0"/>
                          </a:rPr>
                        </m:ctrlPr>
                      </m:fPr>
                      <m:num>
                        <m:r>
                          <a:rPr lang="en-GB" i="1">
                            <a:latin typeface="Cambria Math"/>
                          </a:rPr>
                          <m:t>9</m:t>
                        </m:r>
                      </m:num>
                      <m:den>
                        <m:r>
                          <a:rPr lang="en-GB" i="1">
                            <a:latin typeface="Cambria Math"/>
                          </a:rPr>
                          <m:t>4</m:t>
                        </m:r>
                      </m:den>
                    </m:f>
                    <m:r>
                      <a:rPr lang="en-GB" i="1">
                        <a:latin typeface="Cambria Math"/>
                      </a:rPr>
                      <m:t>)</m:t>
                    </m:r>
                  </m:oMath>
                </a14:m>
                <a:r>
                  <a:rPr lang="en-GB" dirty="0"/>
                  <a:t> or </a:t>
                </a:r>
                <a14:m>
                  <m:oMath xmlns:m="http://schemas.openxmlformats.org/officeDocument/2006/math">
                    <m:f>
                      <m:fPr>
                        <m:ctrlPr>
                          <a:rPr lang="en-GB" i="1">
                            <a:latin typeface="Cambria Math" panose="02040503050406030204" pitchFamily="18" charset="0"/>
                          </a:rPr>
                        </m:ctrlPr>
                      </m:fPr>
                      <m:num>
                        <m:r>
                          <a:rPr lang="en-GB" i="1">
                            <a:latin typeface="Cambria Math"/>
                          </a:rPr>
                          <m:t>14</m:t>
                        </m:r>
                      </m:num>
                      <m:den>
                        <m:r>
                          <a:rPr lang="en-GB" i="1">
                            <a:latin typeface="Cambria Math"/>
                          </a:rPr>
                          <m:t>24</m:t>
                        </m:r>
                      </m:den>
                    </m:f>
                    <m:r>
                      <a:rPr lang="en-GB" i="1">
                        <a:latin typeface="Cambria Math"/>
                      </a:rPr>
                      <m:t> </m:t>
                    </m:r>
                  </m:oMath>
                </a14:m>
                <a:endParaRPr lang="en-GB" u="sng" dirty="0"/>
              </a:p>
              <a:p>
                <a:endParaRPr lang="en-GB" u="sng" dirty="0"/>
              </a:p>
              <a:p>
                <a:r>
                  <a:rPr lang="en-GB" u="sng" dirty="0"/>
                  <a:t>Let </a:t>
                </a:r>
                <a14:m>
                  <m:oMath xmlns:m="http://schemas.openxmlformats.org/officeDocument/2006/math">
                    <m:sSub>
                      <m:sSubPr>
                        <m:ctrlPr>
                          <a:rPr lang="en-GB" i="1" u="sng" dirty="0">
                            <a:latin typeface="Cambria Math" panose="02040503050406030204" pitchFamily="18" charset="0"/>
                          </a:rPr>
                        </m:ctrlPr>
                      </m:sSubPr>
                      <m:e>
                        <m:r>
                          <a:rPr lang="en-GB" i="1" u="sng">
                            <a:latin typeface="Cambria Math"/>
                            <a:ea typeface="Cambria Math"/>
                          </a:rPr>
                          <m:t>𝜃</m:t>
                        </m:r>
                      </m:e>
                      <m:sub>
                        <m:r>
                          <a:rPr lang="en-GB" i="1" u="sng">
                            <a:latin typeface="Cambria Math"/>
                            <a:ea typeface="Cambria Math"/>
                          </a:rPr>
                          <m:t>1</m:t>
                        </m:r>
                      </m:sub>
                    </m:sSub>
                  </m:oMath>
                </a14:m>
                <a:r>
                  <a:rPr lang="en-GB" u="sng" dirty="0"/>
                  <a:t> = 2:</a:t>
                </a:r>
                <a:endParaRPr lang="en-GB" dirty="0"/>
              </a:p>
              <a:p>
                <a:r>
                  <a:rPr lang="en-GB" dirty="0"/>
                  <a:t>J(0</a:t>
                </a:r>
                <a14:m>
                  <m:oMath xmlns:m="http://schemas.openxmlformats.org/officeDocument/2006/math">
                    <m:r>
                      <a:rPr lang="en-GB" i="1">
                        <a:latin typeface="Cambria Math"/>
                      </a:rPr>
                      <m:t>)=</m:t>
                    </m:r>
                    <m:f>
                      <m:fPr>
                        <m:ctrlPr>
                          <a:rPr lang="en-GB" i="1">
                            <a:latin typeface="Cambria Math" panose="02040503050406030204" pitchFamily="18" charset="0"/>
                          </a:rPr>
                        </m:ctrlPr>
                      </m:fPr>
                      <m:num>
                        <m:r>
                          <a:rPr lang="en-GB" i="1">
                            <a:latin typeface="Cambria Math"/>
                          </a:rPr>
                          <m:t>1</m:t>
                        </m:r>
                      </m:num>
                      <m:den>
                        <m:r>
                          <a:rPr lang="en-GB" i="1">
                            <a:latin typeface="Cambria Math"/>
                          </a:rPr>
                          <m:t>6</m:t>
                        </m:r>
                      </m:den>
                    </m:f>
                    <m:r>
                      <a:rPr lang="en-GB" i="1">
                        <a:latin typeface="Cambria Math"/>
                      </a:rPr>
                      <m:t>(</m:t>
                    </m:r>
                    <m:sSup>
                      <m:sSupPr>
                        <m:ctrlPr>
                          <a:rPr lang="en-GB" i="1" dirty="0">
                            <a:latin typeface="Cambria Math" panose="02040503050406030204" pitchFamily="18" charset="0"/>
                          </a:rPr>
                        </m:ctrlPr>
                      </m:sSupPr>
                      <m:e>
                        <m:r>
                          <m:rPr>
                            <m:nor/>
                          </m:rPr>
                          <a:rPr lang="en-GB" dirty="0"/>
                          <m:t>(</m:t>
                        </m:r>
                        <m:r>
                          <a:rPr lang="en-GB" b="0" i="1" dirty="0" smtClean="0">
                            <a:latin typeface="Cambria Math"/>
                          </a:rPr>
                          <m:t>2</m:t>
                        </m:r>
                        <m:r>
                          <a:rPr lang="en-GB" i="1" dirty="0">
                            <a:latin typeface="Cambria Math"/>
                          </a:rPr>
                          <m:t>−1</m:t>
                        </m:r>
                        <m:r>
                          <m:rPr>
                            <m:nor/>
                          </m:rPr>
                          <a:rPr lang="en-GB" dirty="0"/>
                          <m:t>)</m:t>
                        </m:r>
                      </m:e>
                      <m:sup>
                        <m:r>
                          <a:rPr lang="en-GB" i="1" dirty="0">
                            <a:latin typeface="Cambria Math"/>
                          </a:rPr>
                          <m:t>2</m:t>
                        </m:r>
                      </m:sup>
                    </m:sSup>
                    <m:r>
                      <a:rPr lang="en-GB" i="1" dirty="0">
                        <a:latin typeface="Cambria Math"/>
                      </a:rPr>
                      <m:t>+</m:t>
                    </m:r>
                    <m:sSup>
                      <m:sSupPr>
                        <m:ctrlPr>
                          <a:rPr lang="en-GB" i="1" dirty="0">
                            <a:latin typeface="Cambria Math" panose="02040503050406030204" pitchFamily="18" charset="0"/>
                          </a:rPr>
                        </m:ctrlPr>
                      </m:sSupPr>
                      <m:e>
                        <m:r>
                          <m:rPr>
                            <m:nor/>
                          </m:rPr>
                          <a:rPr lang="en-GB" dirty="0"/>
                          <m:t>(</m:t>
                        </m:r>
                        <m:r>
                          <a:rPr lang="en-GB" b="0" i="1" dirty="0" smtClean="0">
                            <a:latin typeface="Cambria Math"/>
                          </a:rPr>
                          <m:t>4</m:t>
                        </m:r>
                        <m:r>
                          <a:rPr lang="en-GB" i="1" dirty="0">
                            <a:latin typeface="Cambria Math"/>
                          </a:rPr>
                          <m:t>−</m:t>
                        </m:r>
                        <m:r>
                          <m:rPr>
                            <m:nor/>
                          </m:rPr>
                          <a:rPr lang="en-GB" dirty="0">
                            <a:latin typeface="Cambria Math"/>
                          </a:rPr>
                          <m:t>2</m:t>
                        </m:r>
                        <m:r>
                          <m:rPr>
                            <m:nor/>
                          </m:rPr>
                          <a:rPr lang="en-GB" dirty="0"/>
                          <m:t>)</m:t>
                        </m:r>
                      </m:e>
                      <m:sup>
                        <m:r>
                          <a:rPr lang="en-GB" i="1" dirty="0">
                            <a:latin typeface="Cambria Math"/>
                          </a:rPr>
                          <m:t>2</m:t>
                        </m:r>
                      </m:sup>
                    </m:sSup>
                    <m:r>
                      <a:rPr lang="en-GB" dirty="0">
                        <a:latin typeface="Cambria Math"/>
                      </a:rPr>
                      <m:t>+</m:t>
                    </m:r>
                    <m:sSup>
                      <m:sSupPr>
                        <m:ctrlPr>
                          <a:rPr lang="en-GB" i="1" dirty="0">
                            <a:latin typeface="Cambria Math" panose="02040503050406030204" pitchFamily="18" charset="0"/>
                          </a:rPr>
                        </m:ctrlPr>
                      </m:sSupPr>
                      <m:e>
                        <m:r>
                          <m:rPr>
                            <m:nor/>
                          </m:rPr>
                          <a:rPr lang="en-GB" dirty="0"/>
                          <m:t>(</m:t>
                        </m:r>
                        <m:r>
                          <a:rPr lang="en-GB" b="0" i="1" dirty="0" smtClean="0">
                            <a:latin typeface="Cambria Math"/>
                          </a:rPr>
                          <m:t>6</m:t>
                        </m:r>
                        <m:r>
                          <a:rPr lang="en-GB" i="1" dirty="0">
                            <a:latin typeface="Cambria Math"/>
                          </a:rPr>
                          <m:t>−</m:t>
                        </m:r>
                        <m:r>
                          <m:rPr>
                            <m:nor/>
                          </m:rPr>
                          <a:rPr lang="en-GB" dirty="0">
                            <a:latin typeface="Cambria Math"/>
                          </a:rPr>
                          <m:t>3</m:t>
                        </m:r>
                        <m:r>
                          <m:rPr>
                            <m:nor/>
                          </m:rPr>
                          <a:rPr lang="en-GB" dirty="0"/>
                          <m:t>)</m:t>
                        </m:r>
                      </m:e>
                      <m:sup>
                        <m:r>
                          <a:rPr lang="en-GB" i="1" dirty="0">
                            <a:latin typeface="Cambria Math"/>
                          </a:rPr>
                          <m:t>2</m:t>
                        </m:r>
                      </m:sup>
                    </m:sSup>
                  </m:oMath>
                </a14:m>
                <a:r>
                  <a:rPr lang="en-GB" dirty="0"/>
                  <a:t>)</a:t>
                </a:r>
              </a:p>
              <a:p>
                <a:r>
                  <a:rPr lang="en-GB" dirty="0"/>
                  <a:t>J(0) = 14/6  or 2.333</a:t>
                </a:r>
              </a:p>
            </p:txBody>
          </p:sp>
        </mc:Choice>
        <mc:Fallback xmlns="">
          <p:sp>
            <p:nvSpPr>
              <p:cNvPr id="2" name="TextBox 1"/>
              <p:cNvSpPr txBox="1">
                <a:spLocks noRot="1" noChangeAspect="1" noMove="1" noResize="1" noEditPoints="1" noAdjustHandles="1" noChangeArrowheads="1" noChangeShapeType="1" noTextEdit="1"/>
              </p:cNvSpPr>
              <p:nvPr/>
            </p:nvSpPr>
            <p:spPr>
              <a:xfrm>
                <a:off x="1331640" y="404664"/>
                <a:ext cx="5328592" cy="6115777"/>
              </a:xfrm>
              <a:prstGeom prst="rect">
                <a:avLst/>
              </a:prstGeom>
              <a:blipFill rotWithShape="1">
                <a:blip r:embed="rId2"/>
                <a:stretch>
                  <a:fillRect l="-914" t="-498" b="-598"/>
                </a:stretch>
              </a:blipFill>
            </p:spPr>
            <p:txBody>
              <a:bodyPr/>
              <a:lstStyle/>
              <a:p>
                <a:r>
                  <a:rPr lang="en-GB">
                    <a:noFill/>
                  </a:rPr>
                  <a:t> </a:t>
                </a:r>
              </a:p>
            </p:txBody>
          </p:sp>
        </mc:Fallback>
      </mc:AlternateContent>
    </p:spTree>
    <p:extLst>
      <p:ext uri="{BB962C8B-B14F-4D97-AF65-F5344CB8AC3E}">
        <p14:creationId xmlns:p14="http://schemas.microsoft.com/office/powerpoint/2010/main" val="281946401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Chart 1"/>
          <p:cNvGraphicFramePr>
            <a:graphicFrameLocks/>
          </p:cNvGraphicFramePr>
          <p:nvPr>
            <p:extLst>
              <p:ext uri="{D42A27DB-BD31-4B8C-83A1-F6EECF244321}">
                <p14:modId xmlns:p14="http://schemas.microsoft.com/office/powerpoint/2010/main" val="1726502053"/>
              </p:ext>
            </p:extLst>
          </p:nvPr>
        </p:nvGraphicFramePr>
        <p:xfrm>
          <a:off x="467544" y="1285608"/>
          <a:ext cx="5958408" cy="4251920"/>
        </p:xfrm>
        <a:graphic>
          <a:graphicData uri="http://schemas.openxmlformats.org/drawingml/2006/chart">
            <c:chart xmlns:c="http://schemas.openxmlformats.org/drawingml/2006/chart" xmlns:r="http://schemas.openxmlformats.org/officeDocument/2006/relationships" r:id="rId2"/>
          </a:graphicData>
        </a:graphic>
      </p:graphicFrame>
      <p:sp>
        <p:nvSpPr>
          <p:cNvPr id="3" name="TextBox 2"/>
          <p:cNvSpPr txBox="1"/>
          <p:nvPr/>
        </p:nvSpPr>
        <p:spPr>
          <a:xfrm>
            <a:off x="1187624" y="704457"/>
            <a:ext cx="4248472" cy="400110"/>
          </a:xfrm>
          <a:prstGeom prst="rect">
            <a:avLst/>
          </a:prstGeom>
          <a:noFill/>
        </p:spPr>
        <p:txBody>
          <a:bodyPr wrap="square" rtlCol="0">
            <a:spAutoFit/>
          </a:bodyPr>
          <a:lstStyle/>
          <a:p>
            <a:r>
              <a:rPr lang="en-GB" sz="2000" b="1" dirty="0"/>
              <a:t>Plot of Cost function J against </a:t>
            </a:r>
            <a:r>
              <a:rPr lang="en-GB" sz="2000" b="1" dirty="0">
                <a:latin typeface="Symbol" panose="05050102010706020507" pitchFamily="18" charset="2"/>
              </a:rPr>
              <a:t>q1</a:t>
            </a:r>
            <a:endParaRPr lang="en-GB" sz="2000" b="1" dirty="0"/>
          </a:p>
        </p:txBody>
      </p:sp>
      <p:graphicFrame>
        <p:nvGraphicFramePr>
          <p:cNvPr id="4" name="Table 3"/>
          <p:cNvGraphicFramePr>
            <a:graphicFrameLocks noGrp="1"/>
          </p:cNvGraphicFramePr>
          <p:nvPr>
            <p:extLst>
              <p:ext uri="{D42A27DB-BD31-4B8C-83A1-F6EECF244321}">
                <p14:modId xmlns:p14="http://schemas.microsoft.com/office/powerpoint/2010/main" val="692853073"/>
              </p:ext>
            </p:extLst>
          </p:nvPr>
        </p:nvGraphicFramePr>
        <p:xfrm>
          <a:off x="6804248" y="1412776"/>
          <a:ext cx="1368152" cy="2160240"/>
        </p:xfrm>
        <a:graphic>
          <a:graphicData uri="http://schemas.openxmlformats.org/drawingml/2006/table">
            <a:tbl>
              <a:tblPr firstRow="1" bandRow="1">
                <a:tableStyleId>{5C22544A-7EE6-4342-B048-85BDC9FD1C3A}</a:tableStyleId>
              </a:tblPr>
              <a:tblGrid>
                <a:gridCol w="504056">
                  <a:extLst>
                    <a:ext uri="{9D8B030D-6E8A-4147-A177-3AD203B41FA5}">
                      <a16:colId xmlns:a16="http://schemas.microsoft.com/office/drawing/2014/main" val="20000"/>
                    </a:ext>
                  </a:extLst>
                </a:gridCol>
                <a:gridCol w="864096">
                  <a:extLst>
                    <a:ext uri="{9D8B030D-6E8A-4147-A177-3AD203B41FA5}">
                      <a16:colId xmlns:a16="http://schemas.microsoft.com/office/drawing/2014/main" val="20001"/>
                    </a:ext>
                  </a:extLst>
                </a:gridCol>
              </a:tblGrid>
              <a:tr h="360040">
                <a:tc>
                  <a:txBody>
                    <a:bodyPr/>
                    <a:lstStyle/>
                    <a:p>
                      <a:pPr algn="ctr" fontAlgn="b"/>
                      <a:r>
                        <a:rPr lang="en-GB" sz="1600" b="0" i="0" u="none" strike="noStrike" dirty="0">
                          <a:solidFill>
                            <a:srgbClr val="000000"/>
                          </a:solidFill>
                          <a:effectLst/>
                          <a:latin typeface="Symbol"/>
                        </a:rPr>
                        <a:t>q1</a:t>
                      </a:r>
                    </a:p>
                  </a:txBody>
                  <a:tcPr marL="9525" marR="9525" marT="9525" marB="0" anchor="b"/>
                </a:tc>
                <a:tc>
                  <a:txBody>
                    <a:bodyPr/>
                    <a:lstStyle/>
                    <a:p>
                      <a:pPr algn="ctr" fontAlgn="b"/>
                      <a:r>
                        <a:rPr lang="en-GB" sz="1600" b="0" i="0" u="none" strike="noStrike" dirty="0">
                          <a:solidFill>
                            <a:srgbClr val="000000"/>
                          </a:solidFill>
                          <a:effectLst/>
                          <a:latin typeface="Calibri"/>
                        </a:rPr>
                        <a:t>J()</a:t>
                      </a:r>
                    </a:p>
                  </a:txBody>
                  <a:tcPr marL="9525" marR="9525" marT="9525" marB="0" anchor="b"/>
                </a:tc>
                <a:extLst>
                  <a:ext uri="{0D108BD9-81ED-4DB2-BD59-A6C34878D82A}">
                    <a16:rowId xmlns:a16="http://schemas.microsoft.com/office/drawing/2014/main" val="10000"/>
                  </a:ext>
                </a:extLst>
              </a:tr>
              <a:tr h="360040">
                <a:tc>
                  <a:txBody>
                    <a:bodyPr/>
                    <a:lstStyle/>
                    <a:p>
                      <a:pPr algn="r" fontAlgn="b"/>
                      <a:r>
                        <a:rPr lang="en-GB" sz="1600" b="0" i="0" u="none" strike="noStrike" dirty="0">
                          <a:solidFill>
                            <a:srgbClr val="000000"/>
                          </a:solidFill>
                          <a:effectLst/>
                          <a:latin typeface="Calibri"/>
                        </a:rPr>
                        <a:t>0</a:t>
                      </a:r>
                    </a:p>
                  </a:txBody>
                  <a:tcPr marL="9525" marR="9525" marT="9525" marB="0" anchor="b"/>
                </a:tc>
                <a:tc>
                  <a:txBody>
                    <a:bodyPr/>
                    <a:lstStyle/>
                    <a:p>
                      <a:pPr algn="r" fontAlgn="b"/>
                      <a:r>
                        <a:rPr lang="en-GB" sz="1600" b="0" i="0" u="none" strike="noStrike" dirty="0">
                          <a:solidFill>
                            <a:srgbClr val="000000"/>
                          </a:solidFill>
                          <a:effectLst/>
                          <a:latin typeface="Calibri"/>
                        </a:rPr>
                        <a:t>2.333</a:t>
                      </a:r>
                    </a:p>
                  </a:txBody>
                  <a:tcPr marL="9525" marR="9525" marT="9525" marB="0" anchor="b"/>
                </a:tc>
                <a:extLst>
                  <a:ext uri="{0D108BD9-81ED-4DB2-BD59-A6C34878D82A}">
                    <a16:rowId xmlns:a16="http://schemas.microsoft.com/office/drawing/2014/main" val="10001"/>
                  </a:ext>
                </a:extLst>
              </a:tr>
              <a:tr h="360040">
                <a:tc>
                  <a:txBody>
                    <a:bodyPr/>
                    <a:lstStyle/>
                    <a:p>
                      <a:pPr algn="r" fontAlgn="b"/>
                      <a:r>
                        <a:rPr lang="en-GB" sz="1600" b="0" i="0" u="none" strike="noStrike" dirty="0">
                          <a:solidFill>
                            <a:srgbClr val="000000"/>
                          </a:solidFill>
                          <a:effectLst/>
                          <a:latin typeface="Calibri"/>
                        </a:rPr>
                        <a:t>0.5</a:t>
                      </a:r>
                    </a:p>
                  </a:txBody>
                  <a:tcPr marL="9525" marR="9525" marT="9525" marB="0" anchor="b"/>
                </a:tc>
                <a:tc>
                  <a:txBody>
                    <a:bodyPr/>
                    <a:lstStyle/>
                    <a:p>
                      <a:pPr algn="r" fontAlgn="b"/>
                      <a:r>
                        <a:rPr lang="en-GB" sz="1600" b="0" i="0" u="none" strike="noStrike" dirty="0">
                          <a:solidFill>
                            <a:srgbClr val="000000"/>
                          </a:solidFill>
                          <a:effectLst/>
                          <a:latin typeface="Calibri"/>
                        </a:rPr>
                        <a:t>0.583</a:t>
                      </a:r>
                    </a:p>
                  </a:txBody>
                  <a:tcPr marL="9525" marR="9525" marT="9525" marB="0" anchor="b"/>
                </a:tc>
                <a:extLst>
                  <a:ext uri="{0D108BD9-81ED-4DB2-BD59-A6C34878D82A}">
                    <a16:rowId xmlns:a16="http://schemas.microsoft.com/office/drawing/2014/main" val="10002"/>
                  </a:ext>
                </a:extLst>
              </a:tr>
              <a:tr h="360040">
                <a:tc>
                  <a:txBody>
                    <a:bodyPr/>
                    <a:lstStyle/>
                    <a:p>
                      <a:pPr algn="r" fontAlgn="b"/>
                      <a:r>
                        <a:rPr lang="en-GB" sz="1600" b="0" i="0" u="none" strike="noStrike">
                          <a:solidFill>
                            <a:srgbClr val="000000"/>
                          </a:solidFill>
                          <a:effectLst/>
                          <a:latin typeface="Calibri"/>
                        </a:rPr>
                        <a:t>1</a:t>
                      </a:r>
                    </a:p>
                  </a:txBody>
                  <a:tcPr marL="9525" marR="9525" marT="9525" marB="0" anchor="b"/>
                </a:tc>
                <a:tc>
                  <a:txBody>
                    <a:bodyPr/>
                    <a:lstStyle/>
                    <a:p>
                      <a:pPr algn="r" fontAlgn="b"/>
                      <a:r>
                        <a:rPr lang="en-GB" sz="1600" b="0" i="0" u="none" strike="noStrike" dirty="0">
                          <a:solidFill>
                            <a:srgbClr val="000000"/>
                          </a:solidFill>
                          <a:effectLst/>
                          <a:latin typeface="Calibri"/>
                        </a:rPr>
                        <a:t>0</a:t>
                      </a:r>
                    </a:p>
                  </a:txBody>
                  <a:tcPr marL="9525" marR="9525" marT="9525" marB="0" anchor="b"/>
                </a:tc>
                <a:extLst>
                  <a:ext uri="{0D108BD9-81ED-4DB2-BD59-A6C34878D82A}">
                    <a16:rowId xmlns:a16="http://schemas.microsoft.com/office/drawing/2014/main" val="10003"/>
                  </a:ext>
                </a:extLst>
              </a:tr>
              <a:tr h="360040">
                <a:tc>
                  <a:txBody>
                    <a:bodyPr/>
                    <a:lstStyle/>
                    <a:p>
                      <a:pPr algn="r" fontAlgn="b"/>
                      <a:r>
                        <a:rPr lang="en-GB" sz="1600" b="0" i="0" u="none" strike="noStrike">
                          <a:solidFill>
                            <a:srgbClr val="000000"/>
                          </a:solidFill>
                          <a:effectLst/>
                          <a:latin typeface="Calibri"/>
                        </a:rPr>
                        <a:t>1.5</a:t>
                      </a:r>
                    </a:p>
                  </a:txBody>
                  <a:tcPr marL="9525" marR="9525" marT="9525" marB="0" anchor="b"/>
                </a:tc>
                <a:tc>
                  <a:txBody>
                    <a:bodyPr/>
                    <a:lstStyle/>
                    <a:p>
                      <a:pPr algn="r" fontAlgn="b"/>
                      <a:r>
                        <a:rPr lang="en-GB" sz="1600" b="0" i="0" u="none" strike="noStrike" dirty="0">
                          <a:solidFill>
                            <a:srgbClr val="000000"/>
                          </a:solidFill>
                          <a:effectLst/>
                          <a:latin typeface="Calibri"/>
                        </a:rPr>
                        <a:t>0.583</a:t>
                      </a:r>
                    </a:p>
                  </a:txBody>
                  <a:tcPr marL="9525" marR="9525" marT="9525" marB="0" anchor="b"/>
                </a:tc>
                <a:extLst>
                  <a:ext uri="{0D108BD9-81ED-4DB2-BD59-A6C34878D82A}">
                    <a16:rowId xmlns:a16="http://schemas.microsoft.com/office/drawing/2014/main" val="10004"/>
                  </a:ext>
                </a:extLst>
              </a:tr>
              <a:tr h="360040">
                <a:tc>
                  <a:txBody>
                    <a:bodyPr/>
                    <a:lstStyle/>
                    <a:p>
                      <a:pPr algn="r" fontAlgn="b"/>
                      <a:r>
                        <a:rPr lang="en-GB" sz="1600" b="0" i="0" u="none" strike="noStrike">
                          <a:solidFill>
                            <a:srgbClr val="000000"/>
                          </a:solidFill>
                          <a:effectLst/>
                          <a:latin typeface="Calibri"/>
                        </a:rPr>
                        <a:t>2</a:t>
                      </a:r>
                    </a:p>
                  </a:txBody>
                  <a:tcPr marL="9525" marR="9525" marT="9525" marB="0" anchor="b"/>
                </a:tc>
                <a:tc>
                  <a:txBody>
                    <a:bodyPr/>
                    <a:lstStyle/>
                    <a:p>
                      <a:pPr algn="r" fontAlgn="b"/>
                      <a:r>
                        <a:rPr lang="en-GB" sz="1600" b="0" i="0" u="none" strike="noStrike" dirty="0">
                          <a:solidFill>
                            <a:srgbClr val="000000"/>
                          </a:solidFill>
                          <a:effectLst/>
                          <a:latin typeface="Calibri"/>
                        </a:rPr>
                        <a:t>2.333</a:t>
                      </a:r>
                    </a:p>
                  </a:txBody>
                  <a:tcPr marL="9525" marR="9525" marT="9525" marB="0" anchor="b"/>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306107764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2" name="TextBox 1"/>
              <p:cNvSpPr txBox="1"/>
              <p:nvPr/>
            </p:nvSpPr>
            <p:spPr>
              <a:xfrm>
                <a:off x="827584" y="971436"/>
                <a:ext cx="6840760" cy="2308324"/>
              </a:xfrm>
              <a:prstGeom prst="rect">
                <a:avLst/>
              </a:prstGeom>
              <a:noFill/>
            </p:spPr>
            <p:txBody>
              <a:bodyPr wrap="square" rtlCol="0">
                <a:spAutoFit/>
              </a:bodyPr>
              <a:lstStyle/>
              <a:p>
                <a:r>
                  <a:rPr lang="en-GB" dirty="0"/>
                  <a:t>Notice that as</a:t>
                </a:r>
                <a14:m>
                  <m:oMath xmlns:m="http://schemas.openxmlformats.org/officeDocument/2006/math">
                    <m:sSub>
                      <m:sSubPr>
                        <m:ctrlPr>
                          <a:rPr lang="en-GB" i="1">
                            <a:latin typeface="Cambria Math" panose="02040503050406030204" pitchFamily="18" charset="0"/>
                          </a:rPr>
                        </m:ctrlPr>
                      </m:sSubPr>
                      <m:e>
                        <m:r>
                          <a:rPr lang="en-GB" i="1">
                            <a:latin typeface="Cambria Math"/>
                            <a:ea typeface="Cambria Math"/>
                          </a:rPr>
                          <m:t>𝜃</m:t>
                        </m:r>
                      </m:e>
                      <m:sub>
                        <m:r>
                          <a:rPr lang="en-GB" i="1">
                            <a:latin typeface="Cambria Math"/>
                          </a:rPr>
                          <m:t>1</m:t>
                        </m:r>
                      </m:sub>
                    </m:sSub>
                  </m:oMath>
                </a14:m>
                <a:r>
                  <a:rPr lang="en-GB" dirty="0"/>
                  <a:t>changes the cost function has a minimum at</a:t>
                </a:r>
                <a14:m>
                  <m:oMath xmlns:m="http://schemas.openxmlformats.org/officeDocument/2006/math">
                    <m:sSub>
                      <m:sSubPr>
                        <m:ctrlPr>
                          <a:rPr lang="en-GB" i="1">
                            <a:latin typeface="Cambria Math" panose="02040503050406030204" pitchFamily="18" charset="0"/>
                          </a:rPr>
                        </m:ctrlPr>
                      </m:sSubPr>
                      <m:e>
                        <m:r>
                          <a:rPr lang="en-GB" i="1">
                            <a:latin typeface="Cambria Math"/>
                            <a:ea typeface="Cambria Math"/>
                          </a:rPr>
                          <m:t>𝜃</m:t>
                        </m:r>
                      </m:e>
                      <m:sub>
                        <m:r>
                          <a:rPr lang="en-GB" i="1">
                            <a:latin typeface="Cambria Math"/>
                          </a:rPr>
                          <m:t>1</m:t>
                        </m:r>
                      </m:sub>
                    </m:sSub>
                  </m:oMath>
                </a14:m>
                <a:r>
                  <a:rPr lang="en-GB" dirty="0"/>
                  <a:t> = 1, which is the gradient  of the line that gives a perfect fit.</a:t>
                </a:r>
              </a:p>
              <a:p>
                <a:endParaRPr lang="en-GB" dirty="0"/>
              </a:p>
              <a:p>
                <a:r>
                  <a:rPr lang="en-GB" dirty="0"/>
                  <a:t>Recall how we found maxima and minima using differentiation in our maths classes?  Why don’t we do this with the cost function, J?  Recall we differentiate with respect to our variable of interest (</a:t>
                </a:r>
                <a14:m>
                  <m:oMath xmlns:m="http://schemas.openxmlformats.org/officeDocument/2006/math">
                    <m:sSub>
                      <m:sSubPr>
                        <m:ctrlPr>
                          <a:rPr lang="en-GB" i="1">
                            <a:latin typeface="Cambria Math" panose="02040503050406030204" pitchFamily="18" charset="0"/>
                          </a:rPr>
                        </m:ctrlPr>
                      </m:sSubPr>
                      <m:e>
                        <m:r>
                          <a:rPr lang="en-GB" i="1">
                            <a:latin typeface="Cambria Math"/>
                            <a:ea typeface="Cambria Math"/>
                          </a:rPr>
                          <m:t>𝜃</m:t>
                        </m:r>
                      </m:e>
                      <m:sub>
                        <m:r>
                          <a:rPr lang="en-GB" i="1">
                            <a:latin typeface="Cambria Math"/>
                          </a:rPr>
                          <m:t>1</m:t>
                        </m:r>
                      </m:sub>
                    </m:sSub>
                  </m:oMath>
                </a14:m>
                <a:r>
                  <a:rPr lang="en-GB" dirty="0"/>
                  <a:t>in our example) and set the derivative function to zero.  We re-arrange to find </a:t>
                </a:r>
                <a14:m>
                  <m:oMath xmlns:m="http://schemas.openxmlformats.org/officeDocument/2006/math">
                    <m:sSub>
                      <m:sSubPr>
                        <m:ctrlPr>
                          <a:rPr lang="en-GB" i="1">
                            <a:latin typeface="Cambria Math" panose="02040503050406030204" pitchFamily="18" charset="0"/>
                          </a:rPr>
                        </m:ctrlPr>
                      </m:sSubPr>
                      <m:e>
                        <m:r>
                          <a:rPr lang="en-GB" i="1">
                            <a:latin typeface="Cambria Math"/>
                            <a:ea typeface="Cambria Math"/>
                          </a:rPr>
                          <m:t>𝜃</m:t>
                        </m:r>
                      </m:e>
                      <m:sub>
                        <m:r>
                          <a:rPr lang="en-GB" i="1">
                            <a:latin typeface="Cambria Math"/>
                          </a:rPr>
                          <m:t>1</m:t>
                        </m:r>
                      </m:sub>
                    </m:sSub>
                  </m:oMath>
                </a14:m>
                <a:r>
                  <a:rPr lang="en-GB" dirty="0"/>
                  <a:t>.  Let’s do it.</a:t>
                </a:r>
              </a:p>
            </p:txBody>
          </p:sp>
        </mc:Choice>
        <mc:Fallback xmlns="">
          <p:sp>
            <p:nvSpPr>
              <p:cNvPr id="2" name="TextBox 1"/>
              <p:cNvSpPr txBox="1">
                <a:spLocks noRot="1" noChangeAspect="1" noMove="1" noResize="1" noEditPoints="1" noAdjustHandles="1" noChangeArrowheads="1" noChangeShapeType="1" noTextEdit="1"/>
              </p:cNvSpPr>
              <p:nvPr/>
            </p:nvSpPr>
            <p:spPr>
              <a:xfrm>
                <a:off x="827584" y="971436"/>
                <a:ext cx="6840760" cy="2308324"/>
              </a:xfrm>
              <a:prstGeom prst="rect">
                <a:avLst/>
              </a:prstGeom>
              <a:blipFill rotWithShape="1">
                <a:blip r:embed="rId2"/>
                <a:stretch>
                  <a:fillRect l="-802" t="-1319" r="-89" b="-3166"/>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3" name="TextBox 2"/>
              <p:cNvSpPr txBox="1"/>
              <p:nvPr/>
            </p:nvSpPr>
            <p:spPr>
              <a:xfrm>
                <a:off x="1039799" y="3501008"/>
                <a:ext cx="6984776" cy="2511200"/>
              </a:xfrm>
              <a:prstGeom prst="rect">
                <a:avLst/>
              </a:prstGeom>
              <a:noFill/>
            </p:spPr>
            <p:txBody>
              <a:bodyPr wrap="square" rtlCol="0">
                <a:spAutoFit/>
              </a:bodyPr>
              <a:lstStyle/>
              <a:p>
                <a:r>
                  <a:rPr lang="en-GB" dirty="0"/>
                  <a:t>J(</a:t>
                </a:r>
                <a14:m>
                  <m:oMath xmlns:m="http://schemas.openxmlformats.org/officeDocument/2006/math">
                    <m:sSub>
                      <m:sSubPr>
                        <m:ctrlPr>
                          <a:rPr lang="en-GB" i="1">
                            <a:latin typeface="Cambria Math" panose="02040503050406030204" pitchFamily="18" charset="0"/>
                          </a:rPr>
                        </m:ctrlPr>
                      </m:sSubPr>
                      <m:e>
                        <m:r>
                          <a:rPr lang="en-GB" i="1">
                            <a:latin typeface="Cambria Math"/>
                            <a:ea typeface="Cambria Math"/>
                          </a:rPr>
                          <m:t>𝜃</m:t>
                        </m:r>
                      </m:e>
                      <m:sub>
                        <m:r>
                          <a:rPr lang="en-GB" i="1">
                            <a:latin typeface="Cambria Math"/>
                          </a:rPr>
                          <m:t>1</m:t>
                        </m:r>
                      </m:sub>
                    </m:sSub>
                    <m:r>
                      <a:rPr lang="en-GB" i="1">
                        <a:latin typeface="Cambria Math"/>
                      </a:rPr>
                      <m:t>)= </m:t>
                    </m:r>
                    <m:f>
                      <m:fPr>
                        <m:ctrlPr>
                          <a:rPr lang="en-GB" i="1">
                            <a:latin typeface="Cambria Math" panose="02040503050406030204" pitchFamily="18" charset="0"/>
                          </a:rPr>
                        </m:ctrlPr>
                      </m:fPr>
                      <m:num>
                        <m:r>
                          <a:rPr lang="en-GB" i="1">
                            <a:latin typeface="Cambria Math"/>
                          </a:rPr>
                          <m:t>1</m:t>
                        </m:r>
                      </m:num>
                      <m:den>
                        <m:r>
                          <a:rPr lang="en-GB" i="1">
                            <a:latin typeface="Cambria Math"/>
                          </a:rPr>
                          <m:t>2</m:t>
                        </m:r>
                        <m:r>
                          <a:rPr lang="en-GB" i="1">
                            <a:latin typeface="Cambria Math"/>
                          </a:rPr>
                          <m:t>𝑚</m:t>
                        </m:r>
                      </m:den>
                    </m:f>
                    <m:nary>
                      <m:naryPr>
                        <m:chr m:val="∑"/>
                        <m:ctrlPr>
                          <a:rPr lang="en-GB" i="1">
                            <a:latin typeface="Cambria Math" panose="02040503050406030204" pitchFamily="18" charset="0"/>
                          </a:rPr>
                        </m:ctrlPr>
                      </m:naryPr>
                      <m:sub>
                        <m:r>
                          <m:rPr>
                            <m:brk m:alnAt="23"/>
                          </m:rPr>
                          <a:rPr lang="en-GB" i="1">
                            <a:latin typeface="Cambria Math"/>
                          </a:rPr>
                          <m:t>𝑖</m:t>
                        </m:r>
                        <m:r>
                          <a:rPr lang="en-GB" i="1">
                            <a:latin typeface="Cambria Math"/>
                          </a:rPr>
                          <m:t>=1</m:t>
                        </m:r>
                      </m:sub>
                      <m:sup>
                        <m:r>
                          <a:rPr lang="en-GB" i="1">
                            <a:latin typeface="Cambria Math"/>
                          </a:rPr>
                          <m:t>𝑚</m:t>
                        </m:r>
                      </m:sup>
                      <m:e>
                        <m:r>
                          <a:rPr lang="en-GB" i="1">
                            <a:latin typeface="Cambria Math"/>
                          </a:rPr>
                          <m:t> </m:t>
                        </m:r>
                      </m:e>
                    </m:nary>
                    <m:sSup>
                      <m:sSupPr>
                        <m:ctrlPr>
                          <a:rPr lang="en-GB" i="1" dirty="0">
                            <a:latin typeface="Cambria Math" panose="02040503050406030204" pitchFamily="18" charset="0"/>
                          </a:rPr>
                        </m:ctrlPr>
                      </m:sSupPr>
                      <m:e>
                        <m:r>
                          <m:rPr>
                            <m:nor/>
                          </m:rPr>
                          <a:rPr lang="en-GB" dirty="0"/>
                          <m:t>(</m:t>
                        </m:r>
                        <m:sSub>
                          <m:sSubPr>
                            <m:ctrlPr>
                              <a:rPr lang="en-GB" i="1" dirty="0">
                                <a:latin typeface="Cambria Math" panose="02040503050406030204" pitchFamily="18" charset="0"/>
                              </a:rPr>
                            </m:ctrlPr>
                          </m:sSubPr>
                          <m:e>
                            <m:r>
                              <a:rPr lang="en-GB" i="1" dirty="0">
                                <a:latin typeface="Cambria Math"/>
                              </a:rPr>
                              <m:t>h</m:t>
                            </m:r>
                          </m:e>
                          <m:sub>
                            <m:r>
                              <a:rPr lang="en-GB" i="1">
                                <a:latin typeface="Cambria Math"/>
                                <a:ea typeface="Cambria Math"/>
                              </a:rPr>
                              <m:t>𝜃</m:t>
                            </m:r>
                          </m:sub>
                        </m:sSub>
                        <m:r>
                          <m:rPr>
                            <m:nor/>
                          </m:rPr>
                          <a:rPr lang="en-GB" dirty="0"/>
                          <m:t>(</m:t>
                        </m:r>
                        <m:sSup>
                          <m:sSupPr>
                            <m:ctrlPr>
                              <a:rPr lang="en-GB" i="1" dirty="0">
                                <a:latin typeface="Cambria Math" panose="02040503050406030204" pitchFamily="18" charset="0"/>
                              </a:rPr>
                            </m:ctrlPr>
                          </m:sSupPr>
                          <m:e>
                            <m:r>
                              <a:rPr lang="en-GB" i="1" dirty="0">
                                <a:latin typeface="Cambria Math"/>
                              </a:rPr>
                              <m:t>𝑥</m:t>
                            </m:r>
                          </m:e>
                          <m:sup>
                            <m:r>
                              <a:rPr lang="en-GB" i="1" dirty="0">
                                <a:latin typeface="Cambria Math"/>
                              </a:rPr>
                              <m:t>(</m:t>
                            </m:r>
                            <m:r>
                              <a:rPr lang="en-GB" i="1" dirty="0">
                                <a:latin typeface="Cambria Math"/>
                              </a:rPr>
                              <m:t>𝑖</m:t>
                            </m:r>
                            <m:r>
                              <a:rPr lang="en-GB" i="1" dirty="0">
                                <a:latin typeface="Cambria Math"/>
                              </a:rPr>
                              <m:t>)</m:t>
                            </m:r>
                          </m:sup>
                        </m:sSup>
                        <m:r>
                          <a:rPr lang="en-GB" i="1" dirty="0">
                            <a:latin typeface="Cambria Math"/>
                          </a:rPr>
                          <m:t>) −</m:t>
                        </m:r>
                        <m:r>
                          <m:rPr>
                            <m:nor/>
                          </m:rPr>
                          <a:rPr lang="en-GB" dirty="0"/>
                          <m:t> </m:t>
                        </m:r>
                        <m:sSup>
                          <m:sSupPr>
                            <m:ctrlPr>
                              <a:rPr lang="en-GB" i="1" dirty="0">
                                <a:latin typeface="Cambria Math" panose="02040503050406030204" pitchFamily="18" charset="0"/>
                              </a:rPr>
                            </m:ctrlPr>
                          </m:sSupPr>
                          <m:e>
                            <m:r>
                              <a:rPr lang="en-GB" i="1" dirty="0">
                                <a:latin typeface="Cambria Math"/>
                              </a:rPr>
                              <m:t>𝑦</m:t>
                            </m:r>
                          </m:e>
                          <m:sup>
                            <m:r>
                              <a:rPr lang="en-GB" i="1" dirty="0">
                                <a:latin typeface="Cambria Math"/>
                              </a:rPr>
                              <m:t>(</m:t>
                            </m:r>
                            <m:r>
                              <a:rPr lang="en-GB" i="1" dirty="0">
                                <a:latin typeface="Cambria Math"/>
                              </a:rPr>
                              <m:t>𝑖</m:t>
                            </m:r>
                            <m:r>
                              <a:rPr lang="en-GB" i="1" dirty="0">
                                <a:latin typeface="Cambria Math"/>
                              </a:rPr>
                              <m:t>)</m:t>
                            </m:r>
                          </m:sup>
                        </m:sSup>
                        <m:r>
                          <m:rPr>
                            <m:nor/>
                          </m:rPr>
                          <a:rPr lang="en-GB" dirty="0"/>
                          <m:t>)</m:t>
                        </m:r>
                      </m:e>
                      <m:sup>
                        <m:r>
                          <a:rPr lang="en-GB" i="1" dirty="0">
                            <a:latin typeface="Cambria Math"/>
                          </a:rPr>
                          <m:t>2</m:t>
                        </m:r>
                      </m:sup>
                    </m:sSup>
                  </m:oMath>
                </a14:m>
                <a:endParaRPr lang="en-GB" dirty="0"/>
              </a:p>
              <a:p>
                <a:r>
                  <a:rPr lang="en-GB" dirty="0"/>
                  <a:t>J’(</a:t>
                </a:r>
                <a14:m>
                  <m:oMath xmlns:m="http://schemas.openxmlformats.org/officeDocument/2006/math">
                    <m:sSub>
                      <m:sSubPr>
                        <m:ctrlPr>
                          <a:rPr lang="en-GB" i="1">
                            <a:latin typeface="Cambria Math" panose="02040503050406030204" pitchFamily="18" charset="0"/>
                          </a:rPr>
                        </m:ctrlPr>
                      </m:sSubPr>
                      <m:e>
                        <m:r>
                          <a:rPr lang="en-GB" i="1">
                            <a:latin typeface="Cambria Math"/>
                            <a:ea typeface="Cambria Math"/>
                          </a:rPr>
                          <m:t>𝜃</m:t>
                        </m:r>
                      </m:e>
                      <m:sub>
                        <m:r>
                          <a:rPr lang="en-GB" i="1">
                            <a:latin typeface="Cambria Math"/>
                          </a:rPr>
                          <m:t>1</m:t>
                        </m:r>
                      </m:sub>
                    </m:sSub>
                    <m:r>
                      <a:rPr lang="en-GB" i="1">
                        <a:latin typeface="Cambria Math"/>
                      </a:rPr>
                      <m:t>)=</m:t>
                    </m:r>
                  </m:oMath>
                </a14:m>
                <a:r>
                  <a:rPr lang="en-GB" dirty="0"/>
                  <a:t> </a:t>
                </a:r>
                <a14:m>
                  <m:oMath xmlns:m="http://schemas.openxmlformats.org/officeDocument/2006/math">
                    <m:f>
                      <m:fPr>
                        <m:ctrlPr>
                          <a:rPr lang="en-GB" i="1">
                            <a:latin typeface="Cambria Math" panose="02040503050406030204" pitchFamily="18" charset="0"/>
                          </a:rPr>
                        </m:ctrlPr>
                      </m:fPr>
                      <m:num>
                        <m:r>
                          <a:rPr lang="en-GB" b="0" i="1" smtClean="0">
                            <a:latin typeface="Cambria Math"/>
                          </a:rPr>
                          <m:t>2</m:t>
                        </m:r>
                      </m:num>
                      <m:den>
                        <m:r>
                          <a:rPr lang="en-GB" i="1">
                            <a:latin typeface="Cambria Math"/>
                          </a:rPr>
                          <m:t>2</m:t>
                        </m:r>
                        <m:r>
                          <a:rPr lang="en-GB" i="1">
                            <a:latin typeface="Cambria Math"/>
                          </a:rPr>
                          <m:t>𝑚</m:t>
                        </m:r>
                      </m:den>
                    </m:f>
                    <m:nary>
                      <m:naryPr>
                        <m:chr m:val="∑"/>
                        <m:ctrlPr>
                          <a:rPr lang="en-GB" i="1">
                            <a:latin typeface="Cambria Math" panose="02040503050406030204" pitchFamily="18" charset="0"/>
                          </a:rPr>
                        </m:ctrlPr>
                      </m:naryPr>
                      <m:sub>
                        <m:r>
                          <m:rPr>
                            <m:brk m:alnAt="23"/>
                          </m:rPr>
                          <a:rPr lang="en-GB" i="1">
                            <a:latin typeface="Cambria Math"/>
                          </a:rPr>
                          <m:t>𝑖</m:t>
                        </m:r>
                        <m:r>
                          <a:rPr lang="en-GB" i="1">
                            <a:latin typeface="Cambria Math"/>
                          </a:rPr>
                          <m:t>=1</m:t>
                        </m:r>
                      </m:sub>
                      <m:sup>
                        <m:r>
                          <a:rPr lang="en-GB" i="1">
                            <a:latin typeface="Cambria Math"/>
                          </a:rPr>
                          <m:t>𝑚</m:t>
                        </m:r>
                      </m:sup>
                      <m:e>
                        <m:sSub>
                          <m:sSubPr>
                            <m:ctrlPr>
                              <a:rPr lang="en-GB" i="1" dirty="0">
                                <a:latin typeface="Cambria Math" panose="02040503050406030204" pitchFamily="18" charset="0"/>
                              </a:rPr>
                            </m:ctrlPr>
                          </m:sSubPr>
                          <m:e>
                            <m:r>
                              <a:rPr lang="en-GB" i="1" dirty="0">
                                <a:latin typeface="Cambria Math"/>
                              </a:rPr>
                              <m:t>h</m:t>
                            </m:r>
                          </m:e>
                          <m:sub>
                            <m:r>
                              <a:rPr lang="en-GB" i="1">
                                <a:latin typeface="Cambria Math"/>
                                <a:ea typeface="Cambria Math"/>
                              </a:rPr>
                              <m:t>𝜃</m:t>
                            </m:r>
                          </m:sub>
                        </m:sSub>
                        <m:r>
                          <a:rPr lang="en-GB" b="0" i="1" smtClean="0">
                            <a:latin typeface="Cambria Math"/>
                            <a:ea typeface="Cambria Math"/>
                          </a:rPr>
                          <m:t>′</m:t>
                        </m:r>
                        <m:r>
                          <m:rPr>
                            <m:nor/>
                          </m:rPr>
                          <a:rPr lang="en-GB" dirty="0"/>
                          <m:t>(</m:t>
                        </m:r>
                        <m:sSup>
                          <m:sSupPr>
                            <m:ctrlPr>
                              <a:rPr lang="en-GB" i="1" dirty="0">
                                <a:latin typeface="Cambria Math" panose="02040503050406030204" pitchFamily="18" charset="0"/>
                              </a:rPr>
                            </m:ctrlPr>
                          </m:sSupPr>
                          <m:e>
                            <m:r>
                              <a:rPr lang="en-GB" i="1" dirty="0">
                                <a:latin typeface="Cambria Math"/>
                              </a:rPr>
                              <m:t>𝑥</m:t>
                            </m:r>
                          </m:e>
                          <m:sup>
                            <m:r>
                              <a:rPr lang="en-GB" i="1" dirty="0">
                                <a:latin typeface="Cambria Math"/>
                              </a:rPr>
                              <m:t>(</m:t>
                            </m:r>
                            <m:r>
                              <a:rPr lang="en-GB" i="1" dirty="0">
                                <a:latin typeface="Cambria Math"/>
                              </a:rPr>
                              <m:t>𝑖</m:t>
                            </m:r>
                            <m:r>
                              <a:rPr lang="en-GB" i="1" dirty="0">
                                <a:latin typeface="Cambria Math"/>
                              </a:rPr>
                              <m:t>)</m:t>
                            </m:r>
                          </m:sup>
                        </m:sSup>
                        <m:r>
                          <a:rPr lang="en-GB" i="1" dirty="0">
                            <a:latin typeface="Cambria Math"/>
                          </a:rPr>
                          <m:t>)</m:t>
                        </m:r>
                      </m:e>
                    </m:nary>
                    <m:sSub>
                      <m:sSubPr>
                        <m:ctrlPr>
                          <a:rPr lang="en-GB" i="1" dirty="0">
                            <a:latin typeface="Cambria Math" panose="02040503050406030204" pitchFamily="18" charset="0"/>
                          </a:rPr>
                        </m:ctrlPr>
                      </m:sSubPr>
                      <m:e>
                        <m:r>
                          <a:rPr lang="en-GB" b="0" i="1" dirty="0" smtClean="0">
                            <a:latin typeface="Cambria Math"/>
                          </a:rPr>
                          <m:t>(</m:t>
                        </m:r>
                        <m:r>
                          <a:rPr lang="en-GB" i="1" dirty="0">
                            <a:latin typeface="Cambria Math"/>
                          </a:rPr>
                          <m:t>h</m:t>
                        </m:r>
                      </m:e>
                      <m:sub>
                        <m:r>
                          <a:rPr lang="en-GB" i="1">
                            <a:latin typeface="Cambria Math"/>
                            <a:ea typeface="Cambria Math"/>
                          </a:rPr>
                          <m:t>𝜃</m:t>
                        </m:r>
                      </m:sub>
                    </m:sSub>
                    <m:r>
                      <m:rPr>
                        <m:nor/>
                      </m:rPr>
                      <a:rPr lang="en-GB" dirty="0"/>
                      <m:t>(</m:t>
                    </m:r>
                    <m:sSup>
                      <m:sSupPr>
                        <m:ctrlPr>
                          <a:rPr lang="en-GB" i="1" dirty="0">
                            <a:latin typeface="Cambria Math" panose="02040503050406030204" pitchFamily="18" charset="0"/>
                          </a:rPr>
                        </m:ctrlPr>
                      </m:sSupPr>
                      <m:e>
                        <m:r>
                          <a:rPr lang="en-GB" i="1" dirty="0">
                            <a:latin typeface="Cambria Math"/>
                          </a:rPr>
                          <m:t>𝑥</m:t>
                        </m:r>
                      </m:e>
                      <m:sup>
                        <m:r>
                          <a:rPr lang="en-GB" i="1" dirty="0">
                            <a:latin typeface="Cambria Math"/>
                          </a:rPr>
                          <m:t>(</m:t>
                        </m:r>
                        <m:r>
                          <a:rPr lang="en-GB" i="1" dirty="0">
                            <a:latin typeface="Cambria Math"/>
                          </a:rPr>
                          <m:t>𝑖</m:t>
                        </m:r>
                        <m:r>
                          <a:rPr lang="en-GB" i="1" dirty="0">
                            <a:latin typeface="Cambria Math"/>
                          </a:rPr>
                          <m:t>)</m:t>
                        </m:r>
                      </m:sup>
                    </m:sSup>
                    <m:r>
                      <a:rPr lang="en-GB" i="1" dirty="0">
                        <a:latin typeface="Cambria Math"/>
                      </a:rPr>
                      <m:t>) −</m:t>
                    </m:r>
                    <m:r>
                      <m:rPr>
                        <m:nor/>
                      </m:rPr>
                      <a:rPr lang="en-GB" dirty="0"/>
                      <m:t> </m:t>
                    </m:r>
                    <m:sSup>
                      <m:sSupPr>
                        <m:ctrlPr>
                          <a:rPr lang="en-GB" i="1" dirty="0">
                            <a:latin typeface="Cambria Math" panose="02040503050406030204" pitchFamily="18" charset="0"/>
                          </a:rPr>
                        </m:ctrlPr>
                      </m:sSupPr>
                      <m:e>
                        <m:r>
                          <a:rPr lang="en-GB" i="1" dirty="0">
                            <a:latin typeface="Cambria Math"/>
                          </a:rPr>
                          <m:t>𝑦</m:t>
                        </m:r>
                      </m:e>
                      <m:sup>
                        <m:r>
                          <a:rPr lang="en-GB" i="1" dirty="0">
                            <a:latin typeface="Cambria Math"/>
                          </a:rPr>
                          <m:t>(</m:t>
                        </m:r>
                        <m:r>
                          <a:rPr lang="en-GB" i="1" dirty="0">
                            <a:latin typeface="Cambria Math"/>
                          </a:rPr>
                          <m:t>𝑖</m:t>
                        </m:r>
                        <m:r>
                          <a:rPr lang="en-GB" i="1" dirty="0">
                            <a:latin typeface="Cambria Math"/>
                          </a:rPr>
                          <m:t>)</m:t>
                        </m:r>
                      </m:sup>
                    </m:sSup>
                  </m:oMath>
                </a14:m>
                <a:r>
                  <a:rPr lang="en-GB" dirty="0"/>
                  <a:t>)</a:t>
                </a:r>
              </a:p>
              <a:p>
                <a:r>
                  <a:rPr lang="en-GB" dirty="0"/>
                  <a:t>            = </a:t>
                </a:r>
                <a14:m>
                  <m:oMath xmlns:m="http://schemas.openxmlformats.org/officeDocument/2006/math">
                    <m:f>
                      <m:fPr>
                        <m:ctrlPr>
                          <a:rPr lang="en-GB" i="1">
                            <a:latin typeface="Cambria Math" panose="02040503050406030204" pitchFamily="18" charset="0"/>
                          </a:rPr>
                        </m:ctrlPr>
                      </m:fPr>
                      <m:num>
                        <m:r>
                          <a:rPr lang="en-GB" b="0" i="1" smtClean="0">
                            <a:latin typeface="Cambria Math"/>
                          </a:rPr>
                          <m:t>1</m:t>
                        </m:r>
                      </m:num>
                      <m:den>
                        <m:r>
                          <a:rPr lang="en-GB" i="1">
                            <a:latin typeface="Cambria Math"/>
                          </a:rPr>
                          <m:t>𝑚</m:t>
                        </m:r>
                      </m:den>
                    </m:f>
                    <m:nary>
                      <m:naryPr>
                        <m:chr m:val="∑"/>
                        <m:ctrlPr>
                          <a:rPr lang="en-GB" i="1">
                            <a:latin typeface="Cambria Math" panose="02040503050406030204" pitchFamily="18" charset="0"/>
                          </a:rPr>
                        </m:ctrlPr>
                      </m:naryPr>
                      <m:sub>
                        <m:r>
                          <m:rPr>
                            <m:brk m:alnAt="23"/>
                          </m:rPr>
                          <a:rPr lang="en-GB" i="1">
                            <a:latin typeface="Cambria Math"/>
                          </a:rPr>
                          <m:t>𝑖</m:t>
                        </m:r>
                        <m:r>
                          <a:rPr lang="en-GB" i="1">
                            <a:latin typeface="Cambria Math"/>
                          </a:rPr>
                          <m:t>=1</m:t>
                        </m:r>
                      </m:sub>
                      <m:sup>
                        <m:r>
                          <a:rPr lang="en-GB" i="1">
                            <a:latin typeface="Cambria Math"/>
                          </a:rPr>
                          <m:t>𝑚</m:t>
                        </m:r>
                      </m:sup>
                      <m:e>
                        <m:r>
                          <a:rPr lang="en-GB" i="1">
                            <a:latin typeface="Cambria Math"/>
                          </a:rPr>
                          <m:t> </m:t>
                        </m:r>
                      </m:e>
                    </m:nary>
                    <m:r>
                      <a:rPr lang="en-GB" b="0" i="1" smtClean="0">
                        <a:latin typeface="Cambria Math"/>
                      </a:rPr>
                      <m:t>(</m:t>
                    </m:r>
                    <m:sSup>
                      <m:sSupPr>
                        <m:ctrlPr>
                          <a:rPr lang="en-GB" i="1" dirty="0">
                            <a:latin typeface="Cambria Math" panose="02040503050406030204" pitchFamily="18" charset="0"/>
                          </a:rPr>
                        </m:ctrlPr>
                      </m:sSupPr>
                      <m:e>
                        <m:r>
                          <a:rPr lang="en-GB" i="1" dirty="0">
                            <a:latin typeface="Cambria Math"/>
                          </a:rPr>
                          <m:t>𝑥</m:t>
                        </m:r>
                      </m:e>
                      <m:sup>
                        <m:r>
                          <a:rPr lang="en-GB" i="1" dirty="0">
                            <a:latin typeface="Cambria Math"/>
                          </a:rPr>
                          <m:t>(</m:t>
                        </m:r>
                        <m:r>
                          <a:rPr lang="en-GB" i="1" dirty="0">
                            <a:latin typeface="Cambria Math"/>
                          </a:rPr>
                          <m:t>𝑖</m:t>
                        </m:r>
                        <m:r>
                          <a:rPr lang="en-GB" i="1" dirty="0">
                            <a:latin typeface="Cambria Math"/>
                          </a:rPr>
                          <m:t>)</m:t>
                        </m:r>
                      </m:sup>
                    </m:sSup>
                    <m:r>
                      <m:rPr>
                        <m:nor/>
                      </m:rPr>
                      <a:rPr lang="en-GB" dirty="0"/>
                      <m:t>(</m:t>
                    </m:r>
                    <m:sSub>
                      <m:sSubPr>
                        <m:ctrlPr>
                          <a:rPr lang="en-GB" i="1">
                            <a:latin typeface="Cambria Math" panose="02040503050406030204" pitchFamily="18" charset="0"/>
                          </a:rPr>
                        </m:ctrlPr>
                      </m:sSubPr>
                      <m:e>
                        <m:r>
                          <a:rPr lang="en-GB" i="1">
                            <a:latin typeface="Cambria Math"/>
                            <a:ea typeface="Cambria Math"/>
                          </a:rPr>
                          <m:t>𝜃</m:t>
                        </m:r>
                      </m:e>
                      <m:sub>
                        <m:r>
                          <a:rPr lang="en-GB" i="1">
                            <a:latin typeface="Cambria Math"/>
                          </a:rPr>
                          <m:t>1</m:t>
                        </m:r>
                      </m:sub>
                    </m:sSub>
                    <m:sSup>
                      <m:sSupPr>
                        <m:ctrlPr>
                          <a:rPr lang="en-GB" i="1" dirty="0">
                            <a:latin typeface="Cambria Math" panose="02040503050406030204" pitchFamily="18" charset="0"/>
                          </a:rPr>
                        </m:ctrlPr>
                      </m:sSupPr>
                      <m:e>
                        <m:r>
                          <a:rPr lang="en-GB" i="1" dirty="0">
                            <a:latin typeface="Cambria Math"/>
                          </a:rPr>
                          <m:t>𝑥</m:t>
                        </m:r>
                      </m:e>
                      <m:sup>
                        <m:r>
                          <a:rPr lang="en-GB" i="1" dirty="0">
                            <a:latin typeface="Cambria Math"/>
                          </a:rPr>
                          <m:t>(</m:t>
                        </m:r>
                        <m:r>
                          <a:rPr lang="en-GB" i="1" dirty="0">
                            <a:latin typeface="Cambria Math"/>
                          </a:rPr>
                          <m:t>𝑖</m:t>
                        </m:r>
                        <m:r>
                          <a:rPr lang="en-GB" i="1" dirty="0">
                            <a:latin typeface="Cambria Math"/>
                          </a:rPr>
                          <m:t>)</m:t>
                        </m:r>
                      </m:sup>
                    </m:sSup>
                    <m:r>
                      <a:rPr lang="en-GB" i="1" dirty="0">
                        <a:latin typeface="Cambria Math"/>
                      </a:rPr>
                      <m:t> −</m:t>
                    </m:r>
                    <m:r>
                      <m:rPr>
                        <m:nor/>
                      </m:rPr>
                      <a:rPr lang="en-GB" dirty="0"/>
                      <m:t> </m:t>
                    </m:r>
                    <m:sSup>
                      <m:sSupPr>
                        <m:ctrlPr>
                          <a:rPr lang="en-GB" i="1" dirty="0">
                            <a:latin typeface="Cambria Math" panose="02040503050406030204" pitchFamily="18" charset="0"/>
                          </a:rPr>
                        </m:ctrlPr>
                      </m:sSupPr>
                      <m:e>
                        <m:r>
                          <a:rPr lang="en-GB" i="1" dirty="0">
                            <a:latin typeface="Cambria Math"/>
                          </a:rPr>
                          <m:t>𝑦</m:t>
                        </m:r>
                      </m:e>
                      <m:sup>
                        <m:r>
                          <a:rPr lang="en-GB" i="1" dirty="0">
                            <a:latin typeface="Cambria Math"/>
                          </a:rPr>
                          <m:t>(</m:t>
                        </m:r>
                        <m:r>
                          <a:rPr lang="en-GB" i="1" dirty="0">
                            <a:latin typeface="Cambria Math"/>
                          </a:rPr>
                          <m:t>𝑖</m:t>
                        </m:r>
                        <m:r>
                          <a:rPr lang="en-GB" i="1" dirty="0">
                            <a:latin typeface="Cambria Math"/>
                          </a:rPr>
                          <m:t>)</m:t>
                        </m:r>
                      </m:sup>
                    </m:sSup>
                  </m:oMath>
                </a14:m>
                <a:r>
                  <a:rPr lang="en-GB" dirty="0"/>
                  <a:t>))</a:t>
                </a:r>
              </a:p>
              <a:p>
                <a:endParaRPr lang="en-GB" dirty="0"/>
              </a:p>
              <a:p>
                <a:r>
                  <a:rPr lang="en-GB" dirty="0"/>
                  <a:t>Now set this to 0 (to locate a point of zero gradient) and solve for </a:t>
                </a:r>
                <a14:m>
                  <m:oMath xmlns:m="http://schemas.openxmlformats.org/officeDocument/2006/math">
                    <m:sSub>
                      <m:sSubPr>
                        <m:ctrlPr>
                          <a:rPr lang="en-GB" i="1" dirty="0">
                            <a:latin typeface="Cambria Math" panose="02040503050406030204" pitchFamily="18" charset="0"/>
                          </a:rPr>
                        </m:ctrlPr>
                      </m:sSubPr>
                      <m:e>
                        <m:r>
                          <a:rPr lang="en-GB" i="1">
                            <a:latin typeface="Cambria Math"/>
                            <a:ea typeface="Cambria Math"/>
                          </a:rPr>
                          <m:t>𝜃</m:t>
                        </m:r>
                      </m:e>
                      <m:sub>
                        <m:r>
                          <a:rPr lang="en-GB" i="1" dirty="0">
                            <a:latin typeface="Cambria Math"/>
                          </a:rPr>
                          <m:t>1</m:t>
                        </m:r>
                      </m:sub>
                    </m:sSub>
                  </m:oMath>
                </a14:m>
                <a:r>
                  <a:rPr lang="en-GB" dirty="0"/>
                  <a:t>.</a:t>
                </a:r>
              </a:p>
              <a:p>
                <a:r>
                  <a:rPr lang="en-GB" dirty="0"/>
                  <a:t>  </a:t>
                </a:r>
                <a14:m>
                  <m:oMath xmlns:m="http://schemas.openxmlformats.org/officeDocument/2006/math">
                    <m:f>
                      <m:fPr>
                        <m:ctrlPr>
                          <a:rPr lang="en-GB" i="1">
                            <a:latin typeface="Cambria Math" panose="02040503050406030204" pitchFamily="18" charset="0"/>
                          </a:rPr>
                        </m:ctrlPr>
                      </m:fPr>
                      <m:num>
                        <m:r>
                          <a:rPr lang="en-GB" i="1">
                            <a:latin typeface="Cambria Math"/>
                          </a:rPr>
                          <m:t>1</m:t>
                        </m:r>
                      </m:num>
                      <m:den>
                        <m:r>
                          <a:rPr lang="en-GB" i="1">
                            <a:latin typeface="Cambria Math"/>
                          </a:rPr>
                          <m:t>𝑚</m:t>
                        </m:r>
                      </m:den>
                    </m:f>
                  </m:oMath>
                </a14:m>
                <a:r>
                  <a:rPr lang="en-GB" dirty="0"/>
                  <a:t>(</a:t>
                </a:r>
                <a14:m>
                  <m:oMath xmlns:m="http://schemas.openxmlformats.org/officeDocument/2006/math">
                    <m:r>
                      <a:rPr lang="en-GB" b="0" i="1" dirty="0" smtClean="0">
                        <a:latin typeface="Cambria Math"/>
                      </a:rPr>
                      <m:t>1(</m:t>
                    </m:r>
                    <m:sSub>
                      <m:sSubPr>
                        <m:ctrlPr>
                          <a:rPr lang="en-GB" i="1">
                            <a:latin typeface="Cambria Math" panose="02040503050406030204" pitchFamily="18" charset="0"/>
                          </a:rPr>
                        </m:ctrlPr>
                      </m:sSubPr>
                      <m:e>
                        <m:r>
                          <a:rPr lang="en-GB" i="1">
                            <a:latin typeface="Cambria Math"/>
                            <a:ea typeface="Cambria Math"/>
                          </a:rPr>
                          <m:t>𝜃</m:t>
                        </m:r>
                      </m:e>
                      <m:sub>
                        <m:r>
                          <a:rPr lang="en-GB" i="1">
                            <a:latin typeface="Cambria Math"/>
                          </a:rPr>
                          <m:t>1</m:t>
                        </m:r>
                      </m:sub>
                    </m:sSub>
                  </m:oMath>
                </a14:m>
                <a:r>
                  <a:rPr lang="en-GB" dirty="0"/>
                  <a:t> - 1) +2(2</a:t>
                </a:r>
                <a14:m>
                  <m:oMath xmlns:m="http://schemas.openxmlformats.org/officeDocument/2006/math">
                    <m:sSub>
                      <m:sSubPr>
                        <m:ctrlPr>
                          <a:rPr lang="en-GB" i="1">
                            <a:latin typeface="Cambria Math" panose="02040503050406030204" pitchFamily="18" charset="0"/>
                          </a:rPr>
                        </m:ctrlPr>
                      </m:sSubPr>
                      <m:e>
                        <m:r>
                          <a:rPr lang="en-GB" i="1">
                            <a:latin typeface="Cambria Math"/>
                            <a:ea typeface="Cambria Math"/>
                          </a:rPr>
                          <m:t>𝜃</m:t>
                        </m:r>
                      </m:e>
                      <m:sub>
                        <m:r>
                          <a:rPr lang="en-GB" i="1">
                            <a:latin typeface="Cambria Math"/>
                          </a:rPr>
                          <m:t>1</m:t>
                        </m:r>
                      </m:sub>
                    </m:sSub>
                  </m:oMath>
                </a14:m>
                <a:r>
                  <a:rPr lang="en-GB" dirty="0"/>
                  <a:t>-2) + 3(3</a:t>
                </a:r>
                <a14:m>
                  <m:oMath xmlns:m="http://schemas.openxmlformats.org/officeDocument/2006/math">
                    <m:sSub>
                      <m:sSubPr>
                        <m:ctrlPr>
                          <a:rPr lang="en-GB" i="1">
                            <a:latin typeface="Cambria Math" panose="02040503050406030204" pitchFamily="18" charset="0"/>
                          </a:rPr>
                        </m:ctrlPr>
                      </m:sSubPr>
                      <m:e>
                        <m:r>
                          <a:rPr lang="en-GB" i="1">
                            <a:latin typeface="Cambria Math"/>
                            <a:ea typeface="Cambria Math"/>
                          </a:rPr>
                          <m:t>𝜃</m:t>
                        </m:r>
                      </m:e>
                      <m:sub>
                        <m:r>
                          <a:rPr lang="en-GB" i="1">
                            <a:latin typeface="Cambria Math"/>
                          </a:rPr>
                          <m:t>1</m:t>
                        </m:r>
                      </m:sub>
                    </m:sSub>
                  </m:oMath>
                </a14:m>
                <a:r>
                  <a:rPr lang="en-GB" dirty="0"/>
                  <a:t>-3)) =0, therefore </a:t>
                </a:r>
                <a14:m>
                  <m:oMath xmlns:m="http://schemas.openxmlformats.org/officeDocument/2006/math">
                    <m:sSub>
                      <m:sSubPr>
                        <m:ctrlPr>
                          <a:rPr lang="en-GB" i="1">
                            <a:latin typeface="Cambria Math" panose="02040503050406030204" pitchFamily="18" charset="0"/>
                          </a:rPr>
                        </m:ctrlPr>
                      </m:sSubPr>
                      <m:e>
                        <m:r>
                          <a:rPr lang="en-GB" i="1">
                            <a:latin typeface="Cambria Math"/>
                            <a:ea typeface="Cambria Math"/>
                          </a:rPr>
                          <m:t>𝜃</m:t>
                        </m:r>
                      </m:e>
                      <m:sub>
                        <m:r>
                          <a:rPr lang="en-GB" i="1">
                            <a:latin typeface="Cambria Math"/>
                          </a:rPr>
                          <m:t>1</m:t>
                        </m:r>
                      </m:sub>
                    </m:sSub>
                  </m:oMath>
                </a14:m>
                <a:r>
                  <a:rPr lang="en-GB" dirty="0"/>
                  <a:t> = 1.</a:t>
                </a:r>
              </a:p>
              <a:p>
                <a:endParaRPr lang="en-GB" dirty="0"/>
              </a:p>
            </p:txBody>
          </p:sp>
        </mc:Choice>
        <mc:Fallback xmlns="">
          <p:sp>
            <p:nvSpPr>
              <p:cNvPr id="3" name="TextBox 2"/>
              <p:cNvSpPr txBox="1">
                <a:spLocks noRot="1" noChangeAspect="1" noMove="1" noResize="1" noEditPoints="1" noAdjustHandles="1" noChangeArrowheads="1" noChangeShapeType="1" noTextEdit="1"/>
              </p:cNvSpPr>
              <p:nvPr/>
            </p:nvSpPr>
            <p:spPr>
              <a:xfrm>
                <a:off x="1039799" y="3501008"/>
                <a:ext cx="6984776" cy="2511200"/>
              </a:xfrm>
              <a:prstGeom prst="rect">
                <a:avLst/>
              </a:prstGeom>
              <a:blipFill rotWithShape="1">
                <a:blip r:embed="rId3"/>
                <a:stretch>
                  <a:fillRect l="-786" t="-14806"/>
                </a:stretch>
              </a:blipFill>
            </p:spPr>
            <p:txBody>
              <a:bodyPr/>
              <a:lstStyle/>
              <a:p>
                <a:r>
                  <a:rPr lang="en-GB">
                    <a:noFill/>
                  </a:rPr>
                  <a:t> </a:t>
                </a:r>
              </a:p>
            </p:txBody>
          </p:sp>
        </mc:Fallback>
      </mc:AlternateContent>
    </p:spTree>
    <p:extLst>
      <p:ext uri="{BB962C8B-B14F-4D97-AF65-F5344CB8AC3E}">
        <p14:creationId xmlns:p14="http://schemas.microsoft.com/office/powerpoint/2010/main" val="23503501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2" name="TextBox 1"/>
              <p:cNvSpPr txBox="1"/>
              <p:nvPr/>
            </p:nvSpPr>
            <p:spPr>
              <a:xfrm>
                <a:off x="611560" y="404664"/>
                <a:ext cx="7920880" cy="1477328"/>
              </a:xfrm>
              <a:prstGeom prst="rect">
                <a:avLst/>
              </a:prstGeom>
              <a:noFill/>
            </p:spPr>
            <p:txBody>
              <a:bodyPr wrap="square" rtlCol="0">
                <a:spAutoFit/>
              </a:bodyPr>
              <a:lstStyle/>
              <a:p>
                <a:r>
                  <a:rPr lang="en-GB" dirty="0"/>
                  <a:t>The last example showed us the principle behind finding the minimum of the cost function with only one variable, </a:t>
                </a:r>
                <a14:m>
                  <m:oMath xmlns:m="http://schemas.openxmlformats.org/officeDocument/2006/math">
                    <m:sSub>
                      <m:sSubPr>
                        <m:ctrlPr>
                          <a:rPr lang="en-GB" i="1">
                            <a:latin typeface="Cambria Math" panose="02040503050406030204" pitchFamily="18" charset="0"/>
                          </a:rPr>
                        </m:ctrlPr>
                      </m:sSubPr>
                      <m:e>
                        <m:r>
                          <a:rPr lang="en-GB" i="1">
                            <a:latin typeface="Cambria Math"/>
                            <a:ea typeface="Cambria Math"/>
                          </a:rPr>
                          <m:t>𝜃</m:t>
                        </m:r>
                      </m:e>
                      <m:sub>
                        <m:r>
                          <a:rPr lang="en-GB" i="1">
                            <a:latin typeface="Cambria Math"/>
                          </a:rPr>
                          <m:t>1</m:t>
                        </m:r>
                      </m:sub>
                    </m:sSub>
                  </m:oMath>
                </a14:m>
                <a:r>
                  <a:rPr lang="en-GB" dirty="0"/>
                  <a:t>  in the cost function J().  If we now used two variables (</a:t>
                </a:r>
                <a14:m>
                  <m:oMath xmlns:m="http://schemas.openxmlformats.org/officeDocument/2006/math">
                    <m:sSub>
                      <m:sSubPr>
                        <m:ctrlPr>
                          <a:rPr lang="en-GB" i="1">
                            <a:latin typeface="Cambria Math" panose="02040503050406030204" pitchFamily="18" charset="0"/>
                          </a:rPr>
                        </m:ctrlPr>
                      </m:sSubPr>
                      <m:e>
                        <m:r>
                          <a:rPr lang="en-GB" i="1">
                            <a:latin typeface="Cambria Math"/>
                            <a:ea typeface="Cambria Math"/>
                          </a:rPr>
                          <m:t>𝜃</m:t>
                        </m:r>
                      </m:e>
                      <m:sub>
                        <m:r>
                          <a:rPr lang="en-GB" b="0" i="1" smtClean="0">
                            <a:latin typeface="Cambria Math"/>
                            <a:ea typeface="Cambria Math"/>
                          </a:rPr>
                          <m:t>0</m:t>
                        </m:r>
                      </m:sub>
                    </m:sSub>
                    <m:r>
                      <a:rPr lang="en-GB" b="0" i="0" smtClean="0">
                        <a:latin typeface="Cambria Math"/>
                      </a:rPr>
                      <m:t> </m:t>
                    </m:r>
                    <m:r>
                      <m:rPr>
                        <m:sty m:val="p"/>
                      </m:rPr>
                      <a:rPr lang="en-GB" b="0" i="0" smtClean="0">
                        <a:latin typeface="Cambria Math"/>
                      </a:rPr>
                      <m:t>and</m:t>
                    </m:r>
                    <m:r>
                      <a:rPr lang="en-GB" b="0" i="0" smtClean="0">
                        <a:latin typeface="Cambria Math"/>
                      </a:rPr>
                      <m:t> </m:t>
                    </m:r>
                  </m:oMath>
                </a14:m>
                <a:r>
                  <a:rPr lang="en-GB" dirty="0"/>
                  <a:t> </a:t>
                </a:r>
                <a14:m>
                  <m:oMath xmlns:m="http://schemas.openxmlformats.org/officeDocument/2006/math">
                    <m:sSub>
                      <m:sSubPr>
                        <m:ctrlPr>
                          <a:rPr lang="en-GB" i="1">
                            <a:latin typeface="Cambria Math" panose="02040503050406030204" pitchFamily="18" charset="0"/>
                          </a:rPr>
                        </m:ctrlPr>
                      </m:sSubPr>
                      <m:e>
                        <m:r>
                          <a:rPr lang="en-GB" i="1">
                            <a:latin typeface="Cambria Math"/>
                            <a:ea typeface="Cambria Math"/>
                          </a:rPr>
                          <m:t>𝜃</m:t>
                        </m:r>
                      </m:e>
                      <m:sub>
                        <m:r>
                          <a:rPr lang="en-GB" b="0" i="1" smtClean="0">
                            <a:latin typeface="Cambria Math"/>
                            <a:ea typeface="Cambria Math"/>
                          </a:rPr>
                          <m:t>1</m:t>
                        </m:r>
                      </m:sub>
                    </m:sSub>
                  </m:oMath>
                </a14:m>
                <a:r>
                  <a:rPr lang="en-GB" dirty="0"/>
                  <a:t>) then the cost function becomes a two dimensions space and looks “bowl” shaped for our example of finding the best fit line h(x)=𝜃1*x+</a:t>
                </a:r>
                <a:r>
                  <a:rPr lang="en-GB" dirty="0">
                    <a:ea typeface="Cambria Math"/>
                  </a:rPr>
                  <a:t> </a:t>
                </a:r>
                <a14:m>
                  <m:oMath xmlns:m="http://schemas.openxmlformats.org/officeDocument/2006/math">
                    <m:r>
                      <a:rPr lang="en-GB" i="1">
                        <a:latin typeface="Cambria Math"/>
                        <a:ea typeface="Cambria Math"/>
                      </a:rPr>
                      <m:t>𝜃</m:t>
                    </m:r>
                  </m:oMath>
                </a14:m>
                <a:r>
                  <a:rPr lang="en-GB" dirty="0"/>
                  <a:t>0.</a:t>
                </a:r>
              </a:p>
              <a:p>
                <a:r>
                  <a:rPr lang="en-GB" dirty="0"/>
                  <a:t>Here is a plot representing a cost function, J as </a:t>
                </a:r>
                <a14:m>
                  <m:oMath xmlns:m="http://schemas.openxmlformats.org/officeDocument/2006/math">
                    <m:sSub>
                      <m:sSubPr>
                        <m:ctrlPr>
                          <a:rPr lang="en-GB" i="1">
                            <a:latin typeface="Cambria Math" panose="02040503050406030204" pitchFamily="18" charset="0"/>
                          </a:rPr>
                        </m:ctrlPr>
                      </m:sSubPr>
                      <m:e>
                        <m:r>
                          <a:rPr lang="en-GB" i="1">
                            <a:latin typeface="Cambria Math"/>
                            <a:ea typeface="Cambria Math"/>
                          </a:rPr>
                          <m:t>𝜃</m:t>
                        </m:r>
                      </m:e>
                      <m:sub>
                        <m:r>
                          <a:rPr lang="en-GB" b="0" i="1" smtClean="0">
                            <a:latin typeface="Cambria Math"/>
                            <a:ea typeface="Cambria Math"/>
                          </a:rPr>
                          <m:t>0</m:t>
                        </m:r>
                      </m:sub>
                    </m:sSub>
                    <m:r>
                      <a:rPr lang="en-GB">
                        <a:latin typeface="Cambria Math"/>
                      </a:rPr>
                      <m:t> </m:t>
                    </m:r>
                    <m:r>
                      <m:rPr>
                        <m:sty m:val="p"/>
                      </m:rPr>
                      <a:rPr lang="en-GB">
                        <a:latin typeface="Cambria Math"/>
                      </a:rPr>
                      <m:t>and</m:t>
                    </m:r>
                    <m:r>
                      <a:rPr lang="en-GB">
                        <a:latin typeface="Cambria Math"/>
                      </a:rPr>
                      <m:t> </m:t>
                    </m:r>
                  </m:oMath>
                </a14:m>
                <a:r>
                  <a:rPr lang="en-GB" dirty="0"/>
                  <a:t> </a:t>
                </a:r>
                <a14:m>
                  <m:oMath xmlns:m="http://schemas.openxmlformats.org/officeDocument/2006/math">
                    <m:sSub>
                      <m:sSubPr>
                        <m:ctrlPr>
                          <a:rPr lang="en-GB" i="1">
                            <a:latin typeface="Cambria Math" panose="02040503050406030204" pitchFamily="18" charset="0"/>
                          </a:rPr>
                        </m:ctrlPr>
                      </m:sSubPr>
                      <m:e>
                        <m:r>
                          <a:rPr lang="en-GB" i="1">
                            <a:latin typeface="Cambria Math"/>
                            <a:ea typeface="Cambria Math"/>
                          </a:rPr>
                          <m:t>𝜃</m:t>
                        </m:r>
                      </m:e>
                      <m:sub>
                        <m:r>
                          <a:rPr lang="en-GB" b="0" i="1" smtClean="0">
                            <a:latin typeface="Cambria Math"/>
                            <a:ea typeface="Cambria Math"/>
                          </a:rPr>
                          <m:t>1</m:t>
                        </m:r>
                      </m:sub>
                    </m:sSub>
                  </m:oMath>
                </a14:m>
                <a:r>
                  <a:rPr lang="en-GB" dirty="0"/>
                  <a:t>vary [1].  </a:t>
                </a:r>
              </a:p>
            </p:txBody>
          </p:sp>
        </mc:Choice>
        <mc:Fallback xmlns="">
          <p:sp>
            <p:nvSpPr>
              <p:cNvPr id="2" name="TextBox 1"/>
              <p:cNvSpPr txBox="1">
                <a:spLocks noRot="1" noChangeAspect="1" noMove="1" noResize="1" noEditPoints="1" noAdjustHandles="1" noChangeArrowheads="1" noChangeShapeType="1" noTextEdit="1"/>
              </p:cNvSpPr>
              <p:nvPr/>
            </p:nvSpPr>
            <p:spPr>
              <a:xfrm>
                <a:off x="611560" y="404664"/>
                <a:ext cx="7920880" cy="1477328"/>
              </a:xfrm>
              <a:prstGeom prst="rect">
                <a:avLst/>
              </a:prstGeom>
              <a:blipFill rotWithShape="1">
                <a:blip r:embed="rId2"/>
                <a:stretch>
                  <a:fillRect l="-615" t="-2058" r="-231" b="-5350"/>
                </a:stretch>
              </a:blipFill>
            </p:spPr>
            <p:txBody>
              <a:bodyPr/>
              <a:lstStyle/>
              <a:p>
                <a:r>
                  <a:rPr lang="en-GB">
                    <a:noFill/>
                  </a:rPr>
                  <a:t> </a:t>
                </a:r>
              </a:p>
            </p:txBody>
          </p:sp>
        </mc:Fallback>
      </mc:AlternateContent>
      <p:pic>
        <p:nvPicPr>
          <p:cNvPr id="102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1375" y="2205201"/>
            <a:ext cx="5602833" cy="422805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mc:AlternateContent xmlns:mc="http://schemas.openxmlformats.org/markup-compatibility/2006" xmlns:a14="http://schemas.microsoft.com/office/drawing/2010/main">
        <mc:Choice Requires="a14">
          <p:sp>
            <p:nvSpPr>
              <p:cNvPr id="3" name="TextBox 2"/>
              <p:cNvSpPr txBox="1"/>
              <p:nvPr/>
            </p:nvSpPr>
            <p:spPr>
              <a:xfrm>
                <a:off x="6876256" y="2564904"/>
                <a:ext cx="1656184" cy="3139321"/>
              </a:xfrm>
              <a:prstGeom prst="rect">
                <a:avLst/>
              </a:prstGeom>
              <a:noFill/>
            </p:spPr>
            <p:txBody>
              <a:bodyPr wrap="square" rtlCol="0">
                <a:spAutoFit/>
              </a:bodyPr>
              <a:lstStyle/>
              <a:p>
                <a:r>
                  <a:rPr lang="en-GB" dirty="0"/>
                  <a:t>The best fit occurs when J(</a:t>
                </a:r>
                <a14:m>
                  <m:oMath xmlns:m="http://schemas.openxmlformats.org/officeDocument/2006/math">
                    <m:sSub>
                      <m:sSubPr>
                        <m:ctrlPr>
                          <a:rPr lang="en-GB" i="1">
                            <a:latin typeface="Cambria Math" panose="02040503050406030204" pitchFamily="18" charset="0"/>
                          </a:rPr>
                        </m:ctrlPr>
                      </m:sSubPr>
                      <m:e>
                        <m:r>
                          <a:rPr lang="en-GB" i="1">
                            <a:latin typeface="Cambria Math"/>
                            <a:ea typeface="Cambria Math"/>
                          </a:rPr>
                          <m:t>𝜃</m:t>
                        </m:r>
                      </m:e>
                      <m:sub>
                        <m:r>
                          <a:rPr lang="en-GB" b="0" i="1" smtClean="0">
                            <a:latin typeface="Cambria Math"/>
                            <a:ea typeface="Cambria Math"/>
                          </a:rPr>
                          <m:t>0</m:t>
                        </m:r>
                      </m:sub>
                    </m:sSub>
                    <m:r>
                      <a:rPr lang="en-GB">
                        <a:latin typeface="Cambria Math"/>
                      </a:rPr>
                      <m:t>, </m:t>
                    </m:r>
                    <m:sSub>
                      <m:sSubPr>
                        <m:ctrlPr>
                          <a:rPr lang="en-GB" i="1">
                            <a:latin typeface="Cambria Math" panose="02040503050406030204" pitchFamily="18" charset="0"/>
                          </a:rPr>
                        </m:ctrlPr>
                      </m:sSubPr>
                      <m:e>
                        <m:r>
                          <a:rPr lang="en-GB" i="1">
                            <a:latin typeface="Cambria Math"/>
                            <a:ea typeface="Cambria Math"/>
                          </a:rPr>
                          <m:t>𝜃</m:t>
                        </m:r>
                      </m:e>
                      <m:sub>
                        <m:r>
                          <a:rPr lang="en-GB" b="0" i="1" smtClean="0">
                            <a:latin typeface="Cambria Math"/>
                            <a:ea typeface="Cambria Math"/>
                          </a:rPr>
                          <m:t>1</m:t>
                        </m:r>
                      </m:sub>
                    </m:sSub>
                  </m:oMath>
                </a14:m>
                <a:r>
                  <a:rPr lang="en-GB" dirty="0"/>
                  <a:t>) is a minimum-  i.e. at the lowest point.  This occurs for our example </a:t>
                </a:r>
              </a:p>
              <a:p>
                <a:r>
                  <a:rPr lang="en-GB" dirty="0"/>
                  <a:t>when </a:t>
                </a:r>
                <a14:m>
                  <m:oMath xmlns:m="http://schemas.openxmlformats.org/officeDocument/2006/math">
                    <m:sSub>
                      <m:sSubPr>
                        <m:ctrlPr>
                          <a:rPr lang="en-GB" i="1">
                            <a:latin typeface="Cambria Math" panose="02040503050406030204" pitchFamily="18" charset="0"/>
                          </a:rPr>
                        </m:ctrlPr>
                      </m:sSubPr>
                      <m:e>
                        <m:r>
                          <a:rPr lang="en-GB" i="1">
                            <a:latin typeface="Cambria Math"/>
                            <a:ea typeface="Cambria Math"/>
                          </a:rPr>
                          <m:t>𝜃</m:t>
                        </m:r>
                      </m:e>
                      <m:sub>
                        <m:r>
                          <a:rPr lang="en-GB" b="0" i="1" smtClean="0">
                            <a:latin typeface="Cambria Math"/>
                            <a:ea typeface="Cambria Math"/>
                          </a:rPr>
                          <m:t>0</m:t>
                        </m:r>
                      </m:sub>
                    </m:sSub>
                    <m:r>
                      <a:rPr lang="en-GB" b="0" i="1" smtClean="0">
                        <a:latin typeface="Cambria Math"/>
                      </a:rPr>
                      <m:t>=</m:t>
                    </m:r>
                    <m:r>
                      <a:rPr lang="en-GB" b="0" i="0" smtClean="0">
                        <a:latin typeface="Cambria Math"/>
                      </a:rPr>
                      <m:t>0</m:t>
                    </m:r>
                    <m:r>
                      <a:rPr lang="en-GB">
                        <a:latin typeface="Cambria Math"/>
                      </a:rPr>
                      <m:t> </m:t>
                    </m:r>
                    <m:r>
                      <m:rPr>
                        <m:sty m:val="p"/>
                      </m:rPr>
                      <a:rPr lang="en-GB">
                        <a:latin typeface="Cambria Math"/>
                      </a:rPr>
                      <m:t>and</m:t>
                    </m:r>
                    <m:r>
                      <a:rPr lang="en-GB">
                        <a:latin typeface="Cambria Math"/>
                      </a:rPr>
                      <m:t> </m:t>
                    </m:r>
                  </m:oMath>
                </a14:m>
                <a:r>
                  <a:rPr lang="en-GB" dirty="0"/>
                  <a:t> </a:t>
                </a:r>
                <a14:m>
                  <m:oMath xmlns:m="http://schemas.openxmlformats.org/officeDocument/2006/math">
                    <m:sSub>
                      <m:sSubPr>
                        <m:ctrlPr>
                          <a:rPr lang="en-GB" i="1">
                            <a:latin typeface="Cambria Math" panose="02040503050406030204" pitchFamily="18" charset="0"/>
                          </a:rPr>
                        </m:ctrlPr>
                      </m:sSubPr>
                      <m:e>
                        <m:r>
                          <a:rPr lang="en-GB" i="1">
                            <a:latin typeface="Cambria Math"/>
                            <a:ea typeface="Cambria Math"/>
                          </a:rPr>
                          <m:t>𝜃</m:t>
                        </m:r>
                      </m:e>
                      <m:sub>
                        <m:r>
                          <a:rPr lang="en-GB" b="0" i="1" smtClean="0">
                            <a:latin typeface="Cambria Math"/>
                            <a:ea typeface="Cambria Math"/>
                          </a:rPr>
                          <m:t>1</m:t>
                        </m:r>
                      </m:sub>
                    </m:sSub>
                    <m:r>
                      <a:rPr lang="en-GB" b="0" i="0" smtClean="0">
                        <a:latin typeface="Cambria Math"/>
                        <a:ea typeface="Cambria Math"/>
                      </a:rPr>
                      <m:t>=1</m:t>
                    </m:r>
                  </m:oMath>
                </a14:m>
                <a:r>
                  <a:rPr lang="en-GB" dirty="0"/>
                  <a:t>.</a:t>
                </a:r>
              </a:p>
            </p:txBody>
          </p:sp>
        </mc:Choice>
        <mc:Fallback xmlns="">
          <p:sp>
            <p:nvSpPr>
              <p:cNvPr id="3" name="TextBox 2"/>
              <p:cNvSpPr txBox="1">
                <a:spLocks noRot="1" noChangeAspect="1" noMove="1" noResize="1" noEditPoints="1" noAdjustHandles="1" noChangeArrowheads="1" noChangeShapeType="1" noTextEdit="1"/>
              </p:cNvSpPr>
              <p:nvPr/>
            </p:nvSpPr>
            <p:spPr>
              <a:xfrm>
                <a:off x="6876256" y="2564904"/>
                <a:ext cx="1656184" cy="3139321"/>
              </a:xfrm>
              <a:prstGeom prst="rect">
                <a:avLst/>
              </a:prstGeom>
              <a:blipFill rotWithShape="1">
                <a:blip r:embed="rId4"/>
                <a:stretch>
                  <a:fillRect l="-3309" t="-971" b="-2136"/>
                </a:stretch>
              </a:blipFill>
            </p:spPr>
            <p:txBody>
              <a:bodyPr/>
              <a:lstStyle/>
              <a:p>
                <a:r>
                  <a:rPr lang="en-GB">
                    <a:noFill/>
                  </a:rPr>
                  <a:t> </a:t>
                </a:r>
              </a:p>
            </p:txBody>
          </p:sp>
        </mc:Fallback>
      </mc:AlternateContent>
    </p:spTree>
    <p:extLst>
      <p:ext uri="{BB962C8B-B14F-4D97-AF65-F5344CB8AC3E}">
        <p14:creationId xmlns:p14="http://schemas.microsoft.com/office/powerpoint/2010/main" val="31129472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3" name="TextBox 2"/>
              <p:cNvSpPr txBox="1"/>
              <p:nvPr/>
            </p:nvSpPr>
            <p:spPr>
              <a:xfrm>
                <a:off x="539552" y="620688"/>
                <a:ext cx="8021488" cy="5632311"/>
              </a:xfrm>
              <a:prstGeom prst="rect">
                <a:avLst/>
              </a:prstGeom>
              <a:noFill/>
            </p:spPr>
            <p:txBody>
              <a:bodyPr wrap="square" rtlCol="0">
                <a:spAutoFit/>
              </a:bodyPr>
              <a:lstStyle/>
              <a:p>
                <a:r>
                  <a:rPr lang="en-GB" dirty="0"/>
                  <a:t>There is a method that can be used to solve the cost function equation exactly (it’s called the normal equations method), but this method becomes increasing slow as the size of the data increases.  The general idea is to write down a set of equations linear  in </a:t>
                </a:r>
                <a14:m>
                  <m:oMath xmlns:m="http://schemas.openxmlformats.org/officeDocument/2006/math">
                    <m:sSub>
                      <m:sSubPr>
                        <m:ctrlPr>
                          <a:rPr lang="en-GB" i="1">
                            <a:latin typeface="Cambria Math" panose="02040503050406030204" pitchFamily="18" charset="0"/>
                          </a:rPr>
                        </m:ctrlPr>
                      </m:sSubPr>
                      <m:e>
                        <m:r>
                          <a:rPr lang="en-GB" i="1">
                            <a:latin typeface="Cambria Math"/>
                            <a:ea typeface="Cambria Math"/>
                          </a:rPr>
                          <m:t>𝜃</m:t>
                        </m:r>
                      </m:e>
                      <m:sub/>
                    </m:sSub>
                  </m:oMath>
                </a14:m>
                <a:r>
                  <a:rPr lang="en-GB" dirty="0"/>
                  <a:t> , each equation representing a line with </a:t>
                </a:r>
                <a14:m>
                  <m:oMath xmlns:m="http://schemas.openxmlformats.org/officeDocument/2006/math">
                    <m:sSub>
                      <m:sSubPr>
                        <m:ctrlPr>
                          <a:rPr lang="en-GB" i="1">
                            <a:latin typeface="Cambria Math" panose="02040503050406030204" pitchFamily="18" charset="0"/>
                          </a:rPr>
                        </m:ctrlPr>
                      </m:sSubPr>
                      <m:e>
                        <m:r>
                          <a:rPr lang="en-GB" i="1">
                            <a:latin typeface="Cambria Math"/>
                            <a:ea typeface="Cambria Math"/>
                          </a:rPr>
                          <m:t>𝜃</m:t>
                        </m:r>
                      </m:e>
                      <m:sub>
                        <m:r>
                          <a:rPr lang="en-GB" i="1">
                            <a:latin typeface="Cambria Math"/>
                            <a:ea typeface="Cambria Math"/>
                          </a:rPr>
                          <m:t>0</m:t>
                        </m:r>
                      </m:sub>
                    </m:sSub>
                    <m:r>
                      <a:rPr lang="en-GB" b="0" i="0" smtClean="0">
                        <a:latin typeface="Cambria Math"/>
                        <a:ea typeface="Cambria Math"/>
                      </a:rPr>
                      <m:t>,</m:t>
                    </m:r>
                  </m:oMath>
                </a14:m>
                <a:r>
                  <a:rPr lang="en-GB" dirty="0"/>
                  <a:t> </a:t>
                </a:r>
                <a14:m>
                  <m:oMath xmlns:m="http://schemas.openxmlformats.org/officeDocument/2006/math">
                    <m:sSub>
                      <m:sSubPr>
                        <m:ctrlPr>
                          <a:rPr lang="en-GB" i="1">
                            <a:latin typeface="Cambria Math" panose="02040503050406030204" pitchFamily="18" charset="0"/>
                          </a:rPr>
                        </m:ctrlPr>
                      </m:sSubPr>
                      <m:e>
                        <m:r>
                          <a:rPr lang="en-GB" i="1">
                            <a:latin typeface="Cambria Math"/>
                            <a:ea typeface="Cambria Math"/>
                          </a:rPr>
                          <m:t>𝜃</m:t>
                        </m:r>
                      </m:e>
                      <m:sub>
                        <m:r>
                          <a:rPr lang="en-GB" i="1">
                            <a:latin typeface="Cambria Math"/>
                            <a:ea typeface="Cambria Math"/>
                          </a:rPr>
                          <m:t>1</m:t>
                        </m:r>
                      </m:sub>
                    </m:sSub>
                  </m:oMath>
                </a14:m>
                <a:r>
                  <a:rPr lang="en-GB" dirty="0"/>
                  <a:t>, x and y  where x and y are the training data.  </a:t>
                </a:r>
                <a:r>
                  <a:rPr lang="en-GB" dirty="0" err="1"/>
                  <a:t>Eg</a:t>
                </a:r>
                <a:r>
                  <a:rPr lang="en-GB" dirty="0"/>
                  <a:t>,</a:t>
                </a:r>
              </a:p>
              <a:p>
                <a:r>
                  <a:rPr lang="en-GB" dirty="0"/>
                  <a:t>if the training data is</a:t>
                </a:r>
                <a:r>
                  <a:rPr lang="en-GB" dirty="0">
                    <a:sym typeface="Wingdings" panose="05000000000000000000" pitchFamily="2" charset="2"/>
                  </a:rPr>
                  <a:t> (1,2), (2,4), (3,6) and (4,8) then the set of equations is: </a:t>
                </a:r>
              </a:p>
              <a:p>
                <a14:m>
                  <m:oMath xmlns:m="http://schemas.openxmlformats.org/officeDocument/2006/math">
                    <m:sSub>
                      <m:sSubPr>
                        <m:ctrlPr>
                          <a:rPr lang="en-GB" i="1">
                            <a:latin typeface="Cambria Math" panose="02040503050406030204" pitchFamily="18" charset="0"/>
                          </a:rPr>
                        </m:ctrlPr>
                      </m:sSubPr>
                      <m:e>
                        <m:r>
                          <a:rPr lang="en-GB" i="1">
                            <a:latin typeface="Cambria Math"/>
                            <a:ea typeface="Cambria Math"/>
                          </a:rPr>
                          <m:t>𝜃</m:t>
                        </m:r>
                      </m:e>
                      <m:sub>
                        <m:r>
                          <a:rPr lang="en-GB" i="1">
                            <a:latin typeface="Cambria Math"/>
                            <a:ea typeface="Cambria Math"/>
                          </a:rPr>
                          <m:t>0</m:t>
                        </m:r>
                      </m:sub>
                    </m:sSub>
                    <m:r>
                      <a:rPr lang="en-GB">
                        <a:latin typeface="Cambria Math"/>
                      </a:rPr>
                      <m:t> </m:t>
                    </m:r>
                  </m:oMath>
                </a14:m>
                <a:r>
                  <a:rPr lang="en-GB" dirty="0"/>
                  <a:t> + 1</a:t>
                </a:r>
                <a14:m>
                  <m:oMath xmlns:m="http://schemas.openxmlformats.org/officeDocument/2006/math">
                    <m:sSub>
                      <m:sSubPr>
                        <m:ctrlPr>
                          <a:rPr lang="en-GB" i="1">
                            <a:latin typeface="Cambria Math" panose="02040503050406030204" pitchFamily="18" charset="0"/>
                          </a:rPr>
                        </m:ctrlPr>
                      </m:sSubPr>
                      <m:e>
                        <m:r>
                          <a:rPr lang="en-GB" i="1">
                            <a:latin typeface="Cambria Math"/>
                            <a:ea typeface="Cambria Math"/>
                          </a:rPr>
                          <m:t>𝜃</m:t>
                        </m:r>
                      </m:e>
                      <m:sub>
                        <m:r>
                          <a:rPr lang="en-GB" i="1">
                            <a:latin typeface="Cambria Math"/>
                            <a:ea typeface="Cambria Math"/>
                          </a:rPr>
                          <m:t>1</m:t>
                        </m:r>
                      </m:sub>
                    </m:sSub>
                    <m:r>
                      <a:rPr lang="en-GB" b="0" i="1" smtClean="0">
                        <a:latin typeface="Cambria Math"/>
                        <a:ea typeface="Cambria Math"/>
                      </a:rPr>
                      <m:t>=2</m:t>
                    </m:r>
                  </m:oMath>
                </a14:m>
                <a:endParaRPr lang="en-GB" dirty="0"/>
              </a:p>
              <a:p>
                <a14:m>
                  <m:oMath xmlns:m="http://schemas.openxmlformats.org/officeDocument/2006/math">
                    <m:sSub>
                      <m:sSubPr>
                        <m:ctrlPr>
                          <a:rPr lang="en-GB" i="1">
                            <a:latin typeface="Cambria Math" panose="02040503050406030204" pitchFamily="18" charset="0"/>
                          </a:rPr>
                        </m:ctrlPr>
                      </m:sSubPr>
                      <m:e>
                        <m:r>
                          <a:rPr lang="en-GB" i="1">
                            <a:latin typeface="Cambria Math"/>
                            <a:ea typeface="Cambria Math"/>
                          </a:rPr>
                          <m:t>𝜃</m:t>
                        </m:r>
                      </m:e>
                      <m:sub>
                        <m:r>
                          <a:rPr lang="en-GB" i="1">
                            <a:latin typeface="Cambria Math"/>
                            <a:ea typeface="Cambria Math"/>
                          </a:rPr>
                          <m:t>0</m:t>
                        </m:r>
                      </m:sub>
                    </m:sSub>
                    <m:r>
                      <a:rPr lang="en-GB">
                        <a:latin typeface="Cambria Math"/>
                      </a:rPr>
                      <m:t> </m:t>
                    </m:r>
                  </m:oMath>
                </a14:m>
                <a:r>
                  <a:rPr lang="en-GB" dirty="0"/>
                  <a:t> + 2</a:t>
                </a:r>
                <a14:m>
                  <m:oMath xmlns:m="http://schemas.openxmlformats.org/officeDocument/2006/math">
                    <m:sSub>
                      <m:sSubPr>
                        <m:ctrlPr>
                          <a:rPr lang="en-GB" i="1" smtClean="0">
                            <a:latin typeface="Cambria Math" panose="02040503050406030204" pitchFamily="18" charset="0"/>
                          </a:rPr>
                        </m:ctrlPr>
                      </m:sSubPr>
                      <m:e>
                        <m:r>
                          <a:rPr lang="en-GB" i="1">
                            <a:latin typeface="Cambria Math"/>
                            <a:ea typeface="Cambria Math"/>
                          </a:rPr>
                          <m:t>𝜃</m:t>
                        </m:r>
                      </m:e>
                      <m:sub>
                        <m:r>
                          <a:rPr lang="en-GB" i="1">
                            <a:latin typeface="Cambria Math"/>
                            <a:ea typeface="Cambria Math"/>
                          </a:rPr>
                          <m:t>1</m:t>
                        </m:r>
                      </m:sub>
                    </m:sSub>
                    <m:r>
                      <a:rPr lang="en-GB" i="1">
                        <a:latin typeface="Cambria Math"/>
                        <a:ea typeface="Cambria Math"/>
                      </a:rPr>
                      <m:t>=</m:t>
                    </m:r>
                    <m:r>
                      <a:rPr lang="en-GB" b="0" i="1" smtClean="0">
                        <a:latin typeface="Cambria Math"/>
                        <a:ea typeface="Cambria Math"/>
                      </a:rPr>
                      <m:t>4</m:t>
                    </m:r>
                  </m:oMath>
                </a14:m>
                <a:endParaRPr lang="en-GB" dirty="0"/>
              </a:p>
              <a:p>
                <a14:m>
                  <m:oMath xmlns:m="http://schemas.openxmlformats.org/officeDocument/2006/math">
                    <m:sSub>
                      <m:sSubPr>
                        <m:ctrlPr>
                          <a:rPr lang="en-GB" i="1">
                            <a:latin typeface="Cambria Math" panose="02040503050406030204" pitchFamily="18" charset="0"/>
                          </a:rPr>
                        </m:ctrlPr>
                      </m:sSubPr>
                      <m:e>
                        <m:r>
                          <a:rPr lang="en-GB" i="1">
                            <a:latin typeface="Cambria Math"/>
                            <a:ea typeface="Cambria Math"/>
                          </a:rPr>
                          <m:t>𝜃</m:t>
                        </m:r>
                      </m:e>
                      <m:sub>
                        <m:r>
                          <a:rPr lang="en-GB" i="1">
                            <a:latin typeface="Cambria Math"/>
                            <a:ea typeface="Cambria Math"/>
                          </a:rPr>
                          <m:t>0</m:t>
                        </m:r>
                      </m:sub>
                    </m:sSub>
                    <m:r>
                      <a:rPr lang="en-GB">
                        <a:latin typeface="Cambria Math"/>
                      </a:rPr>
                      <m:t> </m:t>
                    </m:r>
                  </m:oMath>
                </a14:m>
                <a:r>
                  <a:rPr lang="en-GB" dirty="0"/>
                  <a:t> +3</a:t>
                </a:r>
                <a14:m>
                  <m:oMath xmlns:m="http://schemas.openxmlformats.org/officeDocument/2006/math">
                    <m:sSub>
                      <m:sSubPr>
                        <m:ctrlPr>
                          <a:rPr lang="en-GB" i="1" smtClean="0">
                            <a:latin typeface="Cambria Math" panose="02040503050406030204" pitchFamily="18" charset="0"/>
                          </a:rPr>
                        </m:ctrlPr>
                      </m:sSubPr>
                      <m:e>
                        <m:r>
                          <a:rPr lang="en-GB" i="1">
                            <a:latin typeface="Cambria Math"/>
                            <a:ea typeface="Cambria Math"/>
                          </a:rPr>
                          <m:t>𝜃</m:t>
                        </m:r>
                      </m:e>
                      <m:sub>
                        <m:r>
                          <a:rPr lang="en-GB" i="1">
                            <a:latin typeface="Cambria Math"/>
                            <a:ea typeface="Cambria Math"/>
                          </a:rPr>
                          <m:t>1</m:t>
                        </m:r>
                      </m:sub>
                    </m:sSub>
                    <m:r>
                      <a:rPr lang="en-GB" i="1">
                        <a:latin typeface="Cambria Math"/>
                        <a:ea typeface="Cambria Math"/>
                      </a:rPr>
                      <m:t>=</m:t>
                    </m:r>
                    <m:r>
                      <a:rPr lang="en-GB" b="0" i="1" smtClean="0">
                        <a:latin typeface="Cambria Math"/>
                        <a:ea typeface="Cambria Math"/>
                      </a:rPr>
                      <m:t>6</m:t>
                    </m:r>
                  </m:oMath>
                </a14:m>
                <a:endParaRPr lang="en-GB" dirty="0"/>
              </a:p>
              <a:p>
                <a14:m>
                  <m:oMath xmlns:m="http://schemas.openxmlformats.org/officeDocument/2006/math">
                    <m:sSub>
                      <m:sSubPr>
                        <m:ctrlPr>
                          <a:rPr lang="en-GB" i="1">
                            <a:latin typeface="Cambria Math" panose="02040503050406030204" pitchFamily="18" charset="0"/>
                          </a:rPr>
                        </m:ctrlPr>
                      </m:sSubPr>
                      <m:e>
                        <m:r>
                          <a:rPr lang="en-GB" i="1">
                            <a:latin typeface="Cambria Math"/>
                            <a:ea typeface="Cambria Math"/>
                          </a:rPr>
                          <m:t>𝜃</m:t>
                        </m:r>
                      </m:e>
                      <m:sub>
                        <m:r>
                          <a:rPr lang="en-GB" i="1">
                            <a:latin typeface="Cambria Math"/>
                            <a:ea typeface="Cambria Math"/>
                          </a:rPr>
                          <m:t>0</m:t>
                        </m:r>
                      </m:sub>
                    </m:sSub>
                    <m:r>
                      <a:rPr lang="en-GB">
                        <a:latin typeface="Cambria Math"/>
                      </a:rPr>
                      <m:t> </m:t>
                    </m:r>
                  </m:oMath>
                </a14:m>
                <a:r>
                  <a:rPr lang="en-GB" dirty="0"/>
                  <a:t> + 4</a:t>
                </a:r>
                <a14:m>
                  <m:oMath xmlns:m="http://schemas.openxmlformats.org/officeDocument/2006/math">
                    <m:sSub>
                      <m:sSubPr>
                        <m:ctrlPr>
                          <a:rPr lang="en-GB" i="1">
                            <a:latin typeface="Cambria Math" panose="02040503050406030204" pitchFamily="18" charset="0"/>
                          </a:rPr>
                        </m:ctrlPr>
                      </m:sSubPr>
                      <m:e>
                        <m:r>
                          <a:rPr lang="en-GB" i="1">
                            <a:latin typeface="Cambria Math"/>
                            <a:ea typeface="Cambria Math"/>
                          </a:rPr>
                          <m:t>𝜃</m:t>
                        </m:r>
                      </m:e>
                      <m:sub>
                        <m:r>
                          <a:rPr lang="en-GB" i="1">
                            <a:latin typeface="Cambria Math"/>
                            <a:ea typeface="Cambria Math"/>
                          </a:rPr>
                          <m:t>1</m:t>
                        </m:r>
                      </m:sub>
                    </m:sSub>
                    <m:r>
                      <a:rPr lang="en-GB" i="1">
                        <a:latin typeface="Cambria Math"/>
                        <a:ea typeface="Cambria Math"/>
                      </a:rPr>
                      <m:t>=</m:t>
                    </m:r>
                    <m:r>
                      <a:rPr lang="en-GB" b="0" i="1" smtClean="0">
                        <a:latin typeface="Cambria Math"/>
                        <a:ea typeface="Cambria Math"/>
                      </a:rPr>
                      <m:t>8</m:t>
                    </m:r>
                  </m:oMath>
                </a14:m>
                <a:endParaRPr lang="en-GB" dirty="0"/>
              </a:p>
              <a:p>
                <a:r>
                  <a:rPr lang="en-GB" dirty="0"/>
                  <a:t>And solve for </a:t>
                </a:r>
                <a14:m>
                  <m:oMath xmlns:m="http://schemas.openxmlformats.org/officeDocument/2006/math">
                    <m:sSub>
                      <m:sSubPr>
                        <m:ctrlPr>
                          <a:rPr lang="en-GB" i="1">
                            <a:latin typeface="Cambria Math" panose="02040503050406030204" pitchFamily="18" charset="0"/>
                          </a:rPr>
                        </m:ctrlPr>
                      </m:sSubPr>
                      <m:e>
                        <m:r>
                          <a:rPr lang="en-GB" i="1">
                            <a:latin typeface="Cambria Math"/>
                            <a:ea typeface="Cambria Math"/>
                          </a:rPr>
                          <m:t>𝜃</m:t>
                        </m:r>
                      </m:e>
                      <m:sub>
                        <m:r>
                          <a:rPr lang="en-GB" b="0" i="1" smtClean="0">
                            <a:latin typeface="Cambria Math"/>
                            <a:ea typeface="Cambria Math"/>
                          </a:rPr>
                          <m:t>0</m:t>
                        </m:r>
                      </m:sub>
                    </m:sSub>
                  </m:oMath>
                </a14:m>
                <a:r>
                  <a:rPr lang="en-GB" dirty="0"/>
                  <a:t> and </a:t>
                </a:r>
                <a14:m>
                  <m:oMath xmlns:m="http://schemas.openxmlformats.org/officeDocument/2006/math">
                    <m:sSub>
                      <m:sSubPr>
                        <m:ctrlPr>
                          <a:rPr lang="en-GB" i="1">
                            <a:latin typeface="Cambria Math" panose="02040503050406030204" pitchFamily="18" charset="0"/>
                          </a:rPr>
                        </m:ctrlPr>
                      </m:sSubPr>
                      <m:e>
                        <m:r>
                          <a:rPr lang="en-GB" i="1">
                            <a:latin typeface="Cambria Math"/>
                            <a:ea typeface="Cambria Math"/>
                          </a:rPr>
                          <m:t>𝜃</m:t>
                        </m:r>
                      </m:e>
                      <m:sub>
                        <m:r>
                          <a:rPr lang="en-GB" i="1">
                            <a:latin typeface="Cambria Math"/>
                            <a:ea typeface="Cambria Math"/>
                          </a:rPr>
                          <m:t>1</m:t>
                        </m:r>
                      </m:sub>
                    </m:sSub>
                  </m:oMath>
                </a14:m>
                <a:r>
                  <a:rPr lang="en-GB" dirty="0"/>
                  <a:t>.</a:t>
                </a:r>
              </a:p>
              <a:p>
                <a:endParaRPr lang="en-GB" dirty="0"/>
              </a:p>
              <a:p>
                <a:r>
                  <a:rPr lang="en-GB" dirty="0"/>
                  <a:t>Note that this system of equations is over determined.</a:t>
                </a:r>
              </a:p>
              <a:p>
                <a:endParaRPr lang="en-GB" dirty="0"/>
              </a:p>
              <a:p>
                <a:r>
                  <a:rPr lang="en-GB" dirty="0"/>
                  <a:t>A better way to find </a:t>
                </a:r>
                <a14:m>
                  <m:oMath xmlns:m="http://schemas.openxmlformats.org/officeDocument/2006/math">
                    <m:sSub>
                      <m:sSubPr>
                        <m:ctrlPr>
                          <a:rPr lang="en-GB" i="1">
                            <a:latin typeface="Cambria Math" panose="02040503050406030204" pitchFamily="18" charset="0"/>
                          </a:rPr>
                        </m:ctrlPr>
                      </m:sSubPr>
                      <m:e>
                        <m:r>
                          <a:rPr lang="en-GB" i="1">
                            <a:latin typeface="Cambria Math"/>
                            <a:ea typeface="Cambria Math"/>
                          </a:rPr>
                          <m:t>𝜃</m:t>
                        </m:r>
                      </m:e>
                      <m:sub>
                        <m:r>
                          <a:rPr lang="en-GB" i="1">
                            <a:latin typeface="Cambria Math"/>
                            <a:ea typeface="Cambria Math"/>
                          </a:rPr>
                          <m:t>0</m:t>
                        </m:r>
                      </m:sub>
                    </m:sSub>
                    <m:r>
                      <a:rPr lang="en-GB">
                        <a:latin typeface="Cambria Math"/>
                      </a:rPr>
                      <m:t> </m:t>
                    </m:r>
                    <m:r>
                      <m:rPr>
                        <m:sty m:val="p"/>
                      </m:rPr>
                      <a:rPr lang="en-GB">
                        <a:latin typeface="Cambria Math"/>
                      </a:rPr>
                      <m:t>and</m:t>
                    </m:r>
                    <m:r>
                      <a:rPr lang="en-GB">
                        <a:latin typeface="Cambria Math"/>
                      </a:rPr>
                      <m:t> </m:t>
                    </m:r>
                  </m:oMath>
                </a14:m>
                <a:r>
                  <a:rPr lang="en-GB" dirty="0"/>
                  <a:t> </a:t>
                </a:r>
                <a14:m>
                  <m:oMath xmlns:m="http://schemas.openxmlformats.org/officeDocument/2006/math">
                    <m:sSub>
                      <m:sSubPr>
                        <m:ctrlPr>
                          <a:rPr lang="en-GB" i="1">
                            <a:latin typeface="Cambria Math" panose="02040503050406030204" pitchFamily="18" charset="0"/>
                          </a:rPr>
                        </m:ctrlPr>
                      </m:sSubPr>
                      <m:e>
                        <m:r>
                          <a:rPr lang="en-GB" i="1">
                            <a:latin typeface="Cambria Math"/>
                            <a:ea typeface="Cambria Math"/>
                          </a:rPr>
                          <m:t>𝜃</m:t>
                        </m:r>
                      </m:e>
                      <m:sub>
                        <m:r>
                          <a:rPr lang="en-GB" i="1">
                            <a:latin typeface="Cambria Math"/>
                            <a:ea typeface="Cambria Math"/>
                          </a:rPr>
                          <m:t>1</m:t>
                        </m:r>
                      </m:sub>
                    </m:sSub>
                  </m:oMath>
                </a14:m>
                <a:r>
                  <a:rPr lang="en-GB" dirty="0"/>
                  <a:t> for real systems with a lot of training data is to use gradient descent.  This method is very useful in several machine learning algorithms, not just in regression.  Why? Because it finds good solutions where the cost function is complex with several local minima (remember hill climbing) and can be used where a closed form solution (that finds a solution in a fixed number of steps) is not possible.  Gradient descent method is an iterative method.</a:t>
                </a:r>
              </a:p>
            </p:txBody>
          </p:sp>
        </mc:Choice>
        <mc:Fallback xmlns="">
          <p:sp>
            <p:nvSpPr>
              <p:cNvPr id="3" name="TextBox 2"/>
              <p:cNvSpPr txBox="1">
                <a:spLocks noRot="1" noChangeAspect="1" noMove="1" noResize="1" noEditPoints="1" noAdjustHandles="1" noChangeArrowheads="1" noChangeShapeType="1" noTextEdit="1"/>
              </p:cNvSpPr>
              <p:nvPr/>
            </p:nvSpPr>
            <p:spPr>
              <a:xfrm>
                <a:off x="539552" y="620688"/>
                <a:ext cx="8021488" cy="5632311"/>
              </a:xfrm>
              <a:prstGeom prst="rect">
                <a:avLst/>
              </a:prstGeom>
              <a:blipFill rotWithShape="1">
                <a:blip r:embed="rId2"/>
                <a:stretch>
                  <a:fillRect l="-684" t="-541" r="-1141" b="-758"/>
                </a:stretch>
              </a:blipFill>
            </p:spPr>
            <p:txBody>
              <a:bodyPr/>
              <a:lstStyle/>
              <a:p>
                <a:r>
                  <a:rPr lang="en-GB">
                    <a:noFill/>
                  </a:rPr>
                  <a:t> </a:t>
                </a:r>
              </a:p>
            </p:txBody>
          </p:sp>
        </mc:Fallback>
      </mc:AlternateContent>
    </p:spTree>
    <p:extLst>
      <p:ext uri="{BB962C8B-B14F-4D97-AF65-F5344CB8AC3E}">
        <p14:creationId xmlns:p14="http://schemas.microsoft.com/office/powerpoint/2010/main" val="204612341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971600" y="764704"/>
            <a:ext cx="6768752" cy="2585323"/>
          </a:xfrm>
          <a:prstGeom prst="rect">
            <a:avLst/>
          </a:prstGeom>
          <a:noFill/>
        </p:spPr>
        <p:txBody>
          <a:bodyPr wrap="square" rtlCol="0">
            <a:spAutoFit/>
          </a:bodyPr>
          <a:lstStyle/>
          <a:p>
            <a:r>
              <a:rPr lang="en-GB" dirty="0"/>
              <a:t>References:</a:t>
            </a:r>
          </a:p>
          <a:p>
            <a:r>
              <a:rPr lang="en-GB" dirty="0"/>
              <a:t>[1] Machine Learning,  Andrew Ng, Stanford University, </a:t>
            </a:r>
            <a:r>
              <a:rPr lang="en-GB" dirty="0">
                <a:hlinkClick r:id="rId2"/>
              </a:rPr>
              <a:t>https://www.coursera.org/learn/machine-learning/</a:t>
            </a:r>
            <a:endParaRPr lang="en-GB" dirty="0"/>
          </a:p>
          <a:p>
            <a:endParaRPr lang="en-GB" dirty="0"/>
          </a:p>
          <a:p>
            <a:r>
              <a:rPr lang="en-GB" dirty="0"/>
              <a:t>[2] Pattern Recognition and Machine Learning (Information Science and Statistics),.2nd  Edition, C Bishop - Springer, New York, 2007</a:t>
            </a:r>
          </a:p>
          <a:p>
            <a:endParaRPr lang="en-GB" dirty="0"/>
          </a:p>
          <a:p>
            <a:r>
              <a:rPr lang="en-GB" dirty="0"/>
              <a:t>[3] Wikipedia</a:t>
            </a:r>
          </a:p>
          <a:p>
            <a:endParaRPr lang="en-GB" dirty="0"/>
          </a:p>
        </p:txBody>
      </p:sp>
    </p:spTree>
    <p:extLst>
      <p:ext uri="{BB962C8B-B14F-4D97-AF65-F5344CB8AC3E}">
        <p14:creationId xmlns:p14="http://schemas.microsoft.com/office/powerpoint/2010/main" val="255478776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20933</TotalTime>
  <Words>1646</Words>
  <Application>Microsoft Office PowerPoint</Application>
  <PresentationFormat>On-screen Show (4:3)</PresentationFormat>
  <Paragraphs>197</Paragraphs>
  <Slides>20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20</vt:i4>
      </vt:variant>
    </vt:vector>
  </HeadingPairs>
  <TitlesOfParts>
    <vt:vector size="25" baseType="lpstr">
      <vt:lpstr>Arial</vt:lpstr>
      <vt:lpstr>Calibri</vt:lpstr>
      <vt:lpstr>Cambria Math</vt:lpstr>
      <vt:lpstr>Symbol</vt:lpstr>
      <vt:lpstr>Office Theme</vt:lpstr>
      <vt:lpstr>Machine Learning</vt:lpstr>
      <vt:lpstr>Definition of Machine Learning</vt:lpstr>
      <vt:lpstr>Machine Learning solves these kind of problems:-</vt:lpstr>
      <vt:lpstr>Kinds of Machine Learning</vt:lpstr>
      <vt:lpstr>Common ML Algorithms</vt:lpstr>
      <vt:lpstr>Supervised Learning</vt:lpstr>
      <vt:lpstr>Unsupervised  Learning</vt:lpstr>
      <vt:lpstr>Linear Regression</vt:lpstr>
      <vt:lpstr>Some examples of linear regression (Matlab data)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Advanced AI and Machine Learning</dc:title>
  <dc:creator>Dickers, Gordon</dc:creator>
  <cp:lastModifiedBy>Gordon Dickers</cp:lastModifiedBy>
  <cp:revision>53</cp:revision>
  <dcterms:created xsi:type="dcterms:W3CDTF">2016-09-21T11:48:03Z</dcterms:created>
  <dcterms:modified xsi:type="dcterms:W3CDTF">2023-02-01T17:04:03Z</dcterms:modified>
</cp:coreProperties>
</file>