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91A30-89A5-C824-3667-2E8C7BE9EC51}" v="2871" dt="2020-11-11T23:55:36.513"/>
    <p1510:client id="{66043B80-F062-8185-23EB-2F920B017125}" v="2028" dt="2020-11-19T20:46:31.060"/>
    <p1510:client id="{D1C20291-16B7-4934-BCC7-AD28650F9ACA}" v="2474" dt="2020-11-11T19:31:02.6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481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093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4194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662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5512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9889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6375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647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2160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562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11/19/2020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818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11/19/2020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49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62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is/20121211085920/http:/www.cla.purdue.edu/academic/engl/theory/psychoanalysis/freud.html" TargetMode="External"/><Relationship Id="rId2" Type="http://schemas.openxmlformats.org/officeDocument/2006/relationships/hyperlink" Target="http://www.simplypsychology.org/psychosexua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la.purdue.edu/academic/engl/theory/psychoanalysis/freu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6275" y="3655371"/>
            <a:ext cx="9679449" cy="1463136"/>
          </a:xfrm>
        </p:spPr>
        <p:txBody>
          <a:bodyPr anchor="b">
            <a:normAutofit/>
          </a:bodyPr>
          <a:lstStyle/>
          <a:p>
            <a:r>
              <a:rPr lang="en-US" sz="4700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Sigmund Freud's psycho-sexual theory</a:t>
            </a:r>
            <a:endParaRPr lang="en-US" sz="47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6275" y="5252936"/>
            <a:ext cx="9679449" cy="654610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chemeClr val="bg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Presented by shana meredith</a:t>
            </a: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C030CD-17ED-4E0D-A543-464669B2D3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87" r="-2" b="32130"/>
          <a:stretch/>
        </p:blipFill>
        <p:spPr>
          <a:xfrm>
            <a:off x="20" y="820991"/>
            <a:ext cx="12191980" cy="2608009"/>
          </a:xfrm>
          <a:prstGeom prst="rect">
            <a:avLst/>
          </a:prstGeom>
        </p:spPr>
      </p:pic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381391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404320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4558353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223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F526-22B1-41E4-A161-1A750169B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Freud's Psycho-sexual theory?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D01BC70A-F540-4EE9-AA59-F1A2F565E26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t="10044" b="10045"/>
          <a:stretch/>
        </p:blipFill>
        <p:spPr>
          <a:xfrm>
            <a:off x="279143" y="299509"/>
            <a:ext cx="5221625" cy="625898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B591D3-CBD5-4BE7-95F8-DAC3DEBD33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Freud believed that a child's psychological development is based of five psychosexual stages, these stages are 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Oral ( birth to 1 years old 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Anal ( 1 to 3 years old)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Phallic ( 3 to 6 years 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Latency ( 6 years to puberty 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/>
              <a:t>Genital (Puberty to adult 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977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8C9D2-7BF7-4F78-ACD9-1A40AC64D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Freud's psycho-sexual stages</a:t>
            </a:r>
          </a:p>
        </p:txBody>
      </p:sp>
      <p:sp>
        <p:nvSpPr>
          <p:cNvPr id="2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B5649-9400-4C1B-A330-ADEB90C6C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Freud strongly believed that children are </a:t>
            </a:r>
            <a:r>
              <a:rPr lang="en-GB" sz="1800"/>
              <a:t>born with sexual enery. </a:t>
            </a:r>
          </a:p>
          <a:p>
            <a:r>
              <a:rPr lang="en-GB" sz="1800"/>
              <a:t>Freud's theory is built up of a total of five different stage which are all based on different areas of the body.</a:t>
            </a:r>
            <a:endParaRPr lang="en-GB" sz="1800" dirty="0"/>
          </a:p>
          <a:p>
            <a:r>
              <a:rPr lang="en-GB" sz="1800"/>
              <a:t>If the child successfully completes a stage they can move straight onto the next.</a:t>
            </a:r>
          </a:p>
          <a:p>
            <a:r>
              <a:rPr lang="en-GB" sz="1800"/>
              <a:t>If the child has difficulty completing any of these stages they may become fixated and have problems in adulthood.</a:t>
            </a:r>
            <a:endParaRPr lang="en-GB" sz="180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5142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1957AF-6FE8-468F-966C-24C742FF6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Frued's stages </a:t>
            </a:r>
            <a:endParaRPr lang="en-US" sz="5000" kern="1200">
              <a:latin typeface="+mj-l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82DE8263-7D04-432B-870E-3428D81E693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79143" y="1836405"/>
            <a:ext cx="5221625" cy="31851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25B26-55FD-4FD6-A680-5EFD3EF26A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92583" y="2645922"/>
            <a:ext cx="4434721" cy="37104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Freud's theory is based on five </a:t>
            </a:r>
            <a:r>
              <a:rPr lang="en-US" sz="1800"/>
              <a:t>different stages, these different stages are:</a:t>
            </a:r>
          </a:p>
          <a:p>
            <a:r>
              <a:rPr lang="en-US" sz="1800"/>
              <a:t>The oral stage (birth to 1 year)</a:t>
            </a:r>
          </a:p>
          <a:p>
            <a:r>
              <a:rPr lang="en-US" sz="1800"/>
              <a:t>The anal stage (1 to 3 years)</a:t>
            </a:r>
          </a:p>
          <a:p>
            <a:r>
              <a:rPr lang="en-US" sz="1800"/>
              <a:t>The phallic stage (3 to 6 years)</a:t>
            </a:r>
          </a:p>
          <a:p>
            <a:r>
              <a:rPr lang="en-US" sz="1800"/>
              <a:t>The latent stage (6 years to puberty)</a:t>
            </a:r>
          </a:p>
          <a:p>
            <a:r>
              <a:rPr lang="en-US" sz="1800"/>
              <a:t>The genital stage (puberty to adulthood)</a:t>
            </a:r>
            <a:endParaRPr lang="en-US" sz="18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880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A8C0F-C159-4229-863E-A4B5FB0CD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Oral stage 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72E58-3111-4DE6-8271-13D45133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oral stage is the first stage of psychosexual development, this is done during the first year of a child's life. In this stage putting things in their mouths would be the main source of pleasure, There are 2 different types of the oral stage, oral receptive and oral aggressive.</a:t>
            </a:r>
          </a:p>
          <a:p>
            <a:r>
              <a:rPr lang="en-GB" sz="1800" dirty="0"/>
              <a:t>Oral receptive is when a child can suck on objects and put things in their mouths, this may result in the child becoming </a:t>
            </a:r>
            <a:r>
              <a:rPr lang="en-GB" sz="1800" dirty="0" err="1"/>
              <a:t>gullibe</a:t>
            </a:r>
            <a:r>
              <a:rPr lang="en-GB" sz="1800" dirty="0"/>
              <a:t>, naïve and overly trustworthy.</a:t>
            </a:r>
          </a:p>
          <a:p>
            <a:r>
              <a:rPr lang="en-GB" sz="1800" dirty="0"/>
              <a:t>Oral aggressive is when a child cannot suck on object and put them in their mouths, this would result in them becoming verbally abusive, sarcastic or pessimistic.</a:t>
            </a:r>
          </a:p>
          <a:p>
            <a:endParaRPr lang="en-GB" sz="1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7591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B8053-C269-4187-BFA7-22E555C6D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Anal stage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F05A6-6EA8-4445-8D86-C6A21D66D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anal stage picks up from 1 to 3 years of age, in this stage passing faeces would be their main source of pleasure. This stage </a:t>
            </a:r>
            <a:r>
              <a:rPr lang="en-GB" sz="1800"/>
              <a:t>also has 2 different types, anal retentive and anal expulsive.</a:t>
            </a:r>
          </a:p>
          <a:p>
            <a:r>
              <a:rPr lang="en-GB" sz="1800"/>
              <a:t>Anal retentive is when a child's parents are overly strict by potty training their child too early resulting in their child being tidy, stubborn, likes being in control and obsessive.</a:t>
            </a:r>
            <a:endParaRPr lang="en-GB" sz="1800" dirty="0"/>
          </a:p>
          <a:p>
            <a:r>
              <a:rPr lang="en-GB" sz="1800"/>
              <a:t>Anal expulsive is when the parents drag out potty training which can result in their child becoming disorganised, rebellious, messy and destructive.</a:t>
            </a:r>
            <a:endParaRPr lang="en-GB" sz="1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117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9CCE8-5866-4439-9517-84763B3F1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Phallic stage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B1FD6-9BEB-4F3D-AD07-D1D02CD7F5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phallic stage is is when a child becomes sensitively concentrated on their genitals as it brings them pleasure. They also gain knowledge of the opposite sex and can tell the difference between a boy being more masculine ana a girl being feminine also </a:t>
            </a:r>
            <a:r>
              <a:rPr lang="en-GB" sz="1800"/>
              <a:t>known in this theory as the oedipus complex and electra complex.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0805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D4506-9438-4167-B8D5-CC965D841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Oedipuscomplex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2560A-FF4B-4B0F-8BC5-A88037E39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oedipus complex is when a little boy becomes in love with his mother, he begins to wish that his father is out of the picture so he can gain all of his mother's love and </a:t>
            </a:r>
            <a:r>
              <a:rPr lang="en-GB" sz="1800"/>
              <a:t>believes that his father knows how he feels.</a:t>
            </a:r>
          </a:p>
          <a:p>
            <a:pPr marL="0" indent="0">
              <a:buNone/>
            </a:pPr>
            <a:r>
              <a:rPr lang="en-GB" sz="1800" dirty="0"/>
              <a:t>If the child becomes fixated on this they will feel an attraction towards women who look or have the same personality as their </a:t>
            </a:r>
            <a:r>
              <a:rPr lang="en-GB" sz="1800"/>
              <a:t>mother as an adult.</a:t>
            </a:r>
            <a:endParaRPr lang="en-GB" sz="1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0940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FC79C-4BF2-40FE-8DE1-EF698362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Electra complex 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7CDEA-572E-4FC3-8A9A-719F05F01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</a:t>
            </a:r>
            <a:r>
              <a:rPr lang="en-GB" sz="1800" dirty="0" err="1"/>
              <a:t>electra</a:t>
            </a:r>
            <a:r>
              <a:rPr lang="en-GB" sz="1800" dirty="0"/>
              <a:t> complex is typically when a little girl gets attached to their mother and wants all of the fathers affection. Eventually the little girl will become to dislike their mother has she does not have a penis, this is because she thinks that her father will provide her with a baby of her own. </a:t>
            </a:r>
          </a:p>
          <a:p>
            <a:pPr marL="0" indent="0">
              <a:buNone/>
            </a:pPr>
            <a:r>
              <a:rPr lang="en-GB" sz="1800" dirty="0"/>
              <a:t>The older she gets the ,ore she relates to her mother and doesn't want to lose her mothers love.</a:t>
            </a:r>
          </a:p>
          <a:p>
            <a:pPr marL="0" indent="0">
              <a:buNone/>
            </a:pPr>
            <a:r>
              <a:rPr lang="en-GB" sz="1800" dirty="0"/>
              <a:t>If she does not complete this stage she will become fixated on finding a partner with similarities in looks and personality to her father further on in life.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126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00D57-02A9-4AF3-B8D3-02A2E3B0F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Latency stage </a:t>
            </a:r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85641-AEEE-4128-8664-2CC0DB5D2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latency stage is when the libido concentrates on building the child's ego and super ego.</a:t>
            </a:r>
          </a:p>
          <a:p>
            <a:pPr marL="0" indent="0">
              <a:buNone/>
            </a:pPr>
            <a:r>
              <a:rPr lang="en-GB" sz="1800" dirty="0"/>
              <a:t>During this stage the libido if used to focus more towards school, sports and hobbies. This is also the stage where children tend to have same sex friendships. </a:t>
            </a:r>
          </a:p>
          <a:p>
            <a:pPr marL="0" indent="0">
              <a:buNone/>
            </a:pPr>
            <a:endParaRPr lang="en-GB" sz="1800" dirty="0"/>
          </a:p>
        </p:txBody>
      </p:sp>
      <p:cxnSp>
        <p:nvCxnSpPr>
          <p:cNvPr id="22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5223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11332-A107-4D44-BAFB-1B0A55287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Genital stage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6AE9C2-14E1-4CD4-BA8D-BB78CD16C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genital stage is as it sounds based on the genitals, it is when a child becomes really interested in genitals of the opposite sex.</a:t>
            </a:r>
          </a:p>
          <a:p>
            <a:pPr marL="0" indent="0">
              <a:buNone/>
            </a:pPr>
            <a:r>
              <a:rPr lang="en-GB" sz="1800" dirty="0"/>
              <a:t>They also tend to care a lot more for others wellbeing.</a:t>
            </a:r>
          </a:p>
          <a:p>
            <a:pPr marL="0" indent="0">
              <a:buNone/>
            </a:pPr>
            <a:r>
              <a:rPr lang="en-GB" sz="1800" dirty="0"/>
              <a:t>Being successful in this stage would result in healthy adult relationships and being well balanced.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5152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85F48-06D6-46B1-8186-F871FDAEA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To conclude 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A28CB-3224-43F1-BF94-D44EE2017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Freud believed that in order to complete </a:t>
            </a:r>
            <a:r>
              <a:rPr lang="en-GB" sz="1800" dirty="0">
                <a:ea typeface="+mn-lt"/>
                <a:cs typeface="+mn-lt"/>
              </a:rPr>
              <a:t>psychological development a child needs to successfully pass through each stage, if a child has any problems with any of the stages they will become fixated which will show later in life. </a:t>
            </a:r>
            <a:endParaRPr lang="en-GB" sz="18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490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6D7AB-B2BD-4647-ADB4-41B223D8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1106007"/>
            <a:ext cx="10550025" cy="1182927"/>
          </a:xfrm>
        </p:spPr>
        <p:txBody>
          <a:bodyPr anchor="b">
            <a:normAutofit/>
          </a:bodyPr>
          <a:lstStyle/>
          <a:p>
            <a:r>
              <a:rPr lang="en-GB" sz="6600" dirty="0"/>
              <a:t>References 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0E88-5740-4A45-8AE1-22A63F6F8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5" y="2598947"/>
            <a:ext cx="10550025" cy="3677348"/>
          </a:xfrm>
        </p:spPr>
        <p:txBody>
          <a:bodyPr anchor="t">
            <a:normAutofit/>
          </a:bodyPr>
          <a:lstStyle/>
          <a:p>
            <a:r>
              <a:rPr lang="en-GB" sz="1800" dirty="0"/>
              <a:t>McLeod, S.A. (2019, July 18) Psychosexual Stages Simply Psychology. </a:t>
            </a:r>
            <a:r>
              <a:rPr lang="en-GB" sz="1800" dirty="0">
                <a:hlinkClick r:id="rId2"/>
              </a:rPr>
              <a:t>http://www.simplypsychology.org/psychosexual.html</a:t>
            </a:r>
            <a:endParaRPr lang="en-US"/>
          </a:p>
          <a:p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dirty="0">
                <a:ea typeface="+mn-lt"/>
                <a:cs typeface="+mn-lt"/>
                <a:hlinkClick r:id="rId3"/>
              </a:rPr>
              <a:t>"Introduction to Sigmund Freud, Module on Psychosexual Development"</a:t>
            </a:r>
            <a:r>
              <a:rPr lang="en-GB" sz="1800" dirty="0">
                <a:ea typeface="+mn-lt"/>
                <a:cs typeface="+mn-lt"/>
              </a:rPr>
              <a:t>. Cla.purdue.edu. Archived from </a:t>
            </a:r>
            <a:r>
              <a:rPr lang="en-GB" sz="1800" dirty="0">
                <a:ea typeface="+mn-lt"/>
                <a:cs typeface="+mn-lt"/>
                <a:hlinkClick r:id="rId4"/>
              </a:rPr>
              <a:t>the original</a:t>
            </a:r>
            <a:r>
              <a:rPr lang="en-GB" sz="1800" dirty="0">
                <a:ea typeface="+mn-lt"/>
                <a:cs typeface="+mn-lt"/>
              </a:rPr>
              <a:t> on 2012-12-11. Retrieved 2013-08-01.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Bullock, A., Trombley, S. (1999) The New Fontana Dictionary of Modern Thought Harper </a:t>
            </a:r>
            <a:r>
              <a:rPr lang="en-GB" sz="1800" err="1">
                <a:ea typeface="+mn-lt"/>
                <a:cs typeface="+mn-lt"/>
              </a:rPr>
              <a:t>Collins:London</a:t>
            </a:r>
            <a:r>
              <a:rPr lang="en-GB" sz="1800" dirty="0">
                <a:ea typeface="+mn-lt"/>
                <a:cs typeface="+mn-lt"/>
              </a:rPr>
              <a:t> pp. 643, 705</a:t>
            </a:r>
            <a:endParaRPr lang="en-GB"/>
          </a:p>
          <a:p>
            <a:r>
              <a:rPr lang="en-GB" sz="1800" dirty="0">
                <a:ea typeface="+mn-lt"/>
                <a:cs typeface="+mn-lt"/>
              </a:rPr>
              <a:t> Myre, Sim (1974) Guide to Psychiatry, 3rd ed. Churchill </a:t>
            </a:r>
            <a:r>
              <a:rPr lang="en-GB" sz="1800" err="1">
                <a:ea typeface="+mn-lt"/>
                <a:cs typeface="+mn-lt"/>
              </a:rPr>
              <a:t>Livingstone:Edinburgh</a:t>
            </a:r>
            <a:r>
              <a:rPr lang="en-GB" sz="1800" dirty="0">
                <a:ea typeface="+mn-lt"/>
                <a:cs typeface="+mn-lt"/>
              </a:rPr>
              <a:t> and London, p. 396</a:t>
            </a:r>
            <a:endParaRPr lang="en-GB"/>
          </a:p>
          <a:p>
            <a:r>
              <a:rPr lang="en-GB" sz="1800" dirty="0">
                <a:ea typeface="+mn-lt"/>
                <a:cs typeface="+mn-lt"/>
              </a:rPr>
              <a:t> Myre, Sim (1974) Guide to Psychiatry 3rd ed., Churchill Livingstone: Edinburgh and London pp. 35, 407</a:t>
            </a:r>
            <a:endParaRPr lang="en-GB" dirty="0"/>
          </a:p>
          <a:p>
            <a:endParaRPr lang="en-GB" sz="1800" dirty="0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29675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TC103457485[[fn=Mesh]]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GradientVTI</vt:lpstr>
      <vt:lpstr>Sigmund Freud's psycho-sexual theory</vt:lpstr>
      <vt:lpstr>What is Freud's Psycho-sexual theory?</vt:lpstr>
      <vt:lpstr>Freud's psycho-sexual stages</vt:lpstr>
      <vt:lpstr>Frued's stages </vt:lpstr>
      <vt:lpstr>Oral stage </vt:lpstr>
      <vt:lpstr>Anal stage</vt:lpstr>
      <vt:lpstr>Phallic stage</vt:lpstr>
      <vt:lpstr>Oedipuscomplex</vt:lpstr>
      <vt:lpstr>Electra complex </vt:lpstr>
      <vt:lpstr>Latency stage </vt:lpstr>
      <vt:lpstr>Genital stage</vt:lpstr>
      <vt:lpstr>To conclude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982</cp:revision>
  <dcterms:created xsi:type="dcterms:W3CDTF">2020-11-11T18:26:00Z</dcterms:created>
  <dcterms:modified xsi:type="dcterms:W3CDTF">2020-11-19T20:46:33Z</dcterms:modified>
</cp:coreProperties>
</file>