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</p:sldIdLst>
  <p:sldSz cx="6858000" cy="9144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512" y="-10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orient="horz" pos="3127"/>
        <p:guide pos="2160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1241425"/>
            <a:ext cx="25114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2676" y="265178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7026" y="499282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96652" y="8700459"/>
            <a:ext cx="728346" cy="291363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4964" y="8508438"/>
            <a:ext cx="2171700" cy="48683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2133602"/>
            <a:ext cx="6172200" cy="522270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48880" y="8615708"/>
            <a:ext cx="2171700" cy="486833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676" y="5324111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676" y="3323862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53187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53187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4"/>
            <a:ext cx="3030141" cy="45524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4"/>
            <a:ext cx="3031331" cy="45524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689623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53731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01216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4"/>
            <a:ext cx="4114800" cy="509911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6876256"/>
            <a:ext cx="4114800" cy="57606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6"/>
            <a:ext cx="1543050" cy="69901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6"/>
            <a:ext cx="4514850" cy="6990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2"/>
            <a:ext cx="6172200" cy="52227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640" y="8700459"/>
            <a:ext cx="728346" cy="291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67282" y="8507963"/>
            <a:ext cx="547818" cy="4540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wbl@tsd.uwtsd.ac.uk" TargetMode="External"/><Relationship Id="rId2" Type="http://schemas.openxmlformats.org/officeDocument/2006/relationships/hyperlink" Target="mailto:n.samuel@tsd.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76250" y="2051050"/>
            <a:ext cx="5829300" cy="1960563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Academi Wales Summer School</a:t>
            </a:r>
            <a:br>
              <a:rPr lang="en-GB" altLang="en-US" sz="4000" dirty="0" smtClean="0"/>
            </a:br>
            <a:r>
              <a:rPr lang="en-GB" altLang="en-US" sz="4000" dirty="0" smtClean="0"/>
              <a:t>2017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52513" y="4284663"/>
            <a:ext cx="4800600" cy="2336800"/>
          </a:xfrm>
        </p:spPr>
        <p:txBody>
          <a:bodyPr/>
          <a:lstStyle/>
          <a:p>
            <a:pPr eaLnBrk="1" hangingPunct="1"/>
            <a:r>
              <a:rPr lang="en-GB" altLang="en-US" smtClean="0"/>
              <a:t>Module Information Pack</a:t>
            </a:r>
          </a:p>
        </p:txBody>
      </p:sp>
    </p:spTree>
    <p:extLst>
      <p:ext uri="{BB962C8B-B14F-4D97-AF65-F5344CB8AC3E}">
        <p14:creationId xmlns:p14="http://schemas.microsoft.com/office/powerpoint/2010/main" val="4039328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5175" y="539750"/>
            <a:ext cx="5829300" cy="1524000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In order to complete you must:-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9275" y="1763713"/>
            <a:ext cx="5829300" cy="4249737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Enrol with the University, providing the necessary evidence of identity</a:t>
            </a:r>
          </a:p>
          <a:p>
            <a:pPr eaLnBrk="1" hangingPunct="1"/>
            <a:r>
              <a:rPr lang="en-GB" altLang="en-US" dirty="0" smtClean="0"/>
              <a:t>Pay the </a:t>
            </a:r>
            <a:r>
              <a:rPr lang="en-GB" altLang="en-US" smtClean="0"/>
              <a:t>£</a:t>
            </a:r>
            <a:r>
              <a:rPr lang="en-GB" altLang="en-US" smtClean="0"/>
              <a:t>180 </a:t>
            </a:r>
            <a:r>
              <a:rPr lang="en-GB" altLang="en-US" dirty="0" smtClean="0"/>
              <a:t>fee (When invoiced by the University)</a:t>
            </a:r>
          </a:p>
          <a:p>
            <a:pPr eaLnBrk="1" hangingPunct="1"/>
            <a:r>
              <a:rPr lang="en-GB" altLang="en-US" dirty="0" smtClean="0"/>
              <a:t>Submit work to the required standard by </a:t>
            </a:r>
            <a:r>
              <a:rPr lang="en-GB" altLang="en-US" b="1" dirty="0" smtClean="0"/>
              <a:t>31/10/17</a:t>
            </a:r>
            <a:r>
              <a:rPr lang="en-GB" altLang="en-US" dirty="0" smtClean="0"/>
              <a:t>.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49275" y="6011863"/>
            <a:ext cx="55435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" charset="0"/>
                <a:ea typeface="ＭＳ Ｐゴシック" charset="-128"/>
              </a:rPr>
              <a:t>You will be advised if you have passed or not, once your work has been submitted to the University’s exam board.</a:t>
            </a:r>
          </a:p>
        </p:txBody>
      </p:sp>
    </p:spTree>
    <p:extLst>
      <p:ext uri="{BB962C8B-B14F-4D97-AF65-F5344CB8AC3E}">
        <p14:creationId xmlns:p14="http://schemas.microsoft.com/office/powerpoint/2010/main" val="3589607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smtClean="0"/>
              <a:t>Contact Details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2900" y="2133600"/>
            <a:ext cx="6172200" cy="513238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Primary Contact and *Tutorial Support: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/>
              <a:t>Nick Samuel, Lecturer: Workforce Development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000" dirty="0" smtClean="0"/>
              <a:t>01267 676654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000" dirty="0" smtClean="0">
                <a:hlinkClick r:id="rId2"/>
              </a:rPr>
              <a:t>n.samuel@uwtsd.ac.uk</a:t>
            </a: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Secondary Contact and Moodle Support: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/>
              <a:t>Ann Beaumont, WIWBL Administrator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000" dirty="0" smtClean="0"/>
              <a:t>01267 676883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000" dirty="0" smtClean="0">
                <a:hlinkClick r:id="rId3"/>
              </a:rPr>
              <a:t>wbl@uwtsd.ac.uk</a:t>
            </a:r>
            <a:endParaRPr lang="en-GB" sz="2000" dirty="0" smtClean="0"/>
          </a:p>
          <a:p>
            <a:pPr lvl="2" eaLnBrk="1" hangingPunct="1">
              <a:lnSpc>
                <a:spcPct val="90000"/>
              </a:lnSpc>
              <a:defRPr/>
            </a:pPr>
            <a:endParaRPr lang="en-GB" sz="2000" dirty="0" smtClean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dirty="0" smtClean="0"/>
              <a:t>*Telephone tutorial support is available for each module. However, please book in advance via email.</a:t>
            </a:r>
          </a:p>
        </p:txBody>
      </p:sp>
    </p:spTree>
    <p:extLst>
      <p:ext uri="{BB962C8B-B14F-4D97-AF65-F5344CB8AC3E}">
        <p14:creationId xmlns:p14="http://schemas.microsoft.com/office/powerpoint/2010/main" val="4064259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Moodle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Once your enrolment has been processed, you will receive an email from the University with a link to enable you to access Moodle.</a:t>
            </a:r>
          </a:p>
          <a:p>
            <a:r>
              <a:rPr lang="en-GB" altLang="en-US" smtClean="0"/>
              <a:t>If you do not receive an email within 3 weeks, please contact Ann Beaumont. </a:t>
            </a:r>
          </a:p>
        </p:txBody>
      </p:sp>
    </p:spTree>
    <p:extLst>
      <p:ext uri="{BB962C8B-B14F-4D97-AF65-F5344CB8AC3E}">
        <p14:creationId xmlns:p14="http://schemas.microsoft.com/office/powerpoint/2010/main" val="602980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2133600" y="7019925"/>
            <a:ext cx="2592388" cy="1368425"/>
            <a:chOff x="1344" y="4422"/>
            <a:chExt cx="1633" cy="862"/>
          </a:xfrm>
        </p:grpSpPr>
        <p:sp>
          <p:nvSpPr>
            <p:cNvPr id="6181" name="AutoShape 3"/>
            <p:cNvSpPr>
              <a:spLocks noChangeArrowheads="1"/>
            </p:cNvSpPr>
            <p:nvPr/>
          </p:nvSpPr>
          <p:spPr bwMode="auto">
            <a:xfrm>
              <a:off x="1344" y="4422"/>
              <a:ext cx="1633" cy="862"/>
            </a:xfrm>
            <a:prstGeom prst="flowChartMulti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82" name="Text Box 4"/>
            <p:cNvSpPr txBox="1">
              <a:spLocks noChangeArrowheads="1"/>
            </p:cNvSpPr>
            <p:nvPr/>
          </p:nvSpPr>
          <p:spPr bwMode="auto">
            <a:xfrm>
              <a:off x="1706" y="4740"/>
              <a:ext cx="72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/>
                <a:t>Portfolio</a:t>
              </a:r>
            </a:p>
          </p:txBody>
        </p:sp>
      </p:grpSp>
      <p:grpSp>
        <p:nvGrpSpPr>
          <p:cNvPr id="6147" name="Group 5"/>
          <p:cNvGrpSpPr>
            <a:grpSpLocks/>
          </p:cNvGrpSpPr>
          <p:nvPr/>
        </p:nvGrpSpPr>
        <p:grpSpPr bwMode="auto">
          <a:xfrm>
            <a:off x="1412875" y="1619250"/>
            <a:ext cx="1871663" cy="1511300"/>
            <a:chOff x="663" y="1202"/>
            <a:chExt cx="1179" cy="952"/>
          </a:xfrm>
        </p:grpSpPr>
        <p:sp>
          <p:nvSpPr>
            <p:cNvPr id="6179" name="AutoShape 6"/>
            <p:cNvSpPr>
              <a:spLocks noChangeArrowheads="1"/>
            </p:cNvSpPr>
            <p:nvPr/>
          </p:nvSpPr>
          <p:spPr bwMode="auto">
            <a:xfrm>
              <a:off x="663" y="1202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80" name="Text Box 7"/>
            <p:cNvSpPr txBox="1">
              <a:spLocks noChangeArrowheads="1"/>
            </p:cNvSpPr>
            <p:nvPr/>
          </p:nvSpPr>
          <p:spPr bwMode="auto">
            <a:xfrm>
              <a:off x="890" y="1338"/>
              <a:ext cx="773" cy="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What do I know about myself?</a:t>
              </a:r>
            </a:p>
          </p:txBody>
        </p:sp>
      </p:grpSp>
      <p:grpSp>
        <p:nvGrpSpPr>
          <p:cNvPr id="6148" name="Group 8"/>
          <p:cNvGrpSpPr>
            <a:grpSpLocks/>
          </p:cNvGrpSpPr>
          <p:nvPr/>
        </p:nvGrpSpPr>
        <p:grpSpPr bwMode="auto">
          <a:xfrm>
            <a:off x="4005263" y="1763713"/>
            <a:ext cx="2016125" cy="1655762"/>
            <a:chOff x="2568" y="1066"/>
            <a:chExt cx="1270" cy="1043"/>
          </a:xfrm>
        </p:grpSpPr>
        <p:sp>
          <p:nvSpPr>
            <p:cNvPr id="6177" name="AutoShape 9"/>
            <p:cNvSpPr>
              <a:spLocks noChangeArrowheads="1"/>
            </p:cNvSpPr>
            <p:nvPr/>
          </p:nvSpPr>
          <p:spPr bwMode="auto">
            <a:xfrm>
              <a:off x="2568" y="1066"/>
              <a:ext cx="1270" cy="1043"/>
            </a:xfrm>
            <a:prstGeom prst="flowChartAlternateProcess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78" name="Text Box 10"/>
            <p:cNvSpPr txBox="1">
              <a:spLocks noChangeArrowheads="1"/>
            </p:cNvSpPr>
            <p:nvPr/>
          </p:nvSpPr>
          <p:spPr bwMode="auto">
            <a:xfrm>
              <a:off x="2568" y="1292"/>
              <a:ext cx="1270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What can I learn from attending the event?</a:t>
              </a:r>
            </a:p>
          </p:txBody>
        </p:sp>
      </p:grpSp>
      <p:grpSp>
        <p:nvGrpSpPr>
          <p:cNvPr id="6149" name="Group 11"/>
          <p:cNvGrpSpPr>
            <a:grpSpLocks/>
          </p:cNvGrpSpPr>
          <p:nvPr/>
        </p:nvGrpSpPr>
        <p:grpSpPr bwMode="auto">
          <a:xfrm>
            <a:off x="4005263" y="4572000"/>
            <a:ext cx="2592387" cy="2427288"/>
            <a:chOff x="2523" y="2880"/>
            <a:chExt cx="1633" cy="1379"/>
          </a:xfrm>
        </p:grpSpPr>
        <p:sp>
          <p:nvSpPr>
            <p:cNvPr id="6175" name="AutoShape 12"/>
            <p:cNvSpPr>
              <a:spLocks noChangeArrowheads="1"/>
            </p:cNvSpPr>
            <p:nvPr/>
          </p:nvSpPr>
          <p:spPr bwMode="auto">
            <a:xfrm>
              <a:off x="2523" y="2880"/>
              <a:ext cx="1633" cy="1179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76" name="Text Box 13"/>
            <p:cNvSpPr txBox="1">
              <a:spLocks noChangeArrowheads="1"/>
            </p:cNvSpPr>
            <p:nvPr/>
          </p:nvSpPr>
          <p:spPr bwMode="auto">
            <a:xfrm>
              <a:off x="2523" y="2880"/>
              <a:ext cx="1587" cy="13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 u="sng"/>
                <a:t>Critical Reflection and Analysis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/>
                <a:t>Using the guidance on critical reflection contained within the VLE. 1000 words or equivalent</a:t>
              </a:r>
            </a:p>
            <a:p>
              <a:pPr eaLnBrk="1" hangingPunct="1">
                <a:spcBef>
                  <a:spcPct val="50000"/>
                </a:spcBef>
                <a:buFontTx/>
                <a:buNone/>
              </a:pPr>
              <a:endParaRPr lang="en-GB" altLang="en-US" sz="1800"/>
            </a:p>
          </p:txBody>
        </p:sp>
      </p:grpSp>
      <p:grpSp>
        <p:nvGrpSpPr>
          <p:cNvPr id="6150" name="Group 14"/>
          <p:cNvGrpSpPr>
            <a:grpSpLocks/>
          </p:cNvGrpSpPr>
          <p:nvPr/>
        </p:nvGrpSpPr>
        <p:grpSpPr bwMode="auto">
          <a:xfrm>
            <a:off x="908050" y="4427538"/>
            <a:ext cx="2089150" cy="1368425"/>
            <a:chOff x="572" y="2789"/>
            <a:chExt cx="1316" cy="862"/>
          </a:xfrm>
        </p:grpSpPr>
        <p:sp>
          <p:nvSpPr>
            <p:cNvPr id="6173" name="AutoShape 15"/>
            <p:cNvSpPr>
              <a:spLocks noChangeArrowheads="1"/>
            </p:cNvSpPr>
            <p:nvPr/>
          </p:nvSpPr>
          <p:spPr bwMode="auto">
            <a:xfrm>
              <a:off x="572" y="2789"/>
              <a:ext cx="1316" cy="862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6174" name="Text Box 16"/>
            <p:cNvSpPr txBox="1">
              <a:spLocks noChangeArrowheads="1"/>
            </p:cNvSpPr>
            <p:nvPr/>
          </p:nvSpPr>
          <p:spPr bwMode="auto">
            <a:xfrm>
              <a:off x="572" y="2789"/>
              <a:ext cx="1180" cy="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 u="sng"/>
                <a:t>Pre-course Learning Plan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/>
                <a:t>500 words or equivalent</a:t>
              </a:r>
            </a:p>
          </p:txBody>
        </p:sp>
      </p:grpSp>
      <p:cxnSp>
        <p:nvCxnSpPr>
          <p:cNvPr id="6151" name="AutoShape 17"/>
          <p:cNvCxnSpPr>
            <a:cxnSpLocks noChangeShapeType="1"/>
            <a:stCxn id="6179" idx="4"/>
            <a:endCxn id="6175" idx="0"/>
          </p:cNvCxnSpPr>
          <p:nvPr/>
        </p:nvCxnSpPr>
        <p:spPr bwMode="auto">
          <a:xfrm rot="16200000" flipH="1">
            <a:off x="3105150" y="2374900"/>
            <a:ext cx="1441450" cy="2952750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52" name="AutoShape 18"/>
          <p:cNvCxnSpPr>
            <a:cxnSpLocks noChangeShapeType="1"/>
            <a:stCxn id="6177" idx="2"/>
            <a:endCxn id="6175" idx="0"/>
          </p:cNvCxnSpPr>
          <p:nvPr/>
        </p:nvCxnSpPr>
        <p:spPr bwMode="auto">
          <a:xfrm rot="16200000" flipH="1">
            <a:off x="4581525" y="3851275"/>
            <a:ext cx="1152525" cy="288925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53" name="AutoShape 19"/>
          <p:cNvCxnSpPr>
            <a:cxnSpLocks noChangeShapeType="1"/>
            <a:stCxn id="6176" idx="1"/>
            <a:endCxn id="6181" idx="0"/>
          </p:cNvCxnSpPr>
          <p:nvPr/>
        </p:nvCxnSpPr>
        <p:spPr bwMode="auto">
          <a:xfrm rot="10800000" flipV="1">
            <a:off x="3430588" y="5786438"/>
            <a:ext cx="574675" cy="1233487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54" name="AutoShape 20"/>
          <p:cNvCxnSpPr>
            <a:cxnSpLocks noChangeShapeType="1"/>
            <a:stCxn id="6174" idx="1"/>
            <a:endCxn id="6181" idx="0"/>
          </p:cNvCxnSpPr>
          <p:nvPr/>
        </p:nvCxnSpPr>
        <p:spPr bwMode="auto">
          <a:xfrm rot="10800000" flipH="1" flipV="1">
            <a:off x="908050" y="5022850"/>
            <a:ext cx="2522538" cy="1997075"/>
          </a:xfrm>
          <a:prstGeom prst="curvedConnector4">
            <a:avLst>
              <a:gd name="adj1" fmla="val -9060"/>
              <a:gd name="adj2" fmla="val 64944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155" name="Text Box 21"/>
          <p:cNvSpPr txBox="1">
            <a:spLocks noChangeArrowheads="1"/>
          </p:cNvSpPr>
          <p:nvPr/>
        </p:nvSpPr>
        <p:spPr bwMode="auto">
          <a:xfrm>
            <a:off x="2205038" y="179388"/>
            <a:ext cx="25923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u="sng"/>
              <a:t>Module DSAW7031</a:t>
            </a:r>
          </a:p>
        </p:txBody>
      </p:sp>
      <p:sp>
        <p:nvSpPr>
          <p:cNvPr id="6156" name="Text Box 22"/>
          <p:cNvSpPr txBox="1">
            <a:spLocks noChangeArrowheads="1"/>
          </p:cNvSpPr>
          <p:nvPr/>
        </p:nvSpPr>
        <p:spPr bwMode="auto">
          <a:xfrm>
            <a:off x="1125538" y="539750"/>
            <a:ext cx="4321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An </a:t>
            </a:r>
            <a:r>
              <a:rPr lang="en-GB" altLang="en-US" sz="1400" u="sng"/>
              <a:t>example</a:t>
            </a:r>
            <a:r>
              <a:rPr lang="en-GB" altLang="en-US" sz="1400"/>
              <a:t> of how the module could be approached</a:t>
            </a:r>
          </a:p>
        </p:txBody>
      </p:sp>
      <p:sp>
        <p:nvSpPr>
          <p:cNvPr id="6157" name="Text Box 23"/>
          <p:cNvSpPr txBox="1">
            <a:spLocks noChangeArrowheads="1"/>
          </p:cNvSpPr>
          <p:nvPr/>
        </p:nvSpPr>
        <p:spPr bwMode="auto">
          <a:xfrm>
            <a:off x="333375" y="1116013"/>
            <a:ext cx="1268413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Psychometrics?</a:t>
            </a:r>
          </a:p>
        </p:txBody>
      </p:sp>
      <p:sp>
        <p:nvSpPr>
          <p:cNvPr id="6158" name="Text Box 24"/>
          <p:cNvSpPr txBox="1">
            <a:spLocks noChangeArrowheads="1"/>
          </p:cNvSpPr>
          <p:nvPr/>
        </p:nvSpPr>
        <p:spPr bwMode="auto">
          <a:xfrm>
            <a:off x="2205038" y="971550"/>
            <a:ext cx="93662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Feedback?</a:t>
            </a:r>
          </a:p>
        </p:txBody>
      </p:sp>
      <p:sp>
        <p:nvSpPr>
          <p:cNvPr id="6159" name="Text Box 25"/>
          <p:cNvSpPr txBox="1">
            <a:spLocks noChangeArrowheads="1"/>
          </p:cNvSpPr>
          <p:nvPr/>
        </p:nvSpPr>
        <p:spPr bwMode="auto">
          <a:xfrm>
            <a:off x="0" y="1692275"/>
            <a:ext cx="10795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360 Degree?</a:t>
            </a:r>
          </a:p>
        </p:txBody>
      </p:sp>
      <p:sp>
        <p:nvSpPr>
          <p:cNvPr id="6160" name="Text Box 26"/>
          <p:cNvSpPr txBox="1">
            <a:spLocks noChangeArrowheads="1"/>
          </p:cNvSpPr>
          <p:nvPr/>
        </p:nvSpPr>
        <p:spPr bwMode="auto">
          <a:xfrm>
            <a:off x="0" y="2339975"/>
            <a:ext cx="10795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Appraisals?</a:t>
            </a:r>
          </a:p>
        </p:txBody>
      </p:sp>
      <p:sp>
        <p:nvSpPr>
          <p:cNvPr id="6161" name="Text Box 27"/>
          <p:cNvSpPr txBox="1">
            <a:spLocks noChangeArrowheads="1"/>
          </p:cNvSpPr>
          <p:nvPr/>
        </p:nvSpPr>
        <p:spPr bwMode="auto">
          <a:xfrm>
            <a:off x="0" y="2771775"/>
            <a:ext cx="11255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Self Assessment?</a:t>
            </a:r>
          </a:p>
        </p:txBody>
      </p:sp>
      <p:cxnSp>
        <p:nvCxnSpPr>
          <p:cNvPr id="6162" name="AutoShape 28"/>
          <p:cNvCxnSpPr>
            <a:cxnSpLocks noChangeShapeType="1"/>
            <a:stCxn id="6161" idx="3"/>
            <a:endCxn id="6179" idx="2"/>
          </p:cNvCxnSpPr>
          <p:nvPr/>
        </p:nvCxnSpPr>
        <p:spPr bwMode="auto">
          <a:xfrm flipV="1">
            <a:off x="1125538" y="2374900"/>
            <a:ext cx="474662" cy="625475"/>
          </a:xfrm>
          <a:prstGeom prst="curvedConnector3">
            <a:avLst>
              <a:gd name="adj1" fmla="val 30102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63" name="AutoShape 29"/>
          <p:cNvCxnSpPr>
            <a:cxnSpLocks noChangeShapeType="1"/>
            <a:stCxn id="6158" idx="2"/>
            <a:endCxn id="6179" idx="0"/>
          </p:cNvCxnSpPr>
          <p:nvPr/>
        </p:nvCxnSpPr>
        <p:spPr bwMode="auto">
          <a:xfrm rot="5400000">
            <a:off x="2417763" y="1363663"/>
            <a:ext cx="373062" cy="138112"/>
          </a:xfrm>
          <a:prstGeom prst="curvedConnector3">
            <a:avLst>
              <a:gd name="adj1" fmla="val 49787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64" name="AutoShape 30"/>
          <p:cNvCxnSpPr>
            <a:cxnSpLocks noChangeShapeType="1"/>
            <a:stCxn id="6157" idx="3"/>
            <a:endCxn id="6179" idx="1"/>
          </p:cNvCxnSpPr>
          <p:nvPr/>
        </p:nvCxnSpPr>
        <p:spPr bwMode="auto">
          <a:xfrm>
            <a:off x="1601788" y="1254125"/>
            <a:ext cx="747712" cy="36512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65" name="AutoShape 31"/>
          <p:cNvCxnSpPr>
            <a:cxnSpLocks noChangeShapeType="1"/>
            <a:stCxn id="6159" idx="3"/>
            <a:endCxn id="6179" idx="2"/>
          </p:cNvCxnSpPr>
          <p:nvPr/>
        </p:nvCxnSpPr>
        <p:spPr bwMode="auto">
          <a:xfrm>
            <a:off x="1079500" y="1830388"/>
            <a:ext cx="520700" cy="544512"/>
          </a:xfrm>
          <a:prstGeom prst="curvedConnector3">
            <a:avLst>
              <a:gd name="adj1" fmla="val 32014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66" name="AutoShape 32"/>
          <p:cNvCxnSpPr>
            <a:cxnSpLocks noChangeShapeType="1"/>
            <a:stCxn id="6160" idx="3"/>
            <a:endCxn id="6179" idx="2"/>
          </p:cNvCxnSpPr>
          <p:nvPr/>
        </p:nvCxnSpPr>
        <p:spPr bwMode="auto">
          <a:xfrm flipV="1">
            <a:off x="1079500" y="2374900"/>
            <a:ext cx="520700" cy="103188"/>
          </a:xfrm>
          <a:prstGeom prst="curvedConnector3">
            <a:avLst>
              <a:gd name="adj1" fmla="val 32014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167" name="Text Box 33"/>
          <p:cNvSpPr txBox="1">
            <a:spLocks noChangeArrowheads="1"/>
          </p:cNvSpPr>
          <p:nvPr/>
        </p:nvSpPr>
        <p:spPr bwMode="auto">
          <a:xfrm>
            <a:off x="4797425" y="900113"/>
            <a:ext cx="1079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Pre-course information</a:t>
            </a:r>
          </a:p>
        </p:txBody>
      </p:sp>
      <p:sp>
        <p:nvSpPr>
          <p:cNvPr id="6168" name="Text Box 34"/>
          <p:cNvSpPr txBox="1">
            <a:spLocks noChangeArrowheads="1"/>
          </p:cNvSpPr>
          <p:nvPr/>
        </p:nvSpPr>
        <p:spPr bwMode="auto">
          <a:xfrm>
            <a:off x="3141663" y="971550"/>
            <a:ext cx="1222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Recommended reading</a:t>
            </a:r>
          </a:p>
        </p:txBody>
      </p:sp>
      <p:cxnSp>
        <p:nvCxnSpPr>
          <p:cNvPr id="6169" name="AutoShape 35"/>
          <p:cNvCxnSpPr>
            <a:cxnSpLocks noChangeShapeType="1"/>
            <a:stCxn id="6168" idx="2"/>
            <a:endCxn id="6178" idx="1"/>
          </p:cNvCxnSpPr>
          <p:nvPr/>
        </p:nvCxnSpPr>
        <p:spPr bwMode="auto">
          <a:xfrm rot="16200000" flipH="1">
            <a:off x="3302794" y="1878806"/>
            <a:ext cx="1152525" cy="252413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70" name="AutoShape 36"/>
          <p:cNvCxnSpPr>
            <a:cxnSpLocks noChangeShapeType="1"/>
            <a:stCxn id="6167" idx="2"/>
            <a:endCxn id="6177" idx="0"/>
          </p:cNvCxnSpPr>
          <p:nvPr/>
        </p:nvCxnSpPr>
        <p:spPr bwMode="auto">
          <a:xfrm rot="5400000">
            <a:off x="4972050" y="1398588"/>
            <a:ext cx="406400" cy="323850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171" name="Text Box 37"/>
          <p:cNvSpPr txBox="1">
            <a:spLocks noChangeArrowheads="1"/>
          </p:cNvSpPr>
          <p:nvPr/>
        </p:nvSpPr>
        <p:spPr bwMode="auto">
          <a:xfrm>
            <a:off x="5876925" y="1187450"/>
            <a:ext cx="1222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/>
              <a:t>Workplace Knowledge</a:t>
            </a:r>
          </a:p>
        </p:txBody>
      </p:sp>
      <p:cxnSp>
        <p:nvCxnSpPr>
          <p:cNvPr id="6172" name="AutoShape 38"/>
          <p:cNvCxnSpPr>
            <a:cxnSpLocks noChangeShapeType="1"/>
            <a:stCxn id="6171" idx="2"/>
            <a:endCxn id="6178" idx="3"/>
          </p:cNvCxnSpPr>
          <p:nvPr/>
        </p:nvCxnSpPr>
        <p:spPr bwMode="auto">
          <a:xfrm rot="5400000">
            <a:off x="5786438" y="1879600"/>
            <a:ext cx="936625" cy="46672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084403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2349500" y="7235825"/>
            <a:ext cx="2592388" cy="1692275"/>
            <a:chOff x="1480" y="4558"/>
            <a:chExt cx="1633" cy="1066"/>
          </a:xfrm>
        </p:grpSpPr>
        <p:sp>
          <p:nvSpPr>
            <p:cNvPr id="7205" name="AutoShape 3"/>
            <p:cNvSpPr>
              <a:spLocks noChangeArrowheads="1"/>
            </p:cNvSpPr>
            <p:nvPr/>
          </p:nvSpPr>
          <p:spPr bwMode="auto">
            <a:xfrm>
              <a:off x="1480" y="4558"/>
              <a:ext cx="1633" cy="862"/>
            </a:xfrm>
            <a:prstGeom prst="flowChartMulti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206" name="Text Box 4"/>
            <p:cNvSpPr txBox="1">
              <a:spLocks noChangeArrowheads="1"/>
            </p:cNvSpPr>
            <p:nvPr/>
          </p:nvSpPr>
          <p:spPr bwMode="auto">
            <a:xfrm>
              <a:off x="1525" y="4740"/>
              <a:ext cx="1361" cy="8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/>
                <a:t>Portfolio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/>
                <a:t>3000 words or equivalent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endParaRPr lang="en-GB" altLang="en-US" sz="2000"/>
            </a:p>
          </p:txBody>
        </p:sp>
      </p:grpSp>
      <p:sp>
        <p:nvSpPr>
          <p:cNvPr id="7171" name="AutoShape 5"/>
          <p:cNvSpPr>
            <a:spLocks noChangeArrowheads="1"/>
          </p:cNvSpPr>
          <p:nvPr/>
        </p:nvSpPr>
        <p:spPr bwMode="auto">
          <a:xfrm>
            <a:off x="2276475" y="2627313"/>
            <a:ext cx="2592388" cy="1584325"/>
          </a:xfrm>
          <a:prstGeom prst="flowChartDocumen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276475" y="2627313"/>
            <a:ext cx="2519363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600" u="sng"/>
              <a:t>Critical Reflection and Analysis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/>
              <a:t>Using the guidance on critical reflection contained within the VLE. </a:t>
            </a:r>
          </a:p>
        </p:txBody>
      </p:sp>
      <p:cxnSp>
        <p:nvCxnSpPr>
          <p:cNvPr id="7173" name="AutoShape 7"/>
          <p:cNvCxnSpPr>
            <a:cxnSpLocks noChangeShapeType="1"/>
            <a:stCxn id="7200" idx="2"/>
            <a:endCxn id="7205" idx="0"/>
          </p:cNvCxnSpPr>
          <p:nvPr/>
        </p:nvCxnSpPr>
        <p:spPr bwMode="auto">
          <a:xfrm rot="5400000">
            <a:off x="4131469" y="6171407"/>
            <a:ext cx="579437" cy="1549400"/>
          </a:xfrm>
          <a:prstGeom prst="curved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74" name="AutoShape 8"/>
          <p:cNvCxnSpPr>
            <a:cxnSpLocks noChangeShapeType="1"/>
            <a:stCxn id="7201" idx="3"/>
            <a:endCxn id="7205" idx="0"/>
          </p:cNvCxnSpPr>
          <p:nvPr/>
        </p:nvCxnSpPr>
        <p:spPr bwMode="auto">
          <a:xfrm rot="16200000" flipH="1">
            <a:off x="2974181" y="6563519"/>
            <a:ext cx="504825" cy="839788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2420938" y="395288"/>
            <a:ext cx="24479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u="sng"/>
              <a:t>Module DSAW7032</a:t>
            </a:r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1341438" y="755650"/>
            <a:ext cx="4321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An </a:t>
            </a:r>
            <a:r>
              <a:rPr lang="en-GB" altLang="en-US" sz="1400" u="sng"/>
              <a:t>example</a:t>
            </a:r>
            <a:r>
              <a:rPr lang="en-GB" altLang="en-US" sz="1400"/>
              <a:t> of how the module could be approached</a:t>
            </a:r>
          </a:p>
        </p:txBody>
      </p:sp>
      <p:grpSp>
        <p:nvGrpSpPr>
          <p:cNvPr id="7177" name="Group 11"/>
          <p:cNvGrpSpPr>
            <a:grpSpLocks/>
          </p:cNvGrpSpPr>
          <p:nvPr/>
        </p:nvGrpSpPr>
        <p:grpSpPr bwMode="auto">
          <a:xfrm>
            <a:off x="0" y="5292725"/>
            <a:ext cx="1871663" cy="1511300"/>
            <a:chOff x="0" y="2109"/>
            <a:chExt cx="1179" cy="952"/>
          </a:xfrm>
        </p:grpSpPr>
        <p:sp>
          <p:nvSpPr>
            <p:cNvPr id="7203" name="AutoShape 12"/>
            <p:cNvSpPr>
              <a:spLocks noChangeArrowheads="1"/>
            </p:cNvSpPr>
            <p:nvPr/>
          </p:nvSpPr>
          <p:spPr bwMode="auto">
            <a:xfrm>
              <a:off x="0" y="2109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204" name="Text Box 13"/>
            <p:cNvSpPr txBox="1">
              <a:spLocks noChangeArrowheads="1"/>
            </p:cNvSpPr>
            <p:nvPr/>
          </p:nvSpPr>
          <p:spPr bwMode="auto">
            <a:xfrm>
              <a:off x="255" y="2109"/>
              <a:ext cx="773" cy="5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Workbook</a:t>
              </a:r>
            </a:p>
          </p:txBody>
        </p:sp>
      </p:grpSp>
      <p:grpSp>
        <p:nvGrpSpPr>
          <p:cNvPr id="7178" name="Group 14"/>
          <p:cNvGrpSpPr>
            <a:grpSpLocks/>
          </p:cNvGrpSpPr>
          <p:nvPr/>
        </p:nvGrpSpPr>
        <p:grpSpPr bwMode="auto">
          <a:xfrm>
            <a:off x="2060575" y="5219700"/>
            <a:ext cx="1871663" cy="1511300"/>
            <a:chOff x="1253" y="2154"/>
            <a:chExt cx="1179" cy="952"/>
          </a:xfrm>
        </p:grpSpPr>
        <p:sp>
          <p:nvSpPr>
            <p:cNvPr id="7201" name="AutoShape 15"/>
            <p:cNvSpPr>
              <a:spLocks noChangeArrowheads="1"/>
            </p:cNvSpPr>
            <p:nvPr/>
          </p:nvSpPr>
          <p:spPr bwMode="auto">
            <a:xfrm>
              <a:off x="1253" y="2154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202" name="Text Box 16"/>
            <p:cNvSpPr txBox="1">
              <a:spLocks noChangeArrowheads="1"/>
            </p:cNvSpPr>
            <p:nvPr/>
          </p:nvSpPr>
          <p:spPr bwMode="auto">
            <a:xfrm>
              <a:off x="1525" y="2154"/>
              <a:ext cx="773" cy="7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Learning Journal</a:t>
              </a:r>
            </a:p>
          </p:txBody>
        </p:sp>
      </p:grpSp>
      <p:grpSp>
        <p:nvGrpSpPr>
          <p:cNvPr id="7179" name="Group 17"/>
          <p:cNvGrpSpPr>
            <a:grpSpLocks/>
          </p:cNvGrpSpPr>
          <p:nvPr/>
        </p:nvGrpSpPr>
        <p:grpSpPr bwMode="auto">
          <a:xfrm>
            <a:off x="4221163" y="5219700"/>
            <a:ext cx="1871662" cy="1511300"/>
            <a:chOff x="2387" y="2109"/>
            <a:chExt cx="1179" cy="952"/>
          </a:xfrm>
        </p:grpSpPr>
        <p:sp>
          <p:nvSpPr>
            <p:cNvPr id="7199" name="AutoShape 18"/>
            <p:cNvSpPr>
              <a:spLocks noChangeArrowheads="1"/>
            </p:cNvSpPr>
            <p:nvPr/>
          </p:nvSpPr>
          <p:spPr bwMode="auto">
            <a:xfrm>
              <a:off x="2387" y="2109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200" name="Text Box 19"/>
            <p:cNvSpPr txBox="1">
              <a:spLocks noChangeArrowheads="1"/>
            </p:cNvSpPr>
            <p:nvPr/>
          </p:nvSpPr>
          <p:spPr bwMode="auto">
            <a:xfrm>
              <a:off x="2614" y="2109"/>
              <a:ext cx="773" cy="9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Learning to Action Contract</a:t>
              </a:r>
            </a:p>
          </p:txBody>
        </p:sp>
      </p:grpSp>
      <p:cxnSp>
        <p:nvCxnSpPr>
          <p:cNvPr id="7180" name="AutoShape 20"/>
          <p:cNvCxnSpPr>
            <a:cxnSpLocks noChangeShapeType="1"/>
            <a:stCxn id="7203" idx="4"/>
            <a:endCxn id="7205" idx="1"/>
          </p:cNvCxnSpPr>
          <p:nvPr/>
        </p:nvCxnSpPr>
        <p:spPr bwMode="auto">
          <a:xfrm rot="16200000" flipH="1">
            <a:off x="1085056" y="6655594"/>
            <a:ext cx="1116013" cy="141287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81" name="AutoShape 21"/>
          <p:cNvCxnSpPr>
            <a:cxnSpLocks noChangeShapeType="1"/>
            <a:stCxn id="7171" idx="2"/>
            <a:endCxn id="7204" idx="0"/>
          </p:cNvCxnSpPr>
          <p:nvPr/>
        </p:nvCxnSpPr>
        <p:spPr bwMode="auto">
          <a:xfrm rot="5400000">
            <a:off x="1712119" y="3431381"/>
            <a:ext cx="1168400" cy="2554288"/>
          </a:xfrm>
          <a:prstGeom prst="curvedConnector3">
            <a:avLst>
              <a:gd name="adj1" fmla="val 53667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82" name="AutoShape 22"/>
          <p:cNvCxnSpPr>
            <a:cxnSpLocks noChangeShapeType="1"/>
            <a:stCxn id="7171" idx="2"/>
            <a:endCxn id="7202" idx="0"/>
          </p:cNvCxnSpPr>
          <p:nvPr/>
        </p:nvCxnSpPr>
        <p:spPr bwMode="auto">
          <a:xfrm rot="5400000">
            <a:off x="2792413" y="4438650"/>
            <a:ext cx="1095375" cy="466725"/>
          </a:xfrm>
          <a:prstGeom prst="curvedConnector3">
            <a:avLst>
              <a:gd name="adj1" fmla="val 53912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83" name="AutoShape 23"/>
          <p:cNvCxnSpPr>
            <a:cxnSpLocks noChangeShapeType="1"/>
            <a:stCxn id="7171" idx="2"/>
            <a:endCxn id="7200" idx="0"/>
          </p:cNvCxnSpPr>
          <p:nvPr/>
        </p:nvCxnSpPr>
        <p:spPr bwMode="auto">
          <a:xfrm rot="16200000" flipH="1">
            <a:off x="3836988" y="3860800"/>
            <a:ext cx="1095375" cy="1622425"/>
          </a:xfrm>
          <a:prstGeom prst="curvedConnector3">
            <a:avLst>
              <a:gd name="adj1" fmla="val 53912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84" name="AutoShape 24"/>
          <p:cNvCxnSpPr>
            <a:cxnSpLocks noChangeShapeType="1"/>
            <a:stCxn id="7171" idx="2"/>
            <a:endCxn id="7205" idx="3"/>
          </p:cNvCxnSpPr>
          <p:nvPr/>
        </p:nvCxnSpPr>
        <p:spPr bwMode="auto">
          <a:xfrm rot="16200000" flipH="1">
            <a:off x="2359819" y="5337969"/>
            <a:ext cx="3795713" cy="1368425"/>
          </a:xfrm>
          <a:prstGeom prst="curvedConnector4">
            <a:avLst>
              <a:gd name="adj1" fmla="val 9574"/>
              <a:gd name="adj2" fmla="val 21856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185" name="Text Box 25"/>
          <p:cNvSpPr txBox="1">
            <a:spLocks noChangeArrowheads="1"/>
          </p:cNvSpPr>
          <p:nvPr/>
        </p:nvSpPr>
        <p:spPr bwMode="auto">
          <a:xfrm>
            <a:off x="5661025" y="3779838"/>
            <a:ext cx="14843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Pre-course Learning Plan</a:t>
            </a:r>
          </a:p>
        </p:txBody>
      </p:sp>
      <p:sp>
        <p:nvSpPr>
          <p:cNvPr id="7186" name="Text Box 26"/>
          <p:cNvSpPr txBox="1">
            <a:spLocks noChangeArrowheads="1"/>
          </p:cNvSpPr>
          <p:nvPr/>
        </p:nvSpPr>
        <p:spPr bwMode="auto">
          <a:xfrm>
            <a:off x="3789363" y="1258888"/>
            <a:ext cx="14382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Recommended reading</a:t>
            </a:r>
          </a:p>
        </p:txBody>
      </p:sp>
      <p:sp>
        <p:nvSpPr>
          <p:cNvPr id="7187" name="Text Box 27"/>
          <p:cNvSpPr txBox="1">
            <a:spLocks noChangeArrowheads="1"/>
          </p:cNvSpPr>
          <p:nvPr/>
        </p:nvSpPr>
        <p:spPr bwMode="auto">
          <a:xfrm>
            <a:off x="2565400" y="1187450"/>
            <a:ext cx="9366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Keynote Sessions</a:t>
            </a:r>
          </a:p>
        </p:txBody>
      </p:sp>
      <p:sp>
        <p:nvSpPr>
          <p:cNvPr id="7188" name="Text Box 28"/>
          <p:cNvSpPr txBox="1">
            <a:spLocks noChangeArrowheads="1"/>
          </p:cNvSpPr>
          <p:nvPr/>
        </p:nvSpPr>
        <p:spPr bwMode="auto">
          <a:xfrm>
            <a:off x="404813" y="2627313"/>
            <a:ext cx="10795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V.L.E.</a:t>
            </a:r>
          </a:p>
        </p:txBody>
      </p:sp>
      <p:sp>
        <p:nvSpPr>
          <p:cNvPr id="7189" name="Text Box 29"/>
          <p:cNvSpPr txBox="1">
            <a:spLocks noChangeArrowheads="1"/>
          </p:cNvSpPr>
          <p:nvPr/>
        </p:nvSpPr>
        <p:spPr bwMode="auto">
          <a:xfrm>
            <a:off x="765175" y="1403350"/>
            <a:ext cx="12954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Round Table Discussions</a:t>
            </a:r>
          </a:p>
        </p:txBody>
      </p:sp>
      <p:cxnSp>
        <p:nvCxnSpPr>
          <p:cNvPr id="7190" name="AutoShape 30"/>
          <p:cNvCxnSpPr>
            <a:cxnSpLocks noChangeShapeType="1"/>
            <a:stCxn id="7186" idx="2"/>
            <a:endCxn id="7172" idx="0"/>
          </p:cNvCxnSpPr>
          <p:nvPr/>
        </p:nvCxnSpPr>
        <p:spPr bwMode="auto">
          <a:xfrm rot="5400000">
            <a:off x="3597275" y="1716088"/>
            <a:ext cx="850900" cy="971550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91" name="AutoShape 31"/>
          <p:cNvCxnSpPr>
            <a:cxnSpLocks noChangeShapeType="1"/>
            <a:stCxn id="7185" idx="1"/>
            <a:endCxn id="7171" idx="3"/>
          </p:cNvCxnSpPr>
          <p:nvPr/>
        </p:nvCxnSpPr>
        <p:spPr bwMode="auto">
          <a:xfrm rot="10800000">
            <a:off x="4868863" y="3419475"/>
            <a:ext cx="792162" cy="619125"/>
          </a:xfrm>
          <a:prstGeom prst="curvedConnector3">
            <a:avLst>
              <a:gd name="adj1" fmla="val 49898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92" name="AutoShape 32"/>
          <p:cNvCxnSpPr>
            <a:cxnSpLocks noChangeShapeType="1"/>
            <a:stCxn id="7188" idx="2"/>
            <a:endCxn id="7172" idx="1"/>
          </p:cNvCxnSpPr>
          <p:nvPr/>
        </p:nvCxnSpPr>
        <p:spPr bwMode="auto">
          <a:xfrm rot="16200000" flipH="1">
            <a:off x="1434306" y="2442370"/>
            <a:ext cx="352425" cy="1331912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93" name="AutoShape 33"/>
          <p:cNvCxnSpPr>
            <a:cxnSpLocks noChangeShapeType="1"/>
            <a:stCxn id="7189" idx="2"/>
          </p:cNvCxnSpPr>
          <p:nvPr/>
        </p:nvCxnSpPr>
        <p:spPr bwMode="auto">
          <a:xfrm rot="16200000" flipH="1">
            <a:off x="2140744" y="1193006"/>
            <a:ext cx="668338" cy="212407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194" name="AutoShape 34"/>
          <p:cNvCxnSpPr>
            <a:cxnSpLocks noChangeShapeType="1"/>
            <a:stCxn id="7187" idx="2"/>
            <a:endCxn id="7172" idx="0"/>
          </p:cNvCxnSpPr>
          <p:nvPr/>
        </p:nvCxnSpPr>
        <p:spPr bwMode="auto">
          <a:xfrm rot="16200000" flipH="1">
            <a:off x="2824163" y="1914525"/>
            <a:ext cx="922338" cy="503237"/>
          </a:xfrm>
          <a:prstGeom prst="curvedConnector3">
            <a:avLst>
              <a:gd name="adj1" fmla="val 49912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195" name="Text Box 35"/>
          <p:cNvSpPr txBox="1">
            <a:spLocks noChangeArrowheads="1"/>
          </p:cNvSpPr>
          <p:nvPr/>
        </p:nvSpPr>
        <p:spPr bwMode="auto">
          <a:xfrm>
            <a:off x="5635625" y="2051050"/>
            <a:ext cx="12223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Learning Guide</a:t>
            </a:r>
          </a:p>
        </p:txBody>
      </p:sp>
      <p:cxnSp>
        <p:nvCxnSpPr>
          <p:cNvPr id="7196" name="AutoShape 36"/>
          <p:cNvCxnSpPr>
            <a:cxnSpLocks noChangeShapeType="1"/>
            <a:stCxn id="7195" idx="2"/>
            <a:endCxn id="7171" idx="3"/>
          </p:cNvCxnSpPr>
          <p:nvPr/>
        </p:nvCxnSpPr>
        <p:spPr bwMode="auto">
          <a:xfrm rot="5400000">
            <a:off x="5132388" y="2305050"/>
            <a:ext cx="850900" cy="1377950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197" name="Text Box 37"/>
          <p:cNvSpPr txBox="1">
            <a:spLocks noChangeArrowheads="1"/>
          </p:cNvSpPr>
          <p:nvPr/>
        </p:nvSpPr>
        <p:spPr bwMode="auto">
          <a:xfrm>
            <a:off x="5300663" y="1403350"/>
            <a:ext cx="12223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Workplace Knowledge</a:t>
            </a:r>
          </a:p>
        </p:txBody>
      </p:sp>
      <p:cxnSp>
        <p:nvCxnSpPr>
          <p:cNvPr id="7198" name="AutoShape 38"/>
          <p:cNvCxnSpPr>
            <a:cxnSpLocks noChangeShapeType="1"/>
            <a:stCxn id="7197" idx="2"/>
            <a:endCxn id="7172" idx="0"/>
          </p:cNvCxnSpPr>
          <p:nvPr/>
        </p:nvCxnSpPr>
        <p:spPr bwMode="auto">
          <a:xfrm rot="5400000">
            <a:off x="4371181" y="1086644"/>
            <a:ext cx="706438" cy="2374900"/>
          </a:xfrm>
          <a:prstGeom prst="curvedConnector3">
            <a:avLst>
              <a:gd name="adj1" fmla="val 49889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56184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3789363" y="7596188"/>
            <a:ext cx="2160587" cy="1223962"/>
            <a:chOff x="2387" y="4785"/>
            <a:chExt cx="1361" cy="771"/>
          </a:xfrm>
        </p:grpSpPr>
        <p:sp>
          <p:nvSpPr>
            <p:cNvPr id="8230" name="AutoShape 3"/>
            <p:cNvSpPr>
              <a:spLocks noChangeArrowheads="1"/>
            </p:cNvSpPr>
            <p:nvPr/>
          </p:nvSpPr>
          <p:spPr bwMode="auto">
            <a:xfrm>
              <a:off x="2387" y="4785"/>
              <a:ext cx="1361" cy="771"/>
            </a:xfrm>
            <a:prstGeom prst="flowChartMulti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31" name="Text Box 4"/>
            <p:cNvSpPr txBox="1">
              <a:spLocks noChangeArrowheads="1"/>
            </p:cNvSpPr>
            <p:nvPr/>
          </p:nvSpPr>
          <p:spPr bwMode="auto">
            <a:xfrm>
              <a:off x="2432" y="5103"/>
              <a:ext cx="113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/>
                <a:t>Portfolio</a:t>
              </a:r>
            </a:p>
          </p:txBody>
        </p:sp>
      </p:grpSp>
      <p:grpSp>
        <p:nvGrpSpPr>
          <p:cNvPr id="8195" name="Group 5"/>
          <p:cNvGrpSpPr>
            <a:grpSpLocks/>
          </p:cNvGrpSpPr>
          <p:nvPr/>
        </p:nvGrpSpPr>
        <p:grpSpPr bwMode="auto">
          <a:xfrm>
            <a:off x="2133600" y="3779838"/>
            <a:ext cx="3455988" cy="1368425"/>
            <a:chOff x="1570" y="1791"/>
            <a:chExt cx="1633" cy="1044"/>
          </a:xfrm>
        </p:grpSpPr>
        <p:sp>
          <p:nvSpPr>
            <p:cNvPr id="8228" name="AutoShape 6"/>
            <p:cNvSpPr>
              <a:spLocks noChangeArrowheads="1"/>
            </p:cNvSpPr>
            <p:nvPr/>
          </p:nvSpPr>
          <p:spPr bwMode="auto">
            <a:xfrm>
              <a:off x="1570" y="1791"/>
              <a:ext cx="1633" cy="1044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29" name="Text Box 7"/>
            <p:cNvSpPr txBox="1">
              <a:spLocks noChangeArrowheads="1"/>
            </p:cNvSpPr>
            <p:nvPr/>
          </p:nvSpPr>
          <p:spPr bwMode="auto">
            <a:xfrm>
              <a:off x="1570" y="1791"/>
              <a:ext cx="1587" cy="8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u="sng"/>
                <a:t>Critical Reflection and Analysis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/>
                <a:t>Using the guidance on critical reflection contained within the VLE. 500 words or equivalent</a:t>
              </a:r>
            </a:p>
          </p:txBody>
        </p:sp>
      </p:grpSp>
      <p:cxnSp>
        <p:nvCxnSpPr>
          <p:cNvPr id="8196" name="AutoShape 8"/>
          <p:cNvCxnSpPr>
            <a:cxnSpLocks noChangeShapeType="1"/>
            <a:stCxn id="8219" idx="0"/>
            <a:endCxn id="8217" idx="1"/>
          </p:cNvCxnSpPr>
          <p:nvPr/>
        </p:nvCxnSpPr>
        <p:spPr bwMode="auto">
          <a:xfrm rot="-5400000">
            <a:off x="1560513" y="6375400"/>
            <a:ext cx="976312" cy="1608138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197" name="AutoShape 9"/>
          <p:cNvCxnSpPr>
            <a:cxnSpLocks noChangeShapeType="1"/>
            <a:stCxn id="8228" idx="2"/>
            <a:endCxn id="8221" idx="3"/>
          </p:cNvCxnSpPr>
          <p:nvPr/>
        </p:nvCxnSpPr>
        <p:spPr bwMode="auto">
          <a:xfrm rot="5400000">
            <a:off x="2501107" y="4560094"/>
            <a:ext cx="849312" cy="1873250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198" name="Text Box 10"/>
          <p:cNvSpPr txBox="1">
            <a:spLocks noChangeArrowheads="1"/>
          </p:cNvSpPr>
          <p:nvPr/>
        </p:nvSpPr>
        <p:spPr bwMode="auto">
          <a:xfrm>
            <a:off x="2276475" y="611188"/>
            <a:ext cx="23764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u="sng"/>
              <a:t>Module DSAW7033</a:t>
            </a:r>
          </a:p>
        </p:txBody>
      </p:sp>
      <p:sp>
        <p:nvSpPr>
          <p:cNvPr id="8199" name="Text Box 11"/>
          <p:cNvSpPr txBox="1">
            <a:spLocks noChangeArrowheads="1"/>
          </p:cNvSpPr>
          <p:nvPr/>
        </p:nvSpPr>
        <p:spPr bwMode="auto">
          <a:xfrm>
            <a:off x="1557338" y="971550"/>
            <a:ext cx="4321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An </a:t>
            </a:r>
            <a:r>
              <a:rPr lang="en-GB" altLang="en-US" sz="1400" u="sng"/>
              <a:t>example</a:t>
            </a:r>
            <a:r>
              <a:rPr lang="en-GB" altLang="en-US" sz="1400"/>
              <a:t> of how the module could be approached</a:t>
            </a:r>
          </a:p>
        </p:txBody>
      </p:sp>
      <p:grpSp>
        <p:nvGrpSpPr>
          <p:cNvPr id="8200" name="Group 12"/>
          <p:cNvGrpSpPr>
            <a:grpSpLocks/>
          </p:cNvGrpSpPr>
          <p:nvPr/>
        </p:nvGrpSpPr>
        <p:grpSpPr bwMode="auto">
          <a:xfrm>
            <a:off x="620713" y="1476375"/>
            <a:ext cx="1871662" cy="1511300"/>
            <a:chOff x="0" y="2109"/>
            <a:chExt cx="1179" cy="952"/>
          </a:xfrm>
        </p:grpSpPr>
        <p:sp>
          <p:nvSpPr>
            <p:cNvPr id="8226" name="AutoShape 13"/>
            <p:cNvSpPr>
              <a:spLocks noChangeArrowheads="1"/>
            </p:cNvSpPr>
            <p:nvPr/>
          </p:nvSpPr>
          <p:spPr bwMode="auto">
            <a:xfrm>
              <a:off x="0" y="2109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27" name="Text Box 14"/>
            <p:cNvSpPr txBox="1">
              <a:spLocks noChangeArrowheads="1"/>
            </p:cNvSpPr>
            <p:nvPr/>
          </p:nvSpPr>
          <p:spPr bwMode="auto">
            <a:xfrm>
              <a:off x="255" y="2109"/>
              <a:ext cx="773" cy="5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Workbook</a:t>
              </a:r>
            </a:p>
          </p:txBody>
        </p:sp>
      </p:grpSp>
      <p:grpSp>
        <p:nvGrpSpPr>
          <p:cNvPr id="8201" name="Group 15"/>
          <p:cNvGrpSpPr>
            <a:grpSpLocks/>
          </p:cNvGrpSpPr>
          <p:nvPr/>
        </p:nvGrpSpPr>
        <p:grpSpPr bwMode="auto">
          <a:xfrm>
            <a:off x="2708275" y="1403350"/>
            <a:ext cx="1871663" cy="1511300"/>
            <a:chOff x="1253" y="2154"/>
            <a:chExt cx="1179" cy="952"/>
          </a:xfrm>
        </p:grpSpPr>
        <p:sp>
          <p:nvSpPr>
            <p:cNvPr id="8224" name="AutoShape 16"/>
            <p:cNvSpPr>
              <a:spLocks noChangeArrowheads="1"/>
            </p:cNvSpPr>
            <p:nvPr/>
          </p:nvSpPr>
          <p:spPr bwMode="auto">
            <a:xfrm>
              <a:off x="1253" y="2154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25" name="Text Box 17"/>
            <p:cNvSpPr txBox="1">
              <a:spLocks noChangeArrowheads="1"/>
            </p:cNvSpPr>
            <p:nvPr/>
          </p:nvSpPr>
          <p:spPr bwMode="auto">
            <a:xfrm>
              <a:off x="1525" y="2154"/>
              <a:ext cx="773" cy="7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Learning Journal</a:t>
              </a:r>
            </a:p>
          </p:txBody>
        </p:sp>
      </p:grpSp>
      <p:grpSp>
        <p:nvGrpSpPr>
          <p:cNvPr id="8202" name="Group 18"/>
          <p:cNvGrpSpPr>
            <a:grpSpLocks/>
          </p:cNvGrpSpPr>
          <p:nvPr/>
        </p:nvGrpSpPr>
        <p:grpSpPr bwMode="auto">
          <a:xfrm>
            <a:off x="4652963" y="1403350"/>
            <a:ext cx="1871662" cy="1511300"/>
            <a:chOff x="2387" y="2109"/>
            <a:chExt cx="1179" cy="952"/>
          </a:xfrm>
        </p:grpSpPr>
        <p:sp>
          <p:nvSpPr>
            <p:cNvPr id="8222" name="AutoShape 19"/>
            <p:cNvSpPr>
              <a:spLocks noChangeArrowheads="1"/>
            </p:cNvSpPr>
            <p:nvPr/>
          </p:nvSpPr>
          <p:spPr bwMode="auto">
            <a:xfrm>
              <a:off x="2387" y="2109"/>
              <a:ext cx="1179" cy="952"/>
            </a:xfrm>
            <a:prstGeom prst="flowChartInputOutpu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23" name="Text Box 20"/>
            <p:cNvSpPr txBox="1">
              <a:spLocks noChangeArrowheads="1"/>
            </p:cNvSpPr>
            <p:nvPr/>
          </p:nvSpPr>
          <p:spPr bwMode="auto">
            <a:xfrm>
              <a:off x="2614" y="2109"/>
              <a:ext cx="773" cy="9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(Possible Source)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/>
                <a:t>Learning to Action Contract</a:t>
              </a:r>
            </a:p>
          </p:txBody>
        </p:sp>
      </p:grpSp>
      <p:cxnSp>
        <p:nvCxnSpPr>
          <p:cNvPr id="8203" name="AutoShape 21"/>
          <p:cNvCxnSpPr>
            <a:cxnSpLocks noChangeShapeType="1"/>
            <a:stCxn id="8220" idx="2"/>
            <a:endCxn id="8219" idx="1"/>
          </p:cNvCxnSpPr>
          <p:nvPr/>
        </p:nvCxnSpPr>
        <p:spPr bwMode="auto">
          <a:xfrm rot="5400000">
            <a:off x="131763" y="6870700"/>
            <a:ext cx="1360488" cy="814387"/>
          </a:xfrm>
          <a:prstGeom prst="curvedConnector4">
            <a:avLst>
              <a:gd name="adj1" fmla="val 41657"/>
              <a:gd name="adj2" fmla="val 128069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204" name="AutoShape 22"/>
          <p:cNvCxnSpPr>
            <a:cxnSpLocks noChangeShapeType="1"/>
            <a:stCxn id="8224" idx="3"/>
            <a:endCxn id="8229" idx="0"/>
          </p:cNvCxnSpPr>
          <p:nvPr/>
        </p:nvCxnSpPr>
        <p:spPr bwMode="auto">
          <a:xfrm rot="16200000" flipH="1">
            <a:off x="3201194" y="3167856"/>
            <a:ext cx="865188" cy="358775"/>
          </a:xfrm>
          <a:prstGeom prst="curvedConnector3">
            <a:avLst>
              <a:gd name="adj1" fmla="val 49907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205" name="AutoShape 23"/>
          <p:cNvCxnSpPr>
            <a:cxnSpLocks noChangeShapeType="1"/>
            <a:stCxn id="8226" idx="3"/>
            <a:endCxn id="8229" idx="0"/>
          </p:cNvCxnSpPr>
          <p:nvPr/>
        </p:nvCxnSpPr>
        <p:spPr bwMode="auto">
          <a:xfrm rot="16200000" flipH="1">
            <a:off x="2193925" y="2160588"/>
            <a:ext cx="792163" cy="2446337"/>
          </a:xfrm>
          <a:prstGeom prst="curvedConnector3">
            <a:avLst>
              <a:gd name="adj1" fmla="val 49898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206" name="AutoShape 24"/>
          <p:cNvCxnSpPr>
            <a:cxnSpLocks noChangeShapeType="1"/>
            <a:stCxn id="8222" idx="3"/>
            <a:endCxn id="8229" idx="0"/>
          </p:cNvCxnSpPr>
          <p:nvPr/>
        </p:nvCxnSpPr>
        <p:spPr bwMode="auto">
          <a:xfrm rot="5400000">
            <a:off x="4173538" y="2554287"/>
            <a:ext cx="865188" cy="1585913"/>
          </a:xfrm>
          <a:prstGeom prst="curvedConnector3">
            <a:avLst>
              <a:gd name="adj1" fmla="val 49907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207" name="AutoShape 25"/>
          <p:cNvCxnSpPr>
            <a:cxnSpLocks noChangeShapeType="1"/>
            <a:stCxn id="8228" idx="2"/>
            <a:endCxn id="8230" idx="3"/>
          </p:cNvCxnSpPr>
          <p:nvPr/>
        </p:nvCxnSpPr>
        <p:spPr bwMode="auto">
          <a:xfrm rot="16200000" flipH="1">
            <a:off x="3337719" y="5596732"/>
            <a:ext cx="3136900" cy="2087562"/>
          </a:xfrm>
          <a:prstGeom prst="curvedConnector4">
            <a:avLst>
              <a:gd name="adj1" fmla="val 26213"/>
              <a:gd name="adj2" fmla="val 110949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8" name="Text Box 26"/>
          <p:cNvSpPr txBox="1">
            <a:spLocks noChangeArrowheads="1"/>
          </p:cNvSpPr>
          <p:nvPr/>
        </p:nvSpPr>
        <p:spPr bwMode="auto">
          <a:xfrm>
            <a:off x="260350" y="3779838"/>
            <a:ext cx="15113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Recommended reading</a:t>
            </a:r>
          </a:p>
        </p:txBody>
      </p:sp>
      <p:cxnSp>
        <p:nvCxnSpPr>
          <p:cNvPr id="8209" name="AutoShape 27"/>
          <p:cNvCxnSpPr>
            <a:cxnSpLocks noChangeShapeType="1"/>
            <a:stCxn id="8208" idx="2"/>
            <a:endCxn id="8229" idx="1"/>
          </p:cNvCxnSpPr>
          <p:nvPr/>
        </p:nvCxnSpPr>
        <p:spPr bwMode="auto">
          <a:xfrm rot="16200000" flipH="1">
            <a:off x="1566069" y="3747294"/>
            <a:ext cx="17462" cy="1117600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10" name="Text Box 28"/>
          <p:cNvSpPr txBox="1">
            <a:spLocks noChangeArrowheads="1"/>
          </p:cNvSpPr>
          <p:nvPr/>
        </p:nvSpPr>
        <p:spPr bwMode="auto">
          <a:xfrm>
            <a:off x="5635625" y="3563938"/>
            <a:ext cx="12223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Workplace Knowledge</a:t>
            </a:r>
          </a:p>
        </p:txBody>
      </p:sp>
      <p:cxnSp>
        <p:nvCxnSpPr>
          <p:cNvPr id="8211" name="AutoShape 29"/>
          <p:cNvCxnSpPr>
            <a:cxnSpLocks noChangeShapeType="1"/>
            <a:stCxn id="8210" idx="2"/>
            <a:endCxn id="8228" idx="3"/>
          </p:cNvCxnSpPr>
          <p:nvPr/>
        </p:nvCxnSpPr>
        <p:spPr bwMode="auto">
          <a:xfrm rot="5400000">
            <a:off x="5726907" y="3944144"/>
            <a:ext cx="382587" cy="65722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8212" name="Group 30"/>
          <p:cNvGrpSpPr>
            <a:grpSpLocks/>
          </p:cNvGrpSpPr>
          <p:nvPr/>
        </p:nvGrpSpPr>
        <p:grpSpPr bwMode="auto">
          <a:xfrm>
            <a:off x="404813" y="5508625"/>
            <a:ext cx="1628775" cy="1152525"/>
            <a:chOff x="1570" y="1791"/>
            <a:chExt cx="1633" cy="1044"/>
          </a:xfrm>
        </p:grpSpPr>
        <p:sp>
          <p:nvSpPr>
            <p:cNvPr id="8220" name="AutoShape 31"/>
            <p:cNvSpPr>
              <a:spLocks noChangeArrowheads="1"/>
            </p:cNvSpPr>
            <p:nvPr/>
          </p:nvSpPr>
          <p:spPr bwMode="auto">
            <a:xfrm>
              <a:off x="1570" y="1791"/>
              <a:ext cx="1633" cy="1044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21" name="Text Box 32"/>
            <p:cNvSpPr txBox="1">
              <a:spLocks noChangeArrowheads="1"/>
            </p:cNvSpPr>
            <p:nvPr/>
          </p:nvSpPr>
          <p:spPr bwMode="auto">
            <a:xfrm>
              <a:off x="1570" y="1791"/>
              <a:ext cx="1588" cy="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u="sng"/>
                <a:t>Draft </a:t>
              </a:r>
              <a:r>
                <a:rPr lang="en-GB" altLang="en-US" sz="1600"/>
                <a:t>Development Plan</a:t>
              </a:r>
            </a:p>
          </p:txBody>
        </p:sp>
      </p:grpSp>
      <p:grpSp>
        <p:nvGrpSpPr>
          <p:cNvPr id="8213" name="Group 33"/>
          <p:cNvGrpSpPr>
            <a:grpSpLocks/>
          </p:cNvGrpSpPr>
          <p:nvPr/>
        </p:nvGrpSpPr>
        <p:grpSpPr bwMode="auto">
          <a:xfrm>
            <a:off x="404813" y="7667625"/>
            <a:ext cx="1727200" cy="792163"/>
            <a:chOff x="1570" y="1791"/>
            <a:chExt cx="1633" cy="1044"/>
          </a:xfrm>
        </p:grpSpPr>
        <p:sp>
          <p:nvSpPr>
            <p:cNvPr id="8218" name="AutoShape 34"/>
            <p:cNvSpPr>
              <a:spLocks noChangeArrowheads="1"/>
            </p:cNvSpPr>
            <p:nvPr/>
          </p:nvSpPr>
          <p:spPr bwMode="auto">
            <a:xfrm>
              <a:off x="1570" y="1791"/>
              <a:ext cx="1633" cy="1044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19" name="Text Box 35"/>
            <p:cNvSpPr txBox="1">
              <a:spLocks noChangeArrowheads="1"/>
            </p:cNvSpPr>
            <p:nvPr/>
          </p:nvSpPr>
          <p:spPr bwMode="auto">
            <a:xfrm>
              <a:off x="1570" y="1791"/>
              <a:ext cx="1588" cy="7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/>
                <a:t>Review with Line-manager</a:t>
              </a:r>
            </a:p>
          </p:txBody>
        </p:sp>
      </p:grpSp>
      <p:grpSp>
        <p:nvGrpSpPr>
          <p:cNvPr id="8214" name="Group 36"/>
          <p:cNvGrpSpPr>
            <a:grpSpLocks/>
          </p:cNvGrpSpPr>
          <p:nvPr/>
        </p:nvGrpSpPr>
        <p:grpSpPr bwMode="auto">
          <a:xfrm>
            <a:off x="2852738" y="6156325"/>
            <a:ext cx="2089150" cy="1368425"/>
            <a:chOff x="1570" y="1791"/>
            <a:chExt cx="1633" cy="1044"/>
          </a:xfrm>
        </p:grpSpPr>
        <p:sp>
          <p:nvSpPr>
            <p:cNvPr id="8216" name="AutoShape 37"/>
            <p:cNvSpPr>
              <a:spLocks noChangeArrowheads="1"/>
            </p:cNvSpPr>
            <p:nvPr/>
          </p:nvSpPr>
          <p:spPr bwMode="auto">
            <a:xfrm>
              <a:off x="1570" y="1791"/>
              <a:ext cx="1633" cy="1044"/>
            </a:xfrm>
            <a:prstGeom prst="flowChartDocumen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8217" name="Text Box 38"/>
            <p:cNvSpPr txBox="1">
              <a:spLocks noChangeArrowheads="1"/>
            </p:cNvSpPr>
            <p:nvPr/>
          </p:nvSpPr>
          <p:spPr bwMode="auto">
            <a:xfrm>
              <a:off x="1570" y="1791"/>
              <a:ext cx="1586" cy="8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/>
                <a:t>Final</a:t>
              </a:r>
              <a:r>
                <a:rPr lang="en-GB" altLang="en-US" sz="1600" u="sng"/>
                <a:t> Agreed </a:t>
              </a:r>
              <a:r>
                <a:rPr lang="en-GB" altLang="en-US" sz="1600"/>
                <a:t>Development Plan. 1000 words or equivalent</a:t>
              </a:r>
            </a:p>
          </p:txBody>
        </p:sp>
      </p:grpSp>
      <p:cxnSp>
        <p:nvCxnSpPr>
          <p:cNvPr id="8215" name="AutoShape 39"/>
          <p:cNvCxnSpPr>
            <a:cxnSpLocks noChangeShapeType="1"/>
            <a:stCxn id="8216" idx="2"/>
            <a:endCxn id="8230" idx="1"/>
          </p:cNvCxnSpPr>
          <p:nvPr/>
        </p:nvCxnSpPr>
        <p:spPr bwMode="auto">
          <a:xfrm rot="5400000">
            <a:off x="3463131" y="7774782"/>
            <a:ext cx="760413" cy="107950"/>
          </a:xfrm>
          <a:prstGeom prst="curvedConnector4">
            <a:avLst>
              <a:gd name="adj1" fmla="val 14616"/>
              <a:gd name="adj2" fmla="val 311764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14296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How to get a good grade!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Nick Samuel</a:t>
            </a:r>
          </a:p>
        </p:txBody>
      </p:sp>
    </p:spTree>
    <p:extLst>
      <p:ext uri="{BB962C8B-B14F-4D97-AF65-F5344CB8AC3E}">
        <p14:creationId xmlns:p14="http://schemas.microsoft.com/office/powerpoint/2010/main" val="2821209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Some Generic Advice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Your work must demonstrate that you have met </a:t>
            </a:r>
            <a:r>
              <a:rPr lang="en-GB" altLang="en-US" sz="2800" b="1" u="sng" smtClean="0"/>
              <a:t>all</a:t>
            </a:r>
            <a:r>
              <a:rPr lang="en-GB" altLang="en-US" sz="2800" smtClean="0"/>
              <a:t> of the learning outcomes described in the module.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Essential Reading  - Is just that, </a:t>
            </a:r>
            <a:r>
              <a:rPr lang="en-GB" altLang="en-US" sz="2800" u="sng" smtClean="0"/>
              <a:t>compulsory</a:t>
            </a:r>
            <a:r>
              <a:rPr lang="en-GB" altLang="en-US" sz="2800" smtClean="0"/>
              <a:t> and must be reflected in your work.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You must use at least 4 of the books / journals from the suggested reading list.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The prescribed readings are, however a guide which your tutor has established as useful and relevant. You are encouraged to add other relevant readings from your own research of relevant literature (books and journals). </a:t>
            </a:r>
          </a:p>
        </p:txBody>
      </p:sp>
    </p:spTree>
    <p:extLst>
      <p:ext uri="{BB962C8B-B14F-4D97-AF65-F5344CB8AC3E}">
        <p14:creationId xmlns:p14="http://schemas.microsoft.com/office/powerpoint/2010/main" val="2478521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How do I get a first class mark?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2900" y="2133600"/>
            <a:ext cx="6172200" cy="64706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Use a wide range of readings. Use more than the minimum recommended!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Structure your work appropriately, making it easy to follow and to comprehend.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Attempt all aspects of the assignment as comprehensively as you can.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Follow the Harvard referencing style and cite your references appropriately. (Refworks will help you with this).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Check your work against the module’s assessment criteria and make sure you have covered each element.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If your assignment involves an element of application, then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smtClean="0"/>
              <a:t>Introduce the concept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smtClean="0"/>
              <a:t>Apply it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smtClean="0"/>
              <a:t>Evaluate it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Carry-out a thorough proofreading of your work. Read it out aloud to make sure it flows and makes sense.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Be consistent in your use of (appropriate) language.</a:t>
            </a:r>
          </a:p>
        </p:txBody>
      </p:sp>
    </p:spTree>
    <p:extLst>
      <p:ext uri="{BB962C8B-B14F-4D97-AF65-F5344CB8AC3E}">
        <p14:creationId xmlns:p14="http://schemas.microsoft.com/office/powerpoint/2010/main" val="2658720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Common Errors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Not identifying your work!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Lack of evidence for arguments made. Back up your claims with references. Use examples where appropriate.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Not using Harvard referencing – or not referencing at all.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Not addressing the requirements of the assignment.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Poor layout and presentation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Not proofreading your work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Failing to meet the word count (+/- 10%)</a:t>
            </a:r>
          </a:p>
        </p:txBody>
      </p:sp>
    </p:spTree>
    <p:extLst>
      <p:ext uri="{BB962C8B-B14F-4D97-AF65-F5344CB8AC3E}">
        <p14:creationId xmlns:p14="http://schemas.microsoft.com/office/powerpoint/2010/main" val="4014846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Referencing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Please ensure you use Harvard Referencing throughout your work.</a:t>
            </a:r>
          </a:p>
          <a:p>
            <a:r>
              <a:rPr lang="en-GB" altLang="en-US" smtClean="0"/>
              <a:t>A comprehensive referencing guide is available on Moodle.</a:t>
            </a:r>
          </a:p>
        </p:txBody>
      </p:sp>
    </p:spTree>
    <p:extLst>
      <p:ext uri="{BB962C8B-B14F-4D97-AF65-F5344CB8AC3E}">
        <p14:creationId xmlns:p14="http://schemas.microsoft.com/office/powerpoint/2010/main" val="2646716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Submitting your work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mtClean="0"/>
              <a:t>You need to supply 2 paper copies and an electronic copy of your work for each module.</a:t>
            </a:r>
          </a:p>
          <a:p>
            <a:r>
              <a:rPr lang="en-GB" altLang="en-US" smtClean="0"/>
              <a:t>You must also complete and sign a module submission form for each of the modules.</a:t>
            </a:r>
          </a:p>
          <a:p>
            <a:r>
              <a:rPr lang="en-GB" altLang="en-US" smtClean="0"/>
              <a:t>Send your work by registered post to:-</a:t>
            </a:r>
          </a:p>
          <a:p>
            <a:pPr marL="400050" lvl="1" indent="0" algn="ctr">
              <a:buFontTx/>
              <a:buNone/>
            </a:pPr>
            <a:r>
              <a:rPr lang="en-GB" altLang="en-US" sz="1800" smtClean="0"/>
              <a:t>Nick Samuel</a:t>
            </a:r>
          </a:p>
          <a:p>
            <a:pPr marL="400050" lvl="1" indent="0" algn="ctr">
              <a:buFontTx/>
              <a:buNone/>
            </a:pPr>
            <a:r>
              <a:rPr lang="en-GB" altLang="en-US" sz="1800" smtClean="0"/>
              <a:t>Lecturer: Workforce Development</a:t>
            </a:r>
          </a:p>
          <a:p>
            <a:pPr marL="400050" lvl="1" indent="0" algn="ctr">
              <a:buFontTx/>
              <a:buNone/>
            </a:pPr>
            <a:r>
              <a:rPr lang="en-GB" altLang="en-US" sz="1800" smtClean="0"/>
              <a:t>University of Wales Trinity Saint David</a:t>
            </a:r>
          </a:p>
          <a:p>
            <a:pPr marL="400050" lvl="1" indent="0" algn="ctr">
              <a:buFontTx/>
              <a:buNone/>
            </a:pPr>
            <a:r>
              <a:rPr lang="en-GB" altLang="en-US" sz="1800" smtClean="0"/>
              <a:t>Carmarthen</a:t>
            </a:r>
          </a:p>
          <a:p>
            <a:pPr marL="400050" lvl="1" indent="0" algn="ctr">
              <a:buFontTx/>
              <a:buNone/>
            </a:pPr>
            <a:r>
              <a:rPr lang="en-GB" altLang="en-US" sz="1800" smtClean="0"/>
              <a:t>SA31 3EP</a:t>
            </a:r>
          </a:p>
          <a:p>
            <a:pPr marL="400050" lvl="1" indent="0">
              <a:buFontTx/>
              <a:buNone/>
            </a:pPr>
            <a:r>
              <a:rPr lang="en-GB" altLang="en-US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385366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448</TotalTime>
  <Words>748</Words>
  <Application>Microsoft Office PowerPoint</Application>
  <PresentationFormat>On-screen Show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Academi Wales Summer School 2017</vt:lpstr>
      <vt:lpstr>In order to complete you must:-</vt:lpstr>
      <vt:lpstr>Contact Details</vt:lpstr>
      <vt:lpstr>Moodle</vt:lpstr>
      <vt:lpstr>PowerPoint Presentation</vt:lpstr>
      <vt:lpstr>PowerPoint Presentation</vt:lpstr>
      <vt:lpstr>PowerPoint Presentation</vt:lpstr>
      <vt:lpstr>How to get a good grade!</vt:lpstr>
      <vt:lpstr>Some Generic Advice</vt:lpstr>
      <vt:lpstr>How do I get a first class mark?</vt:lpstr>
      <vt:lpstr>Common Errors</vt:lpstr>
      <vt:lpstr>Referencing</vt:lpstr>
      <vt:lpstr>Submitting your work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32</cp:revision>
  <cp:lastPrinted>2017-06-13T10:43:20Z</cp:lastPrinted>
  <dcterms:created xsi:type="dcterms:W3CDTF">2015-04-14T15:21:28Z</dcterms:created>
  <dcterms:modified xsi:type="dcterms:W3CDTF">2017-06-30T10:07:49Z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