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63" r:id="rId2"/>
    <p:sldId id="264" r:id="rId3"/>
    <p:sldId id="271" r:id="rId4"/>
    <p:sldId id="272" r:id="rId5"/>
    <p:sldId id="257" r:id="rId6"/>
    <p:sldId id="258" r:id="rId7"/>
    <p:sldId id="265" r:id="rId8"/>
    <p:sldId id="266" r:id="rId9"/>
    <p:sldId id="267" r:id="rId10"/>
    <p:sldId id="268" r:id="rId11"/>
    <p:sldId id="270" r:id="rId12"/>
    <p:sldId id="273" r:id="rId13"/>
    <p:sldId id="269" r:id="rId14"/>
    <p:sldId id="280" r:id="rId15"/>
    <p:sldId id="281" r:id="rId16"/>
    <p:sldId id="282" r:id="rId17"/>
    <p:sldId id="274" r:id="rId18"/>
    <p:sldId id="276" r:id="rId19"/>
    <p:sldId id="277" r:id="rId20"/>
    <p:sldId id="285" r:id="rId21"/>
    <p:sldId id="278" r:id="rId22"/>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58" autoAdjust="0"/>
    <p:restoredTop sz="94660"/>
  </p:normalViewPr>
  <p:slideViewPr>
    <p:cSldViewPr snapToGrid="0">
      <p:cViewPr varScale="1">
        <p:scale>
          <a:sx n="117" d="100"/>
          <a:sy n="117" d="100"/>
        </p:scale>
        <p:origin x="72"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E3B46C5F-65B0-40EF-AEE9-A9C05C432B1C}" type="datetimeFigureOut">
              <a:rPr lang="en-GB" smtClean="0"/>
              <a:t>26/02/2019</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98CF2F01-A734-4FFF-8371-151D24FE8185}" type="slidenum">
              <a:rPr lang="en-GB" smtClean="0"/>
              <a:t>‹#›</a:t>
            </a:fld>
            <a:endParaRPr lang="en-GB"/>
          </a:p>
        </p:txBody>
      </p:sp>
    </p:spTree>
    <p:extLst>
      <p:ext uri="{BB962C8B-B14F-4D97-AF65-F5344CB8AC3E}">
        <p14:creationId xmlns:p14="http://schemas.microsoft.com/office/powerpoint/2010/main" val="2210989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CF2F01-A734-4FFF-8371-151D24FE8185}" type="slidenum">
              <a:rPr lang="en-GB" smtClean="0"/>
              <a:t>1</a:t>
            </a:fld>
            <a:endParaRPr lang="en-GB"/>
          </a:p>
        </p:txBody>
      </p:sp>
    </p:spTree>
    <p:extLst>
      <p:ext uri="{BB962C8B-B14F-4D97-AF65-F5344CB8AC3E}">
        <p14:creationId xmlns:p14="http://schemas.microsoft.com/office/powerpoint/2010/main" val="36032020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CF2F01-A734-4FFF-8371-151D24FE8185}" type="slidenum">
              <a:rPr lang="en-GB" smtClean="0"/>
              <a:t>2</a:t>
            </a:fld>
            <a:endParaRPr lang="en-GB"/>
          </a:p>
        </p:txBody>
      </p:sp>
    </p:spTree>
    <p:extLst>
      <p:ext uri="{BB962C8B-B14F-4D97-AF65-F5344CB8AC3E}">
        <p14:creationId xmlns:p14="http://schemas.microsoft.com/office/powerpoint/2010/main" val="38468223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122CD13A-0986-42C9-AD48-0544FF1265B7}" type="slidenum">
              <a:rPr lang="cy-GB" altLang="en-US" sz="1200">
                <a:latin typeface="Arial" panose="020B0604020202020204" pitchFamily="34" charset="0"/>
              </a:rPr>
              <a:pPr/>
              <a:t>3</a:t>
            </a:fld>
            <a:endParaRPr lang="cy-GB" altLang="en-US" sz="1200">
              <a:latin typeface="Arial" panose="020B0604020202020204" pitchFamily="34" charset="0"/>
            </a:endParaRPr>
          </a:p>
        </p:txBody>
      </p:sp>
    </p:spTree>
    <p:extLst>
      <p:ext uri="{BB962C8B-B14F-4D97-AF65-F5344CB8AC3E}">
        <p14:creationId xmlns:p14="http://schemas.microsoft.com/office/powerpoint/2010/main" val="3962183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anose="020B0604020202020204" pitchFamily="34" charset="0"/>
              </a:rPr>
              <a:t>Notes for Module Team:</a:t>
            </a:r>
          </a:p>
          <a:p>
            <a:endParaRPr lang="en-GB" altLang="en-US" smtClean="0">
              <a:latin typeface="Arial" panose="020B0604020202020204" pitchFamily="34" charset="0"/>
            </a:endParaRPr>
          </a:p>
          <a:p>
            <a:r>
              <a:rPr lang="en-GB" altLang="en-US" smtClean="0">
                <a:latin typeface="Arial" panose="020B0604020202020204" pitchFamily="34" charset="0"/>
              </a:rPr>
              <a:t>Draw students’ attention to the types of skills they can acquire from the lecture – these are skills that potential employers are looking for and should be included in job applications.</a:t>
            </a:r>
            <a:endParaRPr lang="en-US" altLang="en-US" smtClean="0">
              <a:latin typeface="Arial" panose="020B0604020202020204" pitchFamily="34" charset="0"/>
            </a:endParaRP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6EB36CEB-EEDD-42F4-B811-222DF2B063E5}" type="slidenum">
              <a:rPr lang="en-GB" altLang="en-US" sz="1200">
                <a:latin typeface="Arial" panose="020B0604020202020204" pitchFamily="34" charset="0"/>
              </a:rPr>
              <a:pPr/>
              <a:t>4</a:t>
            </a:fld>
            <a:endParaRPr lang="en-GB" altLang="en-US" sz="1200">
              <a:latin typeface="Arial" panose="020B0604020202020204" pitchFamily="34" charset="0"/>
            </a:endParaRPr>
          </a:p>
        </p:txBody>
      </p:sp>
    </p:spTree>
    <p:extLst>
      <p:ext uri="{BB962C8B-B14F-4D97-AF65-F5344CB8AC3E}">
        <p14:creationId xmlns:p14="http://schemas.microsoft.com/office/powerpoint/2010/main" val="33467443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xfrm>
            <a:off x="-225425" y="793750"/>
            <a:ext cx="7061200" cy="3971925"/>
          </a:xfrm>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smtClean="0">
              <a:latin typeface="Arial" pitchFamily="34" charset="0"/>
              <a:ea typeface="ＭＳ Ｐゴシック" pitchFamily="34" charset="-128"/>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0EFA5C0A-594C-41D8-BF69-F6680CC3D120}" type="slidenum">
              <a:rPr lang="en-GB" altLang="en-US" sz="1200">
                <a:solidFill>
                  <a:srgbClr val="000000"/>
                </a:solidFill>
                <a:latin typeface="Arial" pitchFamily="34" charset="0"/>
              </a:rPr>
              <a:pPr/>
              <a:t>5</a:t>
            </a:fld>
            <a:endParaRPr lang="en-GB" altLang="en-US" sz="1200">
              <a:solidFill>
                <a:srgbClr val="000000"/>
              </a:solidFill>
              <a:latin typeface="Arial" pitchFamily="34" charset="0"/>
            </a:endParaRPr>
          </a:p>
        </p:txBody>
      </p:sp>
    </p:spTree>
    <p:extLst>
      <p:ext uri="{BB962C8B-B14F-4D97-AF65-F5344CB8AC3E}">
        <p14:creationId xmlns:p14="http://schemas.microsoft.com/office/powerpoint/2010/main" val="33714542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225425" y="793750"/>
            <a:ext cx="7061200" cy="3971925"/>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dirty="0" smtClean="0">
                <a:latin typeface="Arial" pitchFamily="34" charset="0"/>
                <a:ea typeface="ＭＳ Ｐゴシック" pitchFamily="34" charset="-128"/>
              </a:rPr>
              <a:t>Carmarthen AM</a:t>
            </a:r>
          </a:p>
          <a:p>
            <a:r>
              <a:rPr lang="en-US" altLang="en-US" i="1" dirty="0" err="1" smtClean="0">
                <a:latin typeface="Arial" pitchFamily="34" charset="0"/>
                <a:ea typeface="ＭＳ Ｐゴシック" pitchFamily="34" charset="-128"/>
              </a:rPr>
              <a:t>Townhill</a:t>
            </a:r>
            <a:r>
              <a:rPr lang="en-US" altLang="en-US" i="1" dirty="0" smtClean="0">
                <a:latin typeface="Arial" pitchFamily="34" charset="0"/>
                <a:ea typeface="ＭＳ Ｐゴシック" pitchFamily="34" charset="-128"/>
              </a:rPr>
              <a:t> PM</a:t>
            </a: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A1337AF9-EF29-413B-9B92-D7B1802AA8C1}" type="slidenum">
              <a:rPr lang="cy-GB" altLang="en-US" sz="1200">
                <a:latin typeface="Arial" pitchFamily="34" charset="0"/>
              </a:rPr>
              <a:pPr/>
              <a:t>6</a:t>
            </a:fld>
            <a:endParaRPr lang="cy-GB" altLang="en-US" sz="1200">
              <a:latin typeface="Arial" pitchFamily="34" charset="0"/>
            </a:endParaRPr>
          </a:p>
        </p:txBody>
      </p:sp>
    </p:spTree>
    <p:extLst>
      <p:ext uri="{BB962C8B-B14F-4D97-AF65-F5344CB8AC3E}">
        <p14:creationId xmlns:p14="http://schemas.microsoft.com/office/powerpoint/2010/main" val="24501866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CF2F01-A734-4FFF-8371-151D24FE8185}" type="slidenum">
              <a:rPr lang="en-GB" smtClean="0"/>
              <a:t>7</a:t>
            </a:fld>
            <a:endParaRPr lang="en-GB"/>
          </a:p>
        </p:txBody>
      </p:sp>
    </p:spTree>
    <p:extLst>
      <p:ext uri="{BB962C8B-B14F-4D97-AF65-F5344CB8AC3E}">
        <p14:creationId xmlns:p14="http://schemas.microsoft.com/office/powerpoint/2010/main" val="20678147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will be meeting as a leadership team, there will be a chair</a:t>
            </a:r>
            <a:r>
              <a:rPr lang="en-GB" baseline="0" dirty="0" smtClean="0"/>
              <a:t> but the roles are not important. Details of the SASS assessment will be provided and discussed within the first lecture.</a:t>
            </a:r>
          </a:p>
          <a:p>
            <a:r>
              <a:rPr lang="en-GB" baseline="0" dirty="0" smtClean="0"/>
              <a:t>The focus will be on part two of the SASS and you will need to focus on what you are going to discuss as important, what you will use as evidence and how you will collect that evidence.</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8</a:t>
            </a:fld>
            <a:endParaRPr lang="en-GB"/>
          </a:p>
        </p:txBody>
      </p:sp>
    </p:spTree>
    <p:extLst>
      <p:ext uri="{BB962C8B-B14F-4D97-AF65-F5344CB8AC3E}">
        <p14:creationId xmlns:p14="http://schemas.microsoft.com/office/powerpoint/2010/main" val="20263344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CF2F01-A734-4FFF-8371-151D24FE8185}" type="slidenum">
              <a:rPr lang="en-GB" smtClean="0"/>
              <a:t>9</a:t>
            </a:fld>
            <a:endParaRPr lang="en-GB"/>
          </a:p>
        </p:txBody>
      </p:sp>
    </p:spTree>
    <p:extLst>
      <p:ext uri="{BB962C8B-B14F-4D97-AF65-F5344CB8AC3E}">
        <p14:creationId xmlns:p14="http://schemas.microsoft.com/office/powerpoint/2010/main" val="30351806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Case study provided is SASS assessment document and a choice from the following slide,</a:t>
            </a:r>
          </a:p>
          <a:p>
            <a:r>
              <a:rPr lang="en-GB" dirty="0" smtClean="0"/>
              <a:t>Discuss the positives and negatives of using the SASS what opportunities</a:t>
            </a:r>
            <a:r>
              <a:rPr lang="en-GB" baseline="0" dirty="0" smtClean="0"/>
              <a:t> for reflection and improvement does it provide</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10</a:t>
            </a:fld>
            <a:endParaRPr lang="en-GB"/>
          </a:p>
        </p:txBody>
      </p:sp>
    </p:spTree>
    <p:extLst>
      <p:ext uri="{BB962C8B-B14F-4D97-AF65-F5344CB8AC3E}">
        <p14:creationId xmlns:p14="http://schemas.microsoft.com/office/powerpoint/2010/main" val="2985527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Having employees</a:t>
            </a:r>
            <a:r>
              <a:rPr lang="en-GB" baseline="0" dirty="0" smtClean="0"/>
              <a:t> will allow for the discussion of supervision, appraisal, CPD, staff retention etc.</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11</a:t>
            </a:fld>
            <a:endParaRPr lang="en-GB"/>
          </a:p>
        </p:txBody>
      </p:sp>
    </p:spTree>
    <p:extLst>
      <p:ext uri="{BB962C8B-B14F-4D97-AF65-F5344CB8AC3E}">
        <p14:creationId xmlns:p14="http://schemas.microsoft.com/office/powerpoint/2010/main" val="3152565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policies are in place?, how often are they reviewed?</a:t>
            </a:r>
          </a:p>
          <a:p>
            <a:r>
              <a:rPr lang="en-GB" dirty="0" smtClean="0"/>
              <a:t>Who are your stakeholders? – LA, Welsh Government, School, </a:t>
            </a:r>
          </a:p>
          <a:p>
            <a:r>
              <a:rPr lang="en-GB" dirty="0" smtClean="0"/>
              <a:t>Support networks – PACEY, NDNA, </a:t>
            </a:r>
            <a:r>
              <a:rPr lang="en-GB" dirty="0" err="1" smtClean="0"/>
              <a:t>Mudiad</a:t>
            </a:r>
            <a:r>
              <a:rPr lang="en-GB" dirty="0" smtClean="0"/>
              <a:t> </a:t>
            </a:r>
            <a:r>
              <a:rPr lang="en-GB" dirty="0" err="1" smtClean="0"/>
              <a:t>Meithrin</a:t>
            </a:r>
            <a:r>
              <a:rPr lang="en-GB" dirty="0" smtClean="0"/>
              <a:t>, WPPA</a:t>
            </a:r>
          </a:p>
          <a:p>
            <a:r>
              <a:rPr lang="en-GB" dirty="0" smtClean="0"/>
              <a:t>Parents- how do you involve parents? How will you collect their views? E.g. parent evaluation</a:t>
            </a:r>
          </a:p>
          <a:p>
            <a:r>
              <a:rPr lang="en-GB" dirty="0" smtClean="0"/>
              <a:t>Transition?</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12</a:t>
            </a:fld>
            <a:endParaRPr lang="en-GB"/>
          </a:p>
        </p:txBody>
      </p:sp>
    </p:spTree>
    <p:extLst>
      <p:ext uri="{BB962C8B-B14F-4D97-AF65-F5344CB8AC3E}">
        <p14:creationId xmlns:p14="http://schemas.microsoft.com/office/powerpoint/2010/main" val="16458194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Surveys? Questionnaires? Toddler talks?</a:t>
            </a:r>
          </a:p>
          <a:p>
            <a:r>
              <a:rPr lang="en-GB" dirty="0" smtClean="0"/>
              <a:t>What are the sections asking you to evidence? – wellbeing, care and development</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13</a:t>
            </a:fld>
            <a:endParaRPr lang="en-GB"/>
          </a:p>
        </p:txBody>
      </p:sp>
    </p:spTree>
    <p:extLst>
      <p:ext uri="{BB962C8B-B14F-4D97-AF65-F5344CB8AC3E}">
        <p14:creationId xmlns:p14="http://schemas.microsoft.com/office/powerpoint/2010/main" val="24884683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14</a:t>
            </a:fld>
            <a:endParaRPr lang="en-GB"/>
          </a:p>
        </p:txBody>
      </p:sp>
    </p:spTree>
    <p:extLst>
      <p:ext uri="{BB962C8B-B14F-4D97-AF65-F5344CB8AC3E}">
        <p14:creationId xmlns:p14="http://schemas.microsoft.com/office/powerpoint/2010/main" val="254726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may link to ones you have used for your presentation or considered using, they could also link to ones you</a:t>
            </a:r>
            <a:r>
              <a:rPr lang="en-GB" baseline="0" dirty="0" smtClean="0"/>
              <a:t> have had prior experience with. Remember this is a critique </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15</a:t>
            </a:fld>
            <a:endParaRPr lang="en-GB"/>
          </a:p>
        </p:txBody>
      </p:sp>
    </p:spTree>
    <p:extLst>
      <p:ext uri="{BB962C8B-B14F-4D97-AF65-F5344CB8AC3E}">
        <p14:creationId xmlns:p14="http://schemas.microsoft.com/office/powerpoint/2010/main" val="21288087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Some of these will be discussed in lectures but this is not an exhaustive list. You may also use the SASS as one of your examples</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16</a:t>
            </a:fld>
            <a:endParaRPr lang="en-GB"/>
          </a:p>
        </p:txBody>
      </p:sp>
    </p:spTree>
    <p:extLst>
      <p:ext uri="{BB962C8B-B14F-4D97-AF65-F5344CB8AC3E}">
        <p14:creationId xmlns:p14="http://schemas.microsoft.com/office/powerpoint/2010/main" val="1311066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Review referencing</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17</a:t>
            </a:fld>
            <a:endParaRPr lang="en-GB"/>
          </a:p>
        </p:txBody>
      </p:sp>
    </p:spTree>
    <p:extLst>
      <p:ext uri="{BB962C8B-B14F-4D97-AF65-F5344CB8AC3E}">
        <p14:creationId xmlns:p14="http://schemas.microsoft.com/office/powerpoint/2010/main" val="19119700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Link to the process of the inspection, understanding of what is being asked of</a:t>
            </a:r>
            <a:r>
              <a:rPr lang="en-GB" baseline="0" dirty="0" smtClean="0"/>
              <a:t> you and how you will address this</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18</a:t>
            </a:fld>
            <a:endParaRPr lang="en-GB"/>
          </a:p>
        </p:txBody>
      </p:sp>
    </p:spTree>
    <p:extLst>
      <p:ext uri="{BB962C8B-B14F-4D97-AF65-F5344CB8AC3E}">
        <p14:creationId xmlns:p14="http://schemas.microsoft.com/office/powerpoint/2010/main" val="20860435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There will be up to four questions at the end of your discussion – two from the group – you will need to prepare two questions for the assessor to ask – this could be linked to a topic you would like to have discussed further but did not have time,</a:t>
            </a:r>
          </a:p>
          <a:p>
            <a:r>
              <a:rPr lang="en-GB" dirty="0" smtClean="0"/>
              <a:t>Up to two further questions from the assessor based on your discussion.</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19</a:t>
            </a:fld>
            <a:endParaRPr lang="en-GB"/>
          </a:p>
        </p:txBody>
      </p:sp>
    </p:spTree>
    <p:extLst>
      <p:ext uri="{BB962C8B-B14F-4D97-AF65-F5344CB8AC3E}">
        <p14:creationId xmlns:p14="http://schemas.microsoft.com/office/powerpoint/2010/main" val="4848624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are the barriers faced by providers undertaking QA</a:t>
            </a:r>
          </a:p>
          <a:p>
            <a:r>
              <a:rPr lang="en-GB" dirty="0" smtClean="0"/>
              <a:t>How do</a:t>
            </a:r>
            <a:r>
              <a:rPr lang="en-GB" baseline="0" dirty="0" smtClean="0"/>
              <a:t> changes in policy affect this e.g. prosperity for all, ALN bill, WBOFG Act, 30 hour childcare offer</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20</a:t>
            </a:fld>
            <a:endParaRPr lang="en-GB"/>
          </a:p>
        </p:txBody>
      </p:sp>
    </p:spTree>
    <p:extLst>
      <p:ext uri="{BB962C8B-B14F-4D97-AF65-F5344CB8AC3E}">
        <p14:creationId xmlns:p14="http://schemas.microsoft.com/office/powerpoint/2010/main" val="1518984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Each student to have a copy, get in groups and work through each section discussing requirements for each part allow time to plan for presentation</a:t>
            </a:r>
            <a:r>
              <a:rPr lang="en-GB" baseline="0" dirty="0" smtClean="0"/>
              <a:t> for remainder of lecture.</a:t>
            </a:r>
          </a:p>
          <a:p>
            <a:r>
              <a:rPr lang="en-GB" baseline="0" dirty="0" smtClean="0"/>
              <a:t>If they want to move on and continue begin lecture 2.</a:t>
            </a:r>
            <a:endParaRPr lang="en-GB" dirty="0"/>
          </a:p>
        </p:txBody>
      </p:sp>
      <p:sp>
        <p:nvSpPr>
          <p:cNvPr id="4" name="Slide Number Placeholder 3"/>
          <p:cNvSpPr>
            <a:spLocks noGrp="1"/>
          </p:cNvSpPr>
          <p:nvPr>
            <p:ph type="sldNum" sz="quarter" idx="10"/>
          </p:nvPr>
        </p:nvSpPr>
        <p:spPr/>
        <p:txBody>
          <a:bodyPr/>
          <a:lstStyle/>
          <a:p>
            <a:fld id="{98CF2F01-A734-4FFF-8371-151D24FE8185}" type="slidenum">
              <a:rPr lang="en-GB" smtClean="0"/>
              <a:t>21</a:t>
            </a:fld>
            <a:endParaRPr lang="en-GB"/>
          </a:p>
        </p:txBody>
      </p:sp>
    </p:spTree>
    <p:extLst>
      <p:ext uri="{BB962C8B-B14F-4D97-AF65-F5344CB8AC3E}">
        <p14:creationId xmlns:p14="http://schemas.microsoft.com/office/powerpoint/2010/main" val="2182932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527051" y="6524626"/>
            <a:ext cx="1295400" cy="219075"/>
          </a:xfrm>
        </p:spPr>
        <p:txBody>
          <a:bodyPr/>
          <a:lstStyle>
            <a:lvl1pPr eaLnBrk="0" fontAlgn="base" hangingPunct="0">
              <a:spcBef>
                <a:spcPct val="0"/>
              </a:spcBef>
              <a:spcAft>
                <a:spcPct val="0"/>
              </a:spcAft>
              <a:defRPr>
                <a:latin typeface="Times" charset="0"/>
              </a:defRPr>
            </a:lvl1pPr>
          </a:lstStyle>
          <a:p>
            <a:pPr>
              <a:defRPr/>
            </a:pPr>
            <a:fld id="{2DD90A1A-4CC4-4FF6-97CF-D95C5640CBE0}" type="datetimeFigureOut">
              <a:rPr lang="en-GB"/>
              <a:pPr>
                <a:defRPr/>
              </a:pPr>
              <a:t>26/02/2019</a:t>
            </a:fld>
            <a:endParaRPr lang="en-GB"/>
          </a:p>
        </p:txBody>
      </p:sp>
      <p:sp>
        <p:nvSpPr>
          <p:cNvPr id="5" name="Footer Placeholder 4"/>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sz="1800">
                <a:solidFill>
                  <a:prstClr val="black"/>
                </a:solidFill>
                <a:latin typeface="Myriad Pro"/>
                <a:ea typeface="ＭＳ Ｐゴシック" charset="-128"/>
              </a:defRPr>
            </a:lvl1pPr>
          </a:lstStyle>
          <a:p>
            <a:pPr>
              <a:defRPr/>
            </a:pPr>
            <a:endParaRPr lang="en-GB"/>
          </a:p>
        </p:txBody>
      </p:sp>
      <p:sp>
        <p:nvSpPr>
          <p:cNvPr id="6" name="Slide Number Placeholder 5"/>
          <p:cNvSpPr>
            <a:spLocks noGrp="1"/>
          </p:cNvSpPr>
          <p:nvPr>
            <p:ph type="sldNum" sz="quarter" idx="12"/>
          </p:nvPr>
        </p:nvSpPr>
        <p:spPr/>
        <p:txBody>
          <a:bodyPr/>
          <a:lstStyle>
            <a:lvl1pPr eaLnBrk="0" hangingPunct="0">
              <a:defRPr>
                <a:latin typeface="Times" charset="0"/>
              </a:defRPr>
            </a:lvl1pPr>
          </a:lstStyle>
          <a:p>
            <a:fld id="{07B4A36C-A7AC-49FF-B3CF-315D44E988E4}" type="slidenum">
              <a:rPr lang="en-GB" altLang="en-US"/>
              <a:pPr/>
              <a:t>‹#›</a:t>
            </a:fld>
            <a:endParaRPr lang="en-GB" altLang="en-US"/>
          </a:p>
        </p:txBody>
      </p:sp>
    </p:spTree>
    <p:extLst>
      <p:ext uri="{BB962C8B-B14F-4D97-AF65-F5344CB8AC3E}">
        <p14:creationId xmlns:p14="http://schemas.microsoft.com/office/powerpoint/2010/main" val="2129789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EE9C3403-B4C4-4FA5-9BEC-A4661B07DE28}" type="datetimeFigureOut">
              <a:rPr lang="en-GB"/>
              <a:pPr>
                <a:defRPr/>
              </a:pPr>
              <a:t>26/02/2019</a:t>
            </a:fld>
            <a:endParaRPr lang="en-GB"/>
          </a:p>
        </p:txBody>
      </p:sp>
      <p:sp>
        <p:nvSpPr>
          <p:cNvPr id="5" name="Footer Placeholder 4"/>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sz="1800">
                <a:solidFill>
                  <a:prstClr val="black"/>
                </a:solidFill>
                <a:latin typeface="Myriad Pro"/>
                <a:ea typeface="ＭＳ Ｐゴシック" charset="-128"/>
              </a:defRPr>
            </a:lvl1pPr>
          </a:lstStyle>
          <a:p>
            <a:pPr>
              <a:defRPr/>
            </a:pPr>
            <a:endParaRPr lang="en-GB"/>
          </a:p>
        </p:txBody>
      </p:sp>
      <p:sp>
        <p:nvSpPr>
          <p:cNvPr id="6" name="Slide Number Placeholder 5"/>
          <p:cNvSpPr>
            <a:spLocks noGrp="1"/>
          </p:cNvSpPr>
          <p:nvPr>
            <p:ph type="sldNum" sz="quarter" idx="12"/>
          </p:nvPr>
        </p:nvSpPr>
        <p:spPr/>
        <p:txBody>
          <a:bodyPr/>
          <a:lstStyle>
            <a:lvl1pPr eaLnBrk="0" hangingPunct="0">
              <a:defRPr>
                <a:latin typeface="Times" charset="0"/>
              </a:defRPr>
            </a:lvl1pPr>
          </a:lstStyle>
          <a:p>
            <a:fld id="{6F5834A9-B3EE-4991-80BF-19A816547566}" type="slidenum">
              <a:rPr lang="en-GB" altLang="en-US"/>
              <a:pPr/>
              <a:t>‹#›</a:t>
            </a:fld>
            <a:endParaRPr lang="en-GB" altLang="en-US"/>
          </a:p>
        </p:txBody>
      </p:sp>
    </p:spTree>
    <p:extLst>
      <p:ext uri="{BB962C8B-B14F-4D97-AF65-F5344CB8AC3E}">
        <p14:creationId xmlns:p14="http://schemas.microsoft.com/office/powerpoint/2010/main" val="438707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8D5F4669-B95B-4775-9E2B-32675DB033C5}" type="datetimeFigureOut">
              <a:rPr lang="en-GB"/>
              <a:pPr>
                <a:defRPr/>
              </a:pPr>
              <a:t>26/02/2019</a:t>
            </a:fld>
            <a:endParaRPr lang="en-GB"/>
          </a:p>
        </p:txBody>
      </p:sp>
      <p:sp>
        <p:nvSpPr>
          <p:cNvPr id="5" name="Slide Number Placeholder 5"/>
          <p:cNvSpPr>
            <a:spLocks noGrp="1"/>
          </p:cNvSpPr>
          <p:nvPr>
            <p:ph type="sldNum" sz="quarter" idx="11"/>
          </p:nvPr>
        </p:nvSpPr>
        <p:spPr/>
        <p:txBody>
          <a:bodyPr/>
          <a:lstStyle>
            <a:lvl1pPr eaLnBrk="0" hangingPunct="0">
              <a:defRPr>
                <a:latin typeface="Times" charset="0"/>
              </a:defRPr>
            </a:lvl1pPr>
          </a:lstStyle>
          <a:p>
            <a:fld id="{18035BC0-C93D-4F7B-9ABE-71DC4E3337F5}" type="slidenum">
              <a:rPr lang="en-GB" altLang="en-US"/>
              <a:pPr/>
              <a:t>‹#›</a:t>
            </a:fld>
            <a:endParaRPr lang="en-GB" altLang="en-US"/>
          </a:p>
        </p:txBody>
      </p:sp>
    </p:spTree>
    <p:extLst>
      <p:ext uri="{BB962C8B-B14F-4D97-AF65-F5344CB8AC3E}">
        <p14:creationId xmlns:p14="http://schemas.microsoft.com/office/powerpoint/2010/main" val="3142439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6F79D1F4-B159-4E75-A2FB-794A362795E9}" type="datetimeFigureOut">
              <a:rPr lang="en-GB"/>
              <a:pPr>
                <a:defRPr/>
              </a:pPr>
              <a:t>26/02/2019</a:t>
            </a:fld>
            <a:endParaRPr lang="en-GB"/>
          </a:p>
        </p:txBody>
      </p:sp>
      <p:sp>
        <p:nvSpPr>
          <p:cNvPr id="6" name="Slide Number Placeholder 6"/>
          <p:cNvSpPr>
            <a:spLocks noGrp="1"/>
          </p:cNvSpPr>
          <p:nvPr>
            <p:ph type="sldNum" sz="quarter" idx="11"/>
          </p:nvPr>
        </p:nvSpPr>
        <p:spPr/>
        <p:txBody>
          <a:bodyPr/>
          <a:lstStyle>
            <a:lvl1pPr eaLnBrk="0" hangingPunct="0">
              <a:defRPr>
                <a:latin typeface="Times" charset="0"/>
              </a:defRPr>
            </a:lvl1pPr>
          </a:lstStyle>
          <a:p>
            <a:fld id="{3CE31916-C52B-4D3D-B9E4-3B9522F85985}" type="slidenum">
              <a:rPr lang="en-GB" altLang="en-US"/>
              <a:pPr/>
              <a:t>‹#›</a:t>
            </a:fld>
            <a:endParaRPr lang="en-GB" altLang="en-US"/>
          </a:p>
        </p:txBody>
      </p:sp>
    </p:spTree>
    <p:extLst>
      <p:ext uri="{BB962C8B-B14F-4D97-AF65-F5344CB8AC3E}">
        <p14:creationId xmlns:p14="http://schemas.microsoft.com/office/powerpoint/2010/main" val="769998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F2A137CE-EC32-4C82-B84F-3C4BA8C22634}" type="datetimeFigureOut">
              <a:rPr lang="en-GB"/>
              <a:pPr>
                <a:defRPr/>
              </a:pPr>
              <a:t>26/02/2019</a:t>
            </a:fld>
            <a:endParaRPr lang="en-GB"/>
          </a:p>
        </p:txBody>
      </p:sp>
      <p:sp>
        <p:nvSpPr>
          <p:cNvPr id="8" name="Slide Number Placeholder 8"/>
          <p:cNvSpPr>
            <a:spLocks noGrp="1"/>
          </p:cNvSpPr>
          <p:nvPr>
            <p:ph type="sldNum" sz="quarter" idx="11"/>
          </p:nvPr>
        </p:nvSpPr>
        <p:spPr/>
        <p:txBody>
          <a:bodyPr/>
          <a:lstStyle>
            <a:lvl1pPr eaLnBrk="0" hangingPunct="0">
              <a:defRPr>
                <a:latin typeface="Times" charset="0"/>
              </a:defRPr>
            </a:lvl1pPr>
          </a:lstStyle>
          <a:p>
            <a:fld id="{79001E46-35D9-4929-8848-54B8AF64753E}" type="slidenum">
              <a:rPr lang="en-GB" altLang="en-US"/>
              <a:pPr/>
              <a:t>‹#›</a:t>
            </a:fld>
            <a:endParaRPr lang="en-GB" altLang="en-US"/>
          </a:p>
        </p:txBody>
      </p:sp>
    </p:spTree>
    <p:extLst>
      <p:ext uri="{BB962C8B-B14F-4D97-AF65-F5344CB8AC3E}">
        <p14:creationId xmlns:p14="http://schemas.microsoft.com/office/powerpoint/2010/main" val="2486742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10798694-5E11-4C22-AF23-49EB4CF56AE7}" type="datetimeFigureOut">
              <a:rPr lang="en-GB"/>
              <a:pPr>
                <a:defRPr/>
              </a:pPr>
              <a:t>26/02/2019</a:t>
            </a:fld>
            <a:endParaRPr lang="en-GB"/>
          </a:p>
        </p:txBody>
      </p:sp>
      <p:sp>
        <p:nvSpPr>
          <p:cNvPr id="4" name="Slide Number Placeholder 4"/>
          <p:cNvSpPr>
            <a:spLocks noGrp="1"/>
          </p:cNvSpPr>
          <p:nvPr>
            <p:ph type="sldNum" sz="quarter" idx="11"/>
          </p:nvPr>
        </p:nvSpPr>
        <p:spPr/>
        <p:txBody>
          <a:bodyPr/>
          <a:lstStyle>
            <a:lvl1pPr eaLnBrk="0" hangingPunct="0">
              <a:defRPr>
                <a:latin typeface="Times" charset="0"/>
              </a:defRPr>
            </a:lvl1pPr>
          </a:lstStyle>
          <a:p>
            <a:fld id="{84C24F21-ABB8-4609-92CE-5E6E9298936D}" type="slidenum">
              <a:rPr lang="en-GB" altLang="en-US"/>
              <a:pPr/>
              <a:t>‹#›</a:t>
            </a:fld>
            <a:endParaRPr lang="en-GB" altLang="en-US"/>
          </a:p>
        </p:txBody>
      </p:sp>
    </p:spTree>
    <p:extLst>
      <p:ext uri="{BB962C8B-B14F-4D97-AF65-F5344CB8AC3E}">
        <p14:creationId xmlns:p14="http://schemas.microsoft.com/office/powerpoint/2010/main" val="3692734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072B4A33-2B9D-4AEF-BF17-55286B379ACF}" type="datetimeFigureOut">
              <a:rPr lang="en-GB"/>
              <a:pPr>
                <a:defRPr/>
              </a:pPr>
              <a:t>26/02/2019</a:t>
            </a:fld>
            <a:endParaRPr lang="en-GB"/>
          </a:p>
        </p:txBody>
      </p:sp>
      <p:sp>
        <p:nvSpPr>
          <p:cNvPr id="3" name="Slide Number Placeholder 3"/>
          <p:cNvSpPr>
            <a:spLocks noGrp="1"/>
          </p:cNvSpPr>
          <p:nvPr>
            <p:ph type="sldNum" sz="quarter" idx="11"/>
          </p:nvPr>
        </p:nvSpPr>
        <p:spPr/>
        <p:txBody>
          <a:bodyPr/>
          <a:lstStyle>
            <a:lvl1pPr eaLnBrk="0" hangingPunct="0">
              <a:defRPr>
                <a:latin typeface="Times" charset="0"/>
              </a:defRPr>
            </a:lvl1pPr>
          </a:lstStyle>
          <a:p>
            <a:fld id="{9798B74F-A685-40DD-8924-39E279FCED3B}" type="slidenum">
              <a:rPr lang="en-GB" altLang="en-US"/>
              <a:pPr/>
              <a:t>‹#›</a:t>
            </a:fld>
            <a:endParaRPr lang="en-GB" altLang="en-US"/>
          </a:p>
        </p:txBody>
      </p:sp>
    </p:spTree>
    <p:extLst>
      <p:ext uri="{BB962C8B-B14F-4D97-AF65-F5344CB8AC3E}">
        <p14:creationId xmlns:p14="http://schemas.microsoft.com/office/powerpoint/2010/main" val="2290838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DED0687A-AEDE-40E5-80CA-216BD12C4EA3}" type="datetimeFigureOut">
              <a:rPr lang="en-GB"/>
              <a:pPr>
                <a:defRPr/>
              </a:pPr>
              <a:t>26/02/2019</a:t>
            </a:fld>
            <a:endParaRPr lang="en-GB"/>
          </a:p>
        </p:txBody>
      </p:sp>
      <p:sp>
        <p:nvSpPr>
          <p:cNvPr id="6" name="Slide Number Placeholder 6"/>
          <p:cNvSpPr>
            <a:spLocks noGrp="1"/>
          </p:cNvSpPr>
          <p:nvPr>
            <p:ph type="sldNum" sz="quarter" idx="11"/>
          </p:nvPr>
        </p:nvSpPr>
        <p:spPr/>
        <p:txBody>
          <a:bodyPr/>
          <a:lstStyle>
            <a:lvl1pPr eaLnBrk="0" hangingPunct="0">
              <a:defRPr>
                <a:latin typeface="Times" charset="0"/>
              </a:defRPr>
            </a:lvl1pPr>
          </a:lstStyle>
          <a:p>
            <a:fld id="{1F193D2E-FCCE-417D-AB19-8B5966EDD48A}" type="slidenum">
              <a:rPr lang="en-GB" altLang="en-US"/>
              <a:pPr/>
              <a:t>‹#›</a:t>
            </a:fld>
            <a:endParaRPr lang="en-GB" altLang="en-US"/>
          </a:p>
        </p:txBody>
      </p:sp>
    </p:spTree>
    <p:extLst>
      <p:ext uri="{BB962C8B-B14F-4D97-AF65-F5344CB8AC3E}">
        <p14:creationId xmlns:p14="http://schemas.microsoft.com/office/powerpoint/2010/main" val="86341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307FD6B4-1799-4024-B807-8B94078E0024}" type="datetimeFigureOut">
              <a:rPr lang="en-GB"/>
              <a:pPr>
                <a:defRPr/>
              </a:pPr>
              <a:t>26/02/2019</a:t>
            </a:fld>
            <a:endParaRPr lang="en-GB"/>
          </a:p>
        </p:txBody>
      </p:sp>
      <p:sp>
        <p:nvSpPr>
          <p:cNvPr id="6" name="Slide Number Placeholder 6"/>
          <p:cNvSpPr>
            <a:spLocks noGrp="1"/>
          </p:cNvSpPr>
          <p:nvPr>
            <p:ph type="sldNum" sz="quarter" idx="11"/>
          </p:nvPr>
        </p:nvSpPr>
        <p:spPr/>
        <p:txBody>
          <a:bodyPr/>
          <a:lstStyle>
            <a:lvl1pPr eaLnBrk="0" hangingPunct="0">
              <a:defRPr>
                <a:latin typeface="Times" charset="0"/>
              </a:defRPr>
            </a:lvl1pPr>
          </a:lstStyle>
          <a:p>
            <a:fld id="{0FC6FD6C-EE77-4364-AF1D-B0342A6C371E}" type="slidenum">
              <a:rPr lang="en-GB" altLang="en-US"/>
              <a:pPr/>
              <a:t>‹#›</a:t>
            </a:fld>
            <a:endParaRPr lang="en-GB" altLang="en-US"/>
          </a:p>
        </p:txBody>
      </p:sp>
    </p:spTree>
    <p:extLst>
      <p:ext uri="{BB962C8B-B14F-4D97-AF65-F5344CB8AC3E}">
        <p14:creationId xmlns:p14="http://schemas.microsoft.com/office/powerpoint/2010/main" val="612127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275B5C87-DEC0-4FD5-8A87-E6086476E3B8}" type="datetimeFigureOut">
              <a:rPr lang="en-GB"/>
              <a:pPr>
                <a:defRPr/>
              </a:pPr>
              <a:t>26/02/2019</a:t>
            </a:fld>
            <a:endParaRPr lang="en-GB"/>
          </a:p>
        </p:txBody>
      </p:sp>
      <p:sp>
        <p:nvSpPr>
          <p:cNvPr id="5" name="Slide Number Placeholder 5"/>
          <p:cNvSpPr>
            <a:spLocks noGrp="1"/>
          </p:cNvSpPr>
          <p:nvPr>
            <p:ph type="sldNum" sz="quarter" idx="11"/>
          </p:nvPr>
        </p:nvSpPr>
        <p:spPr/>
        <p:txBody>
          <a:bodyPr/>
          <a:lstStyle>
            <a:lvl1pPr eaLnBrk="0" hangingPunct="0">
              <a:defRPr>
                <a:latin typeface="Times" charset="0"/>
              </a:defRPr>
            </a:lvl1pPr>
          </a:lstStyle>
          <a:p>
            <a:fld id="{3CCC6E72-7B9E-4A70-A87A-55AB15D402AF}" type="slidenum">
              <a:rPr lang="en-GB" altLang="en-US"/>
              <a:pPr/>
              <a:t>‹#›</a:t>
            </a:fld>
            <a:endParaRPr lang="en-GB" altLang="en-US"/>
          </a:p>
        </p:txBody>
      </p:sp>
    </p:spTree>
    <p:extLst>
      <p:ext uri="{BB962C8B-B14F-4D97-AF65-F5344CB8AC3E}">
        <p14:creationId xmlns:p14="http://schemas.microsoft.com/office/powerpoint/2010/main" val="1722319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DEB97BAF-2236-4728-A82D-B9BEA3817781}" type="datetimeFigureOut">
              <a:rPr lang="en-GB"/>
              <a:pPr>
                <a:defRPr/>
              </a:pPr>
              <a:t>26/02/2019</a:t>
            </a:fld>
            <a:endParaRPr lang="en-GB"/>
          </a:p>
        </p:txBody>
      </p:sp>
      <p:sp>
        <p:nvSpPr>
          <p:cNvPr id="5" name="Slide Number Placeholder 5"/>
          <p:cNvSpPr>
            <a:spLocks noGrp="1"/>
          </p:cNvSpPr>
          <p:nvPr>
            <p:ph type="sldNum" sz="quarter" idx="11"/>
          </p:nvPr>
        </p:nvSpPr>
        <p:spPr/>
        <p:txBody>
          <a:bodyPr/>
          <a:lstStyle>
            <a:lvl1pPr eaLnBrk="0" hangingPunct="0">
              <a:defRPr>
                <a:latin typeface="Times" charset="0"/>
              </a:defRPr>
            </a:lvl1pPr>
          </a:lstStyle>
          <a:p>
            <a:fld id="{CCDAC2DB-9D75-4926-B1D0-28DCE41D7294}" type="slidenum">
              <a:rPr lang="en-GB" altLang="en-US"/>
              <a:pPr/>
              <a:t>‹#›</a:t>
            </a:fld>
            <a:endParaRPr lang="en-GB" altLang="en-US"/>
          </a:p>
        </p:txBody>
      </p:sp>
    </p:spTree>
    <p:extLst>
      <p:ext uri="{BB962C8B-B14F-4D97-AF65-F5344CB8AC3E}">
        <p14:creationId xmlns:p14="http://schemas.microsoft.com/office/powerpoint/2010/main" val="3534235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ea typeface="ＭＳ Ｐゴシック" charset="-128"/>
              </a:defRPr>
            </a:lvl1pPr>
          </a:lstStyle>
          <a:p>
            <a:pPr>
              <a:defRPr/>
            </a:pPr>
            <a:fld id="{44D41467-BE4C-4FF1-A557-5934B781755D}" type="datetimeFigureOut">
              <a:rPr lang="en-GB"/>
              <a:pPr>
                <a:defRPr/>
              </a:pPr>
              <a:t>26/02/2019</a:t>
            </a:fld>
            <a:endParaRPr lang="en-GB" dirty="0"/>
          </a:p>
        </p:txBody>
      </p:sp>
      <p:sp>
        <p:nvSpPr>
          <p:cNvPr id="6" name="Slide Number Placeholder 5"/>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fontAlgn="base">
              <a:spcBef>
                <a:spcPct val="0"/>
              </a:spcBef>
              <a:spcAft>
                <a:spcPct val="0"/>
              </a:spcAft>
            </a:pPr>
            <a:fld id="{4C2765C5-AA1C-4921-9785-6FB2111C5674}" type="slidenum">
              <a:rPr lang="en-GB" altLang="en-US">
                <a:ea typeface="ＭＳ Ｐゴシック" pitchFamily="34" charset="-128"/>
              </a:rPr>
              <a:pPr fontAlgn="base">
                <a:spcBef>
                  <a:spcPct val="0"/>
                </a:spcBef>
                <a:spcAft>
                  <a:spcPct val="0"/>
                </a:spcAft>
              </a:pPr>
              <a:t>‹#›</a:t>
            </a:fld>
            <a:endParaRPr lang="en-GB" altLang="en-US">
              <a:ea typeface="ＭＳ Ｐゴシック" pitchFamily="34" charset="-128"/>
            </a:endParaRPr>
          </a:p>
        </p:txBody>
      </p:sp>
    </p:spTree>
    <p:extLst>
      <p:ext uri="{BB962C8B-B14F-4D97-AF65-F5344CB8AC3E}">
        <p14:creationId xmlns:p14="http://schemas.microsoft.com/office/powerpoint/2010/main" val="939859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Natalie.macdonald@uwtsd.ac.uk"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hyperlink" Target="mailto:g.tinney@uwtsd.ac.uk" TargetMode="External"/><Relationship Id="rId5" Type="http://schemas.openxmlformats.org/officeDocument/2006/relationships/hyperlink" Target="mailto:g.m.davies@uwtsd.ac.uk" TargetMode="External"/><Relationship Id="rId4" Type="http://schemas.openxmlformats.org/officeDocument/2006/relationships/hyperlink" Target="mailto:dawn.jones@uwtsd.ac.uk"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careinspectorate.wales/docs/cssiw/general/170227qcrtemplateen.pdf" TargetMode="External"/><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en-US" dirty="0">
                <a:solidFill>
                  <a:schemeClr val="bg1"/>
                </a:solidFill>
              </a:rPr>
              <a:t>EAEE6003/C</a:t>
            </a:r>
            <a:br>
              <a:rPr lang="en-US" altLang="en-US" dirty="0">
                <a:solidFill>
                  <a:schemeClr val="bg1"/>
                </a:solidFill>
              </a:rPr>
            </a:br>
            <a:r>
              <a:rPr lang="cy-GB" altLang="en-US" dirty="0">
                <a:solidFill>
                  <a:schemeClr val="bg1"/>
                </a:solidFill>
              </a:rPr>
              <a:t>Arweinyddiaeth ar gyfer systemau o ansawdd</a:t>
            </a:r>
            <a:br>
              <a:rPr lang="cy-GB" altLang="en-US" dirty="0">
                <a:solidFill>
                  <a:schemeClr val="bg1"/>
                </a:solidFill>
              </a:rPr>
            </a:br>
            <a:r>
              <a:rPr lang="en-GB" altLang="en-US" dirty="0">
                <a:solidFill>
                  <a:schemeClr val="bg1"/>
                </a:solidFill>
              </a:rPr>
              <a:t>Leadership for systems of quality </a:t>
            </a:r>
            <a:endParaRPr lang="en-GB" dirty="0">
              <a:solidFill>
                <a:schemeClr val="bg1"/>
              </a:solidFill>
            </a:endParaRPr>
          </a:p>
        </p:txBody>
      </p:sp>
      <p:sp>
        <p:nvSpPr>
          <p:cNvPr id="3" name="Subtitle 2"/>
          <p:cNvSpPr>
            <a:spLocks noGrp="1"/>
          </p:cNvSpPr>
          <p:nvPr>
            <p:ph type="subTitle" idx="1"/>
          </p:nvPr>
        </p:nvSpPr>
        <p:spPr/>
        <p:txBody>
          <a:bodyPr/>
          <a:lstStyle/>
          <a:p>
            <a:endParaRPr lang="en-GB" dirty="0" smtClean="0"/>
          </a:p>
          <a:p>
            <a:r>
              <a:rPr lang="en-GB" dirty="0" err="1" smtClean="0">
                <a:solidFill>
                  <a:schemeClr val="bg1"/>
                </a:solidFill>
              </a:rPr>
              <a:t>Darlith</a:t>
            </a:r>
            <a:r>
              <a:rPr lang="en-GB" dirty="0" smtClean="0">
                <a:solidFill>
                  <a:schemeClr val="bg1"/>
                </a:solidFill>
              </a:rPr>
              <a:t>/Lecture 1 </a:t>
            </a:r>
          </a:p>
          <a:p>
            <a:r>
              <a:rPr lang="en-GB" smtClean="0">
                <a:solidFill>
                  <a:schemeClr val="bg1"/>
                </a:solidFill>
              </a:rPr>
              <a:t>FTF</a:t>
            </a:r>
            <a:endParaRPr lang="en-GB" dirty="0">
              <a:solidFill>
                <a:schemeClr val="bg1"/>
              </a:solidFill>
            </a:endParaRPr>
          </a:p>
        </p:txBody>
      </p:sp>
    </p:spTree>
    <p:extLst>
      <p:ext uri="{BB962C8B-B14F-4D97-AF65-F5344CB8AC3E}">
        <p14:creationId xmlns:p14="http://schemas.microsoft.com/office/powerpoint/2010/main" val="291028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Tîm</a:t>
            </a:r>
            <a:r>
              <a:rPr lang="en-GB" dirty="0"/>
              <a:t> y </a:t>
            </a:r>
            <a:r>
              <a:rPr lang="en-GB" dirty="0" err="1"/>
              <a:t>modiwl</a:t>
            </a:r>
            <a:r>
              <a:rPr lang="en-GB" dirty="0"/>
              <a:t> </a:t>
            </a:r>
            <a:r>
              <a:rPr lang="en-GB" dirty="0" smtClean="0"/>
              <a:t>/ Module Team</a:t>
            </a:r>
            <a:endParaRPr lang="en-GB" dirty="0"/>
          </a:p>
        </p:txBody>
      </p:sp>
      <p:sp>
        <p:nvSpPr>
          <p:cNvPr id="5" name="Content Placeholder 4"/>
          <p:cNvSpPr>
            <a:spLocks noGrp="1"/>
          </p:cNvSpPr>
          <p:nvPr>
            <p:ph sz="half" idx="1"/>
          </p:nvPr>
        </p:nvSpPr>
        <p:spPr>
          <a:xfrm>
            <a:off x="609599" y="1600201"/>
            <a:ext cx="10851931" cy="3989040"/>
          </a:xfrm>
        </p:spPr>
        <p:txBody>
          <a:bodyPr/>
          <a:lstStyle/>
          <a:p>
            <a:r>
              <a:rPr lang="en-GB" dirty="0" smtClean="0"/>
              <a:t>Natalie Macdonald – </a:t>
            </a:r>
            <a:r>
              <a:rPr lang="en-GB" dirty="0" smtClean="0">
                <a:hlinkClick r:id="rId3"/>
              </a:rPr>
              <a:t>Natalie.macdonald@uwtsd.ac.uk</a:t>
            </a:r>
            <a:r>
              <a:rPr lang="en-GB" dirty="0" smtClean="0"/>
              <a:t> </a:t>
            </a:r>
          </a:p>
          <a:p>
            <a:r>
              <a:rPr lang="en-GB" dirty="0" smtClean="0"/>
              <a:t>Dawn Jones – </a:t>
            </a:r>
            <a:r>
              <a:rPr lang="en-GB" dirty="0" smtClean="0">
                <a:hlinkClick r:id="rId4"/>
              </a:rPr>
              <a:t>dawn.jones@uwtsd.ac.uk</a:t>
            </a:r>
            <a:r>
              <a:rPr lang="en-GB" dirty="0" smtClean="0"/>
              <a:t> </a:t>
            </a:r>
          </a:p>
          <a:p>
            <a:r>
              <a:rPr lang="en-GB" dirty="0" smtClean="0"/>
              <a:t>Gwyneth Davies – </a:t>
            </a:r>
            <a:r>
              <a:rPr lang="en-GB" dirty="0" smtClean="0">
                <a:hlinkClick r:id="rId5"/>
              </a:rPr>
              <a:t>g.m.davies@uwtsd.ac.uk</a:t>
            </a:r>
            <a:endParaRPr lang="en-GB" dirty="0" smtClean="0"/>
          </a:p>
          <a:p>
            <a:r>
              <a:rPr lang="en-GB" dirty="0" smtClean="0"/>
              <a:t>Glenda </a:t>
            </a:r>
            <a:r>
              <a:rPr lang="en-GB" dirty="0" err="1" smtClean="0"/>
              <a:t>Tinney</a:t>
            </a:r>
            <a:r>
              <a:rPr lang="en-GB" dirty="0" smtClean="0"/>
              <a:t> </a:t>
            </a:r>
            <a:r>
              <a:rPr lang="en-GB" smtClean="0"/>
              <a:t>– </a:t>
            </a:r>
            <a:r>
              <a:rPr lang="en-GB" smtClean="0">
                <a:hlinkClick r:id="rId6"/>
              </a:rPr>
              <a:t>g.tinney@uwtsd.ac.uk</a:t>
            </a:r>
            <a:r>
              <a:rPr lang="en-GB" smtClean="0"/>
              <a:t> </a:t>
            </a:r>
            <a:r>
              <a:rPr lang="en-GB" smtClean="0"/>
              <a:t> </a:t>
            </a:r>
            <a:endParaRPr lang="en-GB" dirty="0"/>
          </a:p>
        </p:txBody>
      </p:sp>
    </p:spTree>
    <p:extLst>
      <p:ext uri="{BB962C8B-B14F-4D97-AF65-F5344CB8AC3E}">
        <p14:creationId xmlns:p14="http://schemas.microsoft.com/office/powerpoint/2010/main" val="390971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GB" altLang="en-US" smtClean="0">
                <a:latin typeface="Arial" panose="020B0604020202020204" pitchFamily="34" charset="0"/>
                <a:cs typeface="Arial" panose="020B0604020202020204" pitchFamily="34" charset="0"/>
              </a:rPr>
              <a:t>Llawlyfr modiwl     </a:t>
            </a:r>
            <a:br>
              <a:rPr lang="en-GB" altLang="en-US" smtClean="0">
                <a:latin typeface="Arial" panose="020B0604020202020204" pitchFamily="34" charset="0"/>
                <a:cs typeface="Arial" panose="020B0604020202020204" pitchFamily="34" charset="0"/>
              </a:rPr>
            </a:br>
            <a:r>
              <a:rPr lang="en-GB" altLang="en-US" i="1" smtClean="0">
                <a:latin typeface="Arial" panose="020B0604020202020204" pitchFamily="34" charset="0"/>
                <a:cs typeface="Arial" panose="020B0604020202020204" pitchFamily="34" charset="0"/>
              </a:rPr>
              <a:t>Module handbook</a:t>
            </a:r>
            <a:endParaRPr lang="en-GB" altLang="en-US" smtClean="0">
              <a:latin typeface="Arial" panose="020B0604020202020204" pitchFamily="34" charset="0"/>
              <a:cs typeface="Arial" panose="020B0604020202020204" pitchFamily="34" charset="0"/>
            </a:endParaRPr>
          </a:p>
        </p:txBody>
      </p:sp>
      <p:sp>
        <p:nvSpPr>
          <p:cNvPr id="15363" name="Content Placeholder 2"/>
          <p:cNvSpPr>
            <a:spLocks noGrp="1"/>
          </p:cNvSpPr>
          <p:nvPr>
            <p:ph sz="half" idx="1"/>
          </p:nvPr>
        </p:nvSpPr>
        <p:spPr>
          <a:xfrm>
            <a:off x="1981200" y="1600200"/>
            <a:ext cx="4038600" cy="3989388"/>
          </a:xfrm>
        </p:spPr>
        <p:txBody>
          <a:bodyPr/>
          <a:lstStyle/>
          <a:p>
            <a:pPr eaLnBrk="1" hangingPunct="1"/>
            <a:r>
              <a:rPr lang="en-GB" altLang="en-US" smtClean="0">
                <a:latin typeface="Arial" panose="020B0604020202020204" pitchFamily="34" charset="0"/>
                <a:cs typeface="Arial" panose="020B0604020202020204" pitchFamily="34" charset="0"/>
              </a:rPr>
              <a:t>Moodle</a:t>
            </a:r>
          </a:p>
          <a:p>
            <a:pPr eaLnBrk="1" hangingPunct="1"/>
            <a:r>
              <a:rPr lang="en-GB" altLang="en-US" smtClean="0">
                <a:latin typeface="Arial" panose="020B0604020202020204" pitchFamily="34" charset="0"/>
                <a:cs typeface="Arial" panose="020B0604020202020204" pitchFamily="34" charset="0"/>
              </a:rPr>
              <a:t>Amlinelliad modiwl</a:t>
            </a:r>
          </a:p>
          <a:p>
            <a:pPr eaLnBrk="1" hangingPunct="1"/>
            <a:r>
              <a:rPr lang="en-GB" altLang="en-US" smtClean="0">
                <a:latin typeface="Arial" panose="020B0604020202020204" pitchFamily="34" charset="0"/>
                <a:cs typeface="Arial" panose="020B0604020202020204" pitchFamily="34" charset="0"/>
              </a:rPr>
              <a:t>Tîm y modiwl</a:t>
            </a:r>
          </a:p>
          <a:p>
            <a:pPr eaLnBrk="1" hangingPunct="1"/>
            <a:r>
              <a:rPr lang="en-GB" altLang="en-US" smtClean="0">
                <a:latin typeface="Arial" panose="020B0604020202020204" pitchFamily="34" charset="0"/>
                <a:cs typeface="Arial" panose="020B0604020202020204" pitchFamily="34" charset="0"/>
              </a:rPr>
              <a:t>Cynllun gwaith</a:t>
            </a:r>
          </a:p>
          <a:p>
            <a:pPr eaLnBrk="1" hangingPunct="1"/>
            <a:r>
              <a:rPr lang="en-GB" altLang="en-US" smtClean="0">
                <a:latin typeface="Arial" panose="020B0604020202020204" pitchFamily="34" charset="0"/>
                <a:cs typeface="Arial" panose="020B0604020202020204" pitchFamily="34" charset="0"/>
              </a:rPr>
              <a:t>Amserlen asesu</a:t>
            </a:r>
          </a:p>
          <a:p>
            <a:pPr eaLnBrk="1" hangingPunct="1"/>
            <a:r>
              <a:rPr lang="en-GB" altLang="en-US" smtClean="0">
                <a:latin typeface="Arial" panose="020B0604020202020204" pitchFamily="34" charset="0"/>
                <a:cs typeface="Arial" panose="020B0604020202020204" pitchFamily="34" charset="0"/>
              </a:rPr>
              <a:t>Aseiniadau</a:t>
            </a:r>
          </a:p>
          <a:p>
            <a:pPr eaLnBrk="1" hangingPunct="1"/>
            <a:r>
              <a:rPr lang="en-GB" altLang="en-US" smtClean="0">
                <a:latin typeface="Arial" panose="020B0604020202020204" pitchFamily="34" charset="0"/>
                <a:cs typeface="Arial" panose="020B0604020202020204" pitchFamily="34" charset="0"/>
              </a:rPr>
              <a:t>Ffurflen gwerthuso</a:t>
            </a:r>
          </a:p>
          <a:p>
            <a:pPr eaLnBrk="1" hangingPunct="1"/>
            <a:endParaRPr lang="en-GB" altLang="en-US" smtClean="0"/>
          </a:p>
        </p:txBody>
      </p:sp>
      <p:sp>
        <p:nvSpPr>
          <p:cNvPr id="15364" name="Content Placeholder 3"/>
          <p:cNvSpPr>
            <a:spLocks noGrp="1"/>
          </p:cNvSpPr>
          <p:nvPr>
            <p:ph sz="half" idx="2"/>
          </p:nvPr>
        </p:nvSpPr>
        <p:spPr>
          <a:xfrm>
            <a:off x="6172200" y="1600200"/>
            <a:ext cx="4038600" cy="3989388"/>
          </a:xfrm>
        </p:spPr>
        <p:txBody>
          <a:bodyPr/>
          <a:lstStyle/>
          <a:p>
            <a:pPr eaLnBrk="1" hangingPunct="1"/>
            <a:r>
              <a:rPr lang="en-GB" altLang="en-US" i="1" smtClean="0">
                <a:latin typeface="Arial" panose="020B0604020202020204" pitchFamily="34" charset="0"/>
                <a:cs typeface="Arial" panose="020B0604020202020204" pitchFamily="34" charset="0"/>
              </a:rPr>
              <a:t>Moodle</a:t>
            </a:r>
          </a:p>
          <a:p>
            <a:pPr eaLnBrk="1" hangingPunct="1"/>
            <a:r>
              <a:rPr lang="en-GB" altLang="en-US" i="1" smtClean="0">
                <a:latin typeface="Arial" panose="020B0604020202020204" pitchFamily="34" charset="0"/>
                <a:cs typeface="Arial" panose="020B0604020202020204" pitchFamily="34" charset="0"/>
              </a:rPr>
              <a:t>Module outline</a:t>
            </a:r>
          </a:p>
          <a:p>
            <a:pPr eaLnBrk="1" hangingPunct="1"/>
            <a:r>
              <a:rPr lang="en-GB" altLang="en-US" i="1" smtClean="0">
                <a:latin typeface="Arial" panose="020B0604020202020204" pitchFamily="34" charset="0"/>
                <a:cs typeface="Arial" panose="020B0604020202020204" pitchFamily="34" charset="0"/>
              </a:rPr>
              <a:t>Module team</a:t>
            </a:r>
          </a:p>
          <a:p>
            <a:pPr eaLnBrk="1" hangingPunct="1"/>
            <a:r>
              <a:rPr lang="en-GB" altLang="en-US" i="1" smtClean="0">
                <a:latin typeface="Arial" panose="020B0604020202020204" pitchFamily="34" charset="0"/>
                <a:cs typeface="Arial" panose="020B0604020202020204" pitchFamily="34" charset="0"/>
              </a:rPr>
              <a:t>Scheme of work</a:t>
            </a:r>
          </a:p>
          <a:p>
            <a:pPr eaLnBrk="1" hangingPunct="1"/>
            <a:r>
              <a:rPr lang="en-GB" altLang="en-US" i="1" smtClean="0">
                <a:latin typeface="Arial" panose="020B0604020202020204" pitchFamily="34" charset="0"/>
                <a:cs typeface="Arial" panose="020B0604020202020204" pitchFamily="34" charset="0"/>
              </a:rPr>
              <a:t>Assessment timetable</a:t>
            </a:r>
          </a:p>
          <a:p>
            <a:pPr eaLnBrk="1" hangingPunct="1"/>
            <a:r>
              <a:rPr lang="en-GB" altLang="en-US" i="1" smtClean="0">
                <a:latin typeface="Arial" panose="020B0604020202020204" pitchFamily="34" charset="0"/>
                <a:cs typeface="Arial" panose="020B0604020202020204" pitchFamily="34" charset="0"/>
              </a:rPr>
              <a:t>Assignments</a:t>
            </a:r>
          </a:p>
          <a:p>
            <a:pPr eaLnBrk="1" hangingPunct="1"/>
            <a:r>
              <a:rPr lang="en-GB" altLang="en-US" i="1" smtClean="0">
                <a:latin typeface="Arial" panose="020B0604020202020204" pitchFamily="34" charset="0"/>
                <a:cs typeface="Arial" panose="020B0604020202020204" pitchFamily="34" charset="0"/>
              </a:rPr>
              <a:t>Evaluation form</a:t>
            </a:r>
            <a:endParaRPr lang="en-US" altLang="en-US" i="1" smtClean="0">
              <a:latin typeface="Arial" panose="020B0604020202020204" pitchFamily="34" charset="0"/>
              <a:cs typeface="Arial" panose="020B0604020202020204" pitchFamily="34" charset="0"/>
            </a:endParaRPr>
          </a:p>
          <a:p>
            <a:pPr eaLnBrk="1" hangingPunct="1"/>
            <a:endParaRPr lang="en-GB" altLang="en-US" smtClean="0"/>
          </a:p>
        </p:txBody>
      </p:sp>
    </p:spTree>
    <p:extLst>
      <p:ext uri="{BB962C8B-B14F-4D97-AF65-F5344CB8AC3E}">
        <p14:creationId xmlns:p14="http://schemas.microsoft.com/office/powerpoint/2010/main" val="39323837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GB" sz="3600" dirty="0">
                <a:latin typeface="Arial" panose="020B0604020202020204" pitchFamily="34" charset="0"/>
                <a:cs typeface="Arial" panose="020B0604020202020204" pitchFamily="34" charset="0"/>
              </a:rPr>
              <a:t>Sgiliau </a:t>
            </a:r>
            <a:r>
              <a:rPr lang="en-GB" sz="3600" dirty="0" err="1">
                <a:latin typeface="Arial" panose="020B0604020202020204" pitchFamily="34" charset="0"/>
                <a:cs typeface="Arial" panose="020B0604020202020204" pitchFamily="34" charset="0"/>
              </a:rPr>
              <a:t>Cyflogadwyedd</a:t>
            </a:r>
            <a:r>
              <a:rPr lang="en-GB" sz="3600" dirty="0">
                <a:latin typeface="Arial" panose="020B0604020202020204" pitchFamily="34" charset="0"/>
                <a:cs typeface="Arial" panose="020B0604020202020204" pitchFamily="34" charset="0"/>
              </a:rPr>
              <a:t>/</a:t>
            </a:r>
            <a:r>
              <a:rPr lang="en-GB" sz="3600" dirty="0" err="1">
                <a:latin typeface="Arial" panose="020B0604020202020204" pitchFamily="34" charset="0"/>
                <a:cs typeface="Arial" panose="020B0604020202020204" pitchFamily="34" charset="0"/>
              </a:rPr>
              <a:t>Trosglwyddadwy</a:t>
            </a:r>
            <a:r>
              <a:rPr lang="en-GB" dirty="0" smtClean="0">
                <a:latin typeface="Arial" panose="020B0604020202020204" pitchFamily="34" charset="0"/>
                <a:cs typeface="Arial" panose="020B0604020202020204" pitchFamily="34" charset="0"/>
              </a:rPr>
              <a:t/>
            </a:r>
            <a:br>
              <a:rPr lang="en-GB" dirty="0" smtClean="0">
                <a:latin typeface="Arial" panose="020B0604020202020204" pitchFamily="34" charset="0"/>
                <a:cs typeface="Arial" panose="020B0604020202020204" pitchFamily="34" charset="0"/>
              </a:rPr>
            </a:br>
            <a:r>
              <a:rPr lang="en-GB" sz="3600" dirty="0">
                <a:solidFill>
                  <a:srgbClr val="0000FF"/>
                </a:solidFill>
                <a:latin typeface="Arial" panose="020B0604020202020204" pitchFamily="34" charset="0"/>
                <a:cs typeface="Arial" panose="020B0604020202020204" pitchFamily="34" charset="0"/>
              </a:rPr>
              <a:t>Employability/Transferable Skills</a:t>
            </a:r>
            <a:endParaRPr lang="en-US" sz="3600" dirty="0">
              <a:solidFill>
                <a:srgbClr val="0000FF"/>
              </a:solidFill>
              <a:latin typeface="Arial" panose="020B0604020202020204" pitchFamily="34" charset="0"/>
              <a:cs typeface="Arial" panose="020B0604020202020204" pitchFamily="34" charset="0"/>
            </a:endParaRPr>
          </a:p>
        </p:txBody>
      </p:sp>
      <p:sp>
        <p:nvSpPr>
          <p:cNvPr id="21507" name="Content Placeholder 2"/>
          <p:cNvSpPr>
            <a:spLocks noGrp="1"/>
          </p:cNvSpPr>
          <p:nvPr>
            <p:ph sz="half" idx="1"/>
          </p:nvPr>
        </p:nvSpPr>
        <p:spPr>
          <a:xfrm>
            <a:off x="1981200" y="1600200"/>
            <a:ext cx="4038600" cy="3989388"/>
          </a:xfrm>
        </p:spPr>
        <p:txBody>
          <a:bodyPr/>
          <a:lstStyle/>
          <a:p>
            <a:endParaRPr lang="en-GB" altLang="en-US" smtClean="0">
              <a:latin typeface="Arial" panose="020B0604020202020204" pitchFamily="34" charset="0"/>
              <a:cs typeface="Arial" panose="020B0604020202020204" pitchFamily="34" charset="0"/>
            </a:endParaRPr>
          </a:p>
          <a:p>
            <a:r>
              <a:rPr lang="en-GB" altLang="en-US" smtClean="0">
                <a:latin typeface="Arial" panose="020B0604020202020204" pitchFamily="34" charset="0"/>
                <a:cs typeface="Arial" panose="020B0604020202020204" pitchFamily="34" charset="0"/>
              </a:rPr>
              <a:t>Trefniadaeth</a:t>
            </a:r>
          </a:p>
          <a:p>
            <a:r>
              <a:rPr lang="en-GB" altLang="en-US" smtClean="0">
                <a:latin typeface="Arial" panose="020B0604020202020204" pitchFamily="34" charset="0"/>
                <a:cs typeface="Arial" panose="020B0604020202020204" pitchFamily="34" charset="0"/>
              </a:rPr>
              <a:t>Cynllunio</a:t>
            </a:r>
          </a:p>
          <a:p>
            <a:r>
              <a:rPr lang="en-GB" altLang="en-US" smtClean="0">
                <a:latin typeface="Arial" panose="020B0604020202020204" pitchFamily="34" charset="0"/>
                <a:cs typeface="Arial" panose="020B0604020202020204" pitchFamily="34" charset="0"/>
              </a:rPr>
              <a:t>Rheoli amser</a:t>
            </a:r>
          </a:p>
          <a:p>
            <a:r>
              <a:rPr lang="en-GB" altLang="en-US" smtClean="0">
                <a:latin typeface="Lucida Sans" panose="020B0602030504090204" pitchFamily="34" charset="0"/>
              </a:rPr>
              <a:t>Ymwybyddiaeth a chyfrifoldeb personol</a:t>
            </a:r>
            <a:endParaRPr lang="en-US" altLang="en-US" smtClean="0">
              <a:latin typeface="Lucida Sans" panose="020B0602030504090204" pitchFamily="34" charset="0"/>
            </a:endParaRPr>
          </a:p>
          <a:p>
            <a:endParaRPr lang="en-US" altLang="en-US" smtClean="0">
              <a:latin typeface="Arial" panose="020B0604020202020204" pitchFamily="34" charset="0"/>
              <a:cs typeface="Arial" panose="020B0604020202020204" pitchFamily="34" charset="0"/>
            </a:endParaRPr>
          </a:p>
        </p:txBody>
      </p:sp>
      <p:sp>
        <p:nvSpPr>
          <p:cNvPr id="21508" name="Content Placeholder 3"/>
          <p:cNvSpPr>
            <a:spLocks noGrp="1"/>
          </p:cNvSpPr>
          <p:nvPr>
            <p:ph sz="half" idx="2"/>
          </p:nvPr>
        </p:nvSpPr>
        <p:spPr>
          <a:xfrm>
            <a:off x="6172200" y="1600200"/>
            <a:ext cx="4038600" cy="3989388"/>
          </a:xfrm>
        </p:spPr>
        <p:txBody>
          <a:bodyPr/>
          <a:lstStyle/>
          <a:p>
            <a:endParaRPr lang="en-GB" altLang="en-US" smtClean="0">
              <a:solidFill>
                <a:srgbClr val="0000FF"/>
              </a:solidFill>
              <a:latin typeface="Arial" panose="020B0604020202020204" pitchFamily="34" charset="0"/>
              <a:cs typeface="Arial" panose="020B0604020202020204" pitchFamily="34" charset="0"/>
            </a:endParaRPr>
          </a:p>
          <a:p>
            <a:r>
              <a:rPr lang="en-GB" altLang="en-US" smtClean="0">
                <a:solidFill>
                  <a:srgbClr val="0000FF"/>
                </a:solidFill>
                <a:latin typeface="Arial" panose="020B0604020202020204" pitchFamily="34" charset="0"/>
                <a:cs typeface="Arial" panose="020B0604020202020204" pitchFamily="34" charset="0"/>
              </a:rPr>
              <a:t>Organisation</a:t>
            </a:r>
          </a:p>
          <a:p>
            <a:r>
              <a:rPr lang="en-GB" altLang="en-US" smtClean="0">
                <a:solidFill>
                  <a:srgbClr val="0000FF"/>
                </a:solidFill>
                <a:latin typeface="Arial" panose="020B0604020202020204" pitchFamily="34" charset="0"/>
                <a:cs typeface="Arial" panose="020B0604020202020204" pitchFamily="34" charset="0"/>
              </a:rPr>
              <a:t>Planning</a:t>
            </a:r>
          </a:p>
          <a:p>
            <a:r>
              <a:rPr lang="en-GB" altLang="en-US" smtClean="0">
                <a:solidFill>
                  <a:srgbClr val="0000FF"/>
                </a:solidFill>
                <a:latin typeface="Arial" panose="020B0604020202020204" pitchFamily="34" charset="0"/>
                <a:cs typeface="Arial" panose="020B0604020202020204" pitchFamily="34" charset="0"/>
              </a:rPr>
              <a:t>Time management</a:t>
            </a:r>
          </a:p>
          <a:p>
            <a:r>
              <a:rPr lang="en-GB" altLang="en-US" smtClean="0">
                <a:solidFill>
                  <a:srgbClr val="0000FF"/>
                </a:solidFill>
                <a:latin typeface="Lucida Sans" panose="020B0602030504090204" pitchFamily="34" charset="0"/>
              </a:rPr>
              <a:t>Personal responsibility and awareness</a:t>
            </a:r>
            <a:endParaRPr lang="en-US" altLang="en-US" smtClean="0">
              <a:solidFill>
                <a:srgbClr val="0000FF"/>
              </a:solidFill>
              <a:latin typeface="Lucida Sans" panose="020B0602030504090204" pitchFamily="34" charset="0"/>
            </a:endParaRPr>
          </a:p>
          <a:p>
            <a:endParaRPr lang="en-US" altLang="en-US" smtClean="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94041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p:txBody>
          <a:bodyPr/>
          <a:lstStyle/>
          <a:p>
            <a:pPr eaLnBrk="1" hangingPunct="1"/>
            <a:r>
              <a:rPr lang="en-US" altLang="en-US" sz="2800" dirty="0" smtClean="0"/>
              <a:t>EAEE6003/C</a:t>
            </a:r>
            <a:br>
              <a:rPr lang="en-US" altLang="en-US" sz="2800" dirty="0" smtClean="0"/>
            </a:br>
            <a:r>
              <a:rPr lang="cy-GB" altLang="en-US" sz="2800" dirty="0" smtClean="0"/>
              <a:t>Arweinyddiaeth </a:t>
            </a:r>
            <a:r>
              <a:rPr lang="cy-GB" altLang="en-US" sz="2800" dirty="0"/>
              <a:t>ar gyfer systemau o ansawdd</a:t>
            </a:r>
            <a:r>
              <a:rPr lang="cy-GB" altLang="en-US" sz="2800" dirty="0" smtClean="0"/>
              <a:t/>
            </a:r>
            <a:br>
              <a:rPr lang="cy-GB" altLang="en-US" sz="2800" dirty="0" smtClean="0"/>
            </a:br>
            <a:r>
              <a:rPr lang="en-GB" altLang="en-US" sz="2800" dirty="0"/>
              <a:t>Leadership for systems of quality </a:t>
            </a:r>
            <a:endParaRPr lang="en-US" altLang="en-US" sz="2800" dirty="0" smtClean="0"/>
          </a:p>
        </p:txBody>
      </p:sp>
      <p:sp>
        <p:nvSpPr>
          <p:cNvPr id="5" name="Content Placeholder 4"/>
          <p:cNvSpPr>
            <a:spLocks noGrp="1"/>
          </p:cNvSpPr>
          <p:nvPr>
            <p:ph sz="half" idx="1"/>
          </p:nvPr>
        </p:nvSpPr>
        <p:spPr/>
        <p:txBody>
          <a:bodyPr/>
          <a:lstStyle/>
          <a:p>
            <a:r>
              <a:rPr lang="en-GB" sz="1800" dirty="0" err="1" smtClean="0"/>
              <a:t>ymchwilio</a:t>
            </a:r>
            <a:r>
              <a:rPr lang="en-GB" sz="1800" dirty="0" smtClean="0"/>
              <a:t> </a:t>
            </a:r>
            <a:r>
              <a:rPr lang="en-GB" sz="1800" dirty="0"/>
              <a:t>a </a:t>
            </a:r>
            <a:r>
              <a:rPr lang="en-GB" sz="1800" dirty="0" err="1"/>
              <a:t>dangos</a:t>
            </a:r>
            <a:r>
              <a:rPr lang="en-GB" sz="1800" dirty="0"/>
              <a:t> </a:t>
            </a:r>
            <a:r>
              <a:rPr lang="en-GB" sz="1800" dirty="0" err="1"/>
              <a:t>dealltwriaeth</a:t>
            </a:r>
            <a:r>
              <a:rPr lang="en-GB" sz="1800" dirty="0"/>
              <a:t> </a:t>
            </a:r>
            <a:r>
              <a:rPr lang="en-GB" sz="1800" dirty="0" err="1"/>
              <a:t>feirniadol</a:t>
            </a:r>
            <a:r>
              <a:rPr lang="en-GB" sz="1800" dirty="0"/>
              <a:t> o </a:t>
            </a:r>
            <a:r>
              <a:rPr lang="en-GB" sz="1800" dirty="0" err="1"/>
              <a:t>ofynion</a:t>
            </a:r>
            <a:r>
              <a:rPr lang="en-GB" sz="1800" dirty="0"/>
              <a:t> </a:t>
            </a:r>
            <a:r>
              <a:rPr lang="en-GB" sz="1800" dirty="0" err="1"/>
              <a:t>cofrestru</a:t>
            </a:r>
            <a:r>
              <a:rPr lang="en-GB" sz="1800" dirty="0"/>
              <a:t> a </a:t>
            </a:r>
            <a:r>
              <a:rPr lang="en-GB" sz="1800" dirty="0" err="1"/>
              <a:t>gweithdrefnau</a:t>
            </a:r>
            <a:r>
              <a:rPr lang="en-GB" sz="1800" dirty="0"/>
              <a:t> </a:t>
            </a:r>
            <a:r>
              <a:rPr lang="en-GB" sz="1800" dirty="0" err="1"/>
              <a:t>arolygu</a:t>
            </a:r>
            <a:r>
              <a:rPr lang="en-GB" sz="1800" dirty="0"/>
              <a:t>, </a:t>
            </a:r>
            <a:r>
              <a:rPr lang="en-GB" sz="1800" dirty="0" err="1"/>
              <a:t>gan</a:t>
            </a:r>
            <a:r>
              <a:rPr lang="en-GB" sz="1800" dirty="0"/>
              <a:t> </a:t>
            </a:r>
            <a:r>
              <a:rPr lang="en-GB" sz="1800" dirty="0" err="1"/>
              <a:t>gyfeirio</a:t>
            </a:r>
            <a:r>
              <a:rPr lang="en-GB" sz="1800" dirty="0"/>
              <a:t> at </a:t>
            </a:r>
            <a:r>
              <a:rPr lang="en-GB" sz="1800" dirty="0" err="1"/>
              <a:t>gyrff</a:t>
            </a:r>
            <a:r>
              <a:rPr lang="en-GB" sz="1800" dirty="0"/>
              <a:t> </a:t>
            </a:r>
            <a:r>
              <a:rPr lang="en-GB" sz="1800" dirty="0" err="1"/>
              <a:t>statudol</a:t>
            </a:r>
            <a:r>
              <a:rPr lang="en-GB" sz="1800" dirty="0"/>
              <a:t> </a:t>
            </a:r>
            <a:r>
              <a:rPr lang="en-GB" sz="1800" dirty="0" err="1"/>
              <a:t>ym</a:t>
            </a:r>
            <a:r>
              <a:rPr lang="en-GB" sz="1800" dirty="0"/>
              <a:t> </a:t>
            </a:r>
            <a:r>
              <a:rPr lang="en-GB" sz="1800" dirty="0" err="1"/>
              <a:t>maes</a:t>
            </a:r>
            <a:r>
              <a:rPr lang="en-GB" sz="1800" dirty="0"/>
              <a:t> </a:t>
            </a:r>
            <a:r>
              <a:rPr lang="en-GB" sz="1800" dirty="0" err="1"/>
              <a:t>gofal</a:t>
            </a:r>
            <a:r>
              <a:rPr lang="en-GB" sz="1800" dirty="0"/>
              <a:t> ac </a:t>
            </a:r>
            <a:r>
              <a:rPr lang="en-GB" sz="1800" dirty="0" err="1"/>
              <a:t>addysg</a:t>
            </a:r>
            <a:r>
              <a:rPr lang="en-GB" sz="1800" dirty="0"/>
              <a:t>; </a:t>
            </a:r>
          </a:p>
          <a:p>
            <a:r>
              <a:rPr lang="en-GB" sz="1800" dirty="0" err="1" smtClean="0"/>
              <a:t>dadansoddi’n</a:t>
            </a:r>
            <a:r>
              <a:rPr lang="en-GB" sz="1800" dirty="0" smtClean="0"/>
              <a:t> </a:t>
            </a:r>
            <a:r>
              <a:rPr lang="en-GB" sz="1800" dirty="0" err="1"/>
              <a:t>feirniadol</a:t>
            </a:r>
            <a:r>
              <a:rPr lang="en-GB" sz="1800" dirty="0"/>
              <a:t> </a:t>
            </a:r>
            <a:r>
              <a:rPr lang="en-GB" sz="1800" dirty="0" err="1"/>
              <a:t>ddulliau</a:t>
            </a:r>
            <a:r>
              <a:rPr lang="en-GB" sz="1800" dirty="0"/>
              <a:t> o </a:t>
            </a:r>
            <a:r>
              <a:rPr lang="en-GB" sz="1800" dirty="0" err="1"/>
              <a:t>sicrhau</a:t>
            </a:r>
            <a:r>
              <a:rPr lang="en-GB" sz="1800" dirty="0"/>
              <a:t> </a:t>
            </a:r>
            <a:r>
              <a:rPr lang="en-GB" sz="1800" dirty="0" err="1"/>
              <a:t>ansawdd</a:t>
            </a:r>
            <a:r>
              <a:rPr lang="en-GB" sz="1800" dirty="0"/>
              <a:t> </a:t>
            </a:r>
            <a:r>
              <a:rPr lang="en-GB" sz="1800" dirty="0" err="1"/>
              <a:t>gofal</a:t>
            </a:r>
            <a:r>
              <a:rPr lang="en-GB" sz="1800" dirty="0"/>
              <a:t> a </a:t>
            </a:r>
            <a:r>
              <a:rPr lang="en-GB" sz="1800" dirty="0" err="1"/>
              <a:t>datblygiad</a:t>
            </a:r>
            <a:r>
              <a:rPr lang="en-GB" sz="1800" dirty="0"/>
              <a:t> plant </a:t>
            </a:r>
            <a:r>
              <a:rPr lang="en-GB" sz="1800" dirty="0" err="1"/>
              <a:t>gyda</a:t>
            </a:r>
            <a:r>
              <a:rPr lang="en-GB" sz="1800" dirty="0"/>
              <a:t> </a:t>
            </a:r>
            <a:r>
              <a:rPr lang="en-GB" sz="1800" dirty="0" err="1"/>
              <a:t>chysylltiadau</a:t>
            </a:r>
            <a:r>
              <a:rPr lang="en-GB" sz="1800" dirty="0"/>
              <a:t> â </a:t>
            </a:r>
            <a:r>
              <a:rPr lang="en-GB" sz="1800" dirty="0" err="1"/>
              <a:t>gofynion</a:t>
            </a:r>
            <a:r>
              <a:rPr lang="en-GB" sz="1800" dirty="0"/>
              <a:t> </a:t>
            </a:r>
            <a:r>
              <a:rPr lang="en-GB" sz="1800" dirty="0" err="1"/>
              <a:t>polisi</a:t>
            </a:r>
            <a:r>
              <a:rPr lang="en-GB" sz="1800" dirty="0"/>
              <a:t> </a:t>
            </a:r>
            <a:r>
              <a:rPr lang="en-GB" sz="1800" dirty="0" err="1"/>
              <a:t>statudol</a:t>
            </a:r>
            <a:r>
              <a:rPr lang="en-GB" sz="1800" dirty="0"/>
              <a:t> </a:t>
            </a:r>
            <a:r>
              <a:rPr lang="en-GB" sz="1800" dirty="0" err="1"/>
              <a:t>a’r</a:t>
            </a:r>
            <a:r>
              <a:rPr lang="en-GB" sz="1800" dirty="0"/>
              <a:t> </a:t>
            </a:r>
            <a:r>
              <a:rPr lang="en-GB" sz="1800" dirty="0" err="1"/>
              <a:t>rôl</a:t>
            </a:r>
            <a:r>
              <a:rPr lang="en-GB" sz="1800" dirty="0"/>
              <a:t> o </a:t>
            </a:r>
            <a:r>
              <a:rPr lang="en-GB" sz="1800" dirty="0" err="1"/>
              <a:t>arwain</a:t>
            </a:r>
            <a:r>
              <a:rPr lang="en-GB" sz="1800" dirty="0"/>
              <a:t>;</a:t>
            </a:r>
          </a:p>
          <a:p>
            <a:r>
              <a:rPr lang="en-GB" sz="1800" dirty="0" err="1" smtClean="0"/>
              <a:t>gwerthuso’n</a:t>
            </a:r>
            <a:r>
              <a:rPr lang="en-GB" sz="1800" dirty="0" smtClean="0"/>
              <a:t> </a:t>
            </a:r>
            <a:r>
              <a:rPr lang="en-GB" sz="1800" dirty="0" err="1"/>
              <a:t>feirniadol</a:t>
            </a:r>
            <a:r>
              <a:rPr lang="en-GB" sz="1800" dirty="0"/>
              <a:t> </a:t>
            </a:r>
            <a:r>
              <a:rPr lang="en-GB" sz="1800" dirty="0" err="1"/>
              <a:t>ddulliau</a:t>
            </a:r>
            <a:r>
              <a:rPr lang="en-GB" sz="1800" dirty="0"/>
              <a:t> </a:t>
            </a:r>
            <a:r>
              <a:rPr lang="en-GB" sz="1800" dirty="0" err="1"/>
              <a:t>sy’n</a:t>
            </a:r>
            <a:r>
              <a:rPr lang="en-GB" sz="1800" dirty="0"/>
              <a:t> </a:t>
            </a:r>
            <a:r>
              <a:rPr lang="en-GB" sz="1800" dirty="0" err="1"/>
              <a:t>barnu</a:t>
            </a:r>
            <a:r>
              <a:rPr lang="en-GB" sz="1800" dirty="0"/>
              <a:t> </a:t>
            </a:r>
            <a:r>
              <a:rPr lang="en-GB" sz="1800" dirty="0" err="1"/>
              <a:t>perfformiad</a:t>
            </a:r>
            <a:r>
              <a:rPr lang="en-GB" sz="1800" dirty="0"/>
              <a:t> </a:t>
            </a:r>
            <a:r>
              <a:rPr lang="en-GB" sz="1800" dirty="0" err="1"/>
              <a:t>lleoliadau</a:t>
            </a:r>
            <a:r>
              <a:rPr lang="en-GB" sz="1800" dirty="0"/>
              <a:t> </a:t>
            </a:r>
            <a:r>
              <a:rPr lang="en-GB" sz="1800" dirty="0" err="1"/>
              <a:t>blynyddoedd</a:t>
            </a:r>
            <a:r>
              <a:rPr lang="en-GB" sz="1800" dirty="0"/>
              <a:t> </a:t>
            </a:r>
            <a:r>
              <a:rPr lang="en-GB" sz="1800" dirty="0" err="1"/>
              <a:t>cynnar</a:t>
            </a:r>
            <a:r>
              <a:rPr lang="en-GB" sz="1800" dirty="0"/>
              <a:t>, </a:t>
            </a:r>
            <a:r>
              <a:rPr lang="en-GB" sz="1800" dirty="0" err="1"/>
              <a:t>yn</a:t>
            </a:r>
            <a:r>
              <a:rPr lang="en-GB" sz="1800" dirty="0"/>
              <a:t> </a:t>
            </a:r>
            <a:r>
              <a:rPr lang="en-GB" sz="1800" dirty="0" err="1"/>
              <a:t>cynnwys</a:t>
            </a:r>
            <a:r>
              <a:rPr lang="en-GB" sz="1800" dirty="0"/>
              <a:t> </a:t>
            </a:r>
            <a:r>
              <a:rPr lang="en-GB" sz="1800" dirty="0" err="1"/>
              <a:t>cysylltiadau</a:t>
            </a:r>
            <a:r>
              <a:rPr lang="en-GB" sz="1800" dirty="0"/>
              <a:t> â </a:t>
            </a:r>
            <a:r>
              <a:rPr lang="en-GB" sz="1800" dirty="0" err="1"/>
              <a:t>diweddaru</a:t>
            </a:r>
            <a:r>
              <a:rPr lang="en-GB" sz="1800" dirty="0"/>
              <a:t> ac </a:t>
            </a:r>
            <a:r>
              <a:rPr lang="en-GB" sz="1800" dirty="0" err="1"/>
              <a:t>adolygu</a:t>
            </a:r>
            <a:r>
              <a:rPr lang="en-GB" sz="1800" dirty="0"/>
              <a:t> </a:t>
            </a:r>
            <a:r>
              <a:rPr lang="en-GB" sz="1800" dirty="0" err="1"/>
              <a:t>polisïau</a:t>
            </a:r>
            <a:r>
              <a:rPr lang="en-GB" sz="1800" dirty="0"/>
              <a:t> a </a:t>
            </a:r>
            <a:r>
              <a:rPr lang="en-GB" sz="1800" dirty="0" err="1"/>
              <a:t>gweithdrefnau’n</a:t>
            </a:r>
            <a:r>
              <a:rPr lang="en-GB" sz="1800" dirty="0"/>
              <a:t> </a:t>
            </a:r>
            <a:r>
              <a:rPr lang="en-GB" sz="1800" dirty="0" err="1"/>
              <a:t>rheolaidd</a:t>
            </a:r>
            <a:r>
              <a:rPr lang="en-GB" sz="1800" dirty="0"/>
              <a:t> a </a:t>
            </a:r>
            <a:r>
              <a:rPr lang="en-GB" sz="1800" dirty="0" err="1"/>
              <a:t>rôl</a:t>
            </a:r>
            <a:r>
              <a:rPr lang="en-GB" sz="1800" dirty="0"/>
              <a:t> </a:t>
            </a:r>
            <a:r>
              <a:rPr lang="en-GB" sz="1800" dirty="0" err="1"/>
              <a:t>cyrff</a:t>
            </a:r>
            <a:r>
              <a:rPr lang="en-GB" sz="1800" dirty="0"/>
              <a:t> </a:t>
            </a:r>
            <a:r>
              <a:rPr lang="en-GB" sz="1800" dirty="0" err="1"/>
              <a:t>ymbarél</a:t>
            </a:r>
            <a:r>
              <a:rPr lang="en-GB" sz="1800" dirty="0"/>
              <a:t>;</a:t>
            </a:r>
          </a:p>
          <a:p>
            <a:endParaRPr lang="en-GB" dirty="0"/>
          </a:p>
        </p:txBody>
      </p:sp>
      <p:sp>
        <p:nvSpPr>
          <p:cNvPr id="6" name="Content Placeholder 5"/>
          <p:cNvSpPr>
            <a:spLocks noGrp="1"/>
          </p:cNvSpPr>
          <p:nvPr>
            <p:ph sz="half" idx="2"/>
          </p:nvPr>
        </p:nvSpPr>
        <p:spPr/>
        <p:txBody>
          <a:bodyPr/>
          <a:lstStyle/>
          <a:p>
            <a:r>
              <a:rPr lang="en-GB" sz="1800" dirty="0" smtClean="0"/>
              <a:t>research </a:t>
            </a:r>
            <a:r>
              <a:rPr lang="en-GB" sz="1800" dirty="0"/>
              <a:t>and demonstrate a critical understanding of registration requirements and inspection procedures, with reference to care and education statutory bodies; </a:t>
            </a:r>
          </a:p>
          <a:p>
            <a:r>
              <a:rPr lang="en-GB" sz="1800" dirty="0" smtClean="0"/>
              <a:t>critically </a:t>
            </a:r>
            <a:r>
              <a:rPr lang="en-GB" sz="1800" dirty="0"/>
              <a:t>analyse methods of assuring quality of children’s care and development with links to statutory policy requirements and the leadership role;</a:t>
            </a:r>
          </a:p>
          <a:p>
            <a:r>
              <a:rPr lang="en-GB" sz="1800" dirty="0" smtClean="0"/>
              <a:t>critically </a:t>
            </a:r>
            <a:r>
              <a:rPr lang="en-GB" sz="1800" dirty="0"/>
              <a:t>evaluate methods which judge the performance of early years settings, including links to updating and regular review of policies and procedures and the role of umbrella bodies</a:t>
            </a:r>
            <a:r>
              <a:rPr lang="en-GB" sz="1800" dirty="0" smtClean="0"/>
              <a:t>;</a:t>
            </a:r>
            <a:endParaRPr lang="en-GB" sz="1800" dirty="0"/>
          </a:p>
        </p:txBody>
      </p:sp>
    </p:spTree>
    <p:extLst>
      <p:ext uri="{BB962C8B-B14F-4D97-AF65-F5344CB8AC3E}">
        <p14:creationId xmlns:p14="http://schemas.microsoft.com/office/powerpoint/2010/main" val="1569707516"/>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09800" y="333375"/>
            <a:ext cx="7772400" cy="863600"/>
          </a:xfrm>
        </p:spPr>
        <p:txBody>
          <a:bodyPr/>
          <a:lstStyle/>
          <a:p>
            <a:pPr eaLnBrk="1" hangingPunct="1"/>
            <a:r>
              <a:rPr lang="en-US" altLang="en-US" sz="4000" i="1" dirty="0" err="1" smtClean="0"/>
              <a:t>Aseiniad</a:t>
            </a:r>
            <a:r>
              <a:rPr lang="en-US" altLang="en-US" sz="4000" i="1" dirty="0" smtClean="0"/>
              <a:t>/Assessment</a:t>
            </a:r>
            <a:endParaRPr lang="en-US" altLang="en-US" sz="4000" i="1" dirty="0"/>
          </a:p>
        </p:txBody>
      </p:sp>
      <p:sp>
        <p:nvSpPr>
          <p:cNvPr id="17411" name="Content Placeholder 2"/>
          <p:cNvSpPr>
            <a:spLocks noGrp="1"/>
          </p:cNvSpPr>
          <p:nvPr>
            <p:ph sz="half" idx="1"/>
          </p:nvPr>
        </p:nvSpPr>
        <p:spPr>
          <a:xfrm>
            <a:off x="381000" y="1196976"/>
            <a:ext cx="5638800" cy="4899026"/>
          </a:xfrm>
        </p:spPr>
        <p:txBody>
          <a:bodyPr/>
          <a:lstStyle/>
          <a:p>
            <a:pPr marL="0" indent="0" eaLnBrk="1" hangingPunct="1">
              <a:buNone/>
            </a:pPr>
            <a:r>
              <a:rPr lang="en-GB" altLang="en-US" dirty="0" err="1" smtClean="0">
                <a:ea typeface="ＭＳ Ｐゴシック" pitchFamily="34" charset="-128"/>
              </a:rPr>
              <a:t>Aseniad</a:t>
            </a:r>
            <a:r>
              <a:rPr lang="en-GB" altLang="en-US" dirty="0" smtClean="0">
                <a:ea typeface="ＭＳ Ｐゴシック" pitchFamily="34" charset="-128"/>
              </a:rPr>
              <a:t> A - </a:t>
            </a:r>
            <a:r>
              <a:rPr lang="en-GB" altLang="en-US" dirty="0" err="1" smtClean="0">
                <a:ea typeface="ＭＳ Ｐゴシック" pitchFamily="34" charset="-128"/>
              </a:rPr>
              <a:t>Prosiect</a:t>
            </a:r>
            <a:r>
              <a:rPr lang="en-GB" altLang="en-US" dirty="0" smtClean="0">
                <a:ea typeface="ＭＳ Ｐゴシック" pitchFamily="34" charset="-128"/>
              </a:rPr>
              <a:t> </a:t>
            </a:r>
            <a:r>
              <a:rPr lang="en-GB" altLang="en-US" dirty="0" err="1">
                <a:ea typeface="ＭＳ Ｐゴシック" pitchFamily="34" charset="-128"/>
              </a:rPr>
              <a:t>perfformiad</a:t>
            </a:r>
            <a:r>
              <a:rPr lang="en-GB" altLang="en-US" dirty="0">
                <a:ea typeface="ＭＳ Ｐゴシック" pitchFamily="34" charset="-128"/>
              </a:rPr>
              <a:t> </a:t>
            </a:r>
            <a:r>
              <a:rPr lang="en-GB" altLang="en-US" dirty="0" err="1" smtClean="0">
                <a:ea typeface="ＭＳ Ｐゴシック" pitchFamily="34" charset="-128"/>
              </a:rPr>
              <a:t>ymarferol</a:t>
            </a:r>
            <a:r>
              <a:rPr lang="en-GB" altLang="en-US" dirty="0" smtClean="0">
                <a:ea typeface="ＭＳ Ｐゴシック" pitchFamily="34" charset="-128"/>
              </a:rPr>
              <a:t> – 50%</a:t>
            </a:r>
          </a:p>
          <a:p>
            <a:pPr eaLnBrk="1" hangingPunct="1">
              <a:buFontTx/>
              <a:buChar char="-"/>
            </a:pPr>
            <a:r>
              <a:rPr lang="en-GB" altLang="en-US" dirty="0" err="1" smtClean="0">
                <a:ea typeface="ＭＳ Ｐゴシック" pitchFamily="34" charset="-128"/>
              </a:rPr>
              <a:t>thrafodaeth</a:t>
            </a:r>
            <a:r>
              <a:rPr lang="en-GB" altLang="en-US" dirty="0" smtClean="0">
                <a:ea typeface="ＭＳ Ｐゴシック" pitchFamily="34" charset="-128"/>
              </a:rPr>
              <a:t> </a:t>
            </a:r>
            <a:r>
              <a:rPr lang="en-GB" altLang="en-US" dirty="0" err="1">
                <a:ea typeface="ＭＳ Ｐゴシック" pitchFamily="34" charset="-128"/>
              </a:rPr>
              <a:t>grŵp</a:t>
            </a:r>
            <a:r>
              <a:rPr lang="en-GB" altLang="en-US" dirty="0">
                <a:ea typeface="ＭＳ Ｐゴシック" pitchFamily="34" charset="-128"/>
              </a:rPr>
              <a:t> 30 </a:t>
            </a:r>
            <a:r>
              <a:rPr lang="en-GB" altLang="en-US" dirty="0" err="1" smtClean="0">
                <a:ea typeface="ＭＳ Ｐゴシック" pitchFamily="34" charset="-128"/>
              </a:rPr>
              <a:t>munud</a:t>
            </a:r>
            <a:endParaRPr lang="en-GB" altLang="en-US" dirty="0" smtClean="0">
              <a:ea typeface="ＭＳ Ｐゴシック" pitchFamily="34" charset="-128"/>
            </a:endParaRPr>
          </a:p>
          <a:p>
            <a:pPr eaLnBrk="1" hangingPunct="1">
              <a:buFontTx/>
              <a:buChar char="-"/>
            </a:pPr>
            <a:r>
              <a:rPr lang="sv-SE" altLang="en-US" dirty="0" smtClean="0">
                <a:ea typeface="ＭＳ Ｐゴシック" pitchFamily="34" charset="-128"/>
              </a:rPr>
              <a:t>Dydd Sadwrn 23 Mawrth 2019</a:t>
            </a:r>
            <a:endParaRPr lang="en-GB" altLang="en-US" dirty="0" smtClean="0">
              <a:ea typeface="ＭＳ Ｐゴシック" pitchFamily="34" charset="-128"/>
            </a:endParaRPr>
          </a:p>
          <a:p>
            <a:pPr eaLnBrk="1" hangingPunct="1">
              <a:buFontTx/>
              <a:buChar char="-"/>
            </a:pPr>
            <a:endParaRPr lang="en-GB" altLang="en-US" dirty="0" smtClean="0">
              <a:ea typeface="ＭＳ Ｐゴシック" pitchFamily="34" charset="-128"/>
            </a:endParaRPr>
          </a:p>
          <a:p>
            <a:pPr marL="0" indent="0" eaLnBrk="1" hangingPunct="1">
              <a:buNone/>
            </a:pPr>
            <a:r>
              <a:rPr lang="en-GB" altLang="en-US" dirty="0" err="1" smtClean="0">
                <a:ea typeface="ＭＳ Ｐゴシック" pitchFamily="34" charset="-128"/>
              </a:rPr>
              <a:t>Aseniad</a:t>
            </a:r>
            <a:r>
              <a:rPr lang="en-GB" altLang="en-US" dirty="0" smtClean="0">
                <a:ea typeface="ＭＳ Ｐゴシック" pitchFamily="34" charset="-128"/>
              </a:rPr>
              <a:t> B </a:t>
            </a:r>
            <a:r>
              <a:rPr lang="en-GB" altLang="en-US" dirty="0">
                <a:ea typeface="ＭＳ Ｐゴシック" pitchFamily="34" charset="-128"/>
              </a:rPr>
              <a:t>- </a:t>
            </a:r>
            <a:r>
              <a:rPr lang="en-GB" altLang="en-US" dirty="0" err="1">
                <a:ea typeface="ＭＳ Ｐゴシック" pitchFamily="34" charset="-128"/>
              </a:rPr>
              <a:t>phapur</a:t>
            </a:r>
            <a:r>
              <a:rPr lang="en-GB" altLang="en-US" dirty="0">
                <a:ea typeface="ＭＳ Ｐゴシック" pitchFamily="34" charset="-128"/>
              </a:rPr>
              <a:t> </a:t>
            </a:r>
            <a:r>
              <a:rPr lang="en-GB" altLang="en-US" dirty="0" err="1">
                <a:ea typeface="ＭＳ Ｐゴシック" pitchFamily="34" charset="-128"/>
              </a:rPr>
              <a:t>adfyfyriol</a:t>
            </a:r>
            <a:r>
              <a:rPr lang="en-GB" altLang="en-US" dirty="0">
                <a:ea typeface="ＭＳ Ｐゴシック" pitchFamily="34" charset="-128"/>
              </a:rPr>
              <a:t> </a:t>
            </a:r>
            <a:r>
              <a:rPr lang="en-GB" altLang="en-US" dirty="0" err="1">
                <a:ea typeface="ＭＳ Ｐゴシック" pitchFamily="34" charset="-128"/>
              </a:rPr>
              <a:t>unigol</a:t>
            </a:r>
            <a:r>
              <a:rPr lang="en-GB" altLang="en-US" dirty="0">
                <a:ea typeface="ＭＳ Ｐゴシック" pitchFamily="34" charset="-128"/>
              </a:rPr>
              <a:t> </a:t>
            </a:r>
            <a:r>
              <a:rPr lang="en-GB" altLang="en-US" dirty="0" smtClean="0">
                <a:ea typeface="ＭＳ Ｐゴシック" pitchFamily="34" charset="-128"/>
              </a:rPr>
              <a:t>2,500 – 50%</a:t>
            </a:r>
          </a:p>
          <a:p>
            <a:pPr marL="0" indent="0" eaLnBrk="1" hangingPunct="1">
              <a:buNone/>
            </a:pPr>
            <a:r>
              <a:rPr lang="en-GB" altLang="en-US" dirty="0">
                <a:ea typeface="ＭＳ Ｐゴシック" pitchFamily="34" charset="-128"/>
              </a:rPr>
              <a:t>- </a:t>
            </a:r>
            <a:r>
              <a:rPr lang="en-GB" altLang="en-US" i="1" dirty="0">
                <a:ea typeface="ＭＳ Ｐゴシック" pitchFamily="34" charset="-128"/>
              </a:rPr>
              <a:t>1/4/19 23:59</a:t>
            </a:r>
            <a:endParaRPr lang="en-US" altLang="en-US" i="1" dirty="0">
              <a:ea typeface="ＭＳ Ｐゴシック" pitchFamily="34" charset="-128"/>
            </a:endParaRPr>
          </a:p>
          <a:p>
            <a:pPr marL="0" indent="0" eaLnBrk="1" hangingPunct="1">
              <a:buNone/>
            </a:pPr>
            <a:endParaRPr lang="en-GB" altLang="en-US" dirty="0" smtClean="0">
              <a:ea typeface="ＭＳ Ｐゴシック" pitchFamily="34" charset="-128"/>
            </a:endParaRPr>
          </a:p>
          <a:p>
            <a:pPr marL="0" indent="0" eaLnBrk="1" hangingPunct="1">
              <a:buNone/>
            </a:pPr>
            <a:endParaRPr lang="en-GB" altLang="en-US" dirty="0" smtClean="0">
              <a:ea typeface="ＭＳ Ｐゴシック" pitchFamily="34" charset="-128"/>
            </a:endParaRPr>
          </a:p>
        </p:txBody>
      </p:sp>
      <p:sp>
        <p:nvSpPr>
          <p:cNvPr id="17412" name="Content Placeholder 3"/>
          <p:cNvSpPr>
            <a:spLocks noGrp="1"/>
          </p:cNvSpPr>
          <p:nvPr>
            <p:ph sz="half" idx="2"/>
          </p:nvPr>
        </p:nvSpPr>
        <p:spPr>
          <a:xfrm>
            <a:off x="6172200" y="1196976"/>
            <a:ext cx="5638800" cy="4899026"/>
          </a:xfrm>
        </p:spPr>
        <p:txBody>
          <a:bodyPr/>
          <a:lstStyle/>
          <a:p>
            <a:pPr marL="0" indent="0" eaLnBrk="1" hangingPunct="1">
              <a:buNone/>
            </a:pPr>
            <a:r>
              <a:rPr lang="en-US" altLang="en-US" i="1" dirty="0" smtClean="0">
                <a:ea typeface="ＭＳ Ｐゴシック" pitchFamily="34" charset="-128"/>
              </a:rPr>
              <a:t>Assessment A -Practical </a:t>
            </a:r>
            <a:r>
              <a:rPr lang="en-US" altLang="en-US" i="1" dirty="0">
                <a:ea typeface="ＭＳ Ｐゴシック" pitchFamily="34" charset="-128"/>
              </a:rPr>
              <a:t>performance </a:t>
            </a:r>
            <a:r>
              <a:rPr lang="en-US" altLang="en-US" i="1" dirty="0" smtClean="0">
                <a:ea typeface="ＭＳ Ｐゴシック" pitchFamily="34" charset="-128"/>
              </a:rPr>
              <a:t>project – 50%</a:t>
            </a:r>
          </a:p>
          <a:p>
            <a:pPr eaLnBrk="1" hangingPunct="1">
              <a:buFontTx/>
              <a:buChar char="-"/>
            </a:pPr>
            <a:r>
              <a:rPr lang="en-GB" altLang="en-US" i="1" dirty="0" smtClean="0">
                <a:ea typeface="ＭＳ Ｐゴシック" pitchFamily="34" charset="-128"/>
              </a:rPr>
              <a:t>30 </a:t>
            </a:r>
            <a:r>
              <a:rPr lang="en-GB" altLang="en-US" i="1" dirty="0">
                <a:ea typeface="ＭＳ Ｐゴシック" pitchFamily="34" charset="-128"/>
              </a:rPr>
              <a:t>minutes of group </a:t>
            </a:r>
            <a:r>
              <a:rPr lang="en-GB" altLang="en-US" i="1" dirty="0" smtClean="0">
                <a:ea typeface="ＭＳ Ｐゴシック" pitchFamily="34" charset="-128"/>
              </a:rPr>
              <a:t>discussion</a:t>
            </a:r>
          </a:p>
          <a:p>
            <a:pPr eaLnBrk="1" hangingPunct="1">
              <a:buFontTx/>
              <a:buChar char="-"/>
            </a:pPr>
            <a:r>
              <a:rPr lang="en-GB" altLang="en-US" i="1" dirty="0" smtClean="0">
                <a:ea typeface="ＭＳ Ｐゴシック" pitchFamily="34" charset="-128"/>
              </a:rPr>
              <a:t>Saturday 23</a:t>
            </a:r>
            <a:r>
              <a:rPr lang="en-GB" altLang="en-US" i="1" baseline="30000" dirty="0" smtClean="0">
                <a:ea typeface="ＭＳ Ｐゴシック" pitchFamily="34" charset="-128"/>
              </a:rPr>
              <a:t>rd</a:t>
            </a:r>
            <a:r>
              <a:rPr lang="en-GB" altLang="en-US" i="1" dirty="0" smtClean="0">
                <a:ea typeface="ＭＳ Ｐゴシック" pitchFamily="34" charset="-128"/>
              </a:rPr>
              <a:t> March 2019</a:t>
            </a:r>
          </a:p>
          <a:p>
            <a:pPr marL="0" indent="0" eaLnBrk="1" hangingPunct="1">
              <a:buNone/>
            </a:pPr>
            <a:endParaRPr lang="en-GB" altLang="en-US" i="1" dirty="0" smtClean="0">
              <a:ea typeface="ＭＳ Ｐゴシック" pitchFamily="34" charset="-128"/>
            </a:endParaRPr>
          </a:p>
          <a:p>
            <a:pPr marL="0" indent="0" eaLnBrk="1" hangingPunct="1">
              <a:buNone/>
            </a:pPr>
            <a:r>
              <a:rPr lang="en-GB" altLang="en-US" i="1" dirty="0">
                <a:ea typeface="ＭＳ Ｐゴシック" pitchFamily="34" charset="-128"/>
              </a:rPr>
              <a:t>Assessment B - 2,500 word </a:t>
            </a:r>
            <a:r>
              <a:rPr lang="en-GB" altLang="en-US" i="1" dirty="0" smtClean="0">
                <a:ea typeface="ＭＳ Ｐゴシック" pitchFamily="34" charset="-128"/>
              </a:rPr>
              <a:t>reflection – 50%</a:t>
            </a:r>
          </a:p>
          <a:p>
            <a:pPr marL="0" indent="0" eaLnBrk="1" hangingPunct="1">
              <a:buNone/>
            </a:pPr>
            <a:r>
              <a:rPr lang="en-GB" altLang="en-US" i="1" dirty="0" smtClean="0">
                <a:ea typeface="ＭＳ Ｐゴシック" pitchFamily="34" charset="-128"/>
              </a:rPr>
              <a:t>- 1/4/19 23:59</a:t>
            </a:r>
            <a:endParaRPr lang="en-US" altLang="en-US" i="1" dirty="0" smtClean="0">
              <a:ea typeface="ＭＳ Ｐゴシック" pitchFamily="34" charset="-128"/>
            </a:endParaRPr>
          </a:p>
        </p:txBody>
      </p:sp>
    </p:spTree>
    <p:extLst>
      <p:ext uri="{BB962C8B-B14F-4D97-AF65-F5344CB8AC3E}">
        <p14:creationId xmlns:p14="http://schemas.microsoft.com/office/powerpoint/2010/main" val="1382256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Assignment 1</a:t>
            </a:r>
            <a:endParaRPr lang="en-GB" dirty="0"/>
          </a:p>
        </p:txBody>
      </p:sp>
      <p:sp>
        <p:nvSpPr>
          <p:cNvPr id="3" name="Content Placeholder 2"/>
          <p:cNvSpPr>
            <a:spLocks noGrp="1"/>
          </p:cNvSpPr>
          <p:nvPr>
            <p:ph sz="half" idx="1"/>
          </p:nvPr>
        </p:nvSpPr>
        <p:spPr/>
        <p:txBody>
          <a:bodyPr/>
          <a:lstStyle/>
          <a:p>
            <a:pPr marL="0" indent="0">
              <a:lnSpc>
                <a:spcPct val="9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latin typeface="Arial" panose="020B0604020202020204" pitchFamily="34" charset="0"/>
                <a:cs typeface="Arial" panose="020B0604020202020204" pitchFamily="34" charset="0"/>
              </a:rPr>
              <a:t>Trafodaeth </a:t>
            </a:r>
            <a:r>
              <a:rPr lang="en-GB" altLang="en-US" dirty="0" err="1">
                <a:latin typeface="Arial" panose="020B0604020202020204" pitchFamily="34" charset="0"/>
                <a:cs typeface="Arial" panose="020B0604020202020204" pitchFamily="34" charset="0"/>
              </a:rPr>
              <a:t>grŵp</a:t>
            </a:r>
            <a:r>
              <a:rPr lang="en-GB" altLang="en-US" dirty="0">
                <a:latin typeface="Arial" panose="020B0604020202020204" pitchFamily="34" charset="0"/>
                <a:cs typeface="Arial" panose="020B0604020202020204" pitchFamily="34" charset="0"/>
              </a:rPr>
              <a:t> - </a:t>
            </a:r>
            <a:r>
              <a:rPr lang="en-GB" altLang="en-US" dirty="0" smtClean="0">
                <a:latin typeface="Arial" panose="020B0604020202020204" pitchFamily="34" charset="0"/>
                <a:cs typeface="Arial" panose="020B0604020202020204" pitchFamily="34" charset="0"/>
              </a:rPr>
              <a:t>30 </a:t>
            </a:r>
            <a:r>
              <a:rPr lang="en-GB" altLang="en-US" dirty="0" err="1">
                <a:latin typeface="Arial" panose="020B0604020202020204" pitchFamily="34" charset="0"/>
                <a:cs typeface="Arial" panose="020B0604020202020204" pitchFamily="34" charset="0"/>
              </a:rPr>
              <a:t>munud</a:t>
            </a:r>
            <a:endParaRPr lang="en-GB" altLang="en-US" dirty="0">
              <a:latin typeface="Arial" panose="020B0604020202020204" pitchFamily="34" charset="0"/>
              <a:cs typeface="Arial" panose="020B0604020202020204" pitchFamily="34" charset="0"/>
            </a:endParaRPr>
          </a:p>
          <a:p>
            <a:pPr marL="0" indent="0">
              <a:lnSpc>
                <a:spcPct val="9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err="1" smtClean="0">
                <a:latin typeface="Arial" panose="020B0604020202020204" pitchFamily="34" charset="0"/>
                <a:cs typeface="Arial" panose="020B0604020202020204" pitchFamily="34" charset="0"/>
              </a:rPr>
              <a:t>Grwp</a:t>
            </a:r>
            <a:r>
              <a:rPr lang="en-GB" altLang="en-US" dirty="0" smtClean="0">
                <a:latin typeface="Arial" panose="020B0604020202020204" pitchFamily="34" charset="0"/>
                <a:cs typeface="Arial" panose="020B0604020202020204" pitchFamily="34" charset="0"/>
              </a:rPr>
              <a:t> a 5</a:t>
            </a:r>
          </a:p>
          <a:p>
            <a:pPr marL="0" indent="0">
              <a:lnSpc>
                <a:spcPct val="9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smtClean="0">
                <a:latin typeface="Arial" panose="020B0604020202020204" pitchFamily="34" charset="0"/>
                <a:cs typeface="Arial" panose="020B0604020202020204" pitchFamily="34" charset="0"/>
              </a:rPr>
              <a:t>50%</a:t>
            </a:r>
          </a:p>
          <a:p>
            <a:pPr marL="0" indent="0">
              <a:lnSpc>
                <a:spcPct val="9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latin typeface="Arial" panose="020B0604020202020204" pitchFamily="34" charset="0"/>
                <a:cs typeface="Arial" panose="020B0604020202020204" pitchFamily="34" charset="0"/>
              </a:rPr>
              <a:t>Rhestr </a:t>
            </a:r>
            <a:r>
              <a:rPr lang="en-GB" altLang="en-US" dirty="0" err="1" smtClean="0">
                <a:latin typeface="Arial" panose="020B0604020202020204" pitchFamily="34" charset="0"/>
                <a:cs typeface="Arial" panose="020B0604020202020204" pitchFamily="34" charset="0"/>
              </a:rPr>
              <a:t>gyfeirnodi</a:t>
            </a:r>
            <a:r>
              <a:rPr lang="en-GB" altLang="en-US" dirty="0" smtClean="0">
                <a:latin typeface="Arial" panose="020B0604020202020204" pitchFamily="34" charset="0"/>
                <a:cs typeface="Arial" panose="020B0604020202020204" pitchFamily="34" charset="0"/>
              </a:rPr>
              <a:t> 9:00 23/3/19</a:t>
            </a:r>
          </a:p>
          <a:p>
            <a:pPr marL="0" indent="0">
              <a:lnSpc>
                <a:spcPct val="9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smtClean="0">
                <a:latin typeface="Arial" panose="020B0604020202020204" pitchFamily="34" charset="0"/>
                <a:cs typeface="Arial" panose="020B0604020202020204" pitchFamily="34" charset="0"/>
              </a:rPr>
              <a:t>Does </a:t>
            </a:r>
            <a:r>
              <a:rPr lang="en-GB" altLang="en-US" dirty="0">
                <a:latin typeface="Arial" panose="020B0604020202020204" pitchFamily="34" charset="0"/>
                <a:cs typeface="Arial" panose="020B0604020202020204" pitchFamily="34" charset="0"/>
              </a:rPr>
              <a:t>dim </a:t>
            </a:r>
            <a:r>
              <a:rPr lang="en-GB" altLang="en-US" dirty="0" err="1">
                <a:latin typeface="Arial" panose="020B0604020202020204" pitchFamily="34" charset="0"/>
                <a:cs typeface="Arial" panose="020B0604020202020204" pitchFamily="34" charset="0"/>
              </a:rPr>
              <a:t>angen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pwerbwynt</a:t>
            </a:r>
            <a:endParaRPr lang="en-GB" altLang="en-US" dirty="0">
              <a:latin typeface="Arial" panose="020B0604020202020204" pitchFamily="34" charset="0"/>
              <a:cs typeface="Arial" panose="020B0604020202020204" pitchFamily="34" charset="0"/>
            </a:endParaRPr>
          </a:p>
          <a:p>
            <a:pPr marL="0" indent="0">
              <a:lnSpc>
                <a:spcPct val="9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Gosod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ystafell</a:t>
            </a:r>
            <a:r>
              <a:rPr lang="en-GB" altLang="en-US" dirty="0">
                <a:latin typeface="Arial" panose="020B0604020202020204" pitchFamily="34" charset="0"/>
                <a:cs typeface="Arial" panose="020B0604020202020204" pitchFamily="34" charset="0"/>
              </a:rPr>
              <a:t>/</a:t>
            </a:r>
            <a:r>
              <a:rPr lang="en-GB" altLang="en-US" dirty="0" err="1">
                <a:latin typeface="Arial" panose="020B0604020202020204" pitchFamily="34" charset="0"/>
                <a:cs typeface="Arial" panose="020B0604020202020204" pitchFamily="34" charset="0"/>
              </a:rPr>
              <a:t>adnoddau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arddull</a:t>
            </a:r>
            <a:endParaRPr lang="en-GB" altLang="en-US" dirty="0">
              <a:latin typeface="Arial" panose="020B0604020202020204" pitchFamily="34" charset="0"/>
              <a:cs typeface="Arial" panose="020B0604020202020204" pitchFamily="34" charset="0"/>
            </a:endParaRPr>
          </a:p>
          <a:p>
            <a:pPr marL="0" indent="0">
              <a:lnSpc>
                <a:spcPct val="9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Angen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trefnu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grwpiau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heno</a:t>
            </a:r>
            <a:r>
              <a:rPr lang="en-GB" altLang="en-US" dirty="0">
                <a:latin typeface="Arial" panose="020B0604020202020204" pitchFamily="34" charset="0"/>
                <a:cs typeface="Arial" panose="020B0604020202020204" pitchFamily="34" charset="0"/>
              </a:rPr>
              <a:t>.</a:t>
            </a:r>
          </a:p>
          <a:p>
            <a:endParaRPr lang="en-GB" dirty="0"/>
          </a:p>
        </p:txBody>
      </p:sp>
      <p:sp>
        <p:nvSpPr>
          <p:cNvPr id="4" name="Content Placeholder 3"/>
          <p:cNvSpPr>
            <a:spLocks noGrp="1"/>
          </p:cNvSpPr>
          <p:nvPr>
            <p:ph sz="half" idx="2"/>
          </p:nvPr>
        </p:nvSpPr>
        <p:spPr>
          <a:xfrm>
            <a:off x="6197600" y="1182414"/>
            <a:ext cx="5384800" cy="4406827"/>
          </a:xfrm>
        </p:spPr>
        <p:txBody>
          <a:bodyPr/>
          <a:lstStyle/>
          <a:p>
            <a:r>
              <a:rPr lang="en-GB" dirty="0" smtClean="0"/>
              <a:t>30 minute group discussion</a:t>
            </a:r>
          </a:p>
          <a:p>
            <a:r>
              <a:rPr lang="en-GB" dirty="0" smtClean="0"/>
              <a:t>Groups of 5</a:t>
            </a:r>
          </a:p>
          <a:p>
            <a:r>
              <a:rPr lang="en-GB" dirty="0" smtClean="0"/>
              <a:t>50% </a:t>
            </a:r>
          </a:p>
          <a:p>
            <a:r>
              <a:rPr lang="en-GB" dirty="0" smtClean="0"/>
              <a:t>Reference list 9:00 23/3/19</a:t>
            </a:r>
          </a:p>
          <a:p>
            <a:r>
              <a:rPr lang="en-GB" dirty="0" smtClean="0"/>
              <a:t>No </a:t>
            </a:r>
            <a:r>
              <a:rPr lang="en-GB" dirty="0"/>
              <a:t>need for PowerPoint</a:t>
            </a:r>
          </a:p>
          <a:p>
            <a:r>
              <a:rPr lang="en-GB" dirty="0"/>
              <a:t> Organise room/resources/style</a:t>
            </a:r>
          </a:p>
          <a:p>
            <a:r>
              <a:rPr lang="en-GB" dirty="0"/>
              <a:t> You need to arrange groups this evening</a:t>
            </a:r>
          </a:p>
          <a:p>
            <a:endParaRPr lang="en-GB" dirty="0"/>
          </a:p>
        </p:txBody>
      </p:sp>
    </p:spTree>
    <p:extLst>
      <p:ext uri="{BB962C8B-B14F-4D97-AF65-F5344CB8AC3E}">
        <p14:creationId xmlns:p14="http://schemas.microsoft.com/office/powerpoint/2010/main" val="1694629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pPr marL="0" indent="0">
              <a:buNone/>
            </a:pPr>
            <a:r>
              <a:rPr lang="cy-GB" sz="2400" b="1" dirty="0"/>
              <a:t>Gwerthuswch a dadansoddi’n feirniadol y camau y byddech yn eu cymryd i ddangos canlyniadau arfer gorau wrth arwain paratoadau ar gyfer arolygiad o ansawdd gwasanaeth lleoliad blynyddoedd cynnar, gan gyfeirio’n benodol at y Datganiad Hunanasesu Gwasanaeth (SASS): Gwasanaethau gofal plant a chwarae gydag AGGCC</a:t>
            </a:r>
            <a:endParaRPr lang="en-GB" sz="2400" dirty="0"/>
          </a:p>
          <a:p>
            <a:pPr marL="0" indent="0">
              <a:buNone/>
            </a:pPr>
            <a:endParaRPr lang="en-GB" dirty="0"/>
          </a:p>
        </p:txBody>
      </p:sp>
      <p:sp>
        <p:nvSpPr>
          <p:cNvPr id="4" name="Content Placeholder 3"/>
          <p:cNvSpPr>
            <a:spLocks noGrp="1"/>
          </p:cNvSpPr>
          <p:nvPr>
            <p:ph sz="half" idx="2"/>
          </p:nvPr>
        </p:nvSpPr>
        <p:spPr>
          <a:xfrm>
            <a:off x="6197600" y="1600201"/>
            <a:ext cx="5831490" cy="3989040"/>
          </a:xfrm>
        </p:spPr>
        <p:txBody>
          <a:bodyPr/>
          <a:lstStyle/>
          <a:p>
            <a:pPr marL="0" indent="0">
              <a:buNone/>
            </a:pPr>
            <a:r>
              <a:rPr lang="en-GB" sz="2400" b="1" dirty="0"/>
              <a:t>Critically evaluate and analyse the steps you would take to demonstrate best practice outcomes in leading preparations for an inspection of an early years setting’s quality of service with particular reference to the ‘Self-Assessment of Service Statement (SASS): Childcare and play services’ as part of the </a:t>
            </a:r>
            <a:r>
              <a:rPr lang="en-GB" sz="2400" b="1" dirty="0" smtClean="0"/>
              <a:t>CIW </a:t>
            </a:r>
            <a:r>
              <a:rPr lang="en-GB" sz="2400" b="1" dirty="0"/>
              <a:t>inspection process.</a:t>
            </a:r>
            <a:endParaRPr lang="en-GB" sz="2400" dirty="0"/>
          </a:p>
          <a:p>
            <a:endParaRPr lang="en-GB" dirty="0"/>
          </a:p>
        </p:txBody>
      </p:sp>
    </p:spTree>
    <p:extLst>
      <p:ext uri="{BB962C8B-B14F-4D97-AF65-F5344CB8AC3E}">
        <p14:creationId xmlns:p14="http://schemas.microsoft.com/office/powerpoint/2010/main" val="32946950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a:xfrm>
            <a:off x="609600" y="1600201"/>
            <a:ext cx="10972800" cy="3989040"/>
          </a:xfrm>
        </p:spPr>
        <p:txBody>
          <a:bodyPr/>
          <a:lstStyle/>
          <a:p>
            <a:r>
              <a:rPr lang="cy-GB" sz="2000" dirty="0"/>
              <a:t>Gan ddefnyddio'r astudiaeth achos a ddarparwyd, ystyriwch y camau y byddai angen ichi eu cymryd i arwain paratoadau ar gyfer arolygiad o'r lleoliad blynyddoedd cynnar drwy system SASS.</a:t>
            </a:r>
            <a:r>
              <a:rPr lang="en-GB" sz="2000" i="1" dirty="0"/>
              <a:t> </a:t>
            </a:r>
            <a:endParaRPr lang="en-GB" sz="2000" dirty="0"/>
          </a:p>
          <a:p>
            <a:pPr lvl="0"/>
            <a:r>
              <a:rPr lang="cy-GB" sz="2000" dirty="0"/>
              <a:t>Dylai’ch trafodaeth ddarparu gwerthusiad beirniadol o’r cyfleoedd a’r heriau sydd ynghlwm â defnyddio’r Datganiad Hunanasesu Gwasanaeth </a:t>
            </a:r>
            <a:endParaRPr lang="en-GB" sz="2000" dirty="0"/>
          </a:p>
          <a:p>
            <a:pPr lvl="0"/>
            <a:r>
              <a:rPr lang="cy-GB" sz="2000" dirty="0"/>
              <a:t>Byddwch yn trafod hyn o safbwynt arweinydd lleoliad. Ystyriwch y wybodaeth y byddai angen ichi ei chasglu, safbwyntiau partïon perthnasol a safbwynt y plant sy’n mynychu’r lleoliad gan gyfeirio at fentrau a sbardunwyr  polisi cyfredol (er enghraifft CCUHP, Deddf Llesiant Cenedlaethau’r Dyfodol (2015) a Bil Anghenion Dysgu Ychwanegol (2016))</a:t>
            </a:r>
            <a:endParaRPr lang="en-GB" sz="2000" dirty="0"/>
          </a:p>
          <a:p>
            <a:pPr lvl="0"/>
            <a:r>
              <a:rPr lang="cy-GB" sz="2000" dirty="0"/>
              <a:t>Dylech gynnwys dadansoddiad beirniadol o ddulliau casglu gwybodaeth a safbwyntiau, gweithredu gwelliannau arfer a rôl yr arweinydd o ran sicrhau ansawdd y lleoliad yn barhaus.  </a:t>
            </a:r>
            <a:endParaRPr lang="en-GB" sz="2000" dirty="0"/>
          </a:p>
        </p:txBody>
      </p:sp>
    </p:spTree>
    <p:extLst>
      <p:ext uri="{BB962C8B-B14F-4D97-AF65-F5344CB8AC3E}">
        <p14:creationId xmlns:p14="http://schemas.microsoft.com/office/powerpoint/2010/main" val="28402736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a:xfrm>
            <a:off x="609600" y="1600201"/>
            <a:ext cx="10972800" cy="3989040"/>
          </a:xfrm>
        </p:spPr>
        <p:txBody>
          <a:bodyPr/>
          <a:lstStyle/>
          <a:p>
            <a:r>
              <a:rPr lang="en-GB" sz="2000" dirty="0"/>
              <a:t>Using the case study provided consider the steps you would need to take to lead preparations for an inspection of the early years setting through the SASS system.</a:t>
            </a:r>
            <a:r>
              <a:rPr lang="en-GB" sz="2000" i="1" dirty="0"/>
              <a:t> </a:t>
            </a:r>
            <a:endParaRPr lang="en-GB" sz="2000" dirty="0"/>
          </a:p>
          <a:p>
            <a:pPr lvl="0"/>
            <a:r>
              <a:rPr lang="en-GB" sz="2000" dirty="0"/>
              <a:t>Your discussion should provide a critical evaluation of the opportunities and challenges of using the Self-Assessment Statement of Service</a:t>
            </a:r>
          </a:p>
          <a:p>
            <a:pPr lvl="0"/>
            <a:r>
              <a:rPr lang="en-GB" sz="2000" dirty="0"/>
              <a:t>You will be discussing this from the perspective of a setting leader, consider the information you would need to collate, perspectives of relevant parties and of the children attending the setting with reference to current initiatives and policy drivers (for example the UNCRC, Well Being of Future Generations Act (2015) and Additional Learning Needs Bill (2016))</a:t>
            </a:r>
          </a:p>
          <a:p>
            <a:pPr lvl="0"/>
            <a:r>
              <a:rPr lang="en-GB" sz="2000" dirty="0"/>
              <a:t>You should include? a critical analysis of methods of collecting information and viewpoints, implementing improvements in practice and the role of the leader in the continuing quality assurance of the setting. </a:t>
            </a:r>
          </a:p>
          <a:p>
            <a:endParaRPr lang="en-GB" dirty="0"/>
          </a:p>
        </p:txBody>
      </p:sp>
    </p:spTree>
    <p:extLst>
      <p:ext uri="{BB962C8B-B14F-4D97-AF65-F5344CB8AC3E}">
        <p14:creationId xmlns:p14="http://schemas.microsoft.com/office/powerpoint/2010/main" val="653190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a:t>
            </a:r>
            <a:endParaRPr lang="en-GB" dirty="0"/>
          </a:p>
        </p:txBody>
      </p:sp>
      <p:sp>
        <p:nvSpPr>
          <p:cNvPr id="3" name="Content Placeholder 2"/>
          <p:cNvSpPr>
            <a:spLocks noGrp="1"/>
          </p:cNvSpPr>
          <p:nvPr>
            <p:ph sz="half" idx="1"/>
          </p:nvPr>
        </p:nvSpPr>
        <p:spPr/>
        <p:txBody>
          <a:bodyPr/>
          <a:lstStyle/>
          <a:p>
            <a:r>
              <a:rPr lang="cy-GB" dirty="0"/>
              <a:t>Dewiswch naill ai gwarchodwr plant, Dechrau'n Deg neu leoliad Gofal Dydd</a:t>
            </a:r>
            <a:r>
              <a:rPr lang="cy-GB" dirty="0" smtClean="0"/>
              <a:t>.</a:t>
            </a:r>
          </a:p>
          <a:p>
            <a:r>
              <a:rPr lang="cy-GB" dirty="0" smtClean="0"/>
              <a:t>O </a:t>
            </a:r>
            <a:r>
              <a:rPr lang="cy-GB" dirty="0"/>
              <a:t>fewn eich lleoliad dewisol, byddwch yn rhedeg darpariaeth ar gyfer 12 - 20 o blant dan 4 oed</a:t>
            </a:r>
            <a:r>
              <a:rPr lang="cy-GB" dirty="0" smtClean="0"/>
              <a:t>.</a:t>
            </a:r>
          </a:p>
          <a:p>
            <a:r>
              <a:rPr lang="cy-GB" dirty="0" smtClean="0"/>
              <a:t>Bydd </a:t>
            </a:r>
            <a:r>
              <a:rPr lang="cy-GB" dirty="0"/>
              <a:t>gennych o leiaf 3 o weithwyr.</a:t>
            </a:r>
            <a:endParaRPr lang="en-GB" dirty="0"/>
          </a:p>
        </p:txBody>
      </p:sp>
      <p:sp>
        <p:nvSpPr>
          <p:cNvPr id="4" name="Content Placeholder 3"/>
          <p:cNvSpPr>
            <a:spLocks noGrp="1"/>
          </p:cNvSpPr>
          <p:nvPr>
            <p:ph sz="half" idx="2"/>
          </p:nvPr>
        </p:nvSpPr>
        <p:spPr/>
        <p:txBody>
          <a:bodyPr/>
          <a:lstStyle/>
          <a:p>
            <a:r>
              <a:rPr lang="en-GB" dirty="0" smtClean="0"/>
              <a:t>Choose either a childminder, Flying Start or Day Care setting.</a:t>
            </a:r>
          </a:p>
          <a:p>
            <a:r>
              <a:rPr lang="en-GB" dirty="0" smtClean="0"/>
              <a:t>Within your chosen setting you will be running provision for 12 - 20 children under the age of 4.</a:t>
            </a:r>
          </a:p>
          <a:p>
            <a:r>
              <a:rPr lang="en-GB" dirty="0" smtClean="0"/>
              <a:t>You will have at least 3 employees.</a:t>
            </a:r>
            <a:endParaRPr lang="en-GB" dirty="0"/>
          </a:p>
        </p:txBody>
      </p:sp>
    </p:spTree>
    <p:extLst>
      <p:ext uri="{BB962C8B-B14F-4D97-AF65-F5344CB8AC3E}">
        <p14:creationId xmlns:p14="http://schemas.microsoft.com/office/powerpoint/2010/main" val="29857448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Information to consider</a:t>
            </a:r>
            <a:endParaRPr lang="en-GB" dirty="0"/>
          </a:p>
        </p:txBody>
      </p:sp>
      <p:sp>
        <p:nvSpPr>
          <p:cNvPr id="3" name="Content Placeholder 2"/>
          <p:cNvSpPr>
            <a:spLocks noGrp="1"/>
          </p:cNvSpPr>
          <p:nvPr>
            <p:ph sz="half" idx="1"/>
          </p:nvPr>
        </p:nvSpPr>
        <p:spPr>
          <a:xfrm>
            <a:off x="268014" y="1417638"/>
            <a:ext cx="5726386" cy="4171603"/>
          </a:xfrm>
        </p:spPr>
        <p:txBody>
          <a:bodyPr/>
          <a:lstStyle/>
          <a:p>
            <a:r>
              <a:rPr lang="cy-GB" sz="2000" dirty="0"/>
              <a:t>Rheoli </a:t>
            </a:r>
            <a:r>
              <a:rPr lang="cy-GB" sz="2000" dirty="0" smtClean="0"/>
              <a:t>eiddo</a:t>
            </a:r>
          </a:p>
          <a:p>
            <a:r>
              <a:rPr lang="cy-GB" sz="2000" dirty="0" smtClean="0"/>
              <a:t>Polisïau</a:t>
            </a:r>
          </a:p>
          <a:p>
            <a:r>
              <a:rPr lang="cy-GB" sz="2000" dirty="0" smtClean="0"/>
              <a:t>Rhanddeiliaid</a:t>
            </a:r>
          </a:p>
          <a:p>
            <a:r>
              <a:rPr lang="cy-GB" sz="2000" dirty="0" smtClean="0"/>
              <a:t>Rhwydweithiau cymorth</a:t>
            </a:r>
          </a:p>
          <a:p>
            <a:r>
              <a:rPr lang="cy-GB" sz="2000" dirty="0" smtClean="0"/>
              <a:t>Darpariaeth </a:t>
            </a:r>
            <a:r>
              <a:rPr lang="cy-GB" sz="2000" dirty="0"/>
              <a:t>a Chwricwlwm (Cyfnod Sylfaen, Proffil y Cyfnod Sylfaen</a:t>
            </a:r>
            <a:r>
              <a:rPr lang="cy-GB" sz="2000" dirty="0" smtClean="0"/>
              <a:t>)</a:t>
            </a:r>
          </a:p>
          <a:p>
            <a:r>
              <a:rPr lang="cy-GB" sz="2000" dirty="0" smtClean="0"/>
              <a:t>Anghenion </a:t>
            </a:r>
            <a:r>
              <a:rPr lang="cy-GB" sz="2000" dirty="0"/>
              <a:t>Dysgu </a:t>
            </a:r>
            <a:r>
              <a:rPr lang="cy-GB" sz="2000" dirty="0" smtClean="0"/>
              <a:t>Ychwanegol</a:t>
            </a:r>
          </a:p>
          <a:p>
            <a:r>
              <a:rPr lang="cy-GB" sz="2000" dirty="0" smtClean="0"/>
              <a:t>Rhieni</a:t>
            </a:r>
          </a:p>
          <a:p>
            <a:r>
              <a:rPr lang="cy-GB" sz="2000" dirty="0" smtClean="0"/>
              <a:t>Monitro cynnydd</a:t>
            </a:r>
          </a:p>
          <a:p>
            <a:r>
              <a:rPr lang="cy-GB" sz="2000" dirty="0" smtClean="0"/>
              <a:t>Sicrwydd Ansawdd</a:t>
            </a:r>
            <a:r>
              <a:rPr lang="cy-GB" sz="2000" dirty="0"/>
              <a:t/>
            </a:r>
            <a:br>
              <a:rPr lang="cy-GB" sz="2000" dirty="0"/>
            </a:br>
            <a:r>
              <a:rPr lang="cy-GB" sz="2000" dirty="0"/>
              <a:t>Staff - cymhareb, cymwysterau, goruchwyliaeth</a:t>
            </a:r>
            <a:endParaRPr lang="en-GB" sz="2000" dirty="0"/>
          </a:p>
        </p:txBody>
      </p:sp>
      <p:sp>
        <p:nvSpPr>
          <p:cNvPr id="4" name="Content Placeholder 3"/>
          <p:cNvSpPr>
            <a:spLocks noGrp="1"/>
          </p:cNvSpPr>
          <p:nvPr>
            <p:ph sz="half" idx="2"/>
          </p:nvPr>
        </p:nvSpPr>
        <p:spPr>
          <a:xfrm>
            <a:off x="6197600" y="1417638"/>
            <a:ext cx="5384800" cy="4171603"/>
          </a:xfrm>
        </p:spPr>
        <p:txBody>
          <a:bodyPr/>
          <a:lstStyle/>
          <a:p>
            <a:r>
              <a:rPr lang="en-GB" sz="2000" dirty="0" smtClean="0"/>
              <a:t>Premises management </a:t>
            </a:r>
          </a:p>
          <a:p>
            <a:r>
              <a:rPr lang="en-GB" sz="2000" dirty="0" smtClean="0"/>
              <a:t>Policies</a:t>
            </a:r>
          </a:p>
          <a:p>
            <a:r>
              <a:rPr lang="en-GB" sz="2000" dirty="0" smtClean="0"/>
              <a:t>Stakeholders</a:t>
            </a:r>
          </a:p>
          <a:p>
            <a:r>
              <a:rPr lang="en-GB" sz="2000" dirty="0" smtClean="0"/>
              <a:t>Support networks</a:t>
            </a:r>
          </a:p>
          <a:p>
            <a:r>
              <a:rPr lang="en-GB" sz="2000" dirty="0" smtClean="0"/>
              <a:t>Provision and Curriculum (Foundation Phase, Foundation Phase Profile)</a:t>
            </a:r>
          </a:p>
          <a:p>
            <a:r>
              <a:rPr lang="en-GB" sz="2000" dirty="0" smtClean="0"/>
              <a:t>Additional Learning Needs</a:t>
            </a:r>
          </a:p>
          <a:p>
            <a:r>
              <a:rPr lang="en-GB" sz="2000" dirty="0" smtClean="0"/>
              <a:t>Parents </a:t>
            </a:r>
          </a:p>
          <a:p>
            <a:r>
              <a:rPr lang="en-GB" sz="2000" dirty="0" smtClean="0"/>
              <a:t>Progress monitoring</a:t>
            </a:r>
          </a:p>
          <a:p>
            <a:r>
              <a:rPr lang="en-GB" sz="2000" dirty="0" smtClean="0"/>
              <a:t>Quality Assurance</a:t>
            </a:r>
          </a:p>
          <a:p>
            <a:r>
              <a:rPr lang="en-GB" sz="2000" dirty="0" smtClean="0"/>
              <a:t>Staff – ratio, qualifications, supervision</a:t>
            </a:r>
          </a:p>
        </p:txBody>
      </p:sp>
    </p:spTree>
    <p:extLst>
      <p:ext uri="{BB962C8B-B14F-4D97-AF65-F5344CB8AC3E}">
        <p14:creationId xmlns:p14="http://schemas.microsoft.com/office/powerpoint/2010/main" val="971041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Considerations for Group Task</a:t>
            </a:r>
            <a:endParaRPr lang="en-GB" dirty="0"/>
          </a:p>
        </p:txBody>
      </p:sp>
      <p:sp>
        <p:nvSpPr>
          <p:cNvPr id="3" name="Content Placeholder 2"/>
          <p:cNvSpPr>
            <a:spLocks noGrp="1"/>
          </p:cNvSpPr>
          <p:nvPr>
            <p:ph sz="half" idx="1"/>
          </p:nvPr>
        </p:nvSpPr>
        <p:spPr/>
        <p:txBody>
          <a:bodyPr/>
          <a:lstStyle/>
          <a:p>
            <a:r>
              <a:rPr lang="cy-GB" dirty="0"/>
              <a:t>Sut ydych chi'n darganfod a yw defnyddwyr y gwasanaeth a rhanddeiliaid yn hapus? Beirniadu a dadansoddi dulliau </a:t>
            </a:r>
            <a:r>
              <a:rPr lang="cy-GB" dirty="0" smtClean="0"/>
              <a:t>gorau</a:t>
            </a:r>
          </a:p>
          <a:p>
            <a:r>
              <a:rPr lang="cy-GB" dirty="0" smtClean="0"/>
              <a:t>Ystyriwch </a:t>
            </a:r>
            <a:r>
              <a:rPr lang="cy-GB" dirty="0"/>
              <a:t>y cwestiynau yn y ffurflen </a:t>
            </a:r>
            <a:r>
              <a:rPr lang="cy-GB" dirty="0" smtClean="0"/>
              <a:t>SASS</a:t>
            </a:r>
          </a:p>
          <a:p>
            <a:r>
              <a:rPr lang="cy-GB" dirty="0" smtClean="0"/>
              <a:t>Ystyriwch </a:t>
            </a:r>
            <a:r>
              <a:rPr lang="cy-GB" dirty="0"/>
              <a:t>sefyllfa eich lleoliad</a:t>
            </a:r>
            <a:endParaRPr lang="en-GB" dirty="0"/>
          </a:p>
        </p:txBody>
      </p:sp>
      <p:sp>
        <p:nvSpPr>
          <p:cNvPr id="4" name="Content Placeholder 3"/>
          <p:cNvSpPr>
            <a:spLocks noGrp="1"/>
          </p:cNvSpPr>
          <p:nvPr>
            <p:ph sz="half" idx="2"/>
          </p:nvPr>
        </p:nvSpPr>
        <p:spPr/>
        <p:txBody>
          <a:bodyPr/>
          <a:lstStyle/>
          <a:p>
            <a:r>
              <a:rPr lang="en-GB" dirty="0" smtClean="0"/>
              <a:t>How do you find out if service users and stakeholders are happy? Critique and analyse best methods</a:t>
            </a:r>
          </a:p>
          <a:p>
            <a:r>
              <a:rPr lang="en-GB" dirty="0" smtClean="0"/>
              <a:t>Consider the questions within the SASS form</a:t>
            </a:r>
          </a:p>
          <a:p>
            <a:r>
              <a:rPr lang="en-GB" dirty="0" smtClean="0"/>
              <a:t>Consider the situation of your setting</a:t>
            </a:r>
            <a:endParaRPr lang="en-GB" dirty="0"/>
          </a:p>
        </p:txBody>
      </p:sp>
    </p:spTree>
    <p:extLst>
      <p:ext uri="{BB962C8B-B14F-4D97-AF65-F5344CB8AC3E}">
        <p14:creationId xmlns:p14="http://schemas.microsoft.com/office/powerpoint/2010/main" val="12916726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274638"/>
            <a:ext cx="8229600" cy="706090"/>
          </a:xfrm>
        </p:spPr>
        <p:txBody>
          <a:bodyPr>
            <a:normAutofit fontScale="90000"/>
          </a:bodyPr>
          <a:lstStyle/>
          <a:p>
            <a:r>
              <a:rPr lang="en-GB" dirty="0" smtClean="0"/>
              <a:t>Aseiniad B       Assignment B</a:t>
            </a:r>
            <a:endParaRPr lang="en-GB" dirty="0"/>
          </a:p>
        </p:txBody>
      </p:sp>
      <p:sp>
        <p:nvSpPr>
          <p:cNvPr id="5" name="Content Placeholder 4"/>
          <p:cNvSpPr>
            <a:spLocks noGrp="1"/>
          </p:cNvSpPr>
          <p:nvPr>
            <p:ph sz="half" idx="1"/>
          </p:nvPr>
        </p:nvSpPr>
        <p:spPr>
          <a:xfrm>
            <a:off x="2057400" y="1196752"/>
            <a:ext cx="4038600" cy="3989040"/>
          </a:xfrm>
        </p:spPr>
        <p:txBody>
          <a:bodyPr>
            <a:normAutofit/>
          </a:bodyPr>
          <a:lstStyle/>
          <a:p>
            <a:r>
              <a:rPr lang="cy-GB" b="1" dirty="0"/>
              <a:t>Papur adfyfyrio </a:t>
            </a:r>
            <a:endParaRPr lang="cy-GB" b="1" dirty="0" smtClean="0"/>
          </a:p>
          <a:p>
            <a:r>
              <a:rPr lang="cy-GB" b="1" dirty="0" smtClean="0"/>
              <a:t>2,500 </a:t>
            </a:r>
            <a:r>
              <a:rPr lang="cy-GB" b="1" dirty="0"/>
              <a:t>o eiriau </a:t>
            </a:r>
            <a:endParaRPr lang="cy-GB" b="1" dirty="0" smtClean="0"/>
          </a:p>
          <a:p>
            <a:r>
              <a:rPr lang="en-GB" sz="3200" dirty="0" smtClean="0"/>
              <a:t>50</a:t>
            </a:r>
            <a:r>
              <a:rPr lang="en-GB" sz="3200" dirty="0"/>
              <a:t>% o marc y </a:t>
            </a:r>
            <a:r>
              <a:rPr lang="en-GB" sz="3200" dirty="0" err="1"/>
              <a:t>modiwl</a:t>
            </a:r>
            <a:endParaRPr lang="en-GB" sz="3200" dirty="0"/>
          </a:p>
          <a:p>
            <a:r>
              <a:rPr lang="en-GB" sz="3200" dirty="0" smtClean="0"/>
              <a:t>15.6.18 </a:t>
            </a:r>
            <a:r>
              <a:rPr lang="en-GB" sz="3200" dirty="0"/>
              <a:t>15.00</a:t>
            </a:r>
          </a:p>
          <a:p>
            <a:r>
              <a:rPr lang="en-GB" sz="3200" dirty="0" err="1"/>
              <a:t>Turnitin</a:t>
            </a:r>
            <a:endParaRPr lang="en-GB" sz="3200" dirty="0"/>
          </a:p>
        </p:txBody>
      </p:sp>
      <p:sp>
        <p:nvSpPr>
          <p:cNvPr id="6" name="Content Placeholder 5"/>
          <p:cNvSpPr>
            <a:spLocks noGrp="1"/>
          </p:cNvSpPr>
          <p:nvPr>
            <p:ph sz="half" idx="2"/>
          </p:nvPr>
        </p:nvSpPr>
        <p:spPr>
          <a:xfrm>
            <a:off x="6172200" y="1196753"/>
            <a:ext cx="4038600" cy="4392489"/>
          </a:xfrm>
        </p:spPr>
        <p:txBody>
          <a:bodyPr>
            <a:normAutofit/>
          </a:bodyPr>
          <a:lstStyle/>
          <a:p>
            <a:r>
              <a:rPr lang="en-GB" sz="3200" dirty="0" smtClean="0"/>
              <a:t>Reflective Paper</a:t>
            </a:r>
            <a:endParaRPr lang="en-GB" sz="3200" dirty="0"/>
          </a:p>
          <a:p>
            <a:r>
              <a:rPr lang="en-GB" sz="3200" dirty="0" smtClean="0"/>
              <a:t>2,500 </a:t>
            </a:r>
            <a:r>
              <a:rPr lang="en-GB" sz="3200" dirty="0"/>
              <a:t>words – 3 </a:t>
            </a:r>
            <a:r>
              <a:rPr lang="en-GB" sz="3200" dirty="0" err="1"/>
              <a:t>adran</a:t>
            </a:r>
            <a:endParaRPr lang="en-GB" sz="3200" dirty="0"/>
          </a:p>
          <a:p>
            <a:r>
              <a:rPr lang="en-GB" sz="3200" dirty="0"/>
              <a:t>50% of module mark</a:t>
            </a:r>
          </a:p>
          <a:p>
            <a:r>
              <a:rPr lang="en-GB" sz="3200" dirty="0" smtClean="0"/>
              <a:t>15.06.18 </a:t>
            </a:r>
            <a:r>
              <a:rPr lang="en-GB" sz="3200" dirty="0"/>
              <a:t>15.00</a:t>
            </a:r>
          </a:p>
          <a:p>
            <a:r>
              <a:rPr lang="en-GB" sz="3200" dirty="0" err="1"/>
              <a:t>Turnitin</a:t>
            </a:r>
            <a:endParaRPr lang="en-GB" sz="3200" dirty="0"/>
          </a:p>
        </p:txBody>
      </p:sp>
    </p:spTree>
    <p:extLst>
      <p:ext uri="{BB962C8B-B14F-4D97-AF65-F5344CB8AC3E}">
        <p14:creationId xmlns:p14="http://schemas.microsoft.com/office/powerpoint/2010/main" val="39565097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Aseiniad B       Assignment B</a:t>
            </a:r>
          </a:p>
        </p:txBody>
      </p:sp>
      <p:sp>
        <p:nvSpPr>
          <p:cNvPr id="3" name="Content Placeholder 2"/>
          <p:cNvSpPr>
            <a:spLocks noGrp="1"/>
          </p:cNvSpPr>
          <p:nvPr>
            <p:ph sz="half" idx="1"/>
          </p:nvPr>
        </p:nvSpPr>
        <p:spPr/>
        <p:txBody>
          <a:bodyPr/>
          <a:lstStyle/>
          <a:p>
            <a:r>
              <a:rPr lang="cy-GB" sz="2400" b="1" dirty="0"/>
              <a:t>Adfyfyriwch yn feirniadol ar fuddion dulliau ychwanegol o hyrwyddo a sicrhau ansawdd uwchlaw’r gofynion statudol.  Dadansoddwch yn feirniadol ddulliau o sicrhau ansawdd gyda ffocws ar o leiaf ddau fath.  Gall y rhain gynnwys Nodau Sicrhau Ansawdd swyddogol neu offer datblygiad proffesiynol yn seiliedig ar ymchwil</a:t>
            </a:r>
            <a:endParaRPr lang="en-GB" sz="2400" dirty="0"/>
          </a:p>
          <a:p>
            <a:endParaRPr lang="en-GB" dirty="0"/>
          </a:p>
        </p:txBody>
      </p:sp>
      <p:sp>
        <p:nvSpPr>
          <p:cNvPr id="4" name="Content Placeholder 3"/>
          <p:cNvSpPr>
            <a:spLocks noGrp="1"/>
          </p:cNvSpPr>
          <p:nvPr>
            <p:ph sz="half" idx="2"/>
          </p:nvPr>
        </p:nvSpPr>
        <p:spPr/>
        <p:txBody>
          <a:bodyPr/>
          <a:lstStyle/>
          <a:p>
            <a:r>
              <a:rPr lang="en-GB" sz="2400" b="1" dirty="0"/>
              <a:t>Critically reflect on the benefits of additional methods of promoting and ensuring quality above statutory requirements. Critically analyse methods of quality assurance with a focus on a minimum of two types. These may include official Quality Assurance Marks or research based professional development tools</a:t>
            </a:r>
            <a:endParaRPr lang="en-GB" sz="2400" dirty="0"/>
          </a:p>
          <a:p>
            <a:endParaRPr lang="en-GB" dirty="0"/>
          </a:p>
        </p:txBody>
      </p:sp>
    </p:spTree>
    <p:extLst>
      <p:ext uri="{BB962C8B-B14F-4D97-AF65-F5344CB8AC3E}">
        <p14:creationId xmlns:p14="http://schemas.microsoft.com/office/powerpoint/2010/main" val="28436192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smtClean="0"/>
              <a:t>Am Enghreifftiau/</a:t>
            </a:r>
            <a:r>
              <a:rPr lang="en-GB" dirty="0" smtClean="0"/>
              <a:t>For Example</a:t>
            </a:r>
            <a:endParaRPr lang="en-GB" dirty="0"/>
          </a:p>
        </p:txBody>
      </p:sp>
      <p:sp>
        <p:nvSpPr>
          <p:cNvPr id="3" name="Content Placeholder 2"/>
          <p:cNvSpPr>
            <a:spLocks noGrp="1"/>
          </p:cNvSpPr>
          <p:nvPr>
            <p:ph sz="half" idx="1"/>
          </p:nvPr>
        </p:nvSpPr>
        <p:spPr/>
        <p:txBody>
          <a:bodyPr/>
          <a:lstStyle/>
          <a:p>
            <a:pPr lvl="0"/>
            <a:r>
              <a:rPr lang="cy-GB" sz="2000" b="1" dirty="0"/>
              <a:t>Nod Ansawdd i Bawb gan Gymdeithas Darparwyr Cyn-ysgol Cymru (WPPA)</a:t>
            </a:r>
            <a:endParaRPr lang="en-GB" sz="2000" dirty="0"/>
          </a:p>
          <a:p>
            <a:pPr lvl="0"/>
            <a:r>
              <a:rPr lang="cy-GB" sz="2000" b="1" dirty="0"/>
              <a:t>Graddfeydd Graddio’r Amgylchedd </a:t>
            </a:r>
            <a:endParaRPr lang="en-GB" sz="2000" dirty="0"/>
          </a:p>
          <a:p>
            <a:pPr lvl="0"/>
            <a:r>
              <a:rPr lang="cy-GB" sz="2000" b="1" dirty="0"/>
              <a:t>Graddfa Meddwl yn Estynedig ac ar y Cyd a Lles Emosiynol </a:t>
            </a:r>
            <a:endParaRPr lang="en-GB" sz="2000" dirty="0"/>
          </a:p>
          <a:p>
            <a:pPr lvl="0"/>
            <a:r>
              <a:rPr lang="cy-GB" sz="2000" b="1" dirty="0"/>
              <a:t>Ansawdd yn Gyntaf (NDNA)</a:t>
            </a:r>
            <a:endParaRPr lang="en-GB" sz="2000" dirty="0"/>
          </a:p>
          <a:p>
            <a:pPr lvl="0"/>
            <a:r>
              <a:rPr lang="cy-GB" sz="2000" b="1" dirty="0"/>
              <a:t>Rhaglen Dysgu Cynnar Effeithiol i Fabanod (BEEL) i wella ansawdd mewn lleoliadau plentyndod cynnar i blant o’u geni i dair oed. </a:t>
            </a:r>
            <a:endParaRPr lang="en-GB" sz="2000" dirty="0"/>
          </a:p>
          <a:p>
            <a:endParaRPr lang="en-GB" dirty="0"/>
          </a:p>
        </p:txBody>
      </p:sp>
      <p:sp>
        <p:nvSpPr>
          <p:cNvPr id="4" name="Content Placeholder 3"/>
          <p:cNvSpPr>
            <a:spLocks noGrp="1"/>
          </p:cNvSpPr>
          <p:nvPr>
            <p:ph sz="half" idx="2"/>
          </p:nvPr>
        </p:nvSpPr>
        <p:spPr/>
        <p:txBody>
          <a:bodyPr/>
          <a:lstStyle/>
          <a:p>
            <a:pPr lvl="0"/>
            <a:r>
              <a:rPr lang="en-GB" sz="2000" b="1" dirty="0"/>
              <a:t>Wales Pre-school Providers Association (WPPA) Quality for All Mark</a:t>
            </a:r>
            <a:endParaRPr lang="en-GB" sz="2000" dirty="0"/>
          </a:p>
          <a:p>
            <a:pPr lvl="0"/>
            <a:r>
              <a:rPr lang="en-GB" sz="2000" b="1" dirty="0"/>
              <a:t>Environment Ratings Scales</a:t>
            </a:r>
            <a:endParaRPr lang="en-GB" sz="2000" dirty="0"/>
          </a:p>
          <a:p>
            <a:pPr lvl="0"/>
            <a:r>
              <a:rPr lang="en-GB" sz="2000" b="1" dirty="0"/>
              <a:t>Sustained Shared Thinking and Emotional Wellbeing Scale</a:t>
            </a:r>
            <a:endParaRPr lang="en-GB" sz="2000" dirty="0"/>
          </a:p>
          <a:p>
            <a:pPr lvl="0"/>
            <a:r>
              <a:rPr lang="en-GB" sz="2000" b="1" dirty="0"/>
              <a:t>Quality First (NDNA)</a:t>
            </a:r>
            <a:endParaRPr lang="en-GB" sz="2000" dirty="0"/>
          </a:p>
          <a:p>
            <a:pPr lvl="0"/>
            <a:r>
              <a:rPr lang="en-GB" sz="2000" b="1" dirty="0"/>
              <a:t>Baby Effective Early Learning Programme (BEEL) Improving Quality in Early Childhood Settings for Children Birth to Three.</a:t>
            </a:r>
            <a:endParaRPr lang="en-GB" sz="2000" dirty="0"/>
          </a:p>
          <a:p>
            <a:endParaRPr lang="en-GB" dirty="0"/>
          </a:p>
        </p:txBody>
      </p:sp>
    </p:spTree>
    <p:extLst>
      <p:ext uri="{BB962C8B-B14F-4D97-AF65-F5344CB8AC3E}">
        <p14:creationId xmlns:p14="http://schemas.microsoft.com/office/powerpoint/2010/main" val="394723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Meini Prawf Marcio </a:t>
            </a:r>
            <a:r>
              <a:rPr lang="cy-GB" dirty="0" smtClean="0"/>
              <a:t>/ </a:t>
            </a:r>
            <a:r>
              <a:rPr lang="en-GB" dirty="0" smtClean="0"/>
              <a:t>Marking Criteria </a:t>
            </a:r>
            <a:endParaRPr lang="en-GB" dirty="0"/>
          </a:p>
        </p:txBody>
      </p:sp>
      <p:sp>
        <p:nvSpPr>
          <p:cNvPr id="3" name="Content Placeholder 2"/>
          <p:cNvSpPr>
            <a:spLocks noGrp="1"/>
          </p:cNvSpPr>
          <p:nvPr>
            <p:ph sz="half" idx="1"/>
          </p:nvPr>
        </p:nvSpPr>
        <p:spPr>
          <a:xfrm>
            <a:off x="609600" y="1277007"/>
            <a:ext cx="5384800" cy="4312234"/>
          </a:xfrm>
        </p:spPr>
        <p:txBody>
          <a:bodyPr/>
          <a:lstStyle/>
          <a:p>
            <a:r>
              <a:rPr lang="cy-GB" b="1" i="1" dirty="0" smtClean="0"/>
              <a:t>Cyfeiriadau – 10 marc</a:t>
            </a:r>
          </a:p>
          <a:p>
            <a:r>
              <a:rPr lang="cy-GB" b="1" i="1" dirty="0"/>
              <a:t>Goslef, cyflymder, uchder y llais, ymgysylltu ag aelodau’r grŵp, iaith y corff, lleoli cadarnhaol, cyflwyno proffesiynol, cywirdeb yr iaith lafar. Parodrwydd i gyfrannu a darparu atebion a thrafodaeth estynedig</a:t>
            </a:r>
            <a:r>
              <a:rPr lang="cy-GB" b="1" i="1" dirty="0" smtClean="0"/>
              <a:t>. – 10 marc</a:t>
            </a:r>
          </a:p>
          <a:p>
            <a:endParaRPr lang="en-GB" dirty="0"/>
          </a:p>
        </p:txBody>
      </p:sp>
      <p:sp>
        <p:nvSpPr>
          <p:cNvPr id="4" name="Content Placeholder 3"/>
          <p:cNvSpPr>
            <a:spLocks noGrp="1"/>
          </p:cNvSpPr>
          <p:nvPr>
            <p:ph sz="half" idx="2"/>
          </p:nvPr>
        </p:nvSpPr>
        <p:spPr>
          <a:xfrm>
            <a:off x="6197600" y="1135117"/>
            <a:ext cx="5384800" cy="4454124"/>
          </a:xfrm>
        </p:spPr>
        <p:txBody>
          <a:bodyPr/>
          <a:lstStyle/>
          <a:p>
            <a:r>
              <a:rPr lang="en-GB" dirty="0" smtClean="0"/>
              <a:t>Referencing - 10 Marks</a:t>
            </a:r>
          </a:p>
          <a:p>
            <a:r>
              <a:rPr lang="en-GB" dirty="0"/>
              <a:t>Intonation, pace, volume, engagement with group members, body language, positive positioning, professional presentation, accuracy of spoken language. Willingness to engage and provide extended answers and discussion</a:t>
            </a:r>
            <a:r>
              <a:rPr lang="en-GB" dirty="0" smtClean="0"/>
              <a:t>. – 10 marks</a:t>
            </a:r>
          </a:p>
        </p:txBody>
      </p:sp>
    </p:spTree>
    <p:extLst>
      <p:ext uri="{BB962C8B-B14F-4D97-AF65-F5344CB8AC3E}">
        <p14:creationId xmlns:p14="http://schemas.microsoft.com/office/powerpoint/2010/main" val="40406363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6008" y="80513"/>
            <a:ext cx="5752860" cy="4266524"/>
          </a:xfrm>
        </p:spPr>
        <p:txBody>
          <a:bodyPr/>
          <a:lstStyle/>
          <a:p>
            <a:r>
              <a:rPr lang="cy-GB" dirty="0"/>
              <a:t>Dealltwriaeth fanwl </a:t>
            </a:r>
            <a:r>
              <a:rPr lang="cy-GB" dirty="0" smtClean="0"/>
              <a:t>o </a:t>
            </a:r>
            <a:r>
              <a:rPr lang="en-GB" dirty="0" smtClean="0"/>
              <a:t>Datganiad </a:t>
            </a:r>
            <a:r>
              <a:rPr lang="en-GB" dirty="0" err="1"/>
              <a:t>Hunanasesu</a:t>
            </a:r>
            <a:r>
              <a:rPr lang="en-GB" dirty="0"/>
              <a:t> </a:t>
            </a:r>
            <a:r>
              <a:rPr lang="en-GB" dirty="0" err="1"/>
              <a:t>Gwasanaeth</a:t>
            </a:r>
            <a:r>
              <a:rPr lang="en-GB" dirty="0"/>
              <a:t> (SASS): </a:t>
            </a:r>
            <a:r>
              <a:rPr lang="en-GB" dirty="0" err="1"/>
              <a:t>Gwasanaethau</a:t>
            </a:r>
            <a:r>
              <a:rPr lang="en-GB" dirty="0"/>
              <a:t> </a:t>
            </a:r>
            <a:r>
              <a:rPr lang="en-GB" dirty="0" err="1"/>
              <a:t>gofal</a:t>
            </a:r>
            <a:r>
              <a:rPr lang="en-GB" dirty="0"/>
              <a:t> plant a </a:t>
            </a:r>
            <a:r>
              <a:rPr lang="en-GB" dirty="0" err="1"/>
              <a:t>chwarae</a:t>
            </a:r>
            <a:r>
              <a:rPr lang="en-GB" dirty="0"/>
              <a:t> </a:t>
            </a:r>
            <a:r>
              <a:rPr lang="en-GB" dirty="0" smtClean="0"/>
              <a:t>. </a:t>
            </a:r>
          </a:p>
          <a:p>
            <a:r>
              <a:rPr lang="en-GB" dirty="0"/>
              <a:t>20 marc </a:t>
            </a:r>
            <a:r>
              <a:rPr lang="en-GB" dirty="0" err="1" smtClean="0"/>
              <a:t>Aseiniad</a:t>
            </a:r>
            <a:r>
              <a:rPr lang="en-GB" dirty="0" smtClean="0"/>
              <a:t> A</a:t>
            </a:r>
          </a:p>
          <a:p>
            <a:r>
              <a:rPr lang="en-GB" dirty="0" err="1"/>
              <a:t>Dadansoddiad</a:t>
            </a:r>
            <a:r>
              <a:rPr lang="en-GB" dirty="0"/>
              <a:t> </a:t>
            </a:r>
            <a:r>
              <a:rPr lang="en-GB" dirty="0" err="1"/>
              <a:t>manwl</a:t>
            </a:r>
            <a:r>
              <a:rPr lang="en-GB" dirty="0"/>
              <a:t> a </a:t>
            </a:r>
            <a:r>
              <a:rPr lang="en-GB" dirty="0" err="1"/>
              <a:t>thrafodaeth</a:t>
            </a:r>
            <a:r>
              <a:rPr lang="en-GB" dirty="0"/>
              <a:t> </a:t>
            </a:r>
            <a:r>
              <a:rPr lang="en-GB" dirty="0" err="1"/>
              <a:t>ynghylch</a:t>
            </a:r>
            <a:r>
              <a:rPr lang="en-GB" dirty="0"/>
              <a:t> </a:t>
            </a:r>
            <a:r>
              <a:rPr lang="en-GB" dirty="0" err="1"/>
              <a:t>rôl</a:t>
            </a:r>
            <a:r>
              <a:rPr lang="en-GB" dirty="0"/>
              <a:t> </a:t>
            </a:r>
            <a:r>
              <a:rPr lang="en-GB" dirty="0" err="1"/>
              <a:t>Sicrhau</a:t>
            </a:r>
            <a:r>
              <a:rPr lang="en-GB" dirty="0"/>
              <a:t> </a:t>
            </a:r>
            <a:r>
              <a:rPr lang="en-GB" dirty="0" err="1"/>
              <a:t>Ansawdd</a:t>
            </a:r>
            <a:r>
              <a:rPr lang="en-GB" dirty="0"/>
              <a:t> ac </a:t>
            </a:r>
            <a:r>
              <a:rPr lang="en-GB" dirty="0" err="1"/>
              <a:t>Arolygiadau</a:t>
            </a:r>
            <a:r>
              <a:rPr lang="en-GB" dirty="0"/>
              <a:t> o ran </a:t>
            </a:r>
            <a:r>
              <a:rPr lang="en-GB" dirty="0" err="1"/>
              <a:t>arfer</a:t>
            </a:r>
            <a:r>
              <a:rPr lang="en-GB" dirty="0"/>
              <a:t> </a:t>
            </a:r>
            <a:r>
              <a:rPr lang="en-GB" dirty="0" err="1"/>
              <a:t>gorau</a:t>
            </a:r>
            <a:r>
              <a:rPr lang="en-GB" dirty="0"/>
              <a:t> a </a:t>
            </a:r>
            <a:r>
              <a:rPr lang="en-GB" dirty="0" err="1"/>
              <a:t>gweithredu</a:t>
            </a:r>
            <a:r>
              <a:rPr lang="en-GB" dirty="0"/>
              <a:t> </a:t>
            </a:r>
            <a:r>
              <a:rPr lang="en-GB" dirty="0" err="1"/>
              <a:t>newidiadau</a:t>
            </a:r>
            <a:r>
              <a:rPr lang="en-GB" dirty="0"/>
              <a:t>. </a:t>
            </a:r>
            <a:r>
              <a:rPr lang="cy-GB" dirty="0" smtClean="0"/>
              <a:t>Cynnwys </a:t>
            </a:r>
            <a:r>
              <a:rPr lang="cy-GB" dirty="0"/>
              <a:t>cynnwys perthnasol a phriodol</a:t>
            </a:r>
            <a:r>
              <a:rPr lang="cy-GB" dirty="0" smtClean="0"/>
              <a:t>.</a:t>
            </a:r>
          </a:p>
          <a:p>
            <a:r>
              <a:rPr lang="cy-GB" dirty="0" smtClean="0"/>
              <a:t> 20 </a:t>
            </a:r>
            <a:r>
              <a:rPr lang="cy-GB" dirty="0"/>
              <a:t>Marc </a:t>
            </a:r>
            <a:r>
              <a:rPr lang="cy-GB" dirty="0" smtClean="0"/>
              <a:t>Aseiniad B</a:t>
            </a:r>
            <a:endParaRPr lang="en-GB" dirty="0"/>
          </a:p>
        </p:txBody>
      </p:sp>
      <p:sp>
        <p:nvSpPr>
          <p:cNvPr id="4" name="Content Placeholder 3"/>
          <p:cNvSpPr>
            <a:spLocks noGrp="1"/>
          </p:cNvSpPr>
          <p:nvPr>
            <p:ph sz="half" idx="2"/>
          </p:nvPr>
        </p:nvSpPr>
        <p:spPr>
          <a:xfrm>
            <a:off x="5894717" y="0"/>
            <a:ext cx="5687683" cy="5589241"/>
          </a:xfrm>
        </p:spPr>
        <p:txBody>
          <a:bodyPr/>
          <a:lstStyle/>
          <a:p>
            <a:r>
              <a:rPr lang="en-GB" dirty="0"/>
              <a:t>In depth understanding of the Self-Assessment of Service Statement (SASS): Childcare and play service. </a:t>
            </a:r>
            <a:endParaRPr lang="en-GB" dirty="0" smtClean="0"/>
          </a:p>
          <a:p>
            <a:r>
              <a:rPr lang="en-GB" dirty="0" smtClean="0"/>
              <a:t>20 </a:t>
            </a:r>
            <a:r>
              <a:rPr lang="en-GB" dirty="0"/>
              <a:t>marks </a:t>
            </a:r>
            <a:r>
              <a:rPr lang="en-GB" dirty="0" smtClean="0"/>
              <a:t>Assignment A</a:t>
            </a:r>
          </a:p>
          <a:p>
            <a:r>
              <a:rPr lang="en-GB" dirty="0"/>
              <a:t>In depth analysis and discussion of the role of Quality Assurance and Inspection on best practice and implementing </a:t>
            </a:r>
            <a:r>
              <a:rPr lang="en-GB" dirty="0" smtClean="0"/>
              <a:t>change.</a:t>
            </a:r>
            <a:r>
              <a:rPr lang="en-GB" dirty="0"/>
              <a:t> </a:t>
            </a:r>
            <a:r>
              <a:rPr lang="en-GB" dirty="0" smtClean="0"/>
              <a:t>Inclusion </a:t>
            </a:r>
            <a:r>
              <a:rPr lang="en-GB" dirty="0"/>
              <a:t>of relevant and appropriate content. </a:t>
            </a:r>
            <a:endParaRPr lang="en-GB" dirty="0" smtClean="0"/>
          </a:p>
          <a:p>
            <a:r>
              <a:rPr lang="en-GB" dirty="0" smtClean="0"/>
              <a:t>20 Marks Assignment B</a:t>
            </a:r>
            <a:endParaRPr lang="en-GB" dirty="0"/>
          </a:p>
        </p:txBody>
      </p:sp>
    </p:spTree>
    <p:extLst>
      <p:ext uri="{BB962C8B-B14F-4D97-AF65-F5344CB8AC3E}">
        <p14:creationId xmlns:p14="http://schemas.microsoft.com/office/powerpoint/2010/main" val="3992726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half" idx="1"/>
          </p:nvPr>
        </p:nvSpPr>
        <p:spPr/>
        <p:txBody>
          <a:bodyPr/>
          <a:lstStyle/>
          <a:p>
            <a:r>
              <a:rPr lang="cy-GB" b="1" i="1" dirty="0"/>
              <a:t>Cynnwys y drafodaeth lafar a’r ymatebion i’r cwestiynau. Atebion cywir ac estynedig, yn arddangos dealltwriaeth glir o’r pwnc a ymchwiliwyd.</a:t>
            </a:r>
            <a:r>
              <a:rPr lang="en-GB" b="1" i="1" dirty="0"/>
              <a:t>  </a:t>
            </a:r>
            <a:endParaRPr lang="en-GB" b="1" i="1" dirty="0" smtClean="0"/>
          </a:p>
          <a:p>
            <a:r>
              <a:rPr lang="en-GB" b="1" i="1" dirty="0" smtClean="0"/>
              <a:t>20 marc </a:t>
            </a:r>
            <a:r>
              <a:rPr lang="en-GB" b="1" i="1" dirty="0" err="1" smtClean="0"/>
              <a:t>Aseiniad</a:t>
            </a:r>
            <a:r>
              <a:rPr lang="en-GB" b="1" i="1" dirty="0" smtClean="0"/>
              <a:t> A </a:t>
            </a:r>
            <a:endParaRPr lang="en-GB" dirty="0"/>
          </a:p>
          <a:p>
            <a:endParaRPr lang="en-GB" dirty="0"/>
          </a:p>
        </p:txBody>
      </p:sp>
      <p:sp>
        <p:nvSpPr>
          <p:cNvPr id="4" name="Content Placeholder 3"/>
          <p:cNvSpPr>
            <a:spLocks noGrp="1"/>
          </p:cNvSpPr>
          <p:nvPr>
            <p:ph sz="half" idx="2"/>
          </p:nvPr>
        </p:nvSpPr>
        <p:spPr/>
        <p:txBody>
          <a:bodyPr/>
          <a:lstStyle/>
          <a:p>
            <a:pPr marL="0" indent="0">
              <a:buNone/>
            </a:pPr>
            <a:r>
              <a:rPr lang="en-GB" dirty="0"/>
              <a:t>Content of oral discussion and responses to questioning Accurate and extended answers, demonstrating clear understanding of the subject researched. </a:t>
            </a:r>
            <a:endParaRPr lang="en-GB" dirty="0" smtClean="0"/>
          </a:p>
          <a:p>
            <a:pPr marL="0" indent="0">
              <a:buNone/>
            </a:pPr>
            <a:r>
              <a:rPr lang="en-GB" dirty="0" smtClean="0"/>
              <a:t>20 marks Assignment A</a:t>
            </a:r>
            <a:endParaRPr lang="en-GB" dirty="0"/>
          </a:p>
          <a:p>
            <a:endParaRPr lang="en-GB" dirty="0"/>
          </a:p>
        </p:txBody>
      </p:sp>
    </p:spTree>
    <p:extLst>
      <p:ext uri="{BB962C8B-B14F-4D97-AF65-F5344CB8AC3E}">
        <p14:creationId xmlns:p14="http://schemas.microsoft.com/office/powerpoint/2010/main" val="14405197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22053" y="168216"/>
            <a:ext cx="5384800" cy="3989040"/>
          </a:xfrm>
        </p:spPr>
        <p:txBody>
          <a:bodyPr/>
          <a:lstStyle/>
          <a:p>
            <a:r>
              <a:rPr lang="cy-GB" b="1" i="1" dirty="0"/>
              <a:t>Dangos gwerthfawrogiad beirniadol dyfnach o faterion sy’n ymwneud â darparu gwasanaethau o ansawdd i blant ifanc</a:t>
            </a:r>
            <a:r>
              <a:rPr lang="cy-GB" b="1" i="1" dirty="0" smtClean="0"/>
              <a:t>. </a:t>
            </a:r>
            <a:r>
              <a:rPr lang="en-GB" dirty="0" err="1" smtClean="0"/>
              <a:t>Adfyfyrio'n</a:t>
            </a:r>
            <a:r>
              <a:rPr lang="en-GB" dirty="0" smtClean="0"/>
              <a:t> </a:t>
            </a:r>
            <a:r>
              <a:rPr lang="en-GB" dirty="0" err="1"/>
              <a:t>feirniadol</a:t>
            </a:r>
            <a:r>
              <a:rPr lang="en-GB" dirty="0"/>
              <a:t> </a:t>
            </a:r>
            <a:r>
              <a:rPr lang="en-GB" dirty="0" err="1"/>
              <a:t>ar</a:t>
            </a:r>
            <a:r>
              <a:rPr lang="en-GB" dirty="0"/>
              <a:t> y </a:t>
            </a:r>
            <a:r>
              <a:rPr lang="en-GB" dirty="0" err="1"/>
              <a:t>defnydd</a:t>
            </a:r>
            <a:r>
              <a:rPr lang="en-GB" dirty="0"/>
              <a:t> o </a:t>
            </a:r>
            <a:r>
              <a:rPr lang="en-GB" dirty="0" err="1"/>
              <a:t>systemau</a:t>
            </a:r>
            <a:r>
              <a:rPr lang="en-GB" dirty="0"/>
              <a:t> </a:t>
            </a:r>
            <a:r>
              <a:rPr lang="en-GB" dirty="0" err="1"/>
              <a:t>sicrhau</a:t>
            </a:r>
            <a:r>
              <a:rPr lang="en-GB" dirty="0"/>
              <a:t> </a:t>
            </a:r>
            <a:r>
              <a:rPr lang="en-GB" dirty="0" err="1"/>
              <a:t>ansawdd</a:t>
            </a:r>
            <a:r>
              <a:rPr lang="en-GB" dirty="0"/>
              <a:t> </a:t>
            </a:r>
            <a:r>
              <a:rPr lang="en-GB" dirty="0" err="1"/>
              <a:t>fel</a:t>
            </a:r>
            <a:r>
              <a:rPr lang="en-GB" dirty="0"/>
              <a:t> </a:t>
            </a:r>
            <a:r>
              <a:rPr lang="en-GB" dirty="0" err="1"/>
              <a:t>offeryn</a:t>
            </a:r>
            <a:r>
              <a:rPr lang="en-GB" dirty="0"/>
              <a:t> </a:t>
            </a:r>
            <a:r>
              <a:rPr lang="en-GB" dirty="0" err="1"/>
              <a:t>datblygu</a:t>
            </a:r>
            <a:r>
              <a:rPr lang="en-GB" dirty="0"/>
              <a:t>, </a:t>
            </a:r>
            <a:r>
              <a:rPr lang="en-GB" dirty="0" err="1"/>
              <a:t>gan</a:t>
            </a:r>
            <a:r>
              <a:rPr lang="en-GB" dirty="0"/>
              <a:t> </a:t>
            </a:r>
            <a:r>
              <a:rPr lang="en-GB" dirty="0" err="1"/>
              <a:t>ystyried</a:t>
            </a:r>
            <a:r>
              <a:rPr lang="en-GB" dirty="0"/>
              <a:t> </a:t>
            </a:r>
            <a:r>
              <a:rPr lang="en-GB" dirty="0" err="1"/>
              <a:t>agweddau</a:t>
            </a:r>
            <a:r>
              <a:rPr lang="en-GB" dirty="0"/>
              <a:t> </a:t>
            </a:r>
            <a:r>
              <a:rPr lang="en-GB" dirty="0" err="1"/>
              <a:t>ar</a:t>
            </a:r>
            <a:r>
              <a:rPr lang="en-GB" dirty="0"/>
              <a:t> y </a:t>
            </a:r>
            <a:r>
              <a:rPr lang="en-GB" dirty="0" err="1"/>
              <a:t>lleoliad</a:t>
            </a:r>
            <a:r>
              <a:rPr lang="en-GB" dirty="0"/>
              <a:t>, y </a:t>
            </a:r>
            <a:r>
              <a:rPr lang="en-GB" dirty="0" err="1"/>
              <a:t>gwasanaeth</a:t>
            </a:r>
            <a:r>
              <a:rPr lang="en-GB" dirty="0"/>
              <a:t> a </a:t>
            </a:r>
            <a:r>
              <a:rPr lang="en-GB" dirty="0" err="1"/>
              <a:t>datblygiad</a:t>
            </a:r>
            <a:r>
              <a:rPr lang="en-GB" dirty="0"/>
              <a:t> </a:t>
            </a:r>
            <a:r>
              <a:rPr lang="en-GB" dirty="0" err="1"/>
              <a:t>proffesiynol</a:t>
            </a:r>
            <a:r>
              <a:rPr lang="en-GB" dirty="0"/>
              <a:t>. </a:t>
            </a:r>
            <a:endParaRPr lang="en-GB" dirty="0" smtClean="0"/>
          </a:p>
          <a:p>
            <a:r>
              <a:rPr lang="cy-GB" b="1" i="1" dirty="0" smtClean="0"/>
              <a:t>20 marc </a:t>
            </a:r>
            <a:r>
              <a:rPr lang="cy-GB" b="1" i="1" dirty="0" err="1" smtClean="0"/>
              <a:t>Assignment</a:t>
            </a:r>
            <a:r>
              <a:rPr lang="cy-GB" b="1" i="1" dirty="0" smtClean="0"/>
              <a:t> B</a:t>
            </a:r>
            <a:endParaRPr lang="cy-GB" b="1" i="1" dirty="0"/>
          </a:p>
          <a:p>
            <a:endParaRPr lang="en-GB" dirty="0"/>
          </a:p>
          <a:p>
            <a:endParaRPr lang="en-GB" dirty="0"/>
          </a:p>
        </p:txBody>
      </p:sp>
      <p:sp>
        <p:nvSpPr>
          <p:cNvPr id="4" name="Content Placeholder 3"/>
          <p:cNvSpPr>
            <a:spLocks noGrp="1"/>
          </p:cNvSpPr>
          <p:nvPr>
            <p:ph sz="half" idx="2"/>
          </p:nvPr>
        </p:nvSpPr>
        <p:spPr>
          <a:xfrm>
            <a:off x="6140091" y="274638"/>
            <a:ext cx="5384800" cy="3989040"/>
          </a:xfrm>
        </p:spPr>
        <p:txBody>
          <a:bodyPr/>
          <a:lstStyle/>
          <a:p>
            <a:r>
              <a:rPr lang="en-GB" b="1" i="1" dirty="0"/>
              <a:t>Demonstrate a deeper critical appreciation of issues involved in providing quality services for young children</a:t>
            </a:r>
            <a:r>
              <a:rPr lang="en-GB" b="1" i="1" dirty="0" smtClean="0"/>
              <a:t>. </a:t>
            </a:r>
            <a:r>
              <a:rPr lang="en-GB" dirty="0" smtClean="0"/>
              <a:t>Critically </a:t>
            </a:r>
            <a:r>
              <a:rPr lang="en-GB" dirty="0"/>
              <a:t>reflect on the use of quality assurance systems as a development tool, consider aspects of setting, service and professional development</a:t>
            </a:r>
            <a:r>
              <a:rPr lang="en-GB" dirty="0" smtClean="0"/>
              <a:t>.</a:t>
            </a:r>
          </a:p>
          <a:p>
            <a:r>
              <a:rPr lang="en-GB" dirty="0" smtClean="0"/>
              <a:t>20 marks Assignment B</a:t>
            </a:r>
            <a:endParaRPr lang="en-GB" dirty="0"/>
          </a:p>
          <a:p>
            <a:endParaRPr lang="en-GB" dirty="0"/>
          </a:p>
        </p:txBody>
      </p:sp>
    </p:spTree>
    <p:extLst>
      <p:ext uri="{BB962C8B-B14F-4D97-AF65-F5344CB8AC3E}">
        <p14:creationId xmlns:p14="http://schemas.microsoft.com/office/powerpoint/2010/main" val="1191590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SASS </a:t>
            </a:r>
            <a:endParaRPr lang="en-GB" dirty="0"/>
          </a:p>
        </p:txBody>
      </p:sp>
      <p:sp>
        <p:nvSpPr>
          <p:cNvPr id="3" name="Content Placeholder 2"/>
          <p:cNvSpPr>
            <a:spLocks noGrp="1"/>
          </p:cNvSpPr>
          <p:nvPr>
            <p:ph sz="half" idx="1"/>
          </p:nvPr>
        </p:nvSpPr>
        <p:spPr>
          <a:xfrm>
            <a:off x="609600" y="1600201"/>
            <a:ext cx="10972800" cy="3989040"/>
          </a:xfrm>
        </p:spPr>
        <p:txBody>
          <a:bodyPr/>
          <a:lstStyle/>
          <a:p>
            <a:r>
              <a:rPr lang="en-GB" dirty="0">
                <a:hlinkClick r:id="rId3"/>
              </a:rPr>
              <a:t>http://</a:t>
            </a:r>
            <a:r>
              <a:rPr lang="en-GB" dirty="0" smtClean="0">
                <a:hlinkClick r:id="rId3"/>
              </a:rPr>
              <a:t>careinspectorate.wales/docs/cssiw/general/170227qcrtemplateen.pdf</a:t>
            </a:r>
            <a:r>
              <a:rPr lang="en-GB" dirty="0" smtClean="0"/>
              <a:t> </a:t>
            </a:r>
            <a:endParaRPr lang="en-GB" dirty="0"/>
          </a:p>
        </p:txBody>
      </p:sp>
    </p:spTree>
    <p:extLst>
      <p:ext uri="{BB962C8B-B14F-4D97-AF65-F5344CB8AC3E}">
        <p14:creationId xmlns:p14="http://schemas.microsoft.com/office/powerpoint/2010/main" val="348631922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TotalTime>
  <Words>1993</Words>
  <Application>Microsoft Office PowerPoint</Application>
  <PresentationFormat>Widescreen</PresentationFormat>
  <Paragraphs>210</Paragraphs>
  <Slides>21</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MS PGothic</vt:lpstr>
      <vt:lpstr>MS PGothic</vt:lpstr>
      <vt:lpstr>Arial</vt:lpstr>
      <vt:lpstr>Calibri</vt:lpstr>
      <vt:lpstr>Lucida Sans</vt:lpstr>
      <vt:lpstr>Myriad Pro</vt:lpstr>
      <vt:lpstr>Times</vt:lpstr>
      <vt:lpstr>20140311PresentationUWTSDTemplate</vt:lpstr>
      <vt:lpstr>EAEE6003/C Arweinyddiaeth ar gyfer systemau o ansawdd Leadership for systems of quality </vt:lpstr>
      <vt:lpstr>Tîm y modiwl / Module Team</vt:lpstr>
      <vt:lpstr>Llawlyfr modiwl      Module handbook</vt:lpstr>
      <vt:lpstr>Sgiliau Cyflogadwyedd/Trosglwyddadwy Employability/Transferable Skills</vt:lpstr>
      <vt:lpstr>EAEE6003/C Arweinyddiaeth ar gyfer systemau o ansawdd Leadership for systems of quality </vt:lpstr>
      <vt:lpstr>Aseiniad/Assessment</vt:lpstr>
      <vt:lpstr>Assignment 1</vt:lpstr>
      <vt:lpstr>PowerPoint Presentation</vt:lpstr>
      <vt:lpstr>PowerPoint Presentation</vt:lpstr>
      <vt:lpstr>PowerPoint Presentation</vt:lpstr>
      <vt:lpstr>Case study</vt:lpstr>
      <vt:lpstr>Information to consider</vt:lpstr>
      <vt:lpstr>Considerations for Group Task</vt:lpstr>
      <vt:lpstr>Aseiniad B       Assignment B</vt:lpstr>
      <vt:lpstr>Aseiniad B       Assignment B</vt:lpstr>
      <vt:lpstr>Am Enghreifftiau/For Example</vt:lpstr>
      <vt:lpstr>Meini Prawf Marcio / Marking Criteria </vt:lpstr>
      <vt:lpstr>PowerPoint Presentation</vt:lpstr>
      <vt:lpstr>PowerPoint Presentation</vt:lpstr>
      <vt:lpstr>PowerPoint Presentation</vt:lpstr>
      <vt:lpstr>SASS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EAEE4003/C Datblygiad Dynol  Human Development</dc:title>
  <dc:creator>Paul Darby</dc:creator>
  <cp:lastModifiedBy>Natalie MacDonald</cp:lastModifiedBy>
  <cp:revision>24</cp:revision>
  <cp:lastPrinted>2019-02-26T08:30:37Z</cp:lastPrinted>
  <dcterms:created xsi:type="dcterms:W3CDTF">2016-09-30T12:54:06Z</dcterms:created>
  <dcterms:modified xsi:type="dcterms:W3CDTF">2019-02-26T15:35:45Z</dcterms:modified>
</cp:coreProperties>
</file>