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56"/>
  </p:normalViewPr>
  <p:slideViewPr>
    <p:cSldViewPr snapToGrid="0">
      <p:cViewPr varScale="1">
        <p:scale>
          <a:sx n="112" d="100"/>
          <a:sy n="112" d="100"/>
        </p:scale>
        <p:origin x="6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A1CF-F690-B1D0-4F36-9042C7C236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CEF83F-FF7C-15DB-079E-730FA15767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593D2-7C99-CF1E-03B0-D8FFE6A17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4843F-094F-1266-A218-169DC9C80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FEDFD-16BC-1A82-742B-874C14A3C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453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24FCE-91E0-E26A-6D2A-53DE627DF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946FC-ED6B-E7BA-4FB4-AA8FC1FFE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8D5C2-1BF5-FBB5-F4B3-3495CD1CC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10564-FA1E-0EF2-9C99-2A6E0049F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BD24E7-1B26-0DC0-89A9-9A887E4BC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212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5F60F-61C5-7B2D-FBD7-AEBD2E568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3FFB3-1F62-D826-B74F-B54543BEF1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569A7-AB00-908A-7F6A-DCE96C4A5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F6664-0A4A-6527-27A5-E2DD59EF4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2DF782-C500-1727-8C6D-D21A725E8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705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39FEE-3603-BA6E-036E-52334BC8D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CD05E-DB77-1753-157F-2477767976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28D352-3286-58A1-BE48-A5A7B1C9E0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CB142-CEF3-EC3F-9BBA-B828CF83F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7373DC-109F-7A45-045B-6909CA788D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B203DF-8D0C-2C21-A708-E84EBF4A3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736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1D7F8-485A-F588-EA03-348D4C1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1B782E-682D-A117-CC1A-EDF4ED1392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E4D440-B5E7-663A-0770-7CD627DE4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AA7010-0471-5814-482B-096FA9FCF7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F5FB66-B6F6-F42A-0B85-051918F5FC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3965BC-63A0-2C33-A44A-780CCF00A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53ABC6-FC94-F320-AE2A-C4ACAECD3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8800D-A4B7-4FB3-0E49-6D281285E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741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75963-9543-64BC-A61D-733789773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9869D3-F809-73CD-1187-4CFE8B4DB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4C1759-57C7-A906-5EC3-D056F5E32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202285-93BD-A297-24C0-5E36EC766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17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DD7065-C0D3-0757-E3B8-4C1F221F0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6D5EA2-7992-DF7C-F0A4-DE2C7FF5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D7ABBC-AB8F-3F7B-CBE6-6145EA9FB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738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C0E8FA-38C8-9553-48A5-B0DEFC175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EAD9D-C91B-1A6D-E5DF-DBDBAAE25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AEE3A6-865E-F1C0-1506-5FF69B07C9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038939-788C-821E-B9F6-79DF05AD0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862DDA-B3DE-DC63-FD63-B31AB1C91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FCEF3-AFAB-E950-9AAC-995EE013D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129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256C9-C07D-5D45-587E-5EA73078C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BDBD78-4CA3-A367-B491-EA0428ACAF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3429C-1EB0-0390-D2CE-4B23C04A67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CDD5AD-5A10-1473-9A28-7411CECB7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6A4514-C334-8F59-5771-BC1900132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8AB4C2-D05A-03C9-76DF-A0237CD2C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18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92E94-1A88-095A-E887-E1D19AD97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23E82B-AB3A-9CD1-001A-A0BED1204F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5A2FD-5EB2-BF46-1F9E-263DB3CAB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B31E53-9C61-3608-6CA7-7940AFEDF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DF027-FEB0-81BC-1DB3-7ECB586C9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874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1C52E7-CE03-FEC7-B4F3-C3A0153910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562F2C-3813-9531-7D94-B210D88780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7B3C24-1DFF-5D70-53F3-CAE0E0276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79FA8-91B1-54AB-B95B-258A7ED60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01782A-DEDD-5133-25BE-176CE9741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60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31CA53-DB6F-71BA-B809-895D875A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91518-08AC-4B58-2EAD-791EAA943A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B1F22-0E02-C504-F055-C869B9199B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7CBC04-DF44-6D44-8969-EAE268CADC7B}" type="datetimeFigureOut">
              <a:rPr lang="en-US" smtClean="0"/>
              <a:t>3/16/26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BC6A6-CA4B-B1C4-4FA7-7B31B60D0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46ABA-B765-0EAF-AC92-2959077D1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9FE333-6640-1A47-A949-61B34893A46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482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/?number=1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/?number=2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/?number=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D9FFE-4F25-D34E-1143-22AB673FC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1 – Cover Page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6321-9ECC-795D-181E-6580280197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3200" b="1" dirty="0"/>
              <a:t>Recruitment and Training in the Workplace</a:t>
            </a:r>
          </a:p>
          <a:p>
            <a:r>
              <a:rPr lang="en-GB" b="1" dirty="0"/>
              <a:t>Company:</a:t>
            </a:r>
            <a:r>
              <a:rPr lang="en-GB" dirty="0"/>
              <a:t> </a:t>
            </a:r>
            <a:r>
              <a:rPr lang="en-GB" dirty="0">
                <a:hlinkClick r:id="rId2"/>
              </a:rPr>
              <a:t>Mitie Group plc</a:t>
            </a:r>
            <a:endParaRPr lang="en-GB" dirty="0"/>
          </a:p>
          <a:p>
            <a:r>
              <a:rPr lang="en-GB" b="1" dirty="0"/>
              <a:t>Role Focus</a:t>
            </a:r>
            <a:r>
              <a:rPr lang="en-GB" dirty="0"/>
              <a:t>: Supervisor</a:t>
            </a:r>
          </a:p>
          <a:p>
            <a:r>
              <a:rPr lang="en-GB" b="1" dirty="0"/>
              <a:t>Module code</a:t>
            </a:r>
            <a:r>
              <a:rPr lang="en-GB" dirty="0"/>
              <a:t>: LCLM5002</a:t>
            </a:r>
          </a:p>
          <a:p>
            <a:r>
              <a:rPr lang="en-GB" b="1" dirty="0"/>
              <a:t>Your Name</a:t>
            </a:r>
            <a:r>
              <a:rPr lang="en-GB" dirty="0"/>
              <a:t>: Jackelyn Tindugan</a:t>
            </a:r>
          </a:p>
          <a:p>
            <a:r>
              <a:rPr lang="en-GB" b="1" dirty="0"/>
              <a:t>Student ID</a:t>
            </a:r>
            <a:r>
              <a:rPr lang="en-GB" dirty="0"/>
              <a:t>: 2429085</a:t>
            </a:r>
          </a:p>
          <a:p>
            <a:r>
              <a:rPr lang="en-GB" b="1" dirty="0"/>
              <a:t>Lecturer</a:t>
            </a:r>
            <a:r>
              <a:rPr lang="en-GB" dirty="0"/>
              <a:t>: Dr. Amer Kareem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7108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0F079-37B6-76D2-6AA8-0CF057C4F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2 – Table of Contents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5A2E1-FB58-8494-B106-BF09C6CEB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500" dirty="0"/>
              <a:t>Introduction to Mitie</a:t>
            </a:r>
          </a:p>
          <a:p>
            <a:r>
              <a:rPr lang="en-GB" sz="3500" dirty="0"/>
              <a:t>Job Role: Supervisor</a:t>
            </a:r>
          </a:p>
          <a:p>
            <a:r>
              <a:rPr lang="en-GB" sz="3500" dirty="0"/>
              <a:t>Recruitment Process</a:t>
            </a:r>
          </a:p>
          <a:p>
            <a:r>
              <a:rPr lang="en-GB" sz="3500" dirty="0"/>
              <a:t>Job Analysis</a:t>
            </a:r>
          </a:p>
          <a:p>
            <a:r>
              <a:rPr lang="en-GB" sz="3500" dirty="0"/>
              <a:t>Job Description</a:t>
            </a:r>
          </a:p>
          <a:p>
            <a:r>
              <a:rPr lang="en-GB" sz="3500" dirty="0"/>
              <a:t>Person Specification</a:t>
            </a:r>
          </a:p>
          <a:p>
            <a:r>
              <a:rPr lang="en-GB" sz="3500" dirty="0"/>
              <a:t>Training and Development Needs</a:t>
            </a:r>
          </a:p>
          <a:p>
            <a:r>
              <a:rPr lang="en-GB" sz="3500" dirty="0"/>
              <a:t>Learning Theories Applied</a:t>
            </a:r>
          </a:p>
          <a:p>
            <a:r>
              <a:rPr lang="en-GB" sz="3500" dirty="0"/>
              <a:t>Conclusion</a:t>
            </a:r>
          </a:p>
          <a:p>
            <a:r>
              <a:rPr lang="en-GB" sz="3500" dirty="0"/>
              <a:t>References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34328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414A6-3951-4741-B33E-9753B2CAE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Slide 3 – Introduction to Mitie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85609-23DB-4D97-5245-E19D1CB041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>
                <a:hlinkClick r:id="rId2"/>
              </a:rPr>
              <a:t>Mitie Group plc</a:t>
            </a:r>
            <a:r>
              <a:rPr lang="en-GB" sz="3200" dirty="0"/>
              <a:t> </a:t>
            </a:r>
            <a:r>
              <a:rPr lang="en-GB" dirty="0"/>
              <a:t>is a UK facilities management and professional services company</a:t>
            </a:r>
          </a:p>
          <a:p>
            <a:r>
              <a:rPr lang="en-GB" sz="3200" dirty="0"/>
              <a:t>Founded in 1987</a:t>
            </a:r>
          </a:p>
          <a:p>
            <a:r>
              <a:rPr lang="en-GB" sz="3200" dirty="0"/>
              <a:t>Headquarters in London, UK</a:t>
            </a:r>
          </a:p>
          <a:p>
            <a:r>
              <a:rPr lang="en-GB" sz="3200" dirty="0"/>
              <a:t>Cleaning services</a:t>
            </a:r>
          </a:p>
          <a:p>
            <a:r>
              <a:rPr lang="en-GB" sz="3200" dirty="0"/>
              <a:t>Security services</a:t>
            </a:r>
          </a:p>
          <a:p>
            <a:r>
              <a:rPr lang="en-GB" sz="3200" dirty="0"/>
              <a:t>Engineering maintenance</a:t>
            </a:r>
          </a:p>
          <a:p>
            <a:r>
              <a:rPr lang="en-GB" sz="3200" dirty="0"/>
              <a:t>Waste management</a:t>
            </a:r>
          </a:p>
          <a:p>
            <a:r>
              <a:rPr lang="en-GB" sz="3200" dirty="0"/>
              <a:t>Facilities management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0079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3B4EC-0F72-31C5-990D-3D104EED9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4 – Role of a Supervisor 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38388-8792-6EED-C31B-12764B876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Oversees daily operations of service teams</a:t>
            </a:r>
          </a:p>
          <a:p>
            <a:r>
              <a:rPr lang="en-GB" sz="3200" dirty="0"/>
              <a:t>  Ensures work meets company and client standards</a:t>
            </a:r>
          </a:p>
          <a:p>
            <a:r>
              <a:rPr lang="en-GB" sz="3200" dirty="0"/>
              <a:t>  Supervises staff performance and productivity</a:t>
            </a:r>
          </a:p>
          <a:p>
            <a:r>
              <a:rPr lang="en-GB" sz="3200" dirty="0"/>
              <a:t>  Communicates between management and employees</a:t>
            </a:r>
          </a:p>
          <a:p>
            <a:r>
              <a:rPr lang="en-GB" sz="3200" dirty="0"/>
              <a:t>  Handles scheduling and task allocation</a:t>
            </a:r>
          </a:p>
          <a:p>
            <a:r>
              <a:rPr lang="en-GB" sz="3200" dirty="0"/>
              <a:t>  Ensures health and safety procedures are followed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21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4A5BE-C817-8BC5-8DF9-09D95B01C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5 – Steps in Recruitment Process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32D08-52D4-19BF-774B-4B4997AF3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09365"/>
          </a:xfrm>
        </p:spPr>
        <p:txBody>
          <a:bodyPr/>
          <a:lstStyle/>
          <a:p>
            <a:r>
              <a:rPr lang="en-GB" sz="3200" dirty="0"/>
              <a:t>Workforce planning</a:t>
            </a:r>
          </a:p>
          <a:p>
            <a:r>
              <a:rPr lang="en-GB" sz="3200" dirty="0"/>
              <a:t>Job analysis</a:t>
            </a:r>
          </a:p>
          <a:p>
            <a:r>
              <a:rPr lang="en-GB" sz="3200" dirty="0"/>
              <a:t>Job advertisement</a:t>
            </a:r>
          </a:p>
          <a:p>
            <a:r>
              <a:rPr lang="en-GB" sz="3200" dirty="0"/>
              <a:t>Application screening</a:t>
            </a:r>
          </a:p>
          <a:p>
            <a:r>
              <a:rPr lang="en-GB" sz="3200" dirty="0"/>
              <a:t>Interviews</a:t>
            </a:r>
          </a:p>
          <a:p>
            <a:r>
              <a:rPr lang="en-GB" sz="3200" dirty="0"/>
              <a:t>Selection and job offer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690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A670-0C24-0E07-23B6-13758E17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6 – Job Analysis (Supervisor Role)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19EA6-03BB-AEFD-D979-EBF6FD796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Managing and supervising staff</a:t>
            </a:r>
          </a:p>
          <a:p>
            <a:r>
              <a:rPr lang="en-GB" sz="3200" dirty="0"/>
              <a:t>Monitoring employee performance</a:t>
            </a:r>
          </a:p>
          <a:p>
            <a:r>
              <a:rPr lang="en-GB" sz="3200" dirty="0"/>
              <a:t>Reporting operational issues to managers</a:t>
            </a:r>
          </a:p>
          <a:p>
            <a:r>
              <a:rPr lang="en-GB" sz="3200" dirty="0"/>
              <a:t>Ensuring service quality</a:t>
            </a:r>
          </a:p>
          <a:p>
            <a:r>
              <a:rPr lang="en-GB" sz="3200" dirty="0"/>
              <a:t>Maintaining health and safety standards</a:t>
            </a:r>
          </a:p>
          <a:p>
            <a:pPr marL="0" indent="0">
              <a:buNone/>
            </a:pPr>
            <a:br>
              <a:rPr lang="en-GB" sz="3200" dirty="0"/>
            </a:br>
            <a:endParaRPr lang="en-GB" sz="32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565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9B001-C1EE-3A79-6E4B-A9E9168C2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7 – Job Description (Supervisor)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CBD2F-4598-B6EB-4FE6-E04AA4E85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Supervise daily activities of employees</a:t>
            </a:r>
          </a:p>
          <a:p>
            <a:r>
              <a:rPr lang="en-GB" sz="3200" dirty="0"/>
              <a:t>Monitor service delivery</a:t>
            </a:r>
          </a:p>
          <a:p>
            <a:r>
              <a:rPr lang="en-GB" sz="3200" dirty="0"/>
              <a:t>Ensure company policies are followed</a:t>
            </a:r>
          </a:p>
          <a:p>
            <a:r>
              <a:rPr lang="en-GB" sz="3200" dirty="0"/>
              <a:t>Provide guidance and support to team members</a:t>
            </a:r>
          </a:p>
          <a:p>
            <a:r>
              <a:rPr lang="en-GB" sz="3200" dirty="0"/>
              <a:t>Report performance to senior management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2453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3B06-7115-9D2B-8BA3-0230B8F1F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8 – Person Specification</a:t>
            </a:r>
            <a:br>
              <a:rPr lang="en-GB" sz="4000" b="1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D47F2-4AB9-5665-89DD-BA48D87E3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092893"/>
          </a:xfrm>
        </p:spPr>
        <p:txBody>
          <a:bodyPr>
            <a:normAutofit/>
          </a:bodyPr>
          <a:lstStyle/>
          <a:p>
            <a:r>
              <a:rPr lang="en-US" sz="3200" dirty="0"/>
              <a:t>Good communication skills</a:t>
            </a:r>
          </a:p>
          <a:p>
            <a:r>
              <a:rPr lang="en-US" sz="3200" dirty="0"/>
              <a:t>Problem-solving ability</a:t>
            </a:r>
          </a:p>
          <a:p>
            <a:r>
              <a:rPr lang="en-US" sz="3200" dirty="0"/>
              <a:t>Experience in cleaning management or supervision</a:t>
            </a:r>
          </a:p>
          <a:p>
            <a:r>
              <a:rPr lang="en-US" sz="3200" dirty="0"/>
              <a:t>Basic knowledge of health and safety regulation</a:t>
            </a:r>
          </a:p>
          <a:p>
            <a:r>
              <a:rPr lang="en-US" sz="3200" dirty="0"/>
              <a:t>Responsible</a:t>
            </a:r>
          </a:p>
          <a:p>
            <a:r>
              <a:rPr lang="en-US" sz="3200" dirty="0"/>
              <a:t>Ability to work under pressure</a:t>
            </a:r>
          </a:p>
        </p:txBody>
      </p:sp>
    </p:spTree>
    <p:extLst>
      <p:ext uri="{BB962C8B-B14F-4D97-AF65-F5344CB8AC3E}">
        <p14:creationId xmlns:p14="http://schemas.microsoft.com/office/powerpoint/2010/main" val="2345378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C144C-BA5C-FCCC-EA36-43D2A4B0C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Slide 10 – Behaviourist Learning Theory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7B92E-73CD-143C-5660-7008FE33F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363595"/>
          </a:xfrm>
        </p:spPr>
        <p:txBody>
          <a:bodyPr/>
          <a:lstStyle/>
          <a:p>
            <a:r>
              <a:rPr lang="en-GB" sz="3200" dirty="0"/>
              <a:t>Learning occurs through rewards and reinforcement</a:t>
            </a:r>
          </a:p>
          <a:p>
            <a:r>
              <a:rPr lang="en-GB" sz="3200" dirty="0"/>
              <a:t>Employees improve behaviour through positive feedback</a:t>
            </a:r>
          </a:p>
          <a:p>
            <a:r>
              <a:rPr lang="en-GB" sz="3200" dirty="0"/>
              <a:t>Supervisors reward staff for good performance</a:t>
            </a:r>
          </a:p>
          <a:p>
            <a:r>
              <a:rPr lang="en-GB" sz="3200" dirty="0"/>
              <a:t>Performance bonuses or recognition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344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430C9-E02C-78F2-2BF2-D156A09AB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Slide 11 – Humanist / Experiential Learning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BF383-A6AC-51A6-631A-6180007248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3080"/>
            <a:ext cx="10515600" cy="4393883"/>
          </a:xfrm>
        </p:spPr>
        <p:txBody>
          <a:bodyPr/>
          <a:lstStyle/>
          <a:p>
            <a:r>
              <a:rPr lang="en-GB" sz="3200" dirty="0"/>
              <a:t>Learning through experience and personal development</a:t>
            </a:r>
          </a:p>
          <a:p>
            <a:r>
              <a:rPr lang="en-GB" sz="3200" dirty="0"/>
              <a:t>Encourages self-motivation and growth</a:t>
            </a:r>
          </a:p>
          <a:p>
            <a:r>
              <a:rPr lang="en-GB" sz="3200" dirty="0"/>
              <a:t>On-the-job training</a:t>
            </a:r>
          </a:p>
          <a:p>
            <a:r>
              <a:rPr lang="en-GB" sz="3200" dirty="0"/>
              <a:t>Mentoring by senior managers</a:t>
            </a:r>
          </a:p>
          <a:p>
            <a:r>
              <a:rPr lang="en-GB" sz="3200" dirty="0"/>
              <a:t>Practical workplace learning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278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A2875-3D1A-AC18-CED1-AAD6D54C0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Slide 12 – Conclusion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96C27-4DE5-E87F-E017-87AE8BFC1F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Effective recruitment ensures the right employees are hired</a:t>
            </a:r>
          </a:p>
          <a:p>
            <a:r>
              <a:rPr lang="en-GB" sz="3200" dirty="0"/>
              <a:t>Supervisors play a key role in managing teams and operations</a:t>
            </a:r>
          </a:p>
          <a:p>
            <a:r>
              <a:rPr lang="en-GB" sz="3200" dirty="0"/>
              <a:t>Training and development improve employee performance</a:t>
            </a:r>
          </a:p>
          <a:p>
            <a:r>
              <a:rPr lang="en-GB" sz="3200" dirty="0"/>
              <a:t>Learning theories support effective workplace learning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989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977B2-D27A-AD94-D400-58491F430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Slide 13 – References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4E8EA-73BB-D686-BF31-4D764D40AD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/>
              <a:t>Books on Human Resource Management</a:t>
            </a:r>
          </a:p>
          <a:p>
            <a:r>
              <a:rPr lang="en-GB" sz="3200" dirty="0"/>
              <a:t>Academic journals</a:t>
            </a:r>
          </a:p>
          <a:p>
            <a:r>
              <a:rPr lang="en-GB" sz="3200" dirty="0"/>
              <a:t>HRM learning materials</a:t>
            </a:r>
          </a:p>
          <a:p>
            <a:r>
              <a:rPr lang="en-GB" sz="3200" dirty="0"/>
              <a:t>Company reports</a:t>
            </a:r>
          </a:p>
          <a:p>
            <a:r>
              <a:rPr lang="en-GB" sz="3200" dirty="0">
                <a:hlinkClick r:id="rId2"/>
              </a:rPr>
              <a:t>Mitie Group plc</a:t>
            </a:r>
            <a:r>
              <a:rPr lang="en-GB" sz="3200" dirty="0"/>
              <a:t> official website</a:t>
            </a:r>
          </a:p>
          <a:p>
            <a:r>
              <a:rPr lang="en-GB" sz="3200" dirty="0"/>
              <a:t>Lecturer materials</a:t>
            </a:r>
          </a:p>
          <a:p>
            <a:r>
              <a:rPr lang="en-GB" sz="3200" dirty="0"/>
              <a:t>Armstrong, M. (2020). Armstrong’s Handbook of Human Resource Management Practice</a:t>
            </a:r>
          </a:p>
          <a:p>
            <a:r>
              <a:rPr lang="en-GB" sz="3200" dirty="0"/>
              <a:t>CIPD (2023) HRM Resources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581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1588</TotalTime>
  <Words>407</Words>
  <Application>Microsoft Macintosh PowerPoint</Application>
  <PresentationFormat>Widescreen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Slide 1 – Cover Page </vt:lpstr>
      <vt:lpstr>Slide 2 – Table of Contents </vt:lpstr>
      <vt:lpstr>Slide 3 – Introduction to Mitie </vt:lpstr>
      <vt:lpstr>Slide 4 – Role of a Supervisor  </vt:lpstr>
      <vt:lpstr>Slide 5 – Steps in Recruitment Process </vt:lpstr>
      <vt:lpstr>Slide 6 – Job Analysis (Supervisor Role) </vt:lpstr>
      <vt:lpstr>Slide 7 – Job Description (Supervisor) </vt:lpstr>
      <vt:lpstr>Slide 8 – Person Specification </vt:lpstr>
      <vt:lpstr>Slide 10 – Behaviourist Learning Theory </vt:lpstr>
      <vt:lpstr>Slide 11 – Humanist / Experiential Learning </vt:lpstr>
      <vt:lpstr>Slide 12 – Conclusion </vt:lpstr>
      <vt:lpstr>Slide 13 –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Jackelyn Turzar Tindugan (2429085)</dc:creator>
  <cp:lastModifiedBy>Jackelyn Turzar Tindugan (2429085)</cp:lastModifiedBy>
  <cp:revision>1</cp:revision>
  <dcterms:created xsi:type="dcterms:W3CDTF">2026-03-16T19:50:16Z</dcterms:created>
  <dcterms:modified xsi:type="dcterms:W3CDTF">2026-03-17T22:19:06Z</dcterms:modified>
</cp:coreProperties>
</file>