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70" r:id="rId6"/>
    <p:sldId id="268" r:id="rId7"/>
    <p:sldId id="260" r:id="rId8"/>
    <p:sldId id="271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6BA3C6-FB87-477E-A0BF-175D761D15C8}" v="123" dt="2023-06-15T23:58:21.0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182" autoAdjust="0"/>
    <p:restoredTop sz="94641" autoAdjust="0"/>
  </p:normalViewPr>
  <p:slideViewPr>
    <p:cSldViewPr snapToGrid="0">
      <p:cViewPr>
        <p:scale>
          <a:sx n="72" d="100"/>
          <a:sy n="72" d="100"/>
        </p:scale>
        <p:origin x="408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3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59275-AFE1-4999-B78A-D0D76B9F2B0B}" type="datetimeFigureOut">
              <a:rPr lang="en-US" smtClean="0"/>
              <a:t>6/16/2023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668C69-0C3E-40A2-B4A0-B2C8B71D8E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ADD7A-FE61-48EE-BE0E-8546E5401374}" type="datetimeFigureOut">
              <a:rPr lang="en-US" smtClean="0"/>
              <a:t>6/16/2023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00EEB-8338-48D7-8EE8-EE0082EF76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70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169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966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6/16/2023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gutscharity.org.uk/" TargetMode="External"/><Relationship Id="rId5" Type="http://schemas.openxmlformats.org/officeDocument/2006/relationships/hyperlink" Target="https://www.nhs.uk/live-well/eat-well/digestive-health/good-foods-to-help-your-digestion/" TargetMode="External"/><Relationship Id="rId4" Type="http://schemas.openxmlformats.org/officeDocument/2006/relationships/hyperlink" Target="https://www.nhs.uk/conditions/heartburn-and-acid-reflux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live-well/eat-well/" TargetMode="External"/><Relationship Id="rId2" Type="http://schemas.openxmlformats.org/officeDocument/2006/relationships/hyperlink" Target="https://gutscharity.org.uk/advice-and-information/symptoms/heartburn-and-reflux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ce.org.uk/guidance/cg6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-1268890"/>
            <a:ext cx="8825658" cy="252453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Poster Presentation</a:t>
            </a:r>
            <a:endParaRPr lang="ru-RU" dirty="0">
              <a:solidFill>
                <a:srgbClr val="00B05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04661" y="4041913"/>
            <a:ext cx="7475951" cy="2398643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Student name  :Sevdalina Velinova</a:t>
            </a:r>
          </a:p>
          <a:p>
            <a:r>
              <a:rPr lang="en-US" sz="1800" b="1" dirty="0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Student ID number :2017540</a:t>
            </a:r>
          </a:p>
          <a:p>
            <a:r>
              <a:rPr lang="en-US" sz="1800" b="1" dirty="0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Module :Introduction to Physiology</a:t>
            </a:r>
          </a:p>
          <a:p>
            <a:r>
              <a:rPr lang="en-US" sz="1800" b="1" dirty="0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Module code:BMPH5003_BIRM</a:t>
            </a:r>
          </a:p>
          <a:p>
            <a:r>
              <a:rPr lang="en-US" sz="1800" b="1" dirty="0">
                <a:solidFill>
                  <a:schemeClr val="tx1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Lecturer: Gillian Weaver</a:t>
            </a:r>
          </a:p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1610945-108D-4D6A-57FC-055091D626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2035" y="238540"/>
            <a:ext cx="5287616" cy="583095"/>
          </a:xfrm>
        </p:spPr>
        <p:txBody>
          <a:bodyPr/>
          <a:lstStyle/>
          <a:p>
            <a:r>
              <a:rPr lang="en-US" sz="4000" b="1" dirty="0">
                <a:solidFill>
                  <a:srgbClr val="00B050"/>
                </a:solidFill>
                <a:latin typeface="Century Gothic" panose="020B0502020202020204" pitchFamily="34" charset="0"/>
                <a:cs typeface="Calibri Light" panose="020F0302020204030204" pitchFamily="34" charset="0"/>
              </a:rPr>
              <a:t>Digestive system </a:t>
            </a:r>
          </a:p>
        </p:txBody>
      </p:sp>
      <p:pic>
        <p:nvPicPr>
          <p:cNvPr id="9" name="Content Placeholder 8" descr="A picture containing text, human face, person, flesh&#10;&#10;Description automatically generated">
            <a:extLst>
              <a:ext uri="{FF2B5EF4-FFF2-40B4-BE49-F238E27FC236}">
                <a16:creationId xmlns:a16="http://schemas.microsoft.com/office/drawing/2014/main" id="{CECA6B1E-2737-A281-935F-51020468DCF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06018" y="842997"/>
            <a:ext cx="4823989" cy="5653337"/>
          </a:xfrm>
          <a:noFill/>
        </p:spPr>
      </p:pic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94C7BA40-5983-28B3-B552-614AAE900E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61358" y="818866"/>
            <a:ext cx="6643955" cy="56774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b="1" dirty="0"/>
              <a:t>Objective:</a:t>
            </a:r>
          </a:p>
          <a:p>
            <a:pPr marL="0" indent="0">
              <a:buNone/>
            </a:pPr>
            <a:r>
              <a:rPr lang="en-US" dirty="0"/>
              <a:t>• Expand knowledge and comprehension of the digestive system and provide recommendations for maintaining a healthy digestive system.</a:t>
            </a:r>
          </a:p>
          <a:p>
            <a:pPr marL="0" indent="0">
              <a:buNone/>
            </a:pPr>
            <a:r>
              <a:rPr lang="en-US" sz="2200" b="1" dirty="0"/>
              <a:t>Overview:</a:t>
            </a:r>
          </a:p>
          <a:p>
            <a:pPr marL="0" indent="0">
              <a:buNone/>
            </a:pPr>
            <a:r>
              <a:rPr lang="en-US" dirty="0"/>
              <a:t>• The digestive system is a complex network of organs and tissues that work together.</a:t>
            </a:r>
          </a:p>
          <a:p>
            <a:pPr marL="0" indent="0">
              <a:buNone/>
            </a:pPr>
            <a:r>
              <a:rPr lang="en-US" dirty="0"/>
              <a:t>The digestive system role is to intake and process food , absorb nutrients and energy and eliminates waste from body.</a:t>
            </a:r>
          </a:p>
          <a:p>
            <a:pPr marL="0" indent="0">
              <a:buNone/>
            </a:pPr>
            <a:r>
              <a:rPr lang="en-US" sz="2200" b="1" dirty="0"/>
              <a:t>Components of the Digestive System:</a:t>
            </a:r>
          </a:p>
          <a:p>
            <a:pPr marL="0" indent="0">
              <a:buNone/>
            </a:pPr>
            <a:r>
              <a:rPr lang="en-US" dirty="0"/>
              <a:t>•Gastrointestinal track (GI track )  Mouth, Pharynx, Esophagus, Stomach, Small Intestine, Large Intestine, Anus and Liver , Pancreas, Gallbladder.</a:t>
            </a:r>
          </a:p>
          <a:p>
            <a:pPr marL="0" indent="0">
              <a:buNone/>
            </a:pPr>
            <a:r>
              <a:rPr lang="en-US" dirty="0"/>
              <a:t>• Each component has a specific role and contributes to efficient digestion and absorption.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87A180-5166-F4BE-0E7B-32960C94D5B3}"/>
              </a:ext>
            </a:extLst>
          </p:cNvPr>
          <p:cNvSpPr txBox="1"/>
          <p:nvPr/>
        </p:nvSpPr>
        <p:spPr>
          <a:xfrm flipH="1">
            <a:off x="106018" y="6434794"/>
            <a:ext cx="9084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US" sz="1400" dirty="0">
                <a:solidFill>
                  <a:schemeClr val="bg1"/>
                </a:solidFill>
              </a:rPr>
              <a:t>Copyright © 2009 Pearson Education, Inc., publishing as Benjamin Cummings The Digestive System </a:t>
            </a:r>
          </a:p>
        </p:txBody>
      </p:sp>
    </p:spTree>
    <p:extLst>
      <p:ext uri="{BB962C8B-B14F-4D97-AF65-F5344CB8AC3E}">
        <p14:creationId xmlns:p14="http://schemas.microsoft.com/office/powerpoint/2010/main" val="3746844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148C75AA-C615-44E8-850A-3C0634AB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82" y="1046922"/>
            <a:ext cx="3472070" cy="5735067"/>
          </a:xfrm>
          <a:solidFill>
            <a:srgbClr val="92D050"/>
          </a:solidFill>
          <a:effectLst>
            <a:outerShdw blurRad="50800" dist="50800" dir="5400000" algn="ctr" rotWithShape="0">
              <a:srgbClr val="92D050"/>
            </a:out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vert="horz" lIns="91440" tIns="45720" rIns="91440" bIns="45720" rtlCol="0" anchor="ctr" anchorCtr="0">
            <a:normAutofit/>
          </a:bodyPr>
          <a:lstStyle/>
          <a:p>
            <a:br>
              <a:rPr lang="en-US" sz="2000" dirty="0"/>
            </a:br>
            <a:r>
              <a:rPr lang="en-US" sz="2000" b="1" dirty="0"/>
              <a:t>Heartburn</a:t>
            </a:r>
            <a:r>
              <a:rPr lang="en-US" sz="2000" dirty="0"/>
              <a:t> is extremely</a:t>
            </a:r>
            <a:br>
              <a:rPr lang="en-US" sz="2000" dirty="0"/>
            </a:br>
            <a:r>
              <a:rPr lang="en-US" sz="2000" dirty="0"/>
              <a:t>common, affecting up to</a:t>
            </a:r>
            <a:br>
              <a:rPr lang="en-US" sz="2000" dirty="0"/>
            </a:br>
            <a:r>
              <a:rPr lang="en-US" sz="2000" dirty="0"/>
              <a:t>1 in every 4 of UK adults.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Heartburn occurs</a:t>
            </a:r>
            <a:br>
              <a:rPr lang="en-US" sz="2000" dirty="0"/>
            </a:br>
            <a:r>
              <a:rPr lang="en-US" sz="2000" dirty="0"/>
              <a:t>when food or drink is</a:t>
            </a:r>
            <a:br>
              <a:rPr lang="en-US" sz="2000" dirty="0"/>
            </a:br>
            <a:r>
              <a:rPr lang="en-US" sz="2000" dirty="0"/>
              <a:t>consumed and the acid,</a:t>
            </a:r>
            <a:br>
              <a:rPr lang="en-US" sz="2000" dirty="0"/>
            </a:br>
            <a:r>
              <a:rPr lang="en-US" sz="2000" dirty="0"/>
              <a:t>used to break down the</a:t>
            </a:r>
            <a:br>
              <a:rPr lang="en-US" sz="2000" dirty="0"/>
            </a:br>
            <a:r>
              <a:rPr lang="en-US" sz="2000" dirty="0"/>
              <a:t>contents in the stomach</a:t>
            </a:r>
            <a:br>
              <a:rPr lang="en-US" sz="2000" dirty="0"/>
            </a:br>
            <a:r>
              <a:rPr lang="en-US" sz="2000" dirty="0"/>
              <a:t>escapes and flows the</a:t>
            </a:r>
            <a:br>
              <a:rPr lang="en-US" sz="2000" dirty="0"/>
            </a:br>
            <a:r>
              <a:rPr lang="en-US" sz="2000" dirty="0"/>
              <a:t>wrong way up into the</a:t>
            </a:r>
            <a:br>
              <a:rPr lang="en-US" sz="2000" dirty="0"/>
            </a:br>
            <a:r>
              <a:rPr lang="en-US" sz="2000" dirty="0"/>
              <a:t>esophagus.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7AA202C-E219-BB16-FADC-1B43D298A5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8052" y="397566"/>
            <a:ext cx="9780105" cy="1232452"/>
          </a:xfrm>
        </p:spPr>
        <p:txBody>
          <a:bodyPr>
            <a:normAutofit/>
          </a:bodyPr>
          <a:lstStyle/>
          <a:p>
            <a:r>
              <a:rPr lang="en-US" sz="2400" dirty="0"/>
              <a:t>Heartburn /GERD (gastroesophageal reflux disease)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1565CE-1356-3605-DC3E-8857F7685708}"/>
              </a:ext>
            </a:extLst>
          </p:cNvPr>
          <p:cNvSpPr txBox="1"/>
          <p:nvPr/>
        </p:nvSpPr>
        <p:spPr>
          <a:xfrm flipH="1">
            <a:off x="7681654" y="1033670"/>
            <a:ext cx="2584176" cy="347787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tx1">
                    <a:lumMod val="95000"/>
                  </a:schemeClr>
                </a:solidFill>
              </a:rPr>
              <a:t>Risk factors:</a:t>
            </a:r>
          </a:p>
          <a:p>
            <a:endParaRPr lang="en-US" sz="2000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Smoking/drinking alcohol</a:t>
            </a:r>
          </a:p>
          <a:p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Pregnancy</a:t>
            </a:r>
          </a:p>
          <a:p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Overweight</a:t>
            </a:r>
          </a:p>
          <a:p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Certain foods and drinks, as caffeine, chocolate</a:t>
            </a:r>
          </a:p>
          <a:p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Stress</a:t>
            </a:r>
          </a:p>
          <a:p>
            <a:endParaRPr lang="en-US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(NHS,2020)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012F28-0C39-4527-3D86-DE59BEACD4AB}"/>
              </a:ext>
            </a:extLst>
          </p:cNvPr>
          <p:cNvSpPr txBox="1"/>
          <p:nvPr/>
        </p:nvSpPr>
        <p:spPr>
          <a:xfrm>
            <a:off x="3927056" y="4565998"/>
            <a:ext cx="6387546" cy="2215991"/>
          </a:xfrm>
          <a:prstGeom prst="rect">
            <a:avLst/>
          </a:prstGeom>
          <a:solidFill>
            <a:srgbClr val="7030A0"/>
          </a:solid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/>
              <a:t>For more information: Eat well /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digestive health </a:t>
            </a:r>
            <a:r>
              <a:rPr lang="en-US" dirty="0"/>
              <a:t>,NHS,UK</a:t>
            </a:r>
          </a:p>
          <a:p>
            <a:endParaRPr lang="en-US" dirty="0"/>
          </a:p>
          <a:p>
            <a:r>
              <a:rPr lang="en-US" sz="1600" dirty="0">
                <a:hlinkClick r:id="rId4"/>
              </a:rPr>
              <a:t>https://www.nhs.uk/conditions/heartburn-and-acid-reflux</a:t>
            </a:r>
            <a:endParaRPr lang="en-US" sz="1600" dirty="0"/>
          </a:p>
          <a:p>
            <a:r>
              <a:rPr lang="en-US" sz="1600" dirty="0">
                <a:hlinkClick r:id="rId5"/>
              </a:rPr>
              <a:t>https://www.nhs.uk/live-well/eat-well/digestive-health/good-foods-to-help-your-digestion/</a:t>
            </a:r>
            <a:endParaRPr lang="en-US" sz="16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20" name="Picture 19" descr="A diagram of a stomach&#10;&#10;https://gutscharity.org.uk/">
            <a:hlinkClick r:id="rId6"/>
            <a:extLst>
              <a:ext uri="{FF2B5EF4-FFF2-40B4-BE49-F238E27FC236}">
                <a16:creationId xmlns:a16="http://schemas.microsoft.com/office/drawing/2014/main" id="{E6496D96-3A31-504C-69E4-C1E6E36B57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7056" y="1033670"/>
            <a:ext cx="3728094" cy="351182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4A59A77-A6D9-094C-29BC-1862C78D543D}"/>
              </a:ext>
            </a:extLst>
          </p:cNvPr>
          <p:cNvSpPr txBox="1"/>
          <p:nvPr/>
        </p:nvSpPr>
        <p:spPr>
          <a:xfrm>
            <a:off x="5022572" y="4227444"/>
            <a:ext cx="28094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highlight>
                  <a:srgbClr val="800000"/>
                </a:highlight>
              </a:rPr>
              <a:t>https://gutscharity.org.uk/</a:t>
            </a:r>
          </a:p>
        </p:txBody>
      </p:sp>
    </p:spTree>
    <p:extLst>
      <p:ext uri="{BB962C8B-B14F-4D97-AF65-F5344CB8AC3E}">
        <p14:creationId xmlns:p14="http://schemas.microsoft.com/office/powerpoint/2010/main" val="555089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9FA4F79-FB71-2787-2734-6D08AE64E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043" y="278296"/>
            <a:ext cx="10005391" cy="6579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92D050"/>
                </a:solidFill>
              </a:rPr>
              <a:t>Recommendations for Digestive Health:</a:t>
            </a:r>
          </a:p>
          <a:p>
            <a:r>
              <a:rPr lang="en-US" sz="1600" dirty="0"/>
              <a:t>• Embrace a Balanced Diet.</a:t>
            </a:r>
          </a:p>
          <a:p>
            <a:r>
              <a:rPr lang="en-US" sz="1600" dirty="0"/>
              <a:t>• Stay Hydrated.</a:t>
            </a:r>
          </a:p>
          <a:p>
            <a:r>
              <a:rPr lang="en-US" sz="1600" dirty="0"/>
              <a:t>• Prioritize Fiber-Rich Foods.</a:t>
            </a:r>
          </a:p>
          <a:p>
            <a:r>
              <a:rPr lang="en-US" sz="1600" dirty="0"/>
              <a:t>• Harness the Power of Probiotics and Prebiotics.</a:t>
            </a:r>
          </a:p>
          <a:p>
            <a:r>
              <a:rPr lang="en-US" sz="1600" dirty="0"/>
              <a:t>• Limit Processed and Sugary Foods.</a:t>
            </a:r>
          </a:p>
          <a:p>
            <a:r>
              <a:rPr lang="en-US" sz="1600" dirty="0"/>
              <a:t>• Practice Portion Control and Mindful Eating.</a:t>
            </a:r>
          </a:p>
          <a:p>
            <a:r>
              <a:rPr lang="en-US" sz="1600" dirty="0"/>
              <a:t>• Engage in Regular Physical Activity.</a:t>
            </a:r>
          </a:p>
          <a:p>
            <a:r>
              <a:rPr lang="en-US" sz="1600" dirty="0"/>
              <a:t>• Manage Stress Effectively.</a:t>
            </a:r>
          </a:p>
          <a:p>
            <a:r>
              <a:rPr lang="en-US" sz="1600" dirty="0"/>
              <a:t>• Limit Alcohol and Caffeine Intake.</a:t>
            </a:r>
          </a:p>
          <a:p>
            <a:r>
              <a:rPr lang="en-US" sz="1600" dirty="0"/>
              <a:t>• Seek Regular Check-ups and Screenings.</a:t>
            </a:r>
          </a:p>
          <a:p>
            <a:pPr marL="0" indent="0">
              <a:buNone/>
            </a:pPr>
            <a:r>
              <a:rPr lang="en-US" sz="2600" b="1" dirty="0">
                <a:solidFill>
                  <a:srgbClr val="92D050"/>
                </a:solidFill>
              </a:rPr>
              <a:t> Conclusion:</a:t>
            </a:r>
          </a:p>
          <a:p>
            <a:r>
              <a:rPr lang="en-US" sz="1600" dirty="0"/>
              <a:t>• Recap of the key components and their functions.</a:t>
            </a:r>
          </a:p>
          <a:p>
            <a:r>
              <a:rPr lang="en-US" sz="1600" dirty="0"/>
              <a:t>• Importance of following recommendations for a healthy digestive system.</a:t>
            </a:r>
          </a:p>
          <a:p>
            <a:r>
              <a:rPr lang="en-US" sz="1600" dirty="0"/>
              <a:t>• References:</a:t>
            </a:r>
            <a:r>
              <a:rPr lang="en-US" sz="1600" dirty="0">
                <a:solidFill>
                  <a:srgbClr val="00B050"/>
                </a:solidFill>
              </a:rPr>
              <a:t> NHS</a:t>
            </a:r>
            <a:r>
              <a:rPr lang="en-US" sz="1600" dirty="0"/>
              <a:t>, Public Health England, Harvard T.H. Chan School of Public Health, Harvard Health Publishing, National Institute for Health and Care Excellence, National Institute of Diabetes and Digestive and Kidney Diseases.</a:t>
            </a:r>
          </a:p>
        </p:txBody>
      </p:sp>
    </p:spTree>
    <p:extLst>
      <p:ext uri="{BB962C8B-B14F-4D97-AF65-F5344CB8AC3E}">
        <p14:creationId xmlns:p14="http://schemas.microsoft.com/office/powerpoint/2010/main" val="70285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CB0E7-4B33-071F-2799-7364196A6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2" y="92765"/>
            <a:ext cx="10124661" cy="67652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00B050"/>
                </a:solidFill>
              </a:rPr>
              <a:t>                                               </a:t>
            </a:r>
            <a:r>
              <a:rPr lang="en-US" sz="1700" b="1" dirty="0">
                <a:solidFill>
                  <a:srgbClr val="92D050"/>
                </a:solidFill>
              </a:rPr>
              <a:t>References </a:t>
            </a:r>
          </a:p>
          <a:p>
            <a:r>
              <a:rPr lang="en-US" sz="1600" dirty="0"/>
              <a:t>Guts UK Healthy Eating and The Digestive System Retrieved from </a:t>
            </a:r>
            <a:r>
              <a:rPr lang="en-US" sz="1600" dirty="0">
                <a:hlinkClick r:id="rId2"/>
              </a:rPr>
              <a:t>https://gutscharity.org.uk/advice-and-information/symptoms/heartburn-and-reflux/</a:t>
            </a:r>
            <a:endParaRPr lang="en-US" sz="1600" dirty="0"/>
          </a:p>
          <a:p>
            <a:r>
              <a:rPr lang="en-US" sz="1600" dirty="0"/>
              <a:t>Harvard Health Publishing. (2019). Tips for healthy eating. Retrieved from https://www.health.harvard.edu/staying-healthy/tipsfor-healthy-eating</a:t>
            </a:r>
          </a:p>
          <a:p>
            <a:r>
              <a:rPr lang="en-US" sz="1600" dirty="0"/>
              <a:t>Harvard T.H. Chan School of Public Health. (2021). Fiber. Retrieved from https://www.hsph.harvard.edu/nutritionsource/carbohydrates/fiber/</a:t>
            </a:r>
          </a:p>
          <a:p>
            <a:r>
              <a:rPr lang="en-US" sz="1600" dirty="0"/>
              <a:t>Harvard Health Publishing. (2021). The gut-brain connection. Retrieved from https://www.health.harvard.edu/diseases-andconditions/the-gut-brain-connection</a:t>
            </a:r>
          </a:p>
          <a:p>
            <a:r>
              <a:rPr lang="en-US" sz="1600" dirty="0"/>
              <a:t>Harvard Health Publishing. (2021). Exercise is good for the gut. Retrieved from https://www.health.harvard.edu/diseases-andconditions/exercise-is-good-for-the-gut</a:t>
            </a:r>
          </a:p>
          <a:p>
            <a:r>
              <a:rPr lang="en-US" sz="1600" dirty="0"/>
              <a:t>National Institute of Diabetes and Digestive and Kidney Diseases. (2021). Eating, Diet, and Nutrition for Constipation. Retrieved from https://www.niddk.nih.gov/health-information/digestive-diseases/constipation/eating-diet-nutrition</a:t>
            </a:r>
          </a:p>
          <a:p>
            <a:r>
              <a:rPr lang="en-US" sz="1600" dirty="0"/>
              <a:t>NHS. (2021).Healthy Eating. Retrieved from </a:t>
            </a:r>
            <a:r>
              <a:rPr lang="en-US" sz="1600" dirty="0">
                <a:hlinkClick r:id="rId3"/>
              </a:rPr>
              <a:t>https://www.nhs.uk/live-well/</a:t>
            </a:r>
            <a:r>
              <a:rPr lang="en-US" sz="1600">
                <a:hlinkClick r:id="rId3"/>
              </a:rPr>
              <a:t>eat-well/</a:t>
            </a:r>
            <a:endParaRPr lang="en-US" sz="1600" dirty="0"/>
          </a:p>
          <a:p>
            <a:r>
              <a:rPr lang="en-US" sz="1600" dirty="0"/>
              <a:t>Public Health England. (2021). Eatwell Guide. Retrieved from https://www.gov.uk/government/publications/the-eatwell-guide</a:t>
            </a:r>
          </a:p>
          <a:p>
            <a:r>
              <a:rPr lang="en-US" sz="1600" dirty="0"/>
              <a:t>National Institute for Health and Care Excellence. (2015). Irritable bowel syndrome in adults: diagnosis and management. Retrieved from </a:t>
            </a:r>
            <a:r>
              <a:rPr lang="en-US" sz="1600" dirty="0">
                <a:hlinkClick r:id="rId4"/>
              </a:rPr>
              <a:t>https://www.nice.org.uk/guidance/cg61</a:t>
            </a:r>
            <a:endParaRPr lang="en-US" sz="1600" dirty="0"/>
          </a:p>
          <a:p>
            <a:endParaRPr lang="en-US" sz="1700" dirty="0"/>
          </a:p>
          <a:p>
            <a:endParaRPr lang="en-US" sz="17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969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r>
              <a:rPr lang="en-US" dirty="0"/>
              <a:t>Thank You!</a:t>
            </a:r>
            <a:endParaRPr lang="ru-RU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07679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884036_DIGITAL ION DESIGN_SL_V1.pptx" id="{AD58A1CE-E9E9-4C2E-83A0-65FD4522F93A}" vid="{1E9553B9-AA04-4A15-9836-1E06682578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C30393A-FEC6-4A44-9E4A-6EA49F1F7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48C88F1-1664-415F-AFCE-F6CF4580981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design</Template>
  <TotalTime>504</TotalTime>
  <Words>704</Words>
  <Application>Microsoft Office PowerPoint</Application>
  <PresentationFormat>Widescreen</PresentationFormat>
  <Paragraphs>65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</vt:lpstr>
      <vt:lpstr>Poster Presentation</vt:lpstr>
      <vt:lpstr>PowerPoint Presentation</vt:lpstr>
      <vt:lpstr> Heartburn is extremely common, affecting up to 1 in every 4 of UK adults.  Heartburn occurs when food or drink is consumed and the acid, used to break down the contents in the stomach escapes and flows the wrong way up into the esophagus.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Presentation</dc:title>
  <dc:creator>sevdalina Veli</dc:creator>
  <cp:lastModifiedBy>sevdalina Veli</cp:lastModifiedBy>
  <cp:revision>2</cp:revision>
  <dcterms:created xsi:type="dcterms:W3CDTF">2023-06-15T15:50:14Z</dcterms:created>
  <dcterms:modified xsi:type="dcterms:W3CDTF">2023-06-16T00:16:26Z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