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4"/>
    <p:sldMasterId id="2147483663" r:id="rId5"/>
    <p:sldMasterId id="2147483675" r:id="rId6"/>
  </p:sldMasterIdLst>
  <p:notesMasterIdLst>
    <p:notesMasterId r:id="rId24"/>
  </p:notesMasterIdLst>
  <p:handoutMasterIdLst>
    <p:handoutMasterId r:id="rId25"/>
  </p:handoutMasterIdLst>
  <p:sldIdLst>
    <p:sldId id="289" r:id="rId7"/>
    <p:sldId id="286" r:id="rId8"/>
    <p:sldId id="292" r:id="rId9"/>
    <p:sldId id="270" r:id="rId10"/>
    <p:sldId id="273" r:id="rId11"/>
    <p:sldId id="268" r:id="rId12"/>
    <p:sldId id="271" r:id="rId13"/>
    <p:sldId id="307" r:id="rId14"/>
    <p:sldId id="302" r:id="rId15"/>
    <p:sldId id="306" r:id="rId16"/>
    <p:sldId id="257" r:id="rId17"/>
    <p:sldId id="305" r:id="rId18"/>
    <p:sldId id="303" r:id="rId19"/>
    <p:sldId id="295" r:id="rId20"/>
    <p:sldId id="290" r:id="rId21"/>
    <p:sldId id="287" r:id="rId22"/>
    <p:sldId id="28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13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0C1111"/>
    <a:srgbClr val="7F7F7F"/>
    <a:srgbClr val="7D7D76"/>
    <a:srgbClr val="EE1C25"/>
    <a:srgbClr val="E61A3B"/>
    <a:srgbClr val="0090A2"/>
    <a:srgbClr val="40404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89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696" y="20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Funding 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42E-4A67-ABB7-DD78A2E787C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42E-4A67-ABB7-DD78A2E787C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42E-4A67-ABB7-DD78A2E787C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42E-4A67-ABB7-DD78A2E787CE}"/>
              </c:ext>
            </c:extLst>
          </c:dPt>
          <c:cat>
            <c:strRef>
              <c:f>Sheet1!$A$2:$A$5</c:f>
              <c:strCache>
                <c:ptCount val="2"/>
                <c:pt idx="0">
                  <c:v>Catering </c:v>
                </c:pt>
                <c:pt idx="1">
                  <c:v>Entertainment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2500</c:v>
                </c:pt>
                <c:pt idx="1">
                  <c:v>700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42E-4A67-ABB7-DD78A2E787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0.38667</cdr:x>
      <cdr:y>0.20679</cdr:y>
    </cdr:from>
    <cdr:to>
      <cdr:x>0.50335</cdr:x>
      <cdr:y>0.28886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5F434CCD-EFAF-461B-B412-10D37F99C600}"/>
            </a:ext>
          </a:extLst>
        </cdr:cNvPr>
        <cdr:cNvSpPr txBox="1"/>
      </cdr:nvSpPr>
      <cdr:spPr>
        <a:xfrm xmlns:a="http://schemas.openxmlformats.org/drawingml/2006/main">
          <a:off x="2765324" y="893263"/>
          <a:ext cx="834491" cy="3544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GB" sz="2000" dirty="0">
              <a:solidFill>
                <a:srgbClr val="C00000"/>
              </a:solidFill>
            </a:rPr>
            <a:t>£700</a:t>
          </a:r>
        </a:p>
      </cdr:txBody>
    </cdr:sp>
  </cdr:relSizeAnchor>
  <cdr:relSizeAnchor xmlns:cdr="http://schemas.openxmlformats.org/drawingml/2006/chartDrawing">
    <cdr:from>
      <cdr:x>0.40066</cdr:x>
      <cdr:y>0.33162</cdr:y>
    </cdr:from>
    <cdr:to>
      <cdr:x>0.5895</cdr:x>
      <cdr:y>0.62922</cdr:y>
    </cdr:to>
    <cdr:sp macro="" textlink="">
      <cdr:nvSpPr>
        <cdr:cNvPr id="4" name="Flowchart: Connector 3">
          <a:extLst xmlns:a="http://schemas.openxmlformats.org/drawingml/2006/main">
            <a:ext uri="{FF2B5EF4-FFF2-40B4-BE49-F238E27FC236}">
              <a16:creationId xmlns:a16="http://schemas.microsoft.com/office/drawing/2014/main" id="{3235889B-C4B3-4B54-96B0-58A5C9C94E65}"/>
            </a:ext>
          </a:extLst>
        </cdr:cNvPr>
        <cdr:cNvSpPr/>
      </cdr:nvSpPr>
      <cdr:spPr>
        <a:xfrm xmlns:a="http://schemas.openxmlformats.org/drawingml/2006/main">
          <a:off x="2865410" y="1432461"/>
          <a:ext cx="1350499" cy="1285509"/>
        </a:xfrm>
        <a:prstGeom xmlns:a="http://schemas.openxmlformats.org/drawingml/2006/main" prst="flowChartConnector">
          <a:avLst/>
        </a:prstGeom>
        <a:solidFill xmlns:a="http://schemas.openxmlformats.org/drawingml/2006/main">
          <a:srgbClr val="7F7F7F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rtlCol="0" anchor="ctr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0.43454</cdr:x>
      <cdr:y>0.42381</cdr:y>
    </cdr:from>
    <cdr:to>
      <cdr:x>0.57223</cdr:x>
      <cdr:y>0.51256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9827DFE8-8400-45D0-83ED-C3F75299DA86}"/>
            </a:ext>
          </a:extLst>
        </cdr:cNvPr>
        <cdr:cNvSpPr txBox="1"/>
      </cdr:nvSpPr>
      <cdr:spPr>
        <a:xfrm xmlns:a="http://schemas.openxmlformats.org/drawingml/2006/main">
          <a:off x="3107671" y="1830693"/>
          <a:ext cx="984738" cy="3833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GB" sz="2000" b="1" dirty="0">
              <a:solidFill>
                <a:schemeClr val="bg1"/>
              </a:solidFill>
            </a:rPr>
            <a:t>£3100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2F7A84F-E231-42BE-A9F8-B5131853C8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B813BC-9E49-4ABB-A3C3-CEE0885B027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EBDBEE-1FDA-4F57-947F-5759FA6ABC55}" type="datetimeFigureOut">
              <a:rPr lang="en-US" smtClean="0"/>
              <a:t>12/9/19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ADFF29-9BE4-4CDF-A198-BBEE303F0EB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D4AFC6-5A97-4417-A16A-485E5801A6E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A8C659-3DDB-48CB-A056-6A658A161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767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16A9CD-5E57-4C86-B862-09CA519924BA}" type="datetimeFigureOut">
              <a:rPr lang="en-US" smtClean="0"/>
              <a:t>12/9/19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A004F4-F240-48F9-8AE1-486585C7F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881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85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089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538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3175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17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798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1373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354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5757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0649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A004F4-F240-48F9-8AE1-486585C7F00D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744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7D165-49B0-44FF-A267-367F5A6EE3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39514"/>
            <a:ext cx="9144000" cy="2128049"/>
          </a:xfrm>
        </p:spPr>
        <p:txBody>
          <a:bodyPr anchor="b"/>
          <a:lstStyle>
            <a:lvl1pPr algn="ctr">
              <a:lnSpc>
                <a:spcPct val="125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B52800-74D6-4A78-AC9B-8E737A1A3B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21162"/>
            <a:ext cx="9144000" cy="882001"/>
          </a:xfrm>
          <a:solidFill>
            <a:schemeClr val="accent2">
              <a:alpha val="90000"/>
            </a:schemeClr>
          </a:solidFill>
        </p:spPr>
        <p:txBody>
          <a:bodyPr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1" kern="1200" spc="65" dirty="0">
                <a:solidFill>
                  <a:schemeClr val="accent1"/>
                </a:solidFill>
                <a:latin typeface="+mn-lt"/>
                <a:ea typeface="+mn-ea"/>
                <a:cs typeface="Arial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B91F7B-C4AF-4FC6-A6BE-657DEF6D5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08ED5-AEFE-4443-9040-726EF6690995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ED32F8-B0C7-4332-B0A5-BC19DD8C4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30946-D0C7-4F78-94B0-427DAA6D5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89509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11141-A77D-4E0E-8CAF-4CD3B2799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EFDE0-5A54-402A-B0C3-6BC0BB739C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825AD-4585-4E37-A076-3D0070C93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561F-7E45-400C-8758-912CDFE9410A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2064AD-EDC3-4B13-8CD6-49EB6009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0FD1E-16F6-49B1-A938-8CE601ED7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25465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FA988-92AD-48D7-890A-AA0540961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A999FA-A189-41DB-9CFC-D1356C534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D83DC-20E7-4B71-9794-36FC33B1B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24BC7-4CDB-41D7-81AF-9CE8473FF4B8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E7D103-1290-4592-B37C-19C9C9DBE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55B1B-4A5C-42C7-99A5-B8217736F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33201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60EB58-EF7E-435A-8B07-B5BCF3AF1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F76098-6FA1-470A-BEF4-E4B0AC75E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47ABC-6745-43B6-8A64-6E191BD65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387105-2538-4216-9A7E-445FA092F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F57DE0-C032-4FCC-9006-09C2C328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CD216-73DE-4B96-8E1B-BB64D86142BB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C776CB-2819-4488-9012-A6EA22079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25036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43C73-1D0F-45F9-A7E4-E9D24EAFD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88E76-F6AB-4621-A9A6-20A81C5A3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313FB9-6D6C-4F61-9E7A-76E686D06C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3A737-E48B-4909-BE04-F55B58103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F9958C-DB5F-444E-ACE8-73F5E0CA67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D097D1-3052-4C1F-B573-CA25FFF6C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5CD8C-7FEF-4E71-8EB9-D3BA6E2E3E9E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607AC3-2220-4DDA-A22A-C404538FE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D8DEB3-F122-4B42-9E12-F61189B87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32769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89EF5-3FD9-4423-A9E8-B67B4E902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0D7191-31B4-440E-A4E9-F412FA558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9E-9B58-41EA-B928-5B1C8436A60E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C85CB6-0880-4BF0-8E98-291E70C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4A5E74-F26F-4C7A-BED1-6EE66C0B3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91903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55C546-684A-45B9-8890-66DC55DF7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0A371-51FE-4D99-BD87-6A650FCE519D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43EBDF-D696-42F7-B962-56F5FEE12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89D77E-1675-4F9D-9113-B274CB0E8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602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E9C90-06AB-49B5-9970-F5791DE93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B0071-932D-4CA0-92FB-A6E75AC85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C8D9F5-8B70-4BDD-9CB5-BBF87CF553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9DE91-7A80-4682-9D32-2CD41DEFB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F8CFF-A1C0-4B6C-AA8D-BE72CB14468D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9E2482-2E7D-4868-95A7-4A55B40FE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4E84CF-C3E5-4475-84C7-21CBAC064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6262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0E0AA-5363-4861-AB6B-0E4D34D74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44B7CE-2038-4CCA-AA8A-D03DE5FD95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79774D-36EB-4201-B1AC-922DD2E066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D1E234-1CB2-41A0-B40D-7E7F160CB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D634D-0427-413D-A0D0-098959D06FEF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FD472E-6334-4051-B4D9-6361A819F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2384B9-6290-4070-B7D1-A105B27F0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67443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ix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202246-9B90-4CE1-AAF1-3328E51AE0A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843DF42B-5E6A-409A-A205-0B59AE5FBD98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8530301" y="1690689"/>
            <a:ext cx="3148965" cy="1922438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9C7A202D-9C81-48E9-AC0B-E4DDE20AE14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4888689" y="1702826"/>
            <a:ext cx="3148965" cy="1922438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60EB58-EF7E-435A-8B07-B5BCF3AF1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F76098-6FA1-470A-BEF4-E4B0AC75E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47ABC-6745-43B6-8A64-6E191BD65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37076" y="1702826"/>
            <a:ext cx="3148965" cy="1922438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F57DE0-C032-4FCC-9006-09C2C328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CD216-73DE-4B96-8E1B-BB64D86142BB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C776CB-2819-4488-9012-A6EA22079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70506441-775A-4D93-ADE3-695C86D6699F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8530301" y="3849456"/>
            <a:ext cx="3148965" cy="1922438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FA00A08C-FA2D-44B5-9451-63F193A3E7B3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4888689" y="3849456"/>
            <a:ext cx="3148965" cy="1922438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6A8F9540-8D26-4ADA-88E6-B9A742232C2D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1337076" y="3849456"/>
            <a:ext cx="3148965" cy="1922438"/>
          </a:xfrm>
        </p:spPr>
        <p:txBody>
          <a:bodyPr>
            <a:noAutofit/>
          </a:bodyPr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3D7801BA-80A8-4F2C-90C8-155E6210A85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47634" y="1679576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99C7ED62-8CE2-417B-9E03-DB47D419110B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4499246" y="1679576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28">
            <a:extLst>
              <a:ext uri="{FF2B5EF4-FFF2-40B4-BE49-F238E27FC236}">
                <a16:creationId xmlns:a16="http://schemas.microsoft.com/office/drawing/2014/main" id="{96383197-4013-4D5E-BF47-64BD2386A4D6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126282" y="1679576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28">
            <a:extLst>
              <a:ext uri="{FF2B5EF4-FFF2-40B4-BE49-F238E27FC236}">
                <a16:creationId xmlns:a16="http://schemas.microsoft.com/office/drawing/2014/main" id="{B2568099-B430-4F70-A248-1840860FFEE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947634" y="3792079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28">
            <a:extLst>
              <a:ext uri="{FF2B5EF4-FFF2-40B4-BE49-F238E27FC236}">
                <a16:creationId xmlns:a16="http://schemas.microsoft.com/office/drawing/2014/main" id="{82A0F640-3653-4074-BEAA-B09FF6E0B391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499246" y="3792079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4" name="Picture Placeholder 28">
            <a:extLst>
              <a:ext uri="{FF2B5EF4-FFF2-40B4-BE49-F238E27FC236}">
                <a16:creationId xmlns:a16="http://schemas.microsoft.com/office/drawing/2014/main" id="{1723BD4F-261F-418F-B763-09039D2CA7B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126282" y="3792079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6710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mparison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B74348DE-EC54-4C62-948C-0B2BF904557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115389"/>
            <a:ext cx="12188825" cy="3742611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2A53E879-94A1-4659-9069-ED0D6F03014D}"/>
              </a:ext>
            </a:extLst>
          </p:cNvPr>
          <p:cNvSpPr/>
          <p:nvPr userDrawn="1"/>
        </p:nvSpPr>
        <p:spPr>
          <a:xfrm>
            <a:off x="2400" y="1999821"/>
            <a:ext cx="12189600" cy="1115568"/>
          </a:xfrm>
          <a:custGeom>
            <a:avLst/>
            <a:gdLst/>
            <a:ahLst/>
            <a:cxnLst/>
            <a:rect l="l" t="t" r="r" b="b"/>
            <a:pathLst>
              <a:path w="12189460" h="6858000">
                <a:moveTo>
                  <a:pt x="0" y="6858000"/>
                </a:moveTo>
                <a:lnTo>
                  <a:pt x="12188952" y="68580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F43C73-1D0F-45F9-A7E4-E9D24EAFD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88E76-F6AB-4621-A9A6-20A81C5A3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859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313FB9-6D6C-4F61-9E7A-76E686D06C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434047"/>
            <a:ext cx="5157787" cy="275561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3A737-E48B-4909-BE04-F55B58103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859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F9958C-DB5F-444E-ACE8-73F5E0CA67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434047"/>
            <a:ext cx="5183188" cy="275561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D097D1-3052-4C1F-B573-CA25FFF6C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5CD8C-7FEF-4E71-8EB9-D3BA6E2E3E9E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607AC3-2220-4DDA-A22A-C404538FE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D8DEB3-F122-4B42-9E12-F61189B87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7533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60EB58-EF7E-435A-8B07-B5BCF3AF1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F76098-6FA1-470A-BEF4-E4B0AC75E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F57DE0-C032-4FCC-9006-09C2C328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CD216-73DE-4B96-8E1B-BB64D86142BB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C776CB-2819-4488-9012-A6EA22079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B15EEB49-54F4-404C-9B31-AD488BFCB2E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72412" y="2219248"/>
            <a:ext cx="2414016" cy="2414016"/>
          </a:xfrm>
          <a:prstGeom prst="ellipse">
            <a:avLst/>
          </a:prstGeom>
          <a:noFill/>
          <a:ln w="387350">
            <a:noFill/>
          </a:ln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11">
            <a:extLst>
              <a:ext uri="{FF2B5EF4-FFF2-40B4-BE49-F238E27FC236}">
                <a16:creationId xmlns:a16="http://schemas.microsoft.com/office/drawing/2014/main" id="{6B2DD458-866A-421E-9AD0-B0D9E119572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005572" y="2196083"/>
            <a:ext cx="2414016" cy="2414016"/>
          </a:xfrm>
          <a:prstGeom prst="ellipse">
            <a:avLst/>
          </a:prstGeom>
          <a:noFill/>
          <a:ln w="387350">
            <a:noFill/>
          </a:ln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57A4D097-9603-42DC-888D-8039CE6ADC9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587240" y="2019165"/>
            <a:ext cx="3017520" cy="3017520"/>
          </a:xfrm>
          <a:prstGeom prst="ellipse">
            <a:avLst/>
          </a:prstGeom>
          <a:noFill/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B9B9E0BA-35AD-4D69-9A03-35F2509C2C2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612900" y="5033963"/>
            <a:ext cx="2700338" cy="73818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9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6" name="Text Placeholder 23">
            <a:extLst>
              <a:ext uri="{FF2B5EF4-FFF2-40B4-BE49-F238E27FC236}">
                <a16:creationId xmlns:a16="http://schemas.microsoft.com/office/drawing/2014/main" id="{B1CC61B3-695C-423D-8F0B-45674DC932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745831" y="5236700"/>
            <a:ext cx="2700338" cy="73818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9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7" name="Text Placeholder 23">
            <a:extLst>
              <a:ext uri="{FF2B5EF4-FFF2-40B4-BE49-F238E27FC236}">
                <a16:creationId xmlns:a16="http://schemas.microsoft.com/office/drawing/2014/main" id="{B870F23E-35A1-4942-A685-641AA883066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878762" y="5033963"/>
            <a:ext cx="2700338" cy="73818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9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863B8202-88BB-4ED4-B936-9D9C0B4C8D1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99923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ture with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>
            <a:extLst>
              <a:ext uri="{FF2B5EF4-FFF2-40B4-BE49-F238E27FC236}">
                <a16:creationId xmlns:a16="http://schemas.microsoft.com/office/drawing/2014/main" id="{29F16048-FF4E-41B1-B3D4-0FB210A70DF2}"/>
              </a:ext>
            </a:extLst>
          </p:cNvPr>
          <p:cNvSpPr/>
          <p:nvPr userDrawn="1"/>
        </p:nvSpPr>
        <p:spPr>
          <a:xfrm>
            <a:off x="5294630" y="0"/>
            <a:ext cx="6897370" cy="6858000"/>
          </a:xfrm>
          <a:custGeom>
            <a:avLst/>
            <a:gdLst/>
            <a:ahLst/>
            <a:cxnLst/>
            <a:rect l="l" t="t" r="r" b="b"/>
            <a:pathLst>
              <a:path w="6897370" h="6858000">
                <a:moveTo>
                  <a:pt x="0" y="6858000"/>
                </a:moveTo>
                <a:lnTo>
                  <a:pt x="6896900" y="6858000"/>
                </a:lnTo>
                <a:lnTo>
                  <a:pt x="68969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lang="en-US" noProof="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8AB8B54-69CD-4C57-8DBB-02A0E09851DD}"/>
              </a:ext>
            </a:extLst>
          </p:cNvPr>
          <p:cNvSpPr/>
          <p:nvPr userDrawn="1"/>
        </p:nvSpPr>
        <p:spPr>
          <a:xfrm>
            <a:off x="11562237" y="6227432"/>
            <a:ext cx="266400" cy="266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90E0AA-5363-4861-AB6B-0E4D34D74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17362"/>
            <a:ext cx="3932237" cy="130211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79774D-36EB-4201-B1AC-922DD2E066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94251" y="1192697"/>
            <a:ext cx="4057961" cy="1431234"/>
          </a:xfrm>
        </p:spPr>
        <p:txBody>
          <a:bodyPr/>
          <a:lstStyle>
            <a:lvl1pPr marL="0" indent="0">
              <a:buNone/>
              <a:defRPr sz="16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D1E234-1CB2-41A0-B40D-7E7F160CB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D634D-0427-413D-A0D0-098959D06FEF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FD472E-6334-4051-B4D9-6361A819F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2384B9-6290-4070-B7D1-A105B27F0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9" name="object 2">
            <a:extLst>
              <a:ext uri="{FF2B5EF4-FFF2-40B4-BE49-F238E27FC236}">
                <a16:creationId xmlns:a16="http://schemas.microsoft.com/office/drawing/2014/main" id="{9337951D-6DB6-4713-9200-E8513CDEB6B3}"/>
              </a:ext>
            </a:extLst>
          </p:cNvPr>
          <p:cNvSpPr/>
          <p:nvPr userDrawn="1"/>
        </p:nvSpPr>
        <p:spPr>
          <a:xfrm>
            <a:off x="0" y="2430411"/>
            <a:ext cx="3625850" cy="3438525"/>
          </a:xfrm>
          <a:custGeom>
            <a:avLst/>
            <a:gdLst/>
            <a:ahLst/>
            <a:cxnLst/>
            <a:rect l="l" t="t" r="r" b="b"/>
            <a:pathLst>
              <a:path w="3625850" h="3438525">
                <a:moveTo>
                  <a:pt x="0" y="3438486"/>
                </a:moveTo>
                <a:lnTo>
                  <a:pt x="3625596" y="3438486"/>
                </a:lnTo>
                <a:lnTo>
                  <a:pt x="3625596" y="0"/>
                </a:lnTo>
                <a:lnTo>
                  <a:pt x="0" y="0"/>
                </a:lnTo>
                <a:lnTo>
                  <a:pt x="0" y="3438486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lang="en-US" noProof="0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44B7CE-2038-4CCA-AA8A-D03DE5FD95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781223"/>
            <a:ext cx="6040800" cy="273690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2" name="Picture Placeholder 28">
            <a:extLst>
              <a:ext uri="{FF2B5EF4-FFF2-40B4-BE49-F238E27FC236}">
                <a16:creationId xmlns:a16="http://schemas.microsoft.com/office/drawing/2014/main" id="{2EB2F967-97B6-4CA8-B3E7-5FF7CA2BDD8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586106" y="1188012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8">
            <a:extLst>
              <a:ext uri="{FF2B5EF4-FFF2-40B4-BE49-F238E27FC236}">
                <a16:creationId xmlns:a16="http://schemas.microsoft.com/office/drawing/2014/main" id="{5E78E133-FE09-456A-8463-9EFAC6ADE26B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586106" y="2878015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7F0C3496-EA4B-43E5-9704-968F80A8552C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7294250" y="2880357"/>
            <a:ext cx="4057961" cy="1431234"/>
          </a:xfrm>
        </p:spPr>
        <p:txBody>
          <a:bodyPr/>
          <a:lstStyle>
            <a:lvl1pPr marL="0" indent="0">
              <a:buNone/>
              <a:defRPr sz="16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Picture Placeholder 28">
            <a:extLst>
              <a:ext uri="{FF2B5EF4-FFF2-40B4-BE49-F238E27FC236}">
                <a16:creationId xmlns:a16="http://schemas.microsoft.com/office/drawing/2014/main" id="{13414E14-9FEB-40F8-AE6E-319637A8F1CB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586106" y="4568018"/>
            <a:ext cx="376237" cy="376237"/>
          </a:xfrm>
        </p:spPr>
        <p:txBody>
          <a:bodyPr>
            <a:norm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8EC97C88-8B4C-4665-845B-95CE8F237779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7294250" y="4568018"/>
            <a:ext cx="4057961" cy="1431234"/>
          </a:xfrm>
        </p:spPr>
        <p:txBody>
          <a:bodyPr/>
          <a:lstStyle>
            <a:lvl1pPr marL="0" indent="0">
              <a:buNone/>
              <a:defRPr sz="16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4386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9F468-DE2C-4095-9916-A8E642C22C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49CD48-098D-46B2-A958-EF8B977DD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C25A1-7083-4EBA-A4BB-8996845BD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FC8AA1-B87D-48EB-9825-05653014D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9D74C-0296-4D55-A690-5E38678B5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861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A7A91-C943-496F-A86C-5FECF5950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A6185-0FFF-45D7-B3CF-94F0C43E5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9A6EDC-6B07-4056-9169-B24FAE41F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60474-2824-4866-A1A4-0AFB8DF98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A10EC-62DF-459C-8007-BE3FF4B44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9457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55E87-C72B-4397-9CF1-655581B39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BBC9BD-AB4D-4873-9150-7A48FE3B8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3DE25-65C4-4A38-81E2-27C69F05A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807D5-A7CB-42C2-9A9E-1B6A251DE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B8A59D-34F5-48D1-896E-E273218B6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1366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2798F-69D8-4B0F-8162-67C3DECFE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4ECC5-A9F1-4212-BA34-B151B780DB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907ABC-68ED-4D68-A1CD-A164B354FC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EE764B-4ECB-4762-993E-294274323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D8E02D-CD0D-4598-92F6-7158C871C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CF3493-4FFA-4C82-ABB2-68508087E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780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7F1B-2215-4F9B-AE70-D5E294B25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44DD39-0F54-494F-9DA6-86599AE2B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FA0FAE-D7A6-4522-A4F1-048DC94F99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2E3801-8A65-4C7B-8DB3-9E56A6F52D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256D51-186C-4DE7-ACA8-FB6D62D054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194A88-F282-423D-AE9E-294BE91ED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8745D2-E761-46D1-9E26-B5808083A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1433E0-57B3-40CF-BFCA-75F67689F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2591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235F8-F01F-4E63-8BF4-2A01BFF2A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06AE24-F713-4D2A-9CCA-90450D47C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26BBCE-90EA-4961-9D92-A03D148A0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33C41B-19A3-44C9-85A1-0F89201C6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3139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F49A54-58AF-41DB-B355-56535A470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59BA07-5741-436B-954B-C6E72D5F2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069DB-0908-4279-83F7-7EBDC7B3E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8330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4D30B-C474-4ED5-8ED5-5AD8EB60E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5974FC-6FDE-491B-A425-3360E7ADF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A152BD-903F-41D4-B4F0-77F8620FAA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ECC93-EEE1-4EFA-B698-82AFDE156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5BACCC-D6BF-4C4E-940E-0C5BA6055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CDF42-EC4D-416D-A824-60C324425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4451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A2267-95C6-427C-B62C-765FED154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1C9A23-A4E0-48DB-938C-EA5815A94E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A6EE36-5D83-4909-B6C7-E80B5BE718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72FEF1-F14F-4A64-B584-1FAB92086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F95DC-232F-431E-B718-F4C97654C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6D0D3E-0CF0-44DD-B839-337DE1DAD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7370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7DAB1-2548-494C-AD5F-57A8AC1B6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16935C-DF15-40BC-821D-D1183F457E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C3688-651C-4BDE-8403-D9C7CC619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335A84-E4E1-40AA-96CE-E01F94210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7A89ED-417F-434A-8C8E-14FB39207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3594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96E942-0CAD-42DD-9AC1-23E3B42271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8F23A6-DD68-4335-9AB9-9C19FA0332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93273-207D-4868-9CEE-B3AEE397F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870D9-4C35-4A69-8A52-12098C9FB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B733C-17EE-409B-A36F-0043D2C65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5414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306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432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7877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0324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5039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681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6543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7025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1875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2713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383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CEC732-0DE2-456B-92A1-84321C9BD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16A5B-B156-4DC3-B18E-14F3E59A64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B0252E-67CD-4B33-849F-7B1449CF27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17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591E0-5367-4F2F-9C30-2087D79A846D}" type="datetime1">
              <a:rPr lang="en-US" noProof="0" smtClean="0"/>
              <a:t>12/9/19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20AD2-E3F8-48CB-8B72-B0945DF534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1749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A5F3BCF-F6FD-4DFF-B0B4-9892C9389344}"/>
              </a:ext>
            </a:extLst>
          </p:cNvPr>
          <p:cNvSpPr/>
          <p:nvPr userDrawn="1"/>
        </p:nvSpPr>
        <p:spPr>
          <a:xfrm>
            <a:off x="11562237" y="6227432"/>
            <a:ext cx="266400" cy="266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DEFFD-817B-43EC-86F0-34DEA2BA5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68844" y="6174902"/>
            <a:ext cx="3571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1">
                <a:solidFill>
                  <a:schemeClr val="tx2">
                    <a:alpha val="70000"/>
                  </a:schemeClr>
                </a:solidFill>
              </a:defRPr>
            </a:lvl1pPr>
          </a:lstStyle>
          <a:p>
            <a:fld id="{82EE24B5-652C-4DB5-B7C3-B5BBEC1280B1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64101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9" r:id="rId10"/>
    <p:sldLayoutId id="2147483660" r:id="rId11"/>
    <p:sldLayoutId id="2147483661" r:id="rId12"/>
    <p:sldLayoutId id="2147483662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F66D04-385C-44B4-A809-87079A988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2E41ED-7C11-4584-AFB7-D8831DA544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FE772-BB2C-447D-A0DA-19697E472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D9C88-FFCD-42AE-B1E1-4745094CE9C0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200C5C-DBC0-4C97-A020-97A0F76BDC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4117E-B1DF-4FC6-92D6-03EAD94AEB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F96D4-26BE-4063-99AF-6E51822AB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335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5EDF9-3D79-45DA-8367-2F63551C4C7D}" type="datetimeFigureOut">
              <a:rPr lang="en-US" smtClean="0"/>
              <a:t>12/9/19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2CBF5-17B8-4387-88A6-ABF9F8C64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50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2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7.png"/><Relationship Id="rId5" Type="http://schemas.openxmlformats.org/officeDocument/2006/relationships/image" Target="../media/image14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8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7.jpe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jpe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5.jpeg"/><Relationship Id="rId11" Type="http://schemas.openxmlformats.org/officeDocument/2006/relationships/image" Target="../media/image2.pn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33.jpe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chart" Target="../charts/chart1.xml"/><Relationship Id="rId5" Type="http://schemas.openxmlformats.org/officeDocument/2006/relationships/image" Target="../media/image37.jpg"/><Relationship Id="rId4" Type="http://schemas.openxmlformats.org/officeDocument/2006/relationships/notesSlide" Target="../notesSlides/notesSlid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E745F20-F130-4708-BD5A-1A4FF4BE4D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9460" cy="6858000"/>
          </a:xfrm>
          <a:prstGeom prst="rect">
            <a:avLst/>
          </a:prstGeom>
        </p:spPr>
      </p:pic>
      <p:sp>
        <p:nvSpPr>
          <p:cNvPr id="4" name="object 3" descr="People with documents">
            <a:extLst>
              <a:ext uri="{FF2B5EF4-FFF2-40B4-BE49-F238E27FC236}">
                <a16:creationId xmlns:a16="http://schemas.microsoft.com/office/drawing/2014/main" id="{0CA2E80D-F3EC-4A5F-8E65-56FEA206EE0F}"/>
              </a:ext>
            </a:extLst>
          </p:cNvPr>
          <p:cNvSpPr/>
          <p:nvPr/>
        </p:nvSpPr>
        <p:spPr bwMode="ltGray">
          <a:xfrm>
            <a:off x="0" y="0"/>
            <a:ext cx="12189460" cy="6858000"/>
          </a:xfrm>
          <a:custGeom>
            <a:avLst/>
            <a:gdLst/>
            <a:ahLst/>
            <a:cxnLst/>
            <a:rect l="l" t="t" r="r" b="b"/>
            <a:pathLst>
              <a:path w="12189460" h="6858000">
                <a:moveTo>
                  <a:pt x="0" y="6858000"/>
                </a:moveTo>
                <a:lnTo>
                  <a:pt x="12188952" y="68580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9999"/>
            </a:schemeClr>
          </a:solid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B6C91D-4B22-49F1-9A0B-ABEB9E1F5A26}"/>
              </a:ext>
            </a:extLst>
          </p:cNvPr>
          <p:cNvSpPr>
            <a:spLocks noGrp="1"/>
          </p:cNvSpPr>
          <p:nvPr>
            <p:ph type="ctrTitle"/>
          </p:nvPr>
        </p:nvSpPr>
        <p:spPr bwMode="ltGray"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en-US" sz="5000" dirty="0"/>
              <a:t>IRONMAN WALES 2020</a:t>
            </a:r>
            <a:br>
              <a:rPr lang="en-US" sz="5000" dirty="0">
                <a:solidFill>
                  <a:schemeClr val="bg1"/>
                </a:solidFill>
              </a:rPr>
            </a:br>
            <a:r>
              <a:rPr lang="en-US" sz="5000" dirty="0">
                <a:solidFill>
                  <a:schemeClr val="bg1"/>
                </a:solidFill>
              </a:rPr>
              <a:t>BID PITCH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8CF06A-B594-4BA2-8B1E-D649096D742F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blackGray">
          <a:xfrm>
            <a:off x="4044000" y="4221162"/>
            <a:ext cx="4104000" cy="882001"/>
          </a:xfrm>
          <a:solidFill>
            <a:schemeClr val="accent2">
              <a:alpha val="90000"/>
            </a:schemeClr>
          </a:solidFill>
        </p:spPr>
        <p:txBody>
          <a:bodyPr anchor="ctr" anchorCtr="0">
            <a:normAutofit fontScale="92500"/>
          </a:bodyPr>
          <a:lstStyle/>
          <a:p>
            <a:r>
              <a:rPr lang="en-US" dirty="0">
                <a:solidFill>
                  <a:schemeClr val="bg1"/>
                </a:solidFill>
              </a:rPr>
              <a:t>By Megan Smith, Sonny Hawkins and Amy Graham</a:t>
            </a:r>
            <a:endParaRPr lang="en-US" sz="2500" b="1" i="1" spc="65" dirty="0">
              <a:solidFill>
                <a:schemeClr val="bg1"/>
              </a:solidFill>
            </a:endParaRPr>
          </a:p>
        </p:txBody>
      </p:sp>
      <p:sp>
        <p:nvSpPr>
          <p:cNvPr id="6" name="object 7" descr="Beige rectangle">
            <a:extLst>
              <a:ext uri="{FF2B5EF4-FFF2-40B4-BE49-F238E27FC236}">
                <a16:creationId xmlns:a16="http://schemas.microsoft.com/office/drawing/2014/main" id="{B36975AA-C62E-46BE-9382-E2CF56FDF817}"/>
              </a:ext>
            </a:extLst>
          </p:cNvPr>
          <p:cNvSpPr/>
          <p:nvPr/>
        </p:nvSpPr>
        <p:spPr bwMode="white">
          <a:xfrm>
            <a:off x="4044000" y="3229869"/>
            <a:ext cx="4104000" cy="0"/>
          </a:xfrm>
          <a:custGeom>
            <a:avLst/>
            <a:gdLst/>
            <a:ahLst/>
            <a:cxnLst/>
            <a:rect l="l" t="t" r="r" b="b"/>
            <a:pathLst>
              <a:path w="3935729">
                <a:moveTo>
                  <a:pt x="0" y="0"/>
                </a:moveTo>
                <a:lnTo>
                  <a:pt x="3935349" y="0"/>
                </a:lnTo>
              </a:path>
            </a:pathLst>
          </a:custGeom>
          <a:ln w="54863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91D87626-C374-461D-A8DD-5E456F44CB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55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0"/>
    </mc:Choice>
    <mc:Fallback xmlns="">
      <p:transition spd="slow" advTm="4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7">
            <a:extLst>
              <a:ext uri="{FF2B5EF4-FFF2-40B4-BE49-F238E27FC236}">
                <a16:creationId xmlns:a16="http://schemas.microsoft.com/office/drawing/2014/main" id="{2894B736-0F24-454E-8A9D-717EB78697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82" y="1080966"/>
            <a:ext cx="6991350" cy="4660900"/>
          </a:xfrm>
          <a:prstGeom prst="rect">
            <a:avLst/>
          </a:prstGeom>
        </p:spPr>
      </p:pic>
      <p:sp>
        <p:nvSpPr>
          <p:cNvPr id="5" name="object 3" descr="Beige rectangle">
            <a:extLst>
              <a:ext uri="{FF2B5EF4-FFF2-40B4-BE49-F238E27FC236}">
                <a16:creationId xmlns:a16="http://schemas.microsoft.com/office/drawing/2014/main" id="{DCF29767-6635-4A46-AB77-672CC90C6FBE}"/>
              </a:ext>
            </a:extLst>
          </p:cNvPr>
          <p:cNvSpPr/>
          <p:nvPr/>
        </p:nvSpPr>
        <p:spPr>
          <a:xfrm>
            <a:off x="8181340" y="1359001"/>
            <a:ext cx="4010660" cy="4194074"/>
          </a:xfrm>
          <a:custGeom>
            <a:avLst/>
            <a:gdLst/>
            <a:ahLst/>
            <a:cxnLst/>
            <a:rect l="l" t="t" r="r" b="b"/>
            <a:pathLst>
              <a:path w="4010659" h="333375">
                <a:moveTo>
                  <a:pt x="0" y="333006"/>
                </a:moveTo>
                <a:lnTo>
                  <a:pt x="4010367" y="333006"/>
                </a:lnTo>
                <a:lnTo>
                  <a:pt x="4010367" y="0"/>
                </a:lnTo>
                <a:lnTo>
                  <a:pt x="0" y="0"/>
                </a:lnTo>
                <a:lnTo>
                  <a:pt x="0" y="333006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6" name="object 6" descr="Blue rectangle">
            <a:extLst>
              <a:ext uri="{FF2B5EF4-FFF2-40B4-BE49-F238E27FC236}">
                <a16:creationId xmlns:a16="http://schemas.microsoft.com/office/drawing/2014/main" id="{9FABC344-E043-45BE-8588-06C658DBCE70}"/>
              </a:ext>
            </a:extLst>
          </p:cNvPr>
          <p:cNvSpPr/>
          <p:nvPr/>
        </p:nvSpPr>
        <p:spPr>
          <a:xfrm>
            <a:off x="5502275" y="1692008"/>
            <a:ext cx="6689725" cy="3528060"/>
          </a:xfrm>
          <a:custGeom>
            <a:avLst/>
            <a:gdLst/>
            <a:ahLst/>
            <a:cxnLst/>
            <a:rect l="l" t="t" r="r" b="b"/>
            <a:pathLst>
              <a:path w="6689725" h="3528060">
                <a:moveTo>
                  <a:pt x="0" y="3527996"/>
                </a:moveTo>
                <a:lnTo>
                  <a:pt x="6689648" y="3527996"/>
                </a:lnTo>
                <a:lnTo>
                  <a:pt x="6689648" y="0"/>
                </a:lnTo>
                <a:lnTo>
                  <a:pt x="0" y="0"/>
                </a:lnTo>
                <a:lnTo>
                  <a:pt x="0" y="3527996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5C5720-51D4-4632-91CD-936B8AB96750}"/>
              </a:ext>
            </a:extLst>
          </p:cNvPr>
          <p:cNvSpPr>
            <a:spLocks noGrp="1"/>
          </p:cNvSpPr>
          <p:nvPr>
            <p:ph type="title"/>
          </p:nvPr>
        </p:nvSpPr>
        <p:spPr bwMode="white">
          <a:xfrm>
            <a:off x="6198107" y="2331086"/>
            <a:ext cx="5165558" cy="833856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INTRODUCTION 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4D506CC-0185-443E-82C7-1600C21D6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smtClean="0"/>
              <a:t>2</a:t>
            </a:fld>
            <a:endParaRPr lang="en-US" dirty="0"/>
          </a:p>
        </p:txBody>
      </p:sp>
      <p:sp>
        <p:nvSpPr>
          <p:cNvPr id="7" name="object 9" descr="Beige rectangle">
            <a:extLst>
              <a:ext uri="{FF2B5EF4-FFF2-40B4-BE49-F238E27FC236}">
                <a16:creationId xmlns:a16="http://schemas.microsoft.com/office/drawing/2014/main" id="{02C6628C-972C-4717-AAF3-D882B30F6658}"/>
              </a:ext>
            </a:extLst>
          </p:cNvPr>
          <p:cNvSpPr/>
          <p:nvPr/>
        </p:nvSpPr>
        <p:spPr bwMode="white">
          <a:xfrm>
            <a:off x="6313932" y="3042424"/>
            <a:ext cx="2970000" cy="0"/>
          </a:xfrm>
          <a:custGeom>
            <a:avLst/>
            <a:gdLst/>
            <a:ahLst/>
            <a:cxnLst/>
            <a:rect l="l" t="t" r="r" b="b"/>
            <a:pathLst>
              <a:path w="2642870">
                <a:moveTo>
                  <a:pt x="0" y="0"/>
                </a:moveTo>
                <a:lnTo>
                  <a:pt x="2642616" y="0"/>
                </a:lnTo>
              </a:path>
            </a:pathLst>
          </a:custGeom>
          <a:ln w="54863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E7A818AB-B120-41D5-88A6-933AB9CAAE68}"/>
              </a:ext>
            </a:extLst>
          </p:cNvPr>
          <p:cNvSpPr txBox="1">
            <a:spLocks/>
          </p:cNvSpPr>
          <p:nvPr/>
        </p:nvSpPr>
        <p:spPr bwMode="white">
          <a:xfrm>
            <a:off x="6188242" y="3217631"/>
            <a:ext cx="5181600" cy="160337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1800" i="1" spc="-25" dirty="0">
              <a:solidFill>
                <a:schemeClr val="bg2">
                  <a:lumMod val="20000"/>
                  <a:lumOff val="80000"/>
                </a:schemeClr>
              </a:solidFill>
              <a:cs typeface="Arial"/>
            </a:endParaRP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34DADF6C-6203-4055-A925-01A95D9FE0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94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566"/>
    </mc:Choice>
    <mc:Fallback xmlns="">
      <p:transition spd="slow" advTm="143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D87B918-371C-4B31-9C7A-1D9A08C8A3BB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9600" cy="6858000"/>
          </a:xfrm>
        </p:spPr>
      </p:pic>
      <p:sp>
        <p:nvSpPr>
          <p:cNvPr id="8" name="object 3" descr="Blue rectangle">
            <a:extLst>
              <a:ext uri="{FF2B5EF4-FFF2-40B4-BE49-F238E27FC236}">
                <a16:creationId xmlns:a16="http://schemas.microsoft.com/office/drawing/2014/main" id="{A277388B-76FD-44C4-B506-F8A157E57C65}"/>
              </a:ext>
            </a:extLst>
          </p:cNvPr>
          <p:cNvSpPr/>
          <p:nvPr/>
        </p:nvSpPr>
        <p:spPr>
          <a:xfrm>
            <a:off x="2400" y="0"/>
            <a:ext cx="12189600" cy="6858000"/>
          </a:xfrm>
          <a:custGeom>
            <a:avLst/>
            <a:gdLst/>
            <a:ahLst/>
            <a:cxnLst/>
            <a:rect l="l" t="t" r="r" b="b"/>
            <a:pathLst>
              <a:path w="12189460" h="6858000">
                <a:moveTo>
                  <a:pt x="0" y="6858000"/>
                </a:moveTo>
                <a:lnTo>
                  <a:pt x="12188952" y="68580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9999"/>
            </a:schemeClr>
          </a:solid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9" name="Oval 8" descr="Beige oval">
            <a:extLst>
              <a:ext uri="{FF2B5EF4-FFF2-40B4-BE49-F238E27FC236}">
                <a16:creationId xmlns:a16="http://schemas.microsoft.com/office/drawing/2014/main" id="{1191A09B-8CB4-416A-B1F9-ABC3B476DE1F}"/>
              </a:ext>
            </a:extLst>
          </p:cNvPr>
          <p:cNvSpPr/>
          <p:nvPr/>
        </p:nvSpPr>
        <p:spPr>
          <a:xfrm>
            <a:off x="11562237" y="6227432"/>
            <a:ext cx="266400" cy="266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D00B79-44BB-4D5F-B51D-2270A854D77A}"/>
              </a:ext>
            </a:extLst>
          </p:cNvPr>
          <p:cNvSpPr>
            <a:spLocks noGrp="1"/>
          </p:cNvSpPr>
          <p:nvPr>
            <p:ph type="title"/>
          </p:nvPr>
        </p:nvSpPr>
        <p:spPr bwMode="white">
          <a:xfrm>
            <a:off x="838200" y="329956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EVENT OBJECTIVES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F3C1EE-D9A0-406A-9A3A-75C82527E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smtClean="0"/>
              <a:t>3</a:t>
            </a:fld>
            <a:endParaRPr lang="en-US" dirty="0"/>
          </a:p>
        </p:txBody>
      </p:sp>
      <p:graphicFrame>
        <p:nvGraphicFramePr>
          <p:cNvPr id="13" name="Content Placeholder 12" descr="Table">
            <a:extLst>
              <a:ext uri="{FF2B5EF4-FFF2-40B4-BE49-F238E27FC236}">
                <a16:creationId xmlns:a16="http://schemas.microsoft.com/office/drawing/2014/main" id="{1D6AB21B-0AB3-44DD-AD8E-D2EDD77DEA42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405863679"/>
              </p:ext>
            </p:extLst>
          </p:nvPr>
        </p:nvGraphicFramePr>
        <p:xfrm>
          <a:off x="2771341" y="2982826"/>
          <a:ext cx="6836890" cy="155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447">
                  <a:extLst>
                    <a:ext uri="{9D8B030D-6E8A-4147-A177-3AD203B41FA5}">
                      <a16:colId xmlns:a16="http://schemas.microsoft.com/office/drawing/2014/main" val="1835666774"/>
                    </a:ext>
                  </a:extLst>
                </a:gridCol>
                <a:gridCol w="3418443">
                  <a:extLst>
                    <a:ext uri="{9D8B030D-6E8A-4147-A177-3AD203B41FA5}">
                      <a16:colId xmlns:a16="http://schemas.microsoft.com/office/drawing/2014/main" val="33124687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3000" b="1" dirty="0">
                        <a:solidFill>
                          <a:schemeClr val="accent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000" b="1" dirty="0">
                        <a:solidFill>
                          <a:schemeClr val="accent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8120738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i="1" kern="1200" spc="-25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  <a:latin typeface="+mn-lt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i="1" kern="1200" spc="-25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  <a:latin typeface="+mn-lt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5001753"/>
                  </a:ext>
                </a:extLst>
              </a:tr>
            </a:tbl>
          </a:graphicData>
        </a:graphic>
      </p:graphicFrame>
      <p:sp>
        <p:nvSpPr>
          <p:cNvPr id="11" name="object 5" descr="Beige rectangle">
            <a:extLst>
              <a:ext uri="{FF2B5EF4-FFF2-40B4-BE49-F238E27FC236}">
                <a16:creationId xmlns:a16="http://schemas.microsoft.com/office/drawing/2014/main" id="{B07BA1F9-2C19-4C07-B29B-18B9FBCC4755}"/>
              </a:ext>
            </a:extLst>
          </p:cNvPr>
          <p:cNvSpPr/>
          <p:nvPr/>
        </p:nvSpPr>
        <p:spPr bwMode="white">
          <a:xfrm>
            <a:off x="947607" y="1324564"/>
            <a:ext cx="4536000" cy="0"/>
          </a:xfrm>
          <a:custGeom>
            <a:avLst/>
            <a:gdLst/>
            <a:ahLst/>
            <a:cxnLst/>
            <a:rect l="l" t="t" r="r" b="b"/>
            <a:pathLst>
              <a:path w="3931920">
                <a:moveTo>
                  <a:pt x="0" y="0"/>
                </a:moveTo>
                <a:lnTo>
                  <a:pt x="3931920" y="0"/>
                </a:lnTo>
              </a:path>
            </a:pathLst>
          </a:custGeom>
          <a:ln w="54864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cxnSp>
        <p:nvCxnSpPr>
          <p:cNvPr id="12" name="Straight Connector 11" descr="Line">
            <a:extLst>
              <a:ext uri="{FF2B5EF4-FFF2-40B4-BE49-F238E27FC236}">
                <a16:creationId xmlns:a16="http://schemas.microsoft.com/office/drawing/2014/main" id="{0D4D8421-B427-472B-95AE-FBBC914ACC5F}"/>
              </a:ext>
            </a:extLst>
          </p:cNvPr>
          <p:cNvCxnSpPr/>
          <p:nvPr/>
        </p:nvCxnSpPr>
        <p:spPr>
          <a:xfrm>
            <a:off x="6094799" y="4474230"/>
            <a:ext cx="0" cy="39600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C81554E6-FFC7-4D10-8E15-D72915B89452}"/>
              </a:ext>
            </a:extLst>
          </p:cNvPr>
          <p:cNvSpPr/>
          <p:nvPr/>
        </p:nvSpPr>
        <p:spPr>
          <a:xfrm>
            <a:off x="4582706" y="4990647"/>
            <a:ext cx="3024187" cy="647700"/>
          </a:xfrm>
          <a:prstGeom prst="rect">
            <a:avLst/>
          </a:prstGeom>
          <a:solidFill>
            <a:schemeClr val="accent1"/>
          </a:solidFill>
        </p:spPr>
        <p:txBody>
          <a:bodyPr wrap="square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1055"/>
              </a:spcBef>
            </a:pPr>
            <a:r>
              <a:rPr lang="en-US" sz="3000" dirty="0">
                <a:solidFill>
                  <a:schemeClr val="tx2"/>
                </a:solidFill>
                <a:latin typeface="+mj-lt"/>
              </a:rPr>
              <a:t>OBJECTIVES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0DA23B-B998-4665-A731-20149C1F1DEF}"/>
              </a:ext>
            </a:extLst>
          </p:cNvPr>
          <p:cNvSpPr txBox="1"/>
          <p:nvPr/>
        </p:nvSpPr>
        <p:spPr>
          <a:xfrm>
            <a:off x="2094278" y="1986860"/>
            <a:ext cx="2242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To fulfil the overall aim of community engagement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2EB9F3-9A7A-4692-9152-94D979855EC8}"/>
              </a:ext>
            </a:extLst>
          </p:cNvPr>
          <p:cNvSpPr txBox="1"/>
          <p:nvPr/>
        </p:nvSpPr>
        <p:spPr>
          <a:xfrm>
            <a:off x="5228013" y="2068333"/>
            <a:ext cx="2378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To promote the 10 year anniversary of Ironman Wales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21120B-9A83-4374-A7AA-466399438BB9}"/>
              </a:ext>
            </a:extLst>
          </p:cNvPr>
          <p:cNvSpPr txBox="1"/>
          <p:nvPr/>
        </p:nvSpPr>
        <p:spPr>
          <a:xfrm>
            <a:off x="8468751" y="2068333"/>
            <a:ext cx="2194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To show gratitude to the volunteers in the local community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77395D18-52C5-4944-8F60-B0FA692716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36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71"/>
    </mc:Choice>
    <mc:Fallback xmlns="">
      <p:transition spd="slow" advTm="12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Placeholder 20" descr="Two person handshake">
            <a:extLst>
              <a:ext uri="{FF2B5EF4-FFF2-40B4-BE49-F238E27FC236}">
                <a16:creationId xmlns:a16="http://schemas.microsoft.com/office/drawing/2014/main" id="{42EF1974-141C-494C-A63E-216742273C6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74E86B08-BF8C-4066-8D19-EAC0C6820F92}"/>
              </a:ext>
            </a:extLst>
          </p:cNvPr>
          <p:cNvGrpSpPr/>
          <p:nvPr/>
        </p:nvGrpSpPr>
        <p:grpSpPr>
          <a:xfrm>
            <a:off x="0" y="0"/>
            <a:ext cx="12189600" cy="6858000"/>
            <a:chOff x="0" y="0"/>
            <a:chExt cx="12189600" cy="6858000"/>
          </a:xfrm>
        </p:grpSpPr>
        <p:sp>
          <p:nvSpPr>
            <p:cNvPr id="22" name="object 3" descr="Blue rectangle">
              <a:extLst>
                <a:ext uri="{FF2B5EF4-FFF2-40B4-BE49-F238E27FC236}">
                  <a16:creationId xmlns:a16="http://schemas.microsoft.com/office/drawing/2014/main" id="{2D225086-68BE-4168-8F17-9443ADD89675}"/>
                </a:ext>
              </a:extLst>
            </p:cNvPr>
            <p:cNvSpPr/>
            <p:nvPr/>
          </p:nvSpPr>
          <p:spPr>
            <a:xfrm>
              <a:off x="0" y="0"/>
              <a:ext cx="12189600" cy="6858000"/>
            </a:xfrm>
            <a:custGeom>
              <a:avLst/>
              <a:gdLst/>
              <a:ahLst/>
              <a:cxnLst/>
              <a:rect l="l" t="t" r="r" b="b"/>
              <a:pathLst>
                <a:path w="12189460" h="6858000">
                  <a:moveTo>
                    <a:pt x="0" y="6858000"/>
                  </a:moveTo>
                  <a:lnTo>
                    <a:pt x="12188952" y="6858000"/>
                  </a:lnTo>
                  <a:lnTo>
                    <a:pt x="12188952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2">
                <a:alpha val="69999"/>
              </a:schemeClr>
            </a:solidFill>
          </p:spPr>
          <p:txBody>
            <a:bodyPr wrap="square" lIns="0" tIns="0" rIns="0" bIns="0" rtlCol="0"/>
            <a:lstStyle/>
            <a:p>
              <a:endParaRPr lang="en-US" dirty="0"/>
            </a:p>
          </p:txBody>
        </p:sp>
        <p:pic>
          <p:nvPicPr>
            <p:cNvPr id="25" name="Picture 24" descr="A screenshot of a social media post&#10;&#10;Description automatically generated">
              <a:extLst>
                <a:ext uri="{FF2B5EF4-FFF2-40B4-BE49-F238E27FC236}">
                  <a16:creationId xmlns:a16="http://schemas.microsoft.com/office/drawing/2014/main" id="{7FE8CA80-8F1B-4051-B71C-545D2B74DE7A}"/>
                </a:ext>
              </a:extLst>
            </p:cNvPr>
            <p:cNvPicPr/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590975" y="2304424"/>
              <a:ext cx="4464284" cy="295357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24E700B-1029-4859-AFA5-2B8FD421BCC1}"/>
                </a:ext>
              </a:extLst>
            </p:cNvPr>
            <p:cNvSpPr/>
            <p:nvPr/>
          </p:nvSpPr>
          <p:spPr>
            <a:xfrm>
              <a:off x="6796216" y="2360141"/>
              <a:ext cx="1196112" cy="364524"/>
            </a:xfrm>
            <a:prstGeom prst="rect">
              <a:avLst/>
            </a:prstGeom>
            <a:solidFill>
              <a:srgbClr val="0C1111"/>
            </a:solidFill>
            <a:ln>
              <a:solidFill>
                <a:srgbClr val="0C11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Oval 22" descr="Beige oval">
            <a:extLst>
              <a:ext uri="{FF2B5EF4-FFF2-40B4-BE49-F238E27FC236}">
                <a16:creationId xmlns:a16="http://schemas.microsoft.com/office/drawing/2014/main" id="{433945EE-A7C1-410E-BF29-F5CEA2F4F576}"/>
              </a:ext>
            </a:extLst>
          </p:cNvPr>
          <p:cNvSpPr/>
          <p:nvPr/>
        </p:nvSpPr>
        <p:spPr>
          <a:xfrm>
            <a:off x="11562237" y="6227432"/>
            <a:ext cx="266400" cy="266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D8AA6DB-EBDB-4269-B4E5-AD059714C629}"/>
              </a:ext>
            </a:extLst>
          </p:cNvPr>
          <p:cNvSpPr>
            <a:spLocks noGrp="1"/>
          </p:cNvSpPr>
          <p:nvPr>
            <p:ph sz="half" idx="15"/>
          </p:nvPr>
        </p:nvSpPr>
        <p:spPr bwMode="white">
          <a:xfrm>
            <a:off x="8479503" y="1690689"/>
            <a:ext cx="2983732" cy="1922438"/>
          </a:xfrm>
        </p:spPr>
        <p:txBody>
          <a:bodyPr>
            <a:noAutofit/>
          </a:bodyPr>
          <a:lstStyle/>
          <a:p>
            <a:pPr marL="12700">
              <a:lnSpc>
                <a:spcPct val="120000"/>
              </a:lnSpc>
              <a:spcBef>
                <a:spcPts val="100"/>
              </a:spcBef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Look at time allocations for hubs and review</a:t>
            </a:r>
          </a:p>
          <a:p>
            <a:pPr marL="12700">
              <a:lnSpc>
                <a:spcPct val="120000"/>
              </a:lnSpc>
              <a:spcBef>
                <a:spcPts val="100"/>
              </a:spcBef>
            </a:pPr>
            <a:endParaRPr lang="en-US" sz="1400" i="1" spc="-15" dirty="0">
              <a:solidFill>
                <a:schemeClr val="bg2">
                  <a:lumMod val="20000"/>
                  <a:lumOff val="80000"/>
                </a:schemeClr>
              </a:solidFill>
              <a:cs typeface="Arial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AF9D9A5-149E-4118-AAE3-8EF91B9C5B7D}"/>
              </a:ext>
            </a:extLst>
          </p:cNvPr>
          <p:cNvSpPr>
            <a:spLocks noGrp="1"/>
          </p:cNvSpPr>
          <p:nvPr>
            <p:ph sz="half" idx="14"/>
          </p:nvPr>
        </p:nvSpPr>
        <p:spPr bwMode="white">
          <a:xfrm>
            <a:off x="4843363" y="1702826"/>
            <a:ext cx="3148965" cy="1922438"/>
          </a:xfrm>
        </p:spPr>
        <p:txBody>
          <a:bodyPr>
            <a:noAutofit/>
          </a:bodyPr>
          <a:lstStyle/>
          <a:p>
            <a:pPr marL="12700">
              <a:lnSpc>
                <a:spcPct val="120000"/>
              </a:lnSpc>
              <a:spcBef>
                <a:spcPts val="100"/>
              </a:spcBef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Compare this with local maps</a:t>
            </a:r>
          </a:p>
          <a:p>
            <a:pPr marL="12700">
              <a:lnSpc>
                <a:spcPct val="120000"/>
              </a:lnSpc>
              <a:spcBef>
                <a:spcPts val="100"/>
              </a:spcBef>
            </a:pPr>
            <a:endParaRPr lang="en-US" sz="1400" i="1" spc="-15" dirty="0">
              <a:solidFill>
                <a:schemeClr val="bg2">
                  <a:lumMod val="20000"/>
                  <a:lumOff val="80000"/>
                </a:schemeClr>
              </a:solidFill>
              <a:cs typeface="Arial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790A3AE-E658-426D-96CD-CB0614B74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BDEDF39-62EC-40AF-98F4-06A79F1F80F1}"/>
              </a:ext>
            </a:extLst>
          </p:cNvPr>
          <p:cNvSpPr>
            <a:spLocks noGrp="1"/>
          </p:cNvSpPr>
          <p:nvPr>
            <p:ph type="title"/>
          </p:nvPr>
        </p:nvSpPr>
        <p:spPr bwMode="ltGray">
          <a:xfrm>
            <a:off x="818028" y="365125"/>
            <a:ext cx="10515600" cy="1325563"/>
          </a:xfrm>
        </p:spPr>
        <p:txBody>
          <a:bodyPr/>
          <a:lstStyle/>
          <a:p>
            <a:r>
              <a:rPr lang="en-US" dirty="0"/>
              <a:t>Pre Planning 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3DC0E4E-6822-467C-96E3-77C667B41D2B}"/>
              </a:ext>
            </a:extLst>
          </p:cNvPr>
          <p:cNvSpPr>
            <a:spLocks noGrp="1"/>
          </p:cNvSpPr>
          <p:nvPr>
            <p:ph sz="half" idx="1"/>
          </p:nvPr>
        </p:nvSpPr>
        <p:spPr bwMode="white">
          <a:xfrm>
            <a:off x="1337076" y="1702825"/>
            <a:ext cx="3148965" cy="2146629"/>
          </a:xfrm>
        </p:spPr>
        <p:txBody>
          <a:bodyPr>
            <a:noAutofit/>
          </a:bodyPr>
          <a:lstStyle/>
          <a:p>
            <a:pPr marR="5080">
              <a:lnSpc>
                <a:spcPct val="120000"/>
              </a:lnSpc>
              <a:spcBef>
                <a:spcPts val="600"/>
              </a:spcBef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Study Ironman bike and cycle course</a:t>
            </a:r>
          </a:p>
          <a:p>
            <a:pPr marR="5080">
              <a:lnSpc>
                <a:spcPct val="120000"/>
              </a:lnSpc>
              <a:spcBef>
                <a:spcPts val="600"/>
              </a:spcBef>
            </a:pPr>
            <a:endParaRPr lang="en-US" sz="1800" i="1" spc="-15" dirty="0">
              <a:solidFill>
                <a:schemeClr val="bg2">
                  <a:lumMod val="20000"/>
                  <a:lumOff val="80000"/>
                </a:schemeClr>
              </a:solidFill>
              <a:cs typeface="Arial"/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BCC020E-50A1-4B26-95EE-F180516D8BD8}"/>
              </a:ext>
            </a:extLst>
          </p:cNvPr>
          <p:cNvSpPr>
            <a:spLocks noGrp="1"/>
          </p:cNvSpPr>
          <p:nvPr>
            <p:ph sz="half" idx="16"/>
          </p:nvPr>
        </p:nvSpPr>
        <p:spPr bwMode="white">
          <a:xfrm>
            <a:off x="8754467" y="5381568"/>
            <a:ext cx="3714433" cy="1922438"/>
          </a:xfrm>
        </p:spPr>
        <p:txBody>
          <a:bodyPr>
            <a:noAutofit/>
          </a:bodyPr>
          <a:lstStyle/>
          <a:p>
            <a:pPr marL="12700">
              <a:lnSpc>
                <a:spcPct val="120000"/>
              </a:lnSpc>
              <a:spcBef>
                <a:spcPts val="100"/>
              </a:spcBef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Final hub locations</a:t>
            </a:r>
            <a:endParaRPr lang="en-GB" sz="1400" i="1" spc="-15" dirty="0">
              <a:solidFill>
                <a:schemeClr val="bg1"/>
              </a:solidFill>
              <a:latin typeface="Calibri" panose="020F0502020204030204" pitchFamily="34" charset="0"/>
              <a:cs typeface="Arial"/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72176240-9D71-46A9-959A-FFCF84DC04A3}"/>
              </a:ext>
            </a:extLst>
          </p:cNvPr>
          <p:cNvSpPr>
            <a:spLocks noGrp="1"/>
          </p:cNvSpPr>
          <p:nvPr>
            <p:ph sz="half" idx="17"/>
          </p:nvPr>
        </p:nvSpPr>
        <p:spPr bwMode="white">
          <a:xfrm>
            <a:off x="4793838" y="5438946"/>
            <a:ext cx="3148964" cy="1922438"/>
          </a:xfrm>
        </p:spPr>
        <p:txBody>
          <a:bodyPr>
            <a:noAutofit/>
          </a:bodyPr>
          <a:lstStyle/>
          <a:p>
            <a:pPr marL="12700">
              <a:lnSpc>
                <a:spcPct val="120000"/>
              </a:lnSpc>
              <a:spcBef>
                <a:spcPts val="100"/>
              </a:spcBef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Locate suitable venues within locations to hold hub</a:t>
            </a:r>
            <a:endParaRPr lang="en-US" sz="1400" i="1" spc="-15" dirty="0">
              <a:solidFill>
                <a:schemeClr val="bg1"/>
              </a:solidFill>
              <a:latin typeface="Calibri" panose="020F0502020204030204" pitchFamily="34" charset="0"/>
              <a:cs typeface="Arial"/>
            </a:endParaRP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77C0FED8-C734-4A93-8023-C7053E036A1E}"/>
              </a:ext>
            </a:extLst>
          </p:cNvPr>
          <p:cNvSpPr>
            <a:spLocks noGrp="1"/>
          </p:cNvSpPr>
          <p:nvPr>
            <p:ph sz="half" idx="18"/>
          </p:nvPr>
        </p:nvSpPr>
        <p:spPr bwMode="white">
          <a:xfrm>
            <a:off x="1196834" y="5454020"/>
            <a:ext cx="3038404" cy="237797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Original number of locations reviewed and reduced due to time limitations and costs for hub events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endParaRPr lang="en-US" dirty="0"/>
          </a:p>
        </p:txBody>
      </p:sp>
      <p:pic>
        <p:nvPicPr>
          <p:cNvPr id="36" name="Picture Placeholder 35" descr="Check icon">
            <a:extLst>
              <a:ext uri="{FF2B5EF4-FFF2-40B4-BE49-F238E27FC236}">
                <a16:creationId xmlns:a16="http://schemas.microsoft.com/office/drawing/2014/main" id="{1A9D8BC9-CF04-4A6C-89E6-E6A18D7419F0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white">
          <a:xfrm>
            <a:off x="838200" y="1679575"/>
            <a:ext cx="576000" cy="576000"/>
          </a:xfrm>
        </p:spPr>
      </p:pic>
      <p:pic>
        <p:nvPicPr>
          <p:cNvPr id="38" name="Picture Placeholder 37" descr="Check icon">
            <a:extLst>
              <a:ext uri="{FF2B5EF4-FFF2-40B4-BE49-F238E27FC236}">
                <a16:creationId xmlns:a16="http://schemas.microsoft.com/office/drawing/2014/main" id="{D15B4FC9-0788-4E4C-9F5A-FCFAF69E7E7F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white">
          <a:xfrm>
            <a:off x="4378157" y="1679575"/>
            <a:ext cx="576000" cy="576000"/>
          </a:xfrm>
        </p:spPr>
      </p:pic>
      <p:pic>
        <p:nvPicPr>
          <p:cNvPr id="40" name="Picture Placeholder 39" descr="Check icon">
            <a:extLst>
              <a:ext uri="{FF2B5EF4-FFF2-40B4-BE49-F238E27FC236}">
                <a16:creationId xmlns:a16="http://schemas.microsoft.com/office/drawing/2014/main" id="{250F553C-3E38-47E0-8A58-2967D756991D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white">
          <a:xfrm>
            <a:off x="8015029" y="1679575"/>
            <a:ext cx="576000" cy="576000"/>
          </a:xfrm>
        </p:spPr>
      </p:pic>
      <p:pic>
        <p:nvPicPr>
          <p:cNvPr id="34" name="Picture Placeholder 33" descr="Check icon">
            <a:extLst>
              <a:ext uri="{FF2B5EF4-FFF2-40B4-BE49-F238E27FC236}">
                <a16:creationId xmlns:a16="http://schemas.microsoft.com/office/drawing/2014/main" id="{EA6876F1-58FD-4237-BE75-C15655445FE1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white">
          <a:xfrm>
            <a:off x="697957" y="5396644"/>
            <a:ext cx="576000" cy="576000"/>
          </a:xfrm>
        </p:spPr>
      </p:pic>
      <p:pic>
        <p:nvPicPr>
          <p:cNvPr id="42" name="Picture Placeholder 41" descr="Check icon">
            <a:extLst>
              <a:ext uri="{FF2B5EF4-FFF2-40B4-BE49-F238E27FC236}">
                <a16:creationId xmlns:a16="http://schemas.microsoft.com/office/drawing/2014/main" id="{C9B2F2DF-F5C3-47DD-B3B0-43E328A2AAAB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white">
          <a:xfrm>
            <a:off x="8235781" y="5306849"/>
            <a:ext cx="576000" cy="576000"/>
          </a:xfrm>
        </p:spPr>
      </p:pic>
      <p:sp>
        <p:nvSpPr>
          <p:cNvPr id="24" name="object 5" descr="Beige rectangle">
            <a:extLst>
              <a:ext uri="{FF2B5EF4-FFF2-40B4-BE49-F238E27FC236}">
                <a16:creationId xmlns:a16="http://schemas.microsoft.com/office/drawing/2014/main" id="{73ED10AC-D04B-401B-A6A1-6069912D1664}"/>
              </a:ext>
            </a:extLst>
          </p:cNvPr>
          <p:cNvSpPr/>
          <p:nvPr/>
        </p:nvSpPr>
        <p:spPr bwMode="ltGray">
          <a:xfrm>
            <a:off x="929705" y="1339122"/>
            <a:ext cx="3060000" cy="0"/>
          </a:xfrm>
          <a:custGeom>
            <a:avLst/>
            <a:gdLst/>
            <a:ahLst/>
            <a:cxnLst/>
            <a:rect l="l" t="t" r="r" b="b"/>
            <a:pathLst>
              <a:path w="3931920">
                <a:moveTo>
                  <a:pt x="0" y="0"/>
                </a:moveTo>
                <a:lnTo>
                  <a:pt x="3931920" y="0"/>
                </a:lnTo>
              </a:path>
            </a:pathLst>
          </a:custGeom>
          <a:ln w="54864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pic>
        <p:nvPicPr>
          <p:cNvPr id="32" name="Picture Placeholder 31" descr="Check icon">
            <a:extLst>
              <a:ext uri="{FF2B5EF4-FFF2-40B4-BE49-F238E27FC236}">
                <a16:creationId xmlns:a16="http://schemas.microsoft.com/office/drawing/2014/main" id="{6054A700-8461-40AD-8429-6C9F6EEEEC4C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white">
          <a:xfrm>
            <a:off x="4328631" y="5381568"/>
            <a:ext cx="576000" cy="576000"/>
          </a:xfrm>
        </p:spPr>
      </p:pic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6E18D273-3DA0-4523-8CE2-A597BB5E71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03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719"/>
    </mc:Choice>
    <mc:Fallback xmlns="">
      <p:transition spd="slow" advTm="126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 descr="An island in the middle of a body of water&#10;&#10;Description automatically generated">
            <a:extLst>
              <a:ext uri="{FF2B5EF4-FFF2-40B4-BE49-F238E27FC236}">
                <a16:creationId xmlns:a16="http://schemas.microsoft.com/office/drawing/2014/main" id="{3CDEED3C-9510-406E-BDC6-7E98905D281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2" name="object 3" descr="Blue rectangle">
            <a:extLst>
              <a:ext uri="{FF2B5EF4-FFF2-40B4-BE49-F238E27FC236}">
                <a16:creationId xmlns:a16="http://schemas.microsoft.com/office/drawing/2014/main" id="{CDEEA71D-C3B3-45BB-A776-D17D92A58127}"/>
              </a:ext>
            </a:extLst>
          </p:cNvPr>
          <p:cNvSpPr/>
          <p:nvPr/>
        </p:nvSpPr>
        <p:spPr>
          <a:xfrm>
            <a:off x="0" y="3115389"/>
            <a:ext cx="12189600" cy="3742611"/>
          </a:xfrm>
          <a:custGeom>
            <a:avLst/>
            <a:gdLst/>
            <a:ahLst/>
            <a:cxnLst/>
            <a:rect l="l" t="t" r="r" b="b"/>
            <a:pathLst>
              <a:path w="12189460" h="6858000">
                <a:moveTo>
                  <a:pt x="0" y="6858000"/>
                </a:moveTo>
                <a:lnTo>
                  <a:pt x="12188952" y="68580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13" name="Oval 12" descr="Beige oval">
            <a:extLst>
              <a:ext uri="{FF2B5EF4-FFF2-40B4-BE49-F238E27FC236}">
                <a16:creationId xmlns:a16="http://schemas.microsoft.com/office/drawing/2014/main" id="{F336552F-CA64-452F-9BD8-01334388BFF5}"/>
              </a:ext>
            </a:extLst>
          </p:cNvPr>
          <p:cNvSpPr/>
          <p:nvPr/>
        </p:nvSpPr>
        <p:spPr>
          <a:xfrm>
            <a:off x="11562237" y="6227432"/>
            <a:ext cx="266400" cy="266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9ADB42F-AE48-4323-897F-DB5A083BD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68" y="365125"/>
            <a:ext cx="10515600" cy="1325563"/>
          </a:xfrm>
        </p:spPr>
        <p:txBody>
          <a:bodyPr/>
          <a:lstStyle/>
          <a:p>
            <a:r>
              <a:rPr lang="en-US" dirty="0"/>
              <a:t>Set –up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3C1E99-672F-46AE-BB08-DD22B0928366}"/>
              </a:ext>
            </a:extLst>
          </p:cNvPr>
          <p:cNvSpPr>
            <a:spLocks noGrp="1"/>
          </p:cNvSpPr>
          <p:nvPr>
            <p:ph type="body" idx="1"/>
          </p:nvPr>
        </p:nvSpPr>
        <p:spPr bwMode="white">
          <a:xfrm>
            <a:off x="2153349" y="1985963"/>
            <a:ext cx="3789362" cy="823912"/>
          </a:xfrm>
        </p:spPr>
        <p:txBody>
          <a:bodyPr/>
          <a:lstStyle/>
          <a:p>
            <a:r>
              <a:rPr lang="en-US" dirty="0"/>
              <a:t>Hub Set-up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8A73375-FA03-4191-8AD5-B40CD9B59B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white"/>
        <p:txBody>
          <a:bodyPr/>
          <a:lstStyle/>
          <a:p>
            <a:r>
              <a:rPr lang="en-US" dirty="0"/>
              <a:t> Rugby club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8F7FB6B-EAC9-40F7-9522-61A8D53EF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smtClean="0"/>
              <a:t>5</a:t>
            </a:fld>
            <a:endParaRPr lang="en-US" dirty="0"/>
          </a:p>
        </p:txBody>
      </p:sp>
      <p:sp>
        <p:nvSpPr>
          <p:cNvPr id="9" name="object 5" descr="Beige rectangle">
            <a:extLst>
              <a:ext uri="{FF2B5EF4-FFF2-40B4-BE49-F238E27FC236}">
                <a16:creationId xmlns:a16="http://schemas.microsoft.com/office/drawing/2014/main" id="{890F7762-BD37-4D33-9F80-1DA07B5E172E}"/>
              </a:ext>
            </a:extLst>
          </p:cNvPr>
          <p:cNvSpPr/>
          <p:nvPr/>
        </p:nvSpPr>
        <p:spPr>
          <a:xfrm>
            <a:off x="915637" y="1346384"/>
            <a:ext cx="3672000" cy="0"/>
          </a:xfrm>
          <a:custGeom>
            <a:avLst/>
            <a:gdLst/>
            <a:ahLst/>
            <a:cxnLst/>
            <a:rect l="l" t="t" r="r" b="b"/>
            <a:pathLst>
              <a:path w="3931920">
                <a:moveTo>
                  <a:pt x="0" y="0"/>
                </a:moveTo>
                <a:lnTo>
                  <a:pt x="3931920" y="0"/>
                </a:lnTo>
              </a:path>
            </a:pathLst>
          </a:custGeom>
          <a:ln w="54864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076D716-CB36-4178-9679-57D4155EF1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66BE983-2C58-49AB-BDEC-C7371DD82C31}"/>
              </a:ext>
            </a:extLst>
          </p:cNvPr>
          <p:cNvSpPr txBox="1"/>
          <p:nvPr/>
        </p:nvSpPr>
        <p:spPr>
          <a:xfrm>
            <a:off x="307209" y="3353554"/>
            <a:ext cx="58649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Timetable for Hub Set up: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 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For setting up hubs at all destinations: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 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10.00 a.m. arrival and set up of bouncy castle and face painting station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12.00 p.m. start of hub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16.00 p.m. hub closes and take down commences.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 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This timetable will apply to all hubs on the route.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0EAF4B-FF12-43DE-9B99-63FB2EDB8E74}"/>
              </a:ext>
            </a:extLst>
          </p:cNvPr>
          <p:cNvSpPr/>
          <p:nvPr/>
        </p:nvSpPr>
        <p:spPr>
          <a:xfrm>
            <a:off x="5788791" y="3224454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9.00 a.m. Set up room with Ironman themed décor and banner.</a:t>
            </a:r>
          </a:p>
          <a:p>
            <a:pPr lvl="0"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11.00 a.m.  Food Vans scheduled to arrive and set u</a:t>
            </a:r>
          </a:p>
          <a:p>
            <a:pPr lvl="0"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11.15 a.m. Photo booth arrive and set up</a:t>
            </a:r>
          </a:p>
          <a:p>
            <a:pPr lvl="0"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11.30 a.m.  Cake schedule arrive at the Rugby club</a:t>
            </a:r>
          </a:p>
          <a:p>
            <a:pPr lvl="0"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12.00 p.m. Doors open to receive first volunteer guests.</a:t>
            </a:r>
          </a:p>
          <a:p>
            <a:pPr lvl="0"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Throughout the day volunteers can arrive at their leisure to enjoy entertainment and food</a:t>
            </a:r>
          </a:p>
          <a:p>
            <a:pPr lvl="0"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8..30 p.m. Food vans and photo booth vacate premises and take down commences, to be out of club by 9.30 p.m.</a:t>
            </a:r>
          </a:p>
        </p:txBody>
      </p:sp>
    </p:spTree>
    <p:extLst>
      <p:ext uri="{BB962C8B-B14F-4D97-AF65-F5344CB8AC3E}">
        <p14:creationId xmlns:p14="http://schemas.microsoft.com/office/powerpoint/2010/main" val="332701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26"/>
    </mc:Choice>
    <mc:Fallback xmlns="">
      <p:transition spd="slow" advTm="44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group of people walking in front of a crowd&#10;&#10;Description automatically generated">
            <a:extLst>
              <a:ext uri="{FF2B5EF4-FFF2-40B4-BE49-F238E27FC236}">
                <a16:creationId xmlns:a16="http://schemas.microsoft.com/office/drawing/2014/main" id="{BF9E512D-8F91-4532-BD1C-3CBE592DE564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12225338" cy="6858000"/>
          </a:xfrm>
        </p:spPr>
      </p:pic>
      <p:sp>
        <p:nvSpPr>
          <p:cNvPr id="35" name="object 3" descr="Blue rectangle">
            <a:extLst>
              <a:ext uri="{FF2B5EF4-FFF2-40B4-BE49-F238E27FC236}">
                <a16:creationId xmlns:a16="http://schemas.microsoft.com/office/drawing/2014/main" id="{9206F938-D64B-410D-BE2D-847D78F81E42}"/>
              </a:ext>
            </a:extLst>
          </p:cNvPr>
          <p:cNvSpPr/>
          <p:nvPr/>
        </p:nvSpPr>
        <p:spPr>
          <a:xfrm>
            <a:off x="0" y="-11841"/>
            <a:ext cx="12351947" cy="6858000"/>
          </a:xfrm>
          <a:custGeom>
            <a:avLst/>
            <a:gdLst/>
            <a:ahLst/>
            <a:cxnLst/>
            <a:rect l="l" t="t" r="r" b="b"/>
            <a:pathLst>
              <a:path w="12189460" h="6858000">
                <a:moveTo>
                  <a:pt x="0" y="6858000"/>
                </a:moveTo>
                <a:lnTo>
                  <a:pt x="12188952" y="68580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9999"/>
            </a:schemeClr>
          </a:solid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48" name="Oval 47" descr="Beige oval">
            <a:extLst>
              <a:ext uri="{FF2B5EF4-FFF2-40B4-BE49-F238E27FC236}">
                <a16:creationId xmlns:a16="http://schemas.microsoft.com/office/drawing/2014/main" id="{7799BEE8-A94D-443E-9846-2D1F32C57944}"/>
              </a:ext>
            </a:extLst>
          </p:cNvPr>
          <p:cNvSpPr/>
          <p:nvPr/>
        </p:nvSpPr>
        <p:spPr>
          <a:xfrm>
            <a:off x="11562237" y="6227432"/>
            <a:ext cx="266400" cy="266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 descr="Blue rectangle">
            <a:extLst>
              <a:ext uri="{FF2B5EF4-FFF2-40B4-BE49-F238E27FC236}">
                <a16:creationId xmlns:a16="http://schemas.microsoft.com/office/drawing/2014/main" id="{B743B096-6BB3-4330-9D5B-22EEBAF87BEE}"/>
              </a:ext>
            </a:extLst>
          </p:cNvPr>
          <p:cNvSpPr/>
          <p:nvPr/>
        </p:nvSpPr>
        <p:spPr>
          <a:xfrm>
            <a:off x="0" y="2770632"/>
            <a:ext cx="12192000" cy="1316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 descr="Blue circle">
            <a:extLst>
              <a:ext uri="{FF2B5EF4-FFF2-40B4-BE49-F238E27FC236}">
                <a16:creationId xmlns:a16="http://schemas.microsoft.com/office/drawing/2014/main" id="{48354ED0-9392-4301-B2D6-A5335876F77D}"/>
              </a:ext>
            </a:extLst>
          </p:cNvPr>
          <p:cNvSpPr/>
          <p:nvPr/>
        </p:nvSpPr>
        <p:spPr>
          <a:xfrm>
            <a:off x="1557528" y="2004364"/>
            <a:ext cx="2843784" cy="2843784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 descr="Blue circle">
            <a:extLst>
              <a:ext uri="{FF2B5EF4-FFF2-40B4-BE49-F238E27FC236}">
                <a16:creationId xmlns:a16="http://schemas.microsoft.com/office/drawing/2014/main" id="{0AD89AAC-7A26-4BF6-8BF7-D301C467BE24}"/>
              </a:ext>
            </a:extLst>
          </p:cNvPr>
          <p:cNvSpPr/>
          <p:nvPr/>
        </p:nvSpPr>
        <p:spPr>
          <a:xfrm>
            <a:off x="7790688" y="1981199"/>
            <a:ext cx="2843784" cy="2843784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CE755E-A3DE-48FA-953D-4B2CFF013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58CBCC-46BE-4654-9B01-07B35CF17C32}"/>
              </a:ext>
            </a:extLst>
          </p:cNvPr>
          <p:cNvSpPr>
            <a:spLocks noGrp="1"/>
          </p:cNvSpPr>
          <p:nvPr>
            <p:ph type="title"/>
          </p:nvPr>
        </p:nvSpPr>
        <p:spPr bwMode="ltGray"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THE TEAM 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D70BF709-D6E1-4AFF-A538-E9F7D1A452C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 bwMode="white"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Stewards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1600" i="1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8CE3A891-B3D6-4B07-A0B9-8F86A9EE588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 bwMode="white">
          <a:xfrm>
            <a:off x="4745831" y="5628583"/>
            <a:ext cx="2700338" cy="73818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Local Authorities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1600" i="1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C7D8CB18-31C2-421A-B086-BCC239E2F5A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 bwMode="white"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Local Businesses</a:t>
            </a:r>
            <a:endParaRPr lang="en-US" sz="1600" i="1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49" name="object 6" descr="Beige rectangle">
            <a:extLst>
              <a:ext uri="{FF2B5EF4-FFF2-40B4-BE49-F238E27FC236}">
                <a16:creationId xmlns:a16="http://schemas.microsoft.com/office/drawing/2014/main" id="{E67B2D0F-2920-4165-BC82-05237362DABB}"/>
              </a:ext>
            </a:extLst>
          </p:cNvPr>
          <p:cNvSpPr/>
          <p:nvPr/>
        </p:nvSpPr>
        <p:spPr bwMode="ltGray">
          <a:xfrm>
            <a:off x="957251" y="1352776"/>
            <a:ext cx="2124000" cy="0"/>
          </a:xfrm>
          <a:custGeom>
            <a:avLst/>
            <a:gdLst/>
            <a:ahLst/>
            <a:cxnLst/>
            <a:rect l="l" t="t" r="r" b="b"/>
            <a:pathLst>
              <a:path w="1934210">
                <a:moveTo>
                  <a:pt x="0" y="0"/>
                </a:moveTo>
                <a:lnTo>
                  <a:pt x="1933600" y="0"/>
                </a:lnTo>
              </a:path>
            </a:pathLst>
          </a:custGeom>
          <a:ln w="54863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pic>
        <p:nvPicPr>
          <p:cNvPr id="10" name="Picture Placeholder 9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AA0DCEE4-2611-4068-95A7-F61B72B1309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9" name="Oval 28" descr="Beige circle">
            <a:extLst>
              <a:ext uri="{FF2B5EF4-FFF2-40B4-BE49-F238E27FC236}">
                <a16:creationId xmlns:a16="http://schemas.microsoft.com/office/drawing/2014/main" id="{23AE393F-46ED-4451-AACA-7EC20B0EE16F}"/>
              </a:ext>
            </a:extLst>
          </p:cNvPr>
          <p:cNvSpPr/>
          <p:nvPr/>
        </p:nvSpPr>
        <p:spPr>
          <a:xfrm>
            <a:off x="4111752" y="1544325"/>
            <a:ext cx="3968496" cy="3967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Placeholder 11" descr="A group of people standing in front of a bus&#10;&#10;Description automatically generated">
            <a:extLst>
              <a:ext uri="{FF2B5EF4-FFF2-40B4-BE49-F238E27FC236}">
                <a16:creationId xmlns:a16="http://schemas.microsoft.com/office/drawing/2014/main" id="{34A7925D-01C9-496F-A101-BF130E31A99A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4" name="Picture Placeholder 13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ACC4646A-A75D-4566-B566-CA7DAD7D44CE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27AFF85-C3EC-43F6-80F3-C391C3EF25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0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38"/>
    </mc:Choice>
    <mc:Fallback xmlns="">
      <p:transition spd="slow" advTm="40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5B371-F992-4547-B936-23F16F448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444" y="417362"/>
            <a:ext cx="3932237" cy="1302111"/>
          </a:xfrm>
        </p:spPr>
        <p:txBody>
          <a:bodyPr/>
          <a:lstStyle/>
          <a:p>
            <a:r>
              <a:rPr lang="en-US" dirty="0"/>
              <a:t>COMMUNITY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07B54-E3ED-4BBF-91BB-9F611C440199}"/>
              </a:ext>
            </a:extLst>
          </p:cNvPr>
          <p:cNvSpPr>
            <a:spLocks noGrp="1"/>
          </p:cNvSpPr>
          <p:nvPr>
            <p:ph type="body" sz="half" idx="2"/>
          </p:nvPr>
        </p:nvSpPr>
        <p:spPr bwMode="ltGray">
          <a:xfrm>
            <a:off x="7055714" y="1769168"/>
            <a:ext cx="4531709" cy="143123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425"/>
              </a:spcBef>
            </a:pPr>
            <a:r>
              <a:rPr lang="en-US" sz="22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C89DD8-AB5B-4556-B381-45F1AC070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smtClean="0"/>
              <a:t>7</a:t>
            </a:fld>
            <a:endParaRPr lang="en-US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CD8DFC9-E679-43B6-94BA-67756E397A1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837493"/>
            <a:ext cx="5303520" cy="2736901"/>
          </a:xfrm>
        </p:spPr>
      </p:pic>
      <p:pic>
        <p:nvPicPr>
          <p:cNvPr id="15" name="Picture Placeholder 14" descr="Check icon">
            <a:extLst>
              <a:ext uri="{FF2B5EF4-FFF2-40B4-BE49-F238E27FC236}">
                <a16:creationId xmlns:a16="http://schemas.microsoft.com/office/drawing/2014/main" id="{2BB6FD49-92B0-4DC9-AC1D-17947DECCCB8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6444981" y="1247624"/>
            <a:ext cx="576000" cy="576000"/>
          </a:xfrm>
        </p:spPr>
      </p:pic>
      <p:pic>
        <p:nvPicPr>
          <p:cNvPr id="17" name="Picture Placeholder 16" descr="Check icon">
            <a:extLst>
              <a:ext uri="{FF2B5EF4-FFF2-40B4-BE49-F238E27FC236}">
                <a16:creationId xmlns:a16="http://schemas.microsoft.com/office/drawing/2014/main" id="{B35AF671-FB05-4C5C-AD79-E7C03FDFC8C4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6481239" y="3044476"/>
            <a:ext cx="576000" cy="576001"/>
          </a:xfrm>
        </p:spPr>
      </p:pic>
      <p:pic>
        <p:nvPicPr>
          <p:cNvPr id="19" name="Picture Placeholder 18" descr="Check icon">
            <a:extLst>
              <a:ext uri="{FF2B5EF4-FFF2-40B4-BE49-F238E27FC236}">
                <a16:creationId xmlns:a16="http://schemas.microsoft.com/office/drawing/2014/main" id="{D0EA9FF8-E112-4BA0-B552-7EC47F10324A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6479714" y="4421254"/>
            <a:ext cx="576000" cy="576001"/>
          </a:xfrm>
        </p:spPr>
      </p:pic>
      <p:sp>
        <p:nvSpPr>
          <p:cNvPr id="8" name="object 13" descr="Beige rectangle">
            <a:extLst>
              <a:ext uri="{FF2B5EF4-FFF2-40B4-BE49-F238E27FC236}">
                <a16:creationId xmlns:a16="http://schemas.microsoft.com/office/drawing/2014/main" id="{DFB86A96-0959-48CB-911E-06E243290C23}"/>
              </a:ext>
            </a:extLst>
          </p:cNvPr>
          <p:cNvSpPr/>
          <p:nvPr/>
        </p:nvSpPr>
        <p:spPr>
          <a:xfrm>
            <a:off x="919594" y="1786728"/>
            <a:ext cx="3096000" cy="0"/>
          </a:xfrm>
          <a:custGeom>
            <a:avLst/>
            <a:gdLst/>
            <a:ahLst/>
            <a:cxnLst/>
            <a:rect l="l" t="t" r="r" b="b"/>
            <a:pathLst>
              <a:path w="2694304">
                <a:moveTo>
                  <a:pt x="0" y="0"/>
                </a:moveTo>
                <a:lnTo>
                  <a:pt x="2694127" y="0"/>
                </a:lnTo>
              </a:path>
            </a:pathLst>
          </a:custGeom>
          <a:ln w="54863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A9F72E-63C0-486B-8BB1-D6B4CFEBF08D}"/>
              </a:ext>
            </a:extLst>
          </p:cNvPr>
          <p:cNvSpPr/>
          <p:nvPr/>
        </p:nvSpPr>
        <p:spPr>
          <a:xfrm>
            <a:off x="7161068" y="1299118"/>
            <a:ext cx="5030931" cy="1669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Social participation is key in the communities for the development of tourism products (Jamal and Getz, 1995) </a:t>
            </a:r>
          </a:p>
          <a:p>
            <a:pPr>
              <a:lnSpc>
                <a:spcPct val="150000"/>
              </a:lnSpc>
            </a:pPr>
            <a:endParaRPr lang="en-US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0FE255-C47C-4366-BCFA-1A507313372C}"/>
              </a:ext>
            </a:extLst>
          </p:cNvPr>
          <p:cNvSpPr txBox="1"/>
          <p:nvPr/>
        </p:nvSpPr>
        <p:spPr>
          <a:xfrm>
            <a:off x="7161068" y="3200402"/>
            <a:ext cx="54066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Social, cultural, economic and environmental development (Laura Hemmings, 2018)</a:t>
            </a:r>
          </a:p>
          <a:p>
            <a:endParaRPr lang="en-GB" sz="1200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5C4447-F635-44ED-B9B6-FCE29530E6BE}"/>
              </a:ext>
            </a:extLst>
          </p:cNvPr>
          <p:cNvSpPr txBox="1"/>
          <p:nvPr/>
        </p:nvSpPr>
        <p:spPr>
          <a:xfrm>
            <a:off x="7161067" y="4472517"/>
            <a:ext cx="4894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Create an atmosphere and high spirit at the hubs and event 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10A4972-9913-412C-9672-FD0611A44F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14" name="Picture Placeholder 14" descr="Check icon">
            <a:extLst>
              <a:ext uri="{FF2B5EF4-FFF2-40B4-BE49-F238E27FC236}">
                <a16:creationId xmlns:a16="http://schemas.microsoft.com/office/drawing/2014/main" id="{A81172E7-6528-407A-9E66-6DB0496230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6444981" y="5456500"/>
            <a:ext cx="576000" cy="576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9302732-B119-4990-A377-28763BFDF01B}"/>
              </a:ext>
            </a:extLst>
          </p:cNvPr>
          <p:cNvSpPr txBox="1"/>
          <p:nvPr/>
        </p:nvSpPr>
        <p:spPr>
          <a:xfrm>
            <a:off x="7161067" y="5574394"/>
            <a:ext cx="3220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Increase in footfall numbers </a:t>
            </a:r>
          </a:p>
        </p:txBody>
      </p:sp>
    </p:spTree>
    <p:extLst>
      <p:ext uri="{BB962C8B-B14F-4D97-AF65-F5344CB8AC3E}">
        <p14:creationId xmlns:p14="http://schemas.microsoft.com/office/powerpoint/2010/main" val="301381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63"/>
    </mc:Choice>
    <mc:Fallback xmlns="">
      <p:transition spd="slow" advTm="57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4F70393-DF2F-4E1C-B173-6134D3AE61DB}"/>
              </a:ext>
            </a:extLst>
          </p:cNvPr>
          <p:cNvSpPr/>
          <p:nvPr/>
        </p:nvSpPr>
        <p:spPr>
          <a:xfrm>
            <a:off x="261815" y="1390976"/>
            <a:ext cx="5027637" cy="466965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6CC279E2-777D-45E9-9B45-654919D47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Catering</a:t>
            </a:r>
            <a:r>
              <a:rPr lang="en-US" dirty="0"/>
              <a:t> </a:t>
            </a:r>
          </a:p>
        </p:txBody>
      </p:sp>
      <p:pic>
        <p:nvPicPr>
          <p:cNvPr id="13" name="Picture 12" descr="A screenshot of a computer&#10;&#10;Description automatically generated">
            <a:extLst>
              <a:ext uri="{FF2B5EF4-FFF2-40B4-BE49-F238E27FC236}">
                <a16:creationId xmlns:a16="http://schemas.microsoft.com/office/drawing/2014/main" id="{CE60FC69-035E-44E9-940B-71139753FA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885" t="26579" r="10346" b="12020"/>
          <a:stretch/>
        </p:blipFill>
        <p:spPr>
          <a:xfrm>
            <a:off x="5436412" y="1726140"/>
            <a:ext cx="6172200" cy="3396195"/>
          </a:xfrm>
          <a:prstGeom prst="rect">
            <a:avLst/>
          </a:prstGeom>
          <a:noFill/>
        </p:spPr>
      </p:pic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19A12413-5D35-45A9-865B-8E423332F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343400" cy="38115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</a:rPr>
              <a:t>Modern food vans to provide food to cater to all preferences - £500 per van </a:t>
            </a:r>
          </a:p>
          <a:p>
            <a:pPr>
              <a:lnSpc>
                <a:spcPct val="150000"/>
              </a:lnSpc>
            </a:pPr>
            <a:endParaRPr lang="en-GB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</a:rPr>
              <a:t>Food voucher when registering as a volunteer</a:t>
            </a:r>
          </a:p>
          <a:p>
            <a:pPr>
              <a:lnSpc>
                <a:spcPct val="150000"/>
              </a:lnSpc>
            </a:pPr>
            <a:endParaRPr lang="en-GB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</a:rPr>
              <a:t>Celebration cakes to say thank you - £80 per cake </a:t>
            </a:r>
          </a:p>
          <a:p>
            <a:endParaRPr lang="en-GB" dirty="0">
              <a:latin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F748C56-38FB-4CCD-A7C3-BAE45A9BE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68844" y="6174902"/>
            <a:ext cx="357116" cy="3651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82EE24B5-652C-4DB5-B7C3-B5BBEC1280B1}" type="slidenum">
              <a:rPr lang="en-US" noProof="0" smtClean="0"/>
              <a:pPr>
                <a:spcAft>
                  <a:spcPts val="600"/>
                </a:spcAft>
              </a:pPr>
              <a:t>8</a:t>
            </a:fld>
            <a:endParaRPr lang="en-US" noProof="0"/>
          </a:p>
        </p:txBody>
      </p:sp>
      <p:pic>
        <p:nvPicPr>
          <p:cNvPr id="32" name="Audio 13">
            <a:hlinkClick r:id="" action="ppaction://media"/>
            <a:extLst>
              <a:ext uri="{FF2B5EF4-FFF2-40B4-BE49-F238E27FC236}">
                <a16:creationId xmlns:a16="http://schemas.microsoft.com/office/drawing/2014/main" id="{E6F340E6-B391-4DBC-9C26-F7BBCFB311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33" name="Picture Placeholder 14" descr="Check icon">
            <a:extLst>
              <a:ext uri="{FF2B5EF4-FFF2-40B4-BE49-F238E27FC236}">
                <a16:creationId xmlns:a16="http://schemas.microsoft.com/office/drawing/2014/main" id="{BD31A7E2-7CDA-49EE-B78C-FA72666DC3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278986" y="4425099"/>
            <a:ext cx="576000" cy="576000"/>
          </a:xfrm>
          <a:prstGeom prst="rect">
            <a:avLst/>
          </a:prstGeom>
        </p:spPr>
      </p:pic>
      <p:pic>
        <p:nvPicPr>
          <p:cNvPr id="34" name="Picture Placeholder 14" descr="Check icon">
            <a:extLst>
              <a:ext uri="{FF2B5EF4-FFF2-40B4-BE49-F238E27FC236}">
                <a16:creationId xmlns:a16="http://schemas.microsoft.com/office/drawing/2014/main" id="{E3C6F04E-5F5E-4DE0-B3FE-6E6D458550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284000" y="3365564"/>
            <a:ext cx="576000" cy="576000"/>
          </a:xfrm>
          <a:prstGeom prst="rect">
            <a:avLst/>
          </a:prstGeom>
        </p:spPr>
      </p:pic>
      <p:pic>
        <p:nvPicPr>
          <p:cNvPr id="35" name="Picture Placeholder 14" descr="Check icon">
            <a:extLst>
              <a:ext uri="{FF2B5EF4-FFF2-40B4-BE49-F238E27FC236}">
                <a16:creationId xmlns:a16="http://schemas.microsoft.com/office/drawing/2014/main" id="{E8558AD0-21A0-4F03-AA05-3A8D246F26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278986" y="2100660"/>
            <a:ext cx="576000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48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942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922E5-39DE-4389-AC10-A0B7B942B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ENTERTAINMENT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0ECAEF-A449-4805-A09D-56E1F970B73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Calibri" panose="020F0502020204030204" pitchFamily="34" charset="0"/>
              </a:rPr>
              <a:t>Entertainment will be provided between 12-8pm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FEE126-F2BE-4C10-BFAE-78D8ED084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9</a:t>
            </a:fld>
            <a:endParaRPr lang="en-US" noProof="0" dirty="0"/>
          </a:p>
        </p:txBody>
      </p:sp>
      <p:pic>
        <p:nvPicPr>
          <p:cNvPr id="7" name="Picture Placeholder 6" descr="A picture containing table, truck, food, desk&#10;&#10;Description automatically generated">
            <a:extLst>
              <a:ext uri="{FF2B5EF4-FFF2-40B4-BE49-F238E27FC236}">
                <a16:creationId xmlns:a16="http://schemas.microsoft.com/office/drawing/2014/main" id="{0B98D699-9CEA-432D-BCD3-60FE41649BC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" r="1331"/>
          <a:stretch>
            <a:fillRect/>
          </a:stretch>
        </p:blipFill>
        <p:spPr/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1FBAF7-E933-4BAC-A3D9-AAFBD4D552A9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7294250" y="2219338"/>
            <a:ext cx="4057961" cy="1431234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Calibri" panose="020F0502020204030204" pitchFamily="34" charset="0"/>
              </a:rPr>
              <a:t>Bouncy castle at the rugby club and hubs - £100 per bouncy castle, per day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992DCDA-1FA4-4618-A2F6-D12A7A3BC0B2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7294250" y="3254252"/>
            <a:ext cx="4057961" cy="1431234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Calibri" panose="020F0502020204030204" pitchFamily="34" charset="0"/>
              </a:rPr>
              <a:t>Photo booth entertainment provided by Pic &amp; Mix – family run business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8E86C7-98B8-4A0B-A7B0-AAD81257F102}"/>
              </a:ext>
            </a:extLst>
          </p:cNvPr>
          <p:cNvSpPr txBox="1"/>
          <p:nvPr/>
        </p:nvSpPr>
        <p:spPr>
          <a:xfrm>
            <a:off x="7294250" y="4307881"/>
            <a:ext cx="4057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</a:rPr>
              <a:t>Face painting by university volunteers </a:t>
            </a:r>
          </a:p>
        </p:txBody>
      </p:sp>
      <p:pic>
        <p:nvPicPr>
          <p:cNvPr id="12" name="Picture Placeholder 14" descr="Check icon">
            <a:extLst>
              <a:ext uri="{FF2B5EF4-FFF2-40B4-BE49-F238E27FC236}">
                <a16:creationId xmlns:a16="http://schemas.microsoft.com/office/drawing/2014/main" id="{FF4D8130-065E-45C7-BE50-F80A7EF02680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6511168" y="1192697"/>
            <a:ext cx="576000" cy="576000"/>
          </a:xfrm>
        </p:spPr>
      </p:pic>
      <p:pic>
        <p:nvPicPr>
          <p:cNvPr id="13" name="Picture Placeholder 14" descr="Check icon">
            <a:extLst>
              <a:ext uri="{FF2B5EF4-FFF2-40B4-BE49-F238E27FC236}">
                <a16:creationId xmlns:a16="http://schemas.microsoft.com/office/drawing/2014/main" id="{1D04FFE0-26B0-4ADF-B6AC-B966985A6A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6511168" y="2219338"/>
            <a:ext cx="576000" cy="576000"/>
          </a:xfrm>
          <a:prstGeom prst="rect">
            <a:avLst/>
          </a:prstGeom>
        </p:spPr>
      </p:pic>
      <p:pic>
        <p:nvPicPr>
          <p:cNvPr id="14" name="Picture Placeholder 14" descr="Check icon">
            <a:extLst>
              <a:ext uri="{FF2B5EF4-FFF2-40B4-BE49-F238E27FC236}">
                <a16:creationId xmlns:a16="http://schemas.microsoft.com/office/drawing/2014/main" id="{49BA5618-81EE-4AFA-ABF0-647C023FA1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6511168" y="3141000"/>
            <a:ext cx="576000" cy="576000"/>
          </a:xfrm>
          <a:prstGeom prst="rect">
            <a:avLst/>
          </a:prstGeom>
        </p:spPr>
      </p:pic>
      <p:pic>
        <p:nvPicPr>
          <p:cNvPr id="15" name="Picture Placeholder 14" descr="Check icon">
            <a:extLst>
              <a:ext uri="{FF2B5EF4-FFF2-40B4-BE49-F238E27FC236}">
                <a16:creationId xmlns:a16="http://schemas.microsoft.com/office/drawing/2014/main" id="{A4CDE8E1-35ED-453C-B3B7-655AE23DE1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6511168" y="4204547"/>
            <a:ext cx="576000" cy="5760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D3D895D-AA49-4E2F-800D-C6840BE25E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71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31"/>
    </mc:Choice>
    <mc:Fallback xmlns="">
      <p:transition spd="slow" advTm="112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group of people walking in front of a crowd&#10;&#10;Description automatically generated">
            <a:extLst>
              <a:ext uri="{FF2B5EF4-FFF2-40B4-BE49-F238E27FC236}">
                <a16:creationId xmlns:a16="http://schemas.microsoft.com/office/drawing/2014/main" id="{BF9E512D-8F91-4532-BD1C-3CBE592DE564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12225338" cy="6858000"/>
          </a:xfrm>
        </p:spPr>
      </p:pic>
      <p:sp>
        <p:nvSpPr>
          <p:cNvPr id="35" name="object 3" descr="Blue rectangle">
            <a:extLst>
              <a:ext uri="{FF2B5EF4-FFF2-40B4-BE49-F238E27FC236}">
                <a16:creationId xmlns:a16="http://schemas.microsoft.com/office/drawing/2014/main" id="{9206F938-D64B-410D-BE2D-847D78F81E42}"/>
              </a:ext>
            </a:extLst>
          </p:cNvPr>
          <p:cNvSpPr/>
          <p:nvPr/>
        </p:nvSpPr>
        <p:spPr>
          <a:xfrm>
            <a:off x="-79974" y="-2744"/>
            <a:ext cx="12351947" cy="6858000"/>
          </a:xfrm>
          <a:custGeom>
            <a:avLst/>
            <a:gdLst/>
            <a:ahLst/>
            <a:cxnLst/>
            <a:rect l="l" t="t" r="r" b="b"/>
            <a:pathLst>
              <a:path w="12189460" h="6858000">
                <a:moveTo>
                  <a:pt x="0" y="6858000"/>
                </a:moveTo>
                <a:lnTo>
                  <a:pt x="12188952" y="68580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9999"/>
            </a:schemeClr>
          </a:solid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48" name="Oval 47" descr="Beige oval">
            <a:extLst>
              <a:ext uri="{FF2B5EF4-FFF2-40B4-BE49-F238E27FC236}">
                <a16:creationId xmlns:a16="http://schemas.microsoft.com/office/drawing/2014/main" id="{7799BEE8-A94D-443E-9846-2D1F32C57944}"/>
              </a:ext>
            </a:extLst>
          </p:cNvPr>
          <p:cNvSpPr/>
          <p:nvPr/>
        </p:nvSpPr>
        <p:spPr>
          <a:xfrm>
            <a:off x="11562237" y="6227432"/>
            <a:ext cx="266400" cy="266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 descr="Blue rectangle">
            <a:extLst>
              <a:ext uri="{FF2B5EF4-FFF2-40B4-BE49-F238E27FC236}">
                <a16:creationId xmlns:a16="http://schemas.microsoft.com/office/drawing/2014/main" id="{B743B096-6BB3-4330-9D5B-22EEBAF87BEE}"/>
              </a:ext>
            </a:extLst>
          </p:cNvPr>
          <p:cNvSpPr/>
          <p:nvPr/>
        </p:nvSpPr>
        <p:spPr>
          <a:xfrm>
            <a:off x="0" y="2770632"/>
            <a:ext cx="12192000" cy="1316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 descr="Blue circle">
            <a:extLst>
              <a:ext uri="{FF2B5EF4-FFF2-40B4-BE49-F238E27FC236}">
                <a16:creationId xmlns:a16="http://schemas.microsoft.com/office/drawing/2014/main" id="{48354ED0-9392-4301-B2D6-A5335876F77D}"/>
              </a:ext>
            </a:extLst>
          </p:cNvPr>
          <p:cNvSpPr/>
          <p:nvPr/>
        </p:nvSpPr>
        <p:spPr>
          <a:xfrm>
            <a:off x="1557528" y="2004364"/>
            <a:ext cx="2843784" cy="2843784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 descr="Blue circle">
            <a:extLst>
              <a:ext uri="{FF2B5EF4-FFF2-40B4-BE49-F238E27FC236}">
                <a16:creationId xmlns:a16="http://schemas.microsoft.com/office/drawing/2014/main" id="{0AD89AAC-7A26-4BF6-8BF7-D301C467BE24}"/>
              </a:ext>
            </a:extLst>
          </p:cNvPr>
          <p:cNvSpPr/>
          <p:nvPr/>
        </p:nvSpPr>
        <p:spPr>
          <a:xfrm>
            <a:off x="7790688" y="1981199"/>
            <a:ext cx="2843784" cy="2843784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CE755E-A3DE-48FA-953D-4B2CFF013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58CBCC-46BE-4654-9B01-07B35CF17C32}"/>
              </a:ext>
            </a:extLst>
          </p:cNvPr>
          <p:cNvSpPr>
            <a:spLocks noGrp="1"/>
          </p:cNvSpPr>
          <p:nvPr>
            <p:ph type="title"/>
          </p:nvPr>
        </p:nvSpPr>
        <p:spPr bwMode="ltGray"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GIFTS 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D70BF709-D6E1-4AFF-A538-E9F7D1A452C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 bwMode="white"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UWTSD accessories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1600" i="1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8CE3A891-B3D6-4B07-A0B9-8F86A9EE588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 bwMode="white">
          <a:xfrm>
            <a:off x="4745831" y="5628583"/>
            <a:ext cx="2700338" cy="73818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Ironman Kit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1600" i="1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C7D8CB18-31C2-421A-B086-BCC239E2F5A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 bwMode="white"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i="1" dirty="0">
                <a:solidFill>
                  <a:schemeClr val="bg2"/>
                </a:solidFill>
                <a:latin typeface="+mn-lt"/>
              </a:rPr>
              <a:t>Food Vouchers </a:t>
            </a:r>
          </a:p>
        </p:txBody>
      </p:sp>
      <p:pic>
        <p:nvPicPr>
          <p:cNvPr id="6" name="Picture Placeholder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A6D2E317-4DEC-4053-AFBD-20C8581A970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25" name="Picture Placeholder 24" descr="A red and black text&#10;&#10;Description automatically generated">
            <a:extLst>
              <a:ext uri="{FF2B5EF4-FFF2-40B4-BE49-F238E27FC236}">
                <a16:creationId xmlns:a16="http://schemas.microsoft.com/office/drawing/2014/main" id="{21E5BC91-7F92-498F-A75B-6BD60401B891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9" name="Oval 28" descr="Beige circle">
            <a:extLst>
              <a:ext uri="{FF2B5EF4-FFF2-40B4-BE49-F238E27FC236}">
                <a16:creationId xmlns:a16="http://schemas.microsoft.com/office/drawing/2014/main" id="{23AE393F-46ED-4451-AACA-7EC20B0EE16F}"/>
              </a:ext>
            </a:extLst>
          </p:cNvPr>
          <p:cNvSpPr/>
          <p:nvPr/>
        </p:nvSpPr>
        <p:spPr>
          <a:xfrm>
            <a:off x="4111752" y="1544325"/>
            <a:ext cx="3968496" cy="3967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Placeholder 9" descr="A person wearing a black shirt&#10;&#10;Description automatically generated">
            <a:extLst>
              <a:ext uri="{FF2B5EF4-FFF2-40B4-BE49-F238E27FC236}">
                <a16:creationId xmlns:a16="http://schemas.microsoft.com/office/drawing/2014/main" id="{0B6F6442-EEDC-4F85-A86B-336475E7FE15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07A2D80-0DE0-4E49-81B9-6C2EB66C16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00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29"/>
    </mc:Choice>
    <mc:Fallback xmlns="">
      <p:transition spd="slow" advTm="98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Image result for morris bros tenby">
            <a:extLst>
              <a:ext uri="{FF2B5EF4-FFF2-40B4-BE49-F238E27FC236}">
                <a16:creationId xmlns:a16="http://schemas.microsoft.com/office/drawing/2014/main" id="{0651FA83-3DE1-4C6B-8B44-1719AE7E92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"/>
          <a:stretch/>
        </p:blipFill>
        <p:spPr bwMode="auto">
          <a:xfrm>
            <a:off x="4715734" y="3010486"/>
            <a:ext cx="6551700" cy="384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2" descr="Image result for Decathlon Sports Shop">
            <a:extLst>
              <a:ext uri="{FF2B5EF4-FFF2-40B4-BE49-F238E27FC236}">
                <a16:creationId xmlns:a16="http://schemas.microsoft.com/office/drawing/2014/main" id="{9E47B2FF-0D6A-41CD-AD6D-8A2C087CCD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" y="10"/>
            <a:ext cx="6682134" cy="3585412"/>
          </a:xfrm>
          <a:custGeom>
            <a:avLst/>
            <a:gdLst>
              <a:gd name="connsiteX0" fmla="*/ 0 w 7279913"/>
              <a:gd name="connsiteY0" fmla="*/ 0 h 3895335"/>
              <a:gd name="connsiteX1" fmla="*/ 7279913 w 7279913"/>
              <a:gd name="connsiteY1" fmla="*/ 0 h 3895335"/>
              <a:gd name="connsiteX2" fmla="*/ 7279913 w 7279913"/>
              <a:gd name="connsiteY2" fmla="*/ 3116976 h 3895335"/>
              <a:gd name="connsiteX3" fmla="*/ 5011287 w 7279913"/>
              <a:gd name="connsiteY3" fmla="*/ 3116976 h 3895335"/>
              <a:gd name="connsiteX4" fmla="*/ 5011287 w 7279913"/>
              <a:gd name="connsiteY4" fmla="*/ 3895335 h 3895335"/>
              <a:gd name="connsiteX5" fmla="*/ 0 w 7279913"/>
              <a:gd name="connsiteY5" fmla="*/ 3895335 h 3895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79913" h="3895335">
                <a:moveTo>
                  <a:pt x="0" y="0"/>
                </a:moveTo>
                <a:lnTo>
                  <a:pt x="7279913" y="0"/>
                </a:lnTo>
                <a:lnTo>
                  <a:pt x="7279913" y="3116976"/>
                </a:lnTo>
                <a:lnTo>
                  <a:pt x="5011287" y="3116976"/>
                </a:lnTo>
                <a:lnTo>
                  <a:pt x="5011287" y="3895335"/>
                </a:lnTo>
                <a:lnTo>
                  <a:pt x="0" y="389533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Image result for underground surf shop tenby">
            <a:extLst>
              <a:ext uri="{FF2B5EF4-FFF2-40B4-BE49-F238E27FC236}">
                <a16:creationId xmlns:a16="http://schemas.microsoft.com/office/drawing/2014/main" id="{EE96AFB8-DBD6-44D4-85ED-A59AF1A8B5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"/>
          <a:stretch/>
        </p:blipFill>
        <p:spPr bwMode="auto">
          <a:xfrm>
            <a:off x="6838625" y="-22547"/>
            <a:ext cx="4428809" cy="287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5A870F4-3168-42A3-B705-48740653BD78}"/>
              </a:ext>
            </a:extLst>
          </p:cNvPr>
          <p:cNvSpPr/>
          <p:nvPr/>
        </p:nvSpPr>
        <p:spPr>
          <a:xfrm>
            <a:off x="0" y="2322286"/>
            <a:ext cx="5239657" cy="453571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419E07-1148-4748-B494-21AA0B734A2F}"/>
              </a:ext>
            </a:extLst>
          </p:cNvPr>
          <p:cNvSpPr/>
          <p:nvPr/>
        </p:nvSpPr>
        <p:spPr>
          <a:xfrm>
            <a:off x="293088" y="3247562"/>
            <a:ext cx="6096000" cy="337335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Decathlon Sports Shop/Sports Clothing Tenby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Llewellyn Sports – Sporting Goods, Tenby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Kit Bag – Sporting Goods, Tenby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Morris Bros. Tenby – Outdoor Gear, Tenby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 err="1">
                <a:solidFill>
                  <a:schemeClr val="bg1"/>
                </a:solidFill>
              </a:rPr>
              <a:t>Brobike</a:t>
            </a:r>
            <a:r>
              <a:rPr lang="en-GB" b="1" dirty="0">
                <a:solidFill>
                  <a:schemeClr val="bg1"/>
                </a:solidFill>
              </a:rPr>
              <a:t> Cycle Shop, Tenby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Underground Surf Shop, Tenby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Tenby Cycles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Surf Centre – Sporting Goods, Tenby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0976258-7493-48F8-A3AB-4CAF91256944}"/>
              </a:ext>
            </a:extLst>
          </p:cNvPr>
          <p:cNvSpPr txBox="1">
            <a:spLocks/>
          </p:cNvSpPr>
          <p:nvPr/>
        </p:nvSpPr>
        <p:spPr>
          <a:xfrm>
            <a:off x="556573" y="218360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bg1"/>
                </a:solidFill>
                <a:latin typeface="Gill Sans MT"/>
              </a:rPr>
              <a:t>SPONSORS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  </a:t>
            </a:r>
          </a:p>
        </p:txBody>
      </p:sp>
      <p:sp>
        <p:nvSpPr>
          <p:cNvPr id="11" name="object 18" descr="Beige rectangle">
            <a:extLst>
              <a:ext uri="{FF2B5EF4-FFF2-40B4-BE49-F238E27FC236}">
                <a16:creationId xmlns:a16="http://schemas.microsoft.com/office/drawing/2014/main" id="{14ADBC8D-4D10-4E77-A4DF-837A0A727496}"/>
              </a:ext>
            </a:extLst>
          </p:cNvPr>
          <p:cNvSpPr/>
          <p:nvPr/>
        </p:nvSpPr>
        <p:spPr>
          <a:xfrm>
            <a:off x="556573" y="3139130"/>
            <a:ext cx="3744000" cy="0"/>
          </a:xfrm>
          <a:custGeom>
            <a:avLst/>
            <a:gdLst/>
            <a:ahLst/>
            <a:cxnLst/>
            <a:rect l="l" t="t" r="r" b="b"/>
            <a:pathLst>
              <a:path w="3218815">
                <a:moveTo>
                  <a:pt x="0" y="0"/>
                </a:moveTo>
                <a:lnTo>
                  <a:pt x="3218395" y="0"/>
                </a:lnTo>
              </a:path>
            </a:pathLst>
          </a:custGeom>
          <a:ln w="54863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pic>
        <p:nvPicPr>
          <p:cNvPr id="13" name="Audio 1">
            <a:hlinkClick r:id="" action="ppaction://media"/>
            <a:extLst>
              <a:ext uri="{FF2B5EF4-FFF2-40B4-BE49-F238E27FC236}">
                <a16:creationId xmlns:a16="http://schemas.microsoft.com/office/drawing/2014/main" id="{1988DA6E-E884-40B5-8377-280E4FF16A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389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9E6C20-7A04-4E6A-9C93-10B022C7A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12</a:t>
            </a:fld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EF300C-93E1-4FD8-A5F1-7FD323BEC39E}"/>
              </a:ext>
            </a:extLst>
          </p:cNvPr>
          <p:cNvSpPr/>
          <p:nvPr/>
        </p:nvSpPr>
        <p:spPr>
          <a:xfrm>
            <a:off x="203155" y="1690688"/>
            <a:ext cx="2684714" cy="389418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427D965-E482-4555-A16B-BAB68534C72B}"/>
              </a:ext>
            </a:extLst>
          </p:cNvPr>
          <p:cNvSpPr/>
          <p:nvPr/>
        </p:nvSpPr>
        <p:spPr>
          <a:xfrm>
            <a:off x="3024692" y="1162215"/>
            <a:ext cx="2684714" cy="514699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9D625F2-6E31-4E0E-8C30-B9A508830B06}"/>
              </a:ext>
            </a:extLst>
          </p:cNvPr>
          <p:cNvSpPr/>
          <p:nvPr/>
        </p:nvSpPr>
        <p:spPr>
          <a:xfrm>
            <a:off x="5846229" y="1690687"/>
            <a:ext cx="2684714" cy="3894187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8F76821-9C25-4184-A71A-39B39550E446}"/>
              </a:ext>
            </a:extLst>
          </p:cNvPr>
          <p:cNvSpPr/>
          <p:nvPr/>
        </p:nvSpPr>
        <p:spPr>
          <a:xfrm>
            <a:off x="8667765" y="1162215"/>
            <a:ext cx="2684714" cy="514699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DFE07B63-9DC1-4A2D-A370-3F5DFDF1C361}"/>
              </a:ext>
            </a:extLst>
          </p:cNvPr>
          <p:cNvSpPr/>
          <p:nvPr/>
        </p:nvSpPr>
        <p:spPr>
          <a:xfrm>
            <a:off x="737396" y="3378869"/>
            <a:ext cx="558254" cy="5965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28D2B5B-ED5F-4D8D-A459-866189F6118F}"/>
              </a:ext>
            </a:extLst>
          </p:cNvPr>
          <p:cNvSpPr/>
          <p:nvPr/>
        </p:nvSpPr>
        <p:spPr>
          <a:xfrm>
            <a:off x="1851464" y="2602523"/>
            <a:ext cx="399681" cy="5965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79D746A-A75F-44E8-9EDA-4F6265C63A1B}"/>
              </a:ext>
            </a:extLst>
          </p:cNvPr>
          <p:cNvSpPr/>
          <p:nvPr/>
        </p:nvSpPr>
        <p:spPr>
          <a:xfrm>
            <a:off x="1736198" y="3445115"/>
            <a:ext cx="514947" cy="5965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365FAC7-FB37-4BA6-812E-CFEF2A4C8649}"/>
              </a:ext>
            </a:extLst>
          </p:cNvPr>
          <p:cNvSpPr/>
          <p:nvPr/>
        </p:nvSpPr>
        <p:spPr>
          <a:xfrm>
            <a:off x="755836" y="2602523"/>
            <a:ext cx="539814" cy="52050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E08F04C-4933-469B-A3D9-E971006E24A0}"/>
              </a:ext>
            </a:extLst>
          </p:cNvPr>
          <p:cNvGrpSpPr/>
          <p:nvPr/>
        </p:nvGrpSpPr>
        <p:grpSpPr>
          <a:xfrm>
            <a:off x="491929" y="2355670"/>
            <a:ext cx="1970655" cy="1867700"/>
            <a:chOff x="1292616" y="2325513"/>
            <a:chExt cx="1382710" cy="1390843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B8E2933-BF9E-4DF6-AA99-E2AF2898D3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EFF1FE"/>
                </a:clrFrom>
                <a:clrTo>
                  <a:srgbClr val="EFF1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63039" y="2419108"/>
              <a:ext cx="691708" cy="607691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EEC91FC-2580-4DCB-8AA3-D2B3A731C7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EFF1FE"/>
                </a:clrFrom>
                <a:clrTo>
                  <a:srgbClr val="EFF1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92616" y="3001453"/>
              <a:ext cx="670423" cy="714903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C2CA675-3540-435C-8B06-CD74D9C45E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EBF2FF"/>
                </a:clrFrom>
                <a:clrTo>
                  <a:srgbClr val="EBF2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355723" y="2325513"/>
              <a:ext cx="622887" cy="7073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82728FA-C326-43D3-9660-F28D142C2F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0F2FF"/>
                </a:clrFrom>
                <a:clrTo>
                  <a:srgbClr val="F0F2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004903" y="2953543"/>
              <a:ext cx="670423" cy="715876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</p:pic>
      </p:grpSp>
      <p:pic>
        <p:nvPicPr>
          <p:cNvPr id="1026" name="Picture 2" descr="Image result for ironman wales">
            <a:extLst>
              <a:ext uri="{FF2B5EF4-FFF2-40B4-BE49-F238E27FC236}">
                <a16:creationId xmlns:a16="http://schemas.microsoft.com/office/drawing/2014/main" id="{78B4EDE0-2631-4956-A7B2-60FD6E4C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226" y="2458656"/>
            <a:ext cx="2821592" cy="159283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ironman wales celebrities">
            <a:extLst>
              <a:ext uri="{FF2B5EF4-FFF2-40B4-BE49-F238E27FC236}">
                <a16:creationId xmlns:a16="http://schemas.microsoft.com/office/drawing/2014/main" id="{380FA44E-0350-4050-816A-322CF38FF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699" y="2503635"/>
            <a:ext cx="2039430" cy="152957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ysgol greenhill school tenby">
            <a:extLst>
              <a:ext uri="{FF2B5EF4-FFF2-40B4-BE49-F238E27FC236}">
                <a16:creationId xmlns:a16="http://schemas.microsoft.com/office/drawing/2014/main" id="{12CB7362-845D-4FBC-88A2-71C9B2083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518" y="2429594"/>
            <a:ext cx="1914949" cy="191494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BF88E567-4B23-468B-B494-0F649E4B5BF6}"/>
              </a:ext>
            </a:extLst>
          </p:cNvPr>
          <p:cNvSpPr txBox="1">
            <a:spLocks/>
          </p:cNvSpPr>
          <p:nvPr/>
        </p:nvSpPr>
        <p:spPr>
          <a:xfrm>
            <a:off x="824752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MARKETING </a:t>
            </a:r>
            <a:endParaRPr lang="en-US" dirty="0"/>
          </a:p>
        </p:txBody>
      </p:sp>
      <p:sp>
        <p:nvSpPr>
          <p:cNvPr id="12" name="object 27" descr="Beige rectangle">
            <a:extLst>
              <a:ext uri="{FF2B5EF4-FFF2-40B4-BE49-F238E27FC236}">
                <a16:creationId xmlns:a16="http://schemas.microsoft.com/office/drawing/2014/main" id="{423BC8E0-A367-46F3-9B0E-4743FC15C79F}"/>
              </a:ext>
            </a:extLst>
          </p:cNvPr>
          <p:cNvSpPr/>
          <p:nvPr/>
        </p:nvSpPr>
        <p:spPr>
          <a:xfrm>
            <a:off x="824752" y="947303"/>
            <a:ext cx="2808000" cy="0"/>
          </a:xfrm>
          <a:custGeom>
            <a:avLst/>
            <a:gdLst/>
            <a:ahLst/>
            <a:cxnLst/>
            <a:rect l="l" t="t" r="r" b="b"/>
            <a:pathLst>
              <a:path w="2501265">
                <a:moveTo>
                  <a:pt x="0" y="0"/>
                </a:moveTo>
                <a:lnTo>
                  <a:pt x="2500883" y="0"/>
                </a:lnTo>
              </a:path>
            </a:pathLst>
          </a:custGeom>
          <a:ln w="54863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14" name="object 20">
            <a:extLst>
              <a:ext uri="{FF2B5EF4-FFF2-40B4-BE49-F238E27FC236}">
                <a16:creationId xmlns:a16="http://schemas.microsoft.com/office/drawing/2014/main" id="{ADD63106-9565-4F2F-9381-7638055B62F1}"/>
              </a:ext>
            </a:extLst>
          </p:cNvPr>
          <p:cNvSpPr txBox="1"/>
          <p:nvPr/>
        </p:nvSpPr>
        <p:spPr bwMode="white">
          <a:xfrm>
            <a:off x="491929" y="4399344"/>
            <a:ext cx="135953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400" b="1" dirty="0">
                <a:solidFill>
                  <a:schemeClr val="bg1"/>
                </a:solidFill>
                <a:cs typeface="Arial"/>
              </a:rPr>
              <a:t>SOCIAL MEDIA </a:t>
            </a:r>
          </a:p>
        </p:txBody>
      </p:sp>
      <p:sp>
        <p:nvSpPr>
          <p:cNvPr id="15" name="object 21">
            <a:extLst>
              <a:ext uri="{FF2B5EF4-FFF2-40B4-BE49-F238E27FC236}">
                <a16:creationId xmlns:a16="http://schemas.microsoft.com/office/drawing/2014/main" id="{847C17C4-0AC7-4C19-AB74-D92FEF235B01}"/>
              </a:ext>
            </a:extLst>
          </p:cNvPr>
          <p:cNvSpPr txBox="1"/>
          <p:nvPr/>
        </p:nvSpPr>
        <p:spPr bwMode="white">
          <a:xfrm>
            <a:off x="3902224" y="4384618"/>
            <a:ext cx="150812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400" b="1" spc="-5" dirty="0">
                <a:solidFill>
                  <a:schemeClr val="bg1"/>
                </a:solidFill>
                <a:cs typeface="Arial"/>
              </a:rPr>
              <a:t>WEBSITE</a:t>
            </a:r>
            <a:r>
              <a:rPr lang="en-US" sz="1400" spc="-5" dirty="0">
                <a:solidFill>
                  <a:schemeClr val="bg1"/>
                </a:solidFill>
                <a:cs typeface="Arial"/>
              </a:rPr>
              <a:t> </a:t>
            </a:r>
            <a:endParaRPr lang="en-US" sz="1400" dirty="0">
              <a:solidFill>
                <a:schemeClr val="bg1"/>
              </a:solidFill>
              <a:cs typeface="Arial"/>
            </a:endParaRPr>
          </a:p>
        </p:txBody>
      </p:sp>
      <p:sp>
        <p:nvSpPr>
          <p:cNvPr id="16" name="object 22">
            <a:extLst>
              <a:ext uri="{FF2B5EF4-FFF2-40B4-BE49-F238E27FC236}">
                <a16:creationId xmlns:a16="http://schemas.microsoft.com/office/drawing/2014/main" id="{D9D03589-B0A1-482E-BC34-185AF59E34CE}"/>
              </a:ext>
            </a:extLst>
          </p:cNvPr>
          <p:cNvSpPr txBox="1"/>
          <p:nvPr/>
        </p:nvSpPr>
        <p:spPr bwMode="white">
          <a:xfrm>
            <a:off x="6482594" y="4399344"/>
            <a:ext cx="204834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400" b="1" dirty="0">
                <a:solidFill>
                  <a:schemeClr val="bg1"/>
                </a:solidFill>
                <a:cs typeface="Arial"/>
              </a:rPr>
              <a:t>CELEBRITY VLOGS</a:t>
            </a:r>
          </a:p>
        </p:txBody>
      </p:sp>
      <p:sp>
        <p:nvSpPr>
          <p:cNvPr id="17" name="object 23">
            <a:extLst>
              <a:ext uri="{FF2B5EF4-FFF2-40B4-BE49-F238E27FC236}">
                <a16:creationId xmlns:a16="http://schemas.microsoft.com/office/drawing/2014/main" id="{AD4BCF3C-7878-46FC-B43D-EB5DB529646F}"/>
              </a:ext>
            </a:extLst>
          </p:cNvPr>
          <p:cNvSpPr txBox="1"/>
          <p:nvPr/>
        </p:nvSpPr>
        <p:spPr bwMode="white">
          <a:xfrm>
            <a:off x="8940914" y="4513478"/>
            <a:ext cx="2399438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400" b="1" spc="-5" dirty="0">
                <a:solidFill>
                  <a:schemeClr val="bg1"/>
                </a:solidFill>
                <a:cs typeface="Arial"/>
              </a:rPr>
              <a:t>SCHOOL/LOCAL CLUBS</a:t>
            </a:r>
            <a:endParaRPr lang="en-US" sz="1400" b="1" dirty="0">
              <a:solidFill>
                <a:schemeClr val="bg1"/>
              </a:solidFill>
              <a:cs typeface="Arial"/>
            </a:endParaRP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D6C234BC-8FCA-486F-81AE-CE25727E3F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94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63"/>
    </mc:Choice>
    <mc:Fallback xmlns="">
      <p:transition spd="slow" advTm="71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Related image">
            <a:extLst>
              <a:ext uri="{FF2B5EF4-FFF2-40B4-BE49-F238E27FC236}">
                <a16:creationId xmlns:a16="http://schemas.microsoft.com/office/drawing/2014/main" id="{D7CA73D6-32A4-49F8-B72C-5BB996955B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-3"/>
          <a:stretch/>
        </p:blipFill>
        <p:spPr bwMode="auto">
          <a:xfrm>
            <a:off x="5781822" y="10"/>
            <a:ext cx="6410180" cy="3750724"/>
          </a:xfrm>
          <a:custGeom>
            <a:avLst/>
            <a:gdLst>
              <a:gd name="connsiteX0" fmla="*/ 1738471 w 6569769"/>
              <a:gd name="connsiteY0" fmla="*/ 0 h 3750734"/>
              <a:gd name="connsiteX1" fmla="*/ 6569769 w 6569769"/>
              <a:gd name="connsiteY1" fmla="*/ 0 h 3750734"/>
              <a:gd name="connsiteX2" fmla="*/ 6569769 w 6569769"/>
              <a:gd name="connsiteY2" fmla="*/ 3750734 h 3750734"/>
              <a:gd name="connsiteX3" fmla="*/ 0 w 6569769"/>
              <a:gd name="connsiteY3" fmla="*/ 3750734 h 375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Image result for ironman wales">
            <a:extLst>
              <a:ext uri="{FF2B5EF4-FFF2-40B4-BE49-F238E27FC236}">
                <a16:creationId xmlns:a16="http://schemas.microsoft.com/office/drawing/2014/main" id="{F68A4970-C768-401D-8A55-9D508FAB02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82008" y="3887092"/>
            <a:ext cx="8009991" cy="2970106"/>
          </a:xfrm>
          <a:custGeom>
            <a:avLst/>
            <a:gdLst>
              <a:gd name="connsiteX0" fmla="*/ 1376648 w 8009991"/>
              <a:gd name="connsiteY0" fmla="*/ 0 h 2970106"/>
              <a:gd name="connsiteX1" fmla="*/ 8009991 w 8009991"/>
              <a:gd name="connsiteY1" fmla="*/ 0 h 2970106"/>
              <a:gd name="connsiteX2" fmla="*/ 8009991 w 8009991"/>
              <a:gd name="connsiteY2" fmla="*/ 2970106 h 2970106"/>
              <a:gd name="connsiteX3" fmla="*/ 0 w 8009991"/>
              <a:gd name="connsiteY3" fmla="*/ 2970106 h 297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Image result for uwtsd">
            <a:extLst>
              <a:ext uri="{FF2B5EF4-FFF2-40B4-BE49-F238E27FC236}">
                <a16:creationId xmlns:a16="http://schemas.microsoft.com/office/drawing/2014/main" id="{75C5DA94-B8C4-408C-871C-33D38D4806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/>
          <a:stretch/>
        </p:blipFill>
        <p:spPr bwMode="auto">
          <a:xfrm>
            <a:off x="19085" y="74369"/>
            <a:ext cx="7172305" cy="3498948"/>
          </a:xfrm>
          <a:custGeom>
            <a:avLst/>
            <a:gdLst>
              <a:gd name="connsiteX0" fmla="*/ 0 w 5859797"/>
              <a:gd name="connsiteY0" fmla="*/ 0 h 3346705"/>
              <a:gd name="connsiteX1" fmla="*/ 5859797 w 5859797"/>
              <a:gd name="connsiteY1" fmla="*/ 0 h 3346705"/>
              <a:gd name="connsiteX2" fmla="*/ 4309834 w 5859797"/>
              <a:gd name="connsiteY2" fmla="*/ 3346705 h 3346705"/>
              <a:gd name="connsiteX3" fmla="*/ 4304257 w 5859797"/>
              <a:gd name="connsiteY3" fmla="*/ 3346705 h 3346705"/>
              <a:gd name="connsiteX4" fmla="*/ 3238029 w 5859797"/>
              <a:gd name="connsiteY4" fmla="*/ 3346705 h 3346705"/>
              <a:gd name="connsiteX5" fmla="*/ 0 w 5859797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10 year">
            <a:extLst>
              <a:ext uri="{FF2B5EF4-FFF2-40B4-BE49-F238E27FC236}">
                <a16:creationId xmlns:a16="http://schemas.microsoft.com/office/drawing/2014/main" id="{3F36BB03-5861-4F43-9219-1C45BEE142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3106464"/>
            <a:ext cx="6209553" cy="3751536"/>
          </a:xfrm>
          <a:custGeom>
            <a:avLst/>
            <a:gdLst>
              <a:gd name="connsiteX0" fmla="*/ 0 w 6209553"/>
              <a:gd name="connsiteY0" fmla="*/ 0 h 3751536"/>
              <a:gd name="connsiteX1" fmla="*/ 5776701 w 6209553"/>
              <a:gd name="connsiteY1" fmla="*/ 0 h 3751536"/>
              <a:gd name="connsiteX2" fmla="*/ 4041567 w 6209553"/>
              <a:gd name="connsiteY2" fmla="*/ 3746529 h 3751536"/>
              <a:gd name="connsiteX3" fmla="*/ 6209553 w 6209553"/>
              <a:gd name="connsiteY3" fmla="*/ 3746529 h 3751536"/>
              <a:gd name="connsiteX4" fmla="*/ 6209553 w 6209553"/>
              <a:gd name="connsiteY4" fmla="*/ 3746530 h 3751536"/>
              <a:gd name="connsiteX5" fmla="*/ 1647632 w 6209553"/>
              <a:gd name="connsiteY5" fmla="*/ 3746530 h 3751536"/>
              <a:gd name="connsiteX6" fmla="*/ 1647632 w 6209553"/>
              <a:gd name="connsiteY6" fmla="*/ 3751536 h 3751536"/>
              <a:gd name="connsiteX7" fmla="*/ 0 w 6209553"/>
              <a:gd name="connsiteY7" fmla="*/ 3751536 h 37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9553" h="3751536">
                <a:moveTo>
                  <a:pt x="0" y="0"/>
                </a:moveTo>
                <a:lnTo>
                  <a:pt x="5776701" y="0"/>
                </a:lnTo>
                <a:lnTo>
                  <a:pt x="4041567" y="3746529"/>
                </a:lnTo>
                <a:lnTo>
                  <a:pt x="6209553" y="3746529"/>
                </a:lnTo>
                <a:lnTo>
                  <a:pt x="6209553" y="3746530"/>
                </a:lnTo>
                <a:lnTo>
                  <a:pt x="1647632" y="3746530"/>
                </a:lnTo>
                <a:lnTo>
                  <a:pt x="1647632" y="3751536"/>
                </a:lnTo>
                <a:lnTo>
                  <a:pt x="0" y="375153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8A15A67-1D35-4BB5-B72A-ED2409C8316A}"/>
              </a:ext>
            </a:extLst>
          </p:cNvPr>
          <p:cNvSpPr/>
          <p:nvPr/>
        </p:nvSpPr>
        <p:spPr>
          <a:xfrm>
            <a:off x="19085" y="2247754"/>
            <a:ext cx="5762737" cy="71248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101600">
              <a:schemeClr val="bg1">
                <a:alpha val="60000"/>
              </a:schemeClr>
            </a:glow>
            <a:outerShdw blurRad="50800" dist="38100" dir="10800000" algn="r" rotWithShape="0">
              <a:prstClr val="black">
                <a:alpha val="4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390CD5E4-4FDD-46F8-9639-E0F08925C417}"/>
              </a:ext>
            </a:extLst>
          </p:cNvPr>
          <p:cNvSpPr txBox="1">
            <a:spLocks/>
          </p:cNvSpPr>
          <p:nvPr/>
        </p:nvSpPr>
        <p:spPr>
          <a:xfrm>
            <a:off x="1316167" y="2247754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chemeClr val="bg1"/>
                </a:solidFill>
              </a:rPr>
              <a:t>BRANDING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dirty="0"/>
              <a:t>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063A40-64E4-42FB-9535-62E0E9F418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53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56"/>
    </mc:Choice>
    <mc:Fallback xmlns="">
      <p:transition spd="slow" advTm="16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6917C78-6112-464E-9CAC-D300F444C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noProof="0" smtClean="0"/>
              <a:t>14</a:t>
            </a:fld>
            <a:endParaRPr lang="en-US" noProof="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4689242-47CA-4104-A086-F6A6AB42D6FC}"/>
              </a:ext>
            </a:extLst>
          </p:cNvPr>
          <p:cNvGrpSpPr/>
          <p:nvPr/>
        </p:nvGrpSpPr>
        <p:grpSpPr>
          <a:xfrm>
            <a:off x="429657" y="116523"/>
            <a:ext cx="6210293" cy="2936166"/>
            <a:chOff x="2869808" y="912965"/>
            <a:chExt cx="6923650" cy="2779773"/>
          </a:xfrm>
        </p:grpSpPr>
        <p:pic>
          <p:nvPicPr>
            <p:cNvPr id="4" name="Picture 2" descr="Image result for iron man wales">
              <a:extLst>
                <a:ext uri="{FF2B5EF4-FFF2-40B4-BE49-F238E27FC236}">
                  <a16:creationId xmlns:a16="http://schemas.microsoft.com/office/drawing/2014/main" id="{3F7351E9-CCF4-4B9D-AA35-44BEE4E8878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869808" y="1711804"/>
              <a:ext cx="6923650" cy="19809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8" descr="Image result for 10 years">
              <a:extLst>
                <a:ext uri="{FF2B5EF4-FFF2-40B4-BE49-F238E27FC236}">
                  <a16:creationId xmlns:a16="http://schemas.microsoft.com/office/drawing/2014/main" id="{DA9AB0B6-67CF-4C0B-907A-6D7689C844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1592" y="912965"/>
              <a:ext cx="1140945" cy="798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611E801-A3EA-4FA9-B442-713CD44F6A4B}"/>
              </a:ext>
            </a:extLst>
          </p:cNvPr>
          <p:cNvGrpSpPr/>
          <p:nvPr/>
        </p:nvGrpSpPr>
        <p:grpSpPr>
          <a:xfrm>
            <a:off x="4642338" y="2560321"/>
            <a:ext cx="6587136" cy="3311092"/>
            <a:chOff x="3094892" y="3029933"/>
            <a:chExt cx="6923650" cy="3539355"/>
          </a:xfrm>
        </p:grpSpPr>
        <p:pic>
          <p:nvPicPr>
            <p:cNvPr id="7" name="Picture 10" descr="Related image">
              <a:extLst>
                <a:ext uri="{FF2B5EF4-FFF2-40B4-BE49-F238E27FC236}">
                  <a16:creationId xmlns:a16="http://schemas.microsoft.com/office/drawing/2014/main" id="{6D4DDB5B-520F-4789-9D5E-892E2764657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6172534" y="3029933"/>
              <a:ext cx="2014274" cy="179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Image result for iron man wales">
              <a:extLst>
                <a:ext uri="{FF2B5EF4-FFF2-40B4-BE49-F238E27FC236}">
                  <a16:creationId xmlns:a16="http://schemas.microsoft.com/office/drawing/2014/main" id="{63E45A3B-5A91-462B-9373-4363E038B80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094892" y="4588354"/>
              <a:ext cx="6923650" cy="19809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980EC2C-19D3-4CF0-BD41-5D74778750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2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22"/>
    </mc:Choice>
    <mc:Fallback xmlns="">
      <p:transition spd="slow" advTm="29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31FA3E1-2229-48F4-B3B4-169C681EAE6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C11EB9B-C17D-4166-A5F0-1C51B7A37F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710429"/>
              </p:ext>
            </p:extLst>
          </p:nvPr>
        </p:nvGraphicFramePr>
        <p:xfrm>
          <a:off x="838200" y="807276"/>
          <a:ext cx="10905067" cy="5154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6017">
                  <a:extLst>
                    <a:ext uri="{9D8B030D-6E8A-4147-A177-3AD203B41FA5}">
                      <a16:colId xmlns:a16="http://schemas.microsoft.com/office/drawing/2014/main" val="3952678379"/>
                    </a:ext>
                  </a:extLst>
                </a:gridCol>
                <a:gridCol w="3589050">
                  <a:extLst>
                    <a:ext uri="{9D8B030D-6E8A-4147-A177-3AD203B41FA5}">
                      <a16:colId xmlns:a16="http://schemas.microsoft.com/office/drawing/2014/main" val="115909892"/>
                    </a:ext>
                  </a:extLst>
                </a:gridCol>
              </a:tblGrid>
              <a:tr h="736289">
                <a:tc>
                  <a:txBody>
                    <a:bodyPr/>
                    <a:lstStyle/>
                    <a:p>
                      <a:r>
                        <a:rPr lang="en-GB" sz="3300" dirty="0"/>
                        <a:t>Items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Price 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258917"/>
                  </a:ext>
                </a:extLst>
              </a:tr>
              <a:tr h="736289"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Food vans x 4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£2000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2913137207"/>
                  </a:ext>
                </a:extLst>
              </a:tr>
              <a:tr h="736289"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Bouncy castle x 5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£500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944474206"/>
                  </a:ext>
                </a:extLst>
              </a:tr>
              <a:tr h="736289"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Cake x 5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£400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32531919"/>
                  </a:ext>
                </a:extLst>
              </a:tr>
              <a:tr h="736289"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Pic &amp; Mix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£200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3084349280"/>
                  </a:ext>
                </a:extLst>
              </a:tr>
              <a:tr h="736289"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Rugby club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£0.00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369920513"/>
                  </a:ext>
                </a:extLst>
              </a:tr>
              <a:tr h="736289">
                <a:tc>
                  <a:txBody>
                    <a:bodyPr/>
                    <a:lstStyle/>
                    <a:p>
                      <a:r>
                        <a:rPr lang="en-GB" sz="3300">
                          <a:solidFill>
                            <a:srgbClr val="C00000"/>
                          </a:solidFill>
                        </a:rPr>
                        <a:t>Total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GB" sz="3300" dirty="0">
                          <a:solidFill>
                            <a:srgbClr val="C00000"/>
                          </a:solidFill>
                        </a:rPr>
                        <a:t>£3100</a:t>
                      </a:r>
                    </a:p>
                  </a:txBody>
                  <a:tcPr marL="167338" marR="167338" marT="83669" marB="83669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2106006672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6C60760E-5794-42A9-8E56-3837F4FC7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373" y="-248520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Finances </a:t>
            </a:r>
            <a:r>
              <a:rPr lang="en-US" dirty="0"/>
              <a:t>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351522-D6A9-4849-85EE-913E456DD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E24B5-652C-4DB5-B7C3-B5BBEC1280B1}" type="slidenum">
              <a:rPr lang="en-US" smtClean="0"/>
              <a:t>15</a:t>
            </a:fld>
            <a:endParaRPr lang="en-US" dirty="0"/>
          </a:p>
        </p:txBody>
      </p:sp>
      <p:sp>
        <p:nvSpPr>
          <p:cNvPr id="6" name="object 18" descr="Beige rectangle">
            <a:extLst>
              <a:ext uri="{FF2B5EF4-FFF2-40B4-BE49-F238E27FC236}">
                <a16:creationId xmlns:a16="http://schemas.microsoft.com/office/drawing/2014/main" id="{7593E25A-C238-4F4D-B05B-996628D42B7D}"/>
              </a:ext>
            </a:extLst>
          </p:cNvPr>
          <p:cNvSpPr/>
          <p:nvPr/>
        </p:nvSpPr>
        <p:spPr>
          <a:xfrm>
            <a:off x="999759" y="606582"/>
            <a:ext cx="3744000" cy="0"/>
          </a:xfrm>
          <a:custGeom>
            <a:avLst/>
            <a:gdLst/>
            <a:ahLst/>
            <a:cxnLst/>
            <a:rect l="l" t="t" r="r" b="b"/>
            <a:pathLst>
              <a:path w="3218815">
                <a:moveTo>
                  <a:pt x="0" y="0"/>
                </a:moveTo>
                <a:lnTo>
                  <a:pt x="3218395" y="0"/>
                </a:lnTo>
              </a:path>
            </a:pathLst>
          </a:custGeom>
          <a:ln w="54863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6D82E89-1A46-4D6B-8ED0-B254BC7AAE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0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85"/>
    </mc:Choice>
    <mc:Fallback xmlns="">
      <p:transition spd="slow" advTm="26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13" descr="People's hands">
            <a:extLst>
              <a:ext uri="{FF2B5EF4-FFF2-40B4-BE49-F238E27FC236}">
                <a16:creationId xmlns:a16="http://schemas.microsoft.com/office/drawing/2014/main" id="{3473867A-FBFD-45C7-BD5B-FDE711A8EC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0"/>
            <a:ext cx="12192000" cy="6858000"/>
          </a:xfrm>
          <a:prstGeom prst="rect">
            <a:avLst/>
          </a:prstGeom>
        </p:spPr>
      </p:pic>
      <p:sp>
        <p:nvSpPr>
          <p:cNvPr id="5" name="object 3" descr="Blue rectangle">
            <a:extLst>
              <a:ext uri="{FF2B5EF4-FFF2-40B4-BE49-F238E27FC236}">
                <a16:creationId xmlns:a16="http://schemas.microsoft.com/office/drawing/2014/main" id="{33BB357B-B238-4C43-8242-F33D9E1D4905}"/>
              </a:ext>
            </a:extLst>
          </p:cNvPr>
          <p:cNvSpPr/>
          <p:nvPr/>
        </p:nvSpPr>
        <p:spPr>
          <a:xfrm>
            <a:off x="23971" y="0"/>
            <a:ext cx="12189600" cy="6858000"/>
          </a:xfrm>
          <a:custGeom>
            <a:avLst/>
            <a:gdLst/>
            <a:ahLst/>
            <a:cxnLst/>
            <a:rect l="l" t="t" r="r" b="b"/>
            <a:pathLst>
              <a:path w="12189460" h="6858000">
                <a:moveTo>
                  <a:pt x="0" y="6858000"/>
                </a:moveTo>
                <a:lnTo>
                  <a:pt x="12188952" y="68580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9999"/>
            </a:schemeClr>
          </a:solid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7" name="Oval 6" descr="Beige oval">
            <a:extLst>
              <a:ext uri="{FF2B5EF4-FFF2-40B4-BE49-F238E27FC236}">
                <a16:creationId xmlns:a16="http://schemas.microsoft.com/office/drawing/2014/main" id="{5E8475D7-5EB4-4E70-AD4D-D32B1FB40E6E}"/>
              </a:ext>
            </a:extLst>
          </p:cNvPr>
          <p:cNvSpPr/>
          <p:nvPr/>
        </p:nvSpPr>
        <p:spPr>
          <a:xfrm>
            <a:off x="11562237" y="6227432"/>
            <a:ext cx="266400" cy="266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592443CF-1BB0-4648-AEBA-9AFB75D72A99}"/>
              </a:ext>
            </a:extLst>
          </p:cNvPr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REQUIRED FUNDING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16D174-C1FB-4494-B78F-EFF7C645A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2912" y="6174902"/>
            <a:ext cx="357116" cy="365125"/>
          </a:xfrm>
        </p:spPr>
        <p:txBody>
          <a:bodyPr/>
          <a:lstStyle/>
          <a:p>
            <a:fld id="{82EE24B5-652C-4DB5-B7C3-B5BBEC1280B1}" type="slidenum">
              <a:rPr lang="en-US" smtClean="0"/>
              <a:t>16</a:t>
            </a:fld>
            <a:endParaRPr lang="en-US" dirty="0"/>
          </a:p>
        </p:txBody>
      </p:sp>
      <p:sp>
        <p:nvSpPr>
          <p:cNvPr id="6" name="Oval 5" descr="White circle">
            <a:extLst>
              <a:ext uri="{FF2B5EF4-FFF2-40B4-BE49-F238E27FC236}">
                <a16:creationId xmlns:a16="http://schemas.microsoft.com/office/drawing/2014/main" id="{18308D5A-12F5-4BB2-A4E0-37BA17CB1AB5}"/>
              </a:ext>
            </a:extLst>
          </p:cNvPr>
          <p:cNvSpPr/>
          <p:nvPr/>
        </p:nvSpPr>
        <p:spPr>
          <a:xfrm>
            <a:off x="3848746" y="1611824"/>
            <a:ext cx="4494508" cy="44945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bject 5" descr="Beige rectangle">
            <a:extLst>
              <a:ext uri="{FF2B5EF4-FFF2-40B4-BE49-F238E27FC236}">
                <a16:creationId xmlns:a16="http://schemas.microsoft.com/office/drawing/2014/main" id="{3C19A568-7E73-443A-A183-2C3EDA0087DF}"/>
              </a:ext>
            </a:extLst>
          </p:cNvPr>
          <p:cNvSpPr/>
          <p:nvPr/>
        </p:nvSpPr>
        <p:spPr bwMode="white">
          <a:xfrm>
            <a:off x="944410" y="1345847"/>
            <a:ext cx="4356000" cy="0"/>
          </a:xfrm>
          <a:custGeom>
            <a:avLst/>
            <a:gdLst/>
            <a:ahLst/>
            <a:cxnLst/>
            <a:rect l="l" t="t" r="r" b="b"/>
            <a:pathLst>
              <a:path w="3931920">
                <a:moveTo>
                  <a:pt x="0" y="0"/>
                </a:moveTo>
                <a:lnTo>
                  <a:pt x="3931920" y="0"/>
                </a:lnTo>
              </a:path>
            </a:pathLst>
          </a:custGeom>
          <a:ln w="54864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graphicFrame>
        <p:nvGraphicFramePr>
          <p:cNvPr id="10" name="Content Placeholder 24" descr="Chart">
            <a:extLst>
              <a:ext uri="{FF2B5EF4-FFF2-40B4-BE49-F238E27FC236}">
                <a16:creationId xmlns:a16="http://schemas.microsoft.com/office/drawing/2014/main" id="{4AF4332F-83BC-4DC5-9516-227508BC57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3639587"/>
              </p:ext>
            </p:extLst>
          </p:nvPr>
        </p:nvGraphicFramePr>
        <p:xfrm>
          <a:off x="2518956" y="1699284"/>
          <a:ext cx="7151687" cy="43195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15" name="Straight Connector 14" descr="White line">
            <a:extLst>
              <a:ext uri="{FF2B5EF4-FFF2-40B4-BE49-F238E27FC236}">
                <a16:creationId xmlns:a16="http://schemas.microsoft.com/office/drawing/2014/main" id="{8F10C47F-8DB6-4F10-999F-9F0945EF1066}"/>
              </a:ext>
            </a:extLst>
          </p:cNvPr>
          <p:cNvCxnSpPr/>
          <p:nvPr/>
        </p:nvCxnSpPr>
        <p:spPr>
          <a:xfrm>
            <a:off x="3255441" y="2944678"/>
            <a:ext cx="936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 descr="White line">
            <a:extLst>
              <a:ext uri="{FF2B5EF4-FFF2-40B4-BE49-F238E27FC236}">
                <a16:creationId xmlns:a16="http://schemas.microsoft.com/office/drawing/2014/main" id="{1EC67F4A-791B-465C-A6D0-425D45D4BDC4}"/>
              </a:ext>
            </a:extLst>
          </p:cNvPr>
          <p:cNvCxnSpPr>
            <a:cxnSpLocks/>
          </p:cNvCxnSpPr>
          <p:nvPr/>
        </p:nvCxnSpPr>
        <p:spPr>
          <a:xfrm>
            <a:off x="7961864" y="2944678"/>
            <a:ext cx="97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7FD969D7-9D48-44A8-905D-295C23515437}"/>
              </a:ext>
            </a:extLst>
          </p:cNvPr>
          <p:cNvSpPr txBox="1"/>
          <p:nvPr/>
        </p:nvSpPr>
        <p:spPr>
          <a:xfrm>
            <a:off x="9219638" y="2762756"/>
            <a:ext cx="1187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Catering</a:t>
            </a:r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A572A7-031C-4D79-AF8D-56F0B8356777}"/>
              </a:ext>
            </a:extLst>
          </p:cNvPr>
          <p:cNvSpPr txBox="1"/>
          <p:nvPr/>
        </p:nvSpPr>
        <p:spPr>
          <a:xfrm>
            <a:off x="1583479" y="2760012"/>
            <a:ext cx="1800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Entertainment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C275AA-A490-4F18-98AB-7C6C0EFF35DC}"/>
              </a:ext>
            </a:extLst>
          </p:cNvPr>
          <p:cNvSpPr txBox="1"/>
          <p:nvPr/>
        </p:nvSpPr>
        <p:spPr>
          <a:xfrm>
            <a:off x="6755698" y="3913322"/>
            <a:ext cx="13504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7F7F7F"/>
                </a:solidFill>
              </a:rPr>
              <a:t>£2400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6691CA67-3FF3-44C1-BD07-8B2570BD85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1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06"/>
    </mc:Choice>
    <mc:Fallback xmlns="">
      <p:transition spd="slow" advTm="12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BD5BAEF8-04EE-4148-AB9D-25427A9268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00" y="0"/>
            <a:ext cx="12189600" cy="68580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5537408-2125-4CE5-92A7-F7E0FCBA31D0}"/>
              </a:ext>
            </a:extLst>
          </p:cNvPr>
          <p:cNvSpPr txBox="1">
            <a:spLocks/>
          </p:cNvSpPr>
          <p:nvPr/>
        </p:nvSpPr>
        <p:spPr>
          <a:xfrm>
            <a:off x="-1" y="1341439"/>
            <a:ext cx="6348413" cy="4140200"/>
          </a:xfrm>
          <a:prstGeom prst="rect">
            <a:avLst/>
          </a:prstGeom>
          <a:solidFill>
            <a:schemeClr val="accent2"/>
          </a:solidFill>
        </p:spPr>
        <p:txBody>
          <a:bodyPr lIns="1548000" tIns="216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5000"/>
              </a:lnSpc>
              <a:buFont typeface="Arial" panose="020B0604020202020204" pitchFamily="34" charset="0"/>
              <a:buNone/>
            </a:pPr>
            <a:endParaRPr lang="en-US" sz="2500" b="1" dirty="0">
              <a:solidFill>
                <a:schemeClr val="bg2">
                  <a:alpha val="50000"/>
                </a:schemeClr>
              </a:solidFill>
            </a:endParaRPr>
          </a:p>
        </p:txBody>
      </p:sp>
      <p:sp>
        <p:nvSpPr>
          <p:cNvPr id="6" name="object 6" descr="Beige rectangle">
            <a:extLst>
              <a:ext uri="{FF2B5EF4-FFF2-40B4-BE49-F238E27FC236}">
                <a16:creationId xmlns:a16="http://schemas.microsoft.com/office/drawing/2014/main" id="{B0C70F64-F3E5-413B-AF4F-E15CE944B761}"/>
              </a:ext>
            </a:extLst>
          </p:cNvPr>
          <p:cNvSpPr/>
          <p:nvPr/>
        </p:nvSpPr>
        <p:spPr bwMode="ltGray">
          <a:xfrm>
            <a:off x="931203" y="2894901"/>
            <a:ext cx="4176000" cy="0"/>
          </a:xfrm>
          <a:custGeom>
            <a:avLst/>
            <a:gdLst/>
            <a:ahLst/>
            <a:cxnLst/>
            <a:rect l="l" t="t" r="r" b="b"/>
            <a:pathLst>
              <a:path w="4206240">
                <a:moveTo>
                  <a:pt x="0" y="0"/>
                </a:moveTo>
                <a:lnTo>
                  <a:pt x="4206240" y="0"/>
                </a:lnTo>
              </a:path>
            </a:pathLst>
          </a:custGeom>
          <a:ln w="54863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D43A5E-77DF-44FD-800D-158434A3ABC6}"/>
              </a:ext>
            </a:extLst>
          </p:cNvPr>
          <p:cNvSpPr>
            <a:spLocks noGrp="1"/>
          </p:cNvSpPr>
          <p:nvPr>
            <p:ph type="title"/>
          </p:nvPr>
        </p:nvSpPr>
        <p:spPr bwMode="ltGray">
          <a:xfrm>
            <a:off x="838200" y="1701559"/>
            <a:ext cx="4859215" cy="1325563"/>
          </a:xfrm>
        </p:spPr>
        <p:txBody>
          <a:bodyPr>
            <a:normAutofit/>
          </a:bodyPr>
          <a:lstStyle/>
          <a:p>
            <a:r>
              <a:rPr lang="en-US" sz="5000" dirty="0">
                <a:solidFill>
                  <a:schemeClr val="bg1"/>
                </a:solidFill>
              </a:rPr>
              <a:t>THANK YOU!</a:t>
            </a:r>
            <a:endParaRPr lang="en-US" sz="50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5276293-8FA7-456A-AF87-C96A85C306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95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4"/>
    </mc:Choice>
    <mc:Fallback xmlns="">
      <p:transition spd="slow" advTm="4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rgbClr val="7F7F7F"/>
      </a:dk1>
      <a:lt1>
        <a:sysClr val="window" lastClr="FFFFFF"/>
      </a:lt1>
      <a:dk2>
        <a:srgbClr val="505046"/>
      </a:dk2>
      <a:lt2>
        <a:srgbClr val="EEECE1"/>
      </a:lt2>
      <a:accent1>
        <a:srgbClr val="7F7F7F"/>
      </a:accent1>
      <a:accent2>
        <a:srgbClr val="C00000"/>
      </a:accent2>
      <a:accent3>
        <a:srgbClr val="D8D8D8"/>
      </a:accent3>
      <a:accent4>
        <a:srgbClr val="B22600"/>
      </a:accent4>
      <a:accent5>
        <a:srgbClr val="595959"/>
      </a:accent5>
      <a:accent6>
        <a:srgbClr val="7F7F7F"/>
      </a:accent6>
      <a:hlink>
        <a:srgbClr val="BBBBB2"/>
      </a:hlink>
      <a:folHlink>
        <a:srgbClr val="666699"/>
      </a:folHlink>
    </a:clrScheme>
    <a:fontScheme name="Custom 25">
      <a:majorFont>
        <a:latin typeface="Gill Sans MT"/>
        <a:ea typeface=""/>
        <a:cs typeface=""/>
      </a:majorFont>
      <a:minorFont>
        <a:latin typeface="Arial 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M23188392_Professional services pitch deck_SL_V1.potx" id="{A16A60D7-542B-43C6-BB27-7BA8168B4019}" vid="{8C6CFC53-4DED-4518-8264-5814B6A3711B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Custom 6">
      <a:dk1>
        <a:srgbClr val="7F7F7F"/>
      </a:dk1>
      <a:lt1>
        <a:sysClr val="window" lastClr="FFFFFF"/>
      </a:lt1>
      <a:dk2>
        <a:srgbClr val="505046"/>
      </a:dk2>
      <a:lt2>
        <a:srgbClr val="EEECE1"/>
      </a:lt2>
      <a:accent1>
        <a:srgbClr val="FF0000"/>
      </a:accent1>
      <a:accent2>
        <a:srgbClr val="C00000"/>
      </a:accent2>
      <a:accent3>
        <a:srgbClr val="505046"/>
      </a:accent3>
      <a:accent4>
        <a:srgbClr val="B22600"/>
      </a:accent4>
      <a:accent5>
        <a:srgbClr val="595959"/>
      </a:accent5>
      <a:accent6>
        <a:srgbClr val="FF0000"/>
      </a:accent6>
      <a:hlink>
        <a:srgbClr val="C00000"/>
      </a:hlink>
      <a:folHlink>
        <a:srgbClr val="C00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FFDD087A-3273-4D74-8700-4C8E2BE507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DAF9E5-DED4-4A50-A81B-4CC218A03F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1946EF-A3EA-4ECB-8D9A-56C36FFF4075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infopath/2007/PartnerControls"/>
    <ds:schemaRef ds:uri="71af3243-3dd4-4a8d-8c0d-dd76da1f02a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545</Words>
  <Application>Microsoft Macintosh PowerPoint</Application>
  <PresentationFormat>Widescreen</PresentationFormat>
  <Paragraphs>121</Paragraphs>
  <Slides>17</Slides>
  <Notes>11</Notes>
  <HiddenSlides>0</HiddenSlides>
  <MMClips>17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 </vt:lpstr>
      <vt:lpstr>Calibri</vt:lpstr>
      <vt:lpstr>Calibri Light</vt:lpstr>
      <vt:lpstr>Gill Sans MT</vt:lpstr>
      <vt:lpstr>Office Theme</vt:lpstr>
      <vt:lpstr>1_Office Theme</vt:lpstr>
      <vt:lpstr>2_Office Theme</vt:lpstr>
      <vt:lpstr>IRONMAN WALES 2020 BID PITCH</vt:lpstr>
      <vt:lpstr>INTRODUCTION  </vt:lpstr>
      <vt:lpstr>EVENT OBJECTIVES</vt:lpstr>
      <vt:lpstr>Pre Planning  </vt:lpstr>
      <vt:lpstr>Set –up </vt:lpstr>
      <vt:lpstr>THE TEAM </vt:lpstr>
      <vt:lpstr>COMMUNITY </vt:lpstr>
      <vt:lpstr>Catering </vt:lpstr>
      <vt:lpstr>ENTERTAINMENT</vt:lpstr>
      <vt:lpstr>GIFTS </vt:lpstr>
      <vt:lpstr>PowerPoint Presentation</vt:lpstr>
      <vt:lpstr>PowerPoint Presentation</vt:lpstr>
      <vt:lpstr>PowerPoint Presentation</vt:lpstr>
      <vt:lpstr>PowerPoint Presentation</vt:lpstr>
      <vt:lpstr>Finances  </vt:lpstr>
      <vt:lpstr>REQUIRED FUNDING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2019-12-08T16:42:37Z</dcterms:created>
  <dcterms:modified xsi:type="dcterms:W3CDTF">2019-12-09T21:02:06Z</dcterms:modified>
</cp:coreProperties>
</file>