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7"/>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9" r:id="rId14"/>
    <p:sldId id="271"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DD523-0B95-4E96-8481-3B1952F535A7}" v="22" dt="2026-03-22T20:21:48.6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0339" autoAdjust="0"/>
  </p:normalViewPr>
  <p:slideViewPr>
    <p:cSldViewPr snapToGrid="0">
      <p:cViewPr varScale="1">
        <p:scale>
          <a:sx n="78" d="100"/>
          <a:sy n="78" d="100"/>
        </p:scale>
        <p:origin x="1872"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hana Tariq (2412763)" userId="6e2b2449-9c67-4e8a-9612-cf93d0c67998" providerId="ADAL" clId="{B4835ABA-36CE-4864-80E3-C8368C05C041}"/>
    <pc:docChg chg="custSel modSld">
      <pc:chgData name="Shabhana Tariq (2412763)" userId="6e2b2449-9c67-4e8a-9612-cf93d0c67998" providerId="ADAL" clId="{B4835ABA-36CE-4864-80E3-C8368C05C041}" dt="2026-03-22T20:21:51.039" v="122" actId="1076"/>
      <pc:docMkLst>
        <pc:docMk/>
      </pc:docMkLst>
      <pc:sldChg chg="modSp mod">
        <pc:chgData name="Shabhana Tariq (2412763)" userId="6e2b2449-9c67-4e8a-9612-cf93d0c67998" providerId="ADAL" clId="{B4835ABA-36CE-4864-80E3-C8368C05C041}" dt="2026-03-22T19:58:13.037" v="89" actId="1076"/>
        <pc:sldMkLst>
          <pc:docMk/>
          <pc:sldMk cId="2341322313" sldId="256"/>
        </pc:sldMkLst>
        <pc:spChg chg="mod">
          <ac:chgData name="Shabhana Tariq (2412763)" userId="6e2b2449-9c67-4e8a-9612-cf93d0c67998" providerId="ADAL" clId="{B4835ABA-36CE-4864-80E3-C8368C05C041}" dt="2026-03-22T14:21:15.915" v="37" actId="20577"/>
          <ac:spMkLst>
            <pc:docMk/>
            <pc:sldMk cId="2341322313" sldId="256"/>
            <ac:spMk id="3" creationId="{00000000-0000-0000-0000-000000000000}"/>
          </ac:spMkLst>
        </pc:spChg>
        <pc:picChg chg="mod">
          <ac:chgData name="Shabhana Tariq (2412763)" userId="6e2b2449-9c67-4e8a-9612-cf93d0c67998" providerId="ADAL" clId="{B4835ABA-36CE-4864-80E3-C8368C05C041}" dt="2026-03-22T19:58:13.037" v="89" actId="1076"/>
          <ac:picMkLst>
            <pc:docMk/>
            <pc:sldMk cId="2341322313" sldId="256"/>
            <ac:picMk id="4" creationId="{B4A54C6A-FC4C-E85C-7D33-9DF03042B714}"/>
          </ac:picMkLst>
        </pc:picChg>
      </pc:sldChg>
      <pc:sldChg chg="delSp modSp mod delAnim modNotesTx">
        <pc:chgData name="Shabhana Tariq (2412763)" userId="6e2b2449-9c67-4e8a-9612-cf93d0c67998" providerId="ADAL" clId="{B4835ABA-36CE-4864-80E3-C8368C05C041}" dt="2026-03-22T20:05:45.631" v="102" actId="1076"/>
        <pc:sldMkLst>
          <pc:docMk/>
          <pc:sldMk cId="3027109708" sldId="257"/>
        </pc:sldMkLst>
        <pc:spChg chg="mod">
          <ac:chgData name="Shabhana Tariq (2412763)" userId="6e2b2449-9c67-4e8a-9612-cf93d0c67998" providerId="ADAL" clId="{B4835ABA-36CE-4864-80E3-C8368C05C041}" dt="2026-03-22T19:58:33.492" v="99" actId="20577"/>
          <ac:spMkLst>
            <pc:docMk/>
            <pc:sldMk cId="3027109708" sldId="257"/>
            <ac:spMk id="3" creationId="{00000000-0000-0000-0000-000000000000}"/>
          </ac:spMkLst>
        </pc:spChg>
        <pc:picChg chg="del mod">
          <ac:chgData name="Shabhana Tariq (2412763)" userId="6e2b2449-9c67-4e8a-9612-cf93d0c67998" providerId="ADAL" clId="{B4835ABA-36CE-4864-80E3-C8368C05C041}" dt="2026-03-22T20:04:00.503" v="101" actId="478"/>
          <ac:picMkLst>
            <pc:docMk/>
            <pc:sldMk cId="3027109708" sldId="257"/>
            <ac:picMk id="4" creationId="{6944C5A0-0135-B34F-6EFB-359A787D3E26}"/>
          </ac:picMkLst>
        </pc:picChg>
        <pc:picChg chg="mod">
          <ac:chgData name="Shabhana Tariq (2412763)" userId="6e2b2449-9c67-4e8a-9612-cf93d0c67998" providerId="ADAL" clId="{B4835ABA-36CE-4864-80E3-C8368C05C041}" dt="2026-03-22T20:05:45.631" v="102" actId="1076"/>
          <ac:picMkLst>
            <pc:docMk/>
            <pc:sldMk cId="3027109708" sldId="257"/>
            <ac:picMk id="5" creationId="{9806EF3C-5756-07D1-4016-8FE9612B8746}"/>
          </ac:picMkLst>
        </pc:picChg>
      </pc:sldChg>
      <pc:sldChg chg="modSp mod">
        <pc:chgData name="Shabhana Tariq (2412763)" userId="6e2b2449-9c67-4e8a-9612-cf93d0c67998" providerId="ADAL" clId="{B4835ABA-36CE-4864-80E3-C8368C05C041}" dt="2026-03-22T20:07:17.321" v="103" actId="1076"/>
        <pc:sldMkLst>
          <pc:docMk/>
          <pc:sldMk cId="824169017" sldId="258"/>
        </pc:sldMkLst>
        <pc:picChg chg="mod">
          <ac:chgData name="Shabhana Tariq (2412763)" userId="6e2b2449-9c67-4e8a-9612-cf93d0c67998" providerId="ADAL" clId="{B4835ABA-36CE-4864-80E3-C8368C05C041}" dt="2026-03-22T20:07:17.321" v="103" actId="1076"/>
          <ac:picMkLst>
            <pc:docMk/>
            <pc:sldMk cId="824169017" sldId="258"/>
            <ac:picMk id="4" creationId="{F3B07A0B-695A-CB49-55E8-D048AD4D9EBB}"/>
          </ac:picMkLst>
        </pc:picChg>
      </pc:sldChg>
      <pc:sldChg chg="modSp mod">
        <pc:chgData name="Shabhana Tariq (2412763)" userId="6e2b2449-9c67-4e8a-9612-cf93d0c67998" providerId="ADAL" clId="{B4835ABA-36CE-4864-80E3-C8368C05C041}" dt="2026-03-22T20:08:42.217" v="104" actId="1076"/>
        <pc:sldMkLst>
          <pc:docMk/>
          <pc:sldMk cId="2644372000" sldId="259"/>
        </pc:sldMkLst>
        <pc:picChg chg="mod">
          <ac:chgData name="Shabhana Tariq (2412763)" userId="6e2b2449-9c67-4e8a-9612-cf93d0c67998" providerId="ADAL" clId="{B4835ABA-36CE-4864-80E3-C8368C05C041}" dt="2026-03-22T20:08:42.217" v="104" actId="1076"/>
          <ac:picMkLst>
            <pc:docMk/>
            <pc:sldMk cId="2644372000" sldId="259"/>
            <ac:picMk id="4" creationId="{3E91B7E7-4203-0365-DAFE-1D2D6B70222B}"/>
          </ac:picMkLst>
        </pc:picChg>
      </pc:sldChg>
      <pc:sldChg chg="modSp mod">
        <pc:chgData name="Shabhana Tariq (2412763)" userId="6e2b2449-9c67-4e8a-9612-cf93d0c67998" providerId="ADAL" clId="{B4835ABA-36CE-4864-80E3-C8368C05C041}" dt="2026-03-22T20:10:39.568" v="105" actId="1076"/>
        <pc:sldMkLst>
          <pc:docMk/>
          <pc:sldMk cId="2195635100" sldId="260"/>
        </pc:sldMkLst>
        <pc:picChg chg="mod">
          <ac:chgData name="Shabhana Tariq (2412763)" userId="6e2b2449-9c67-4e8a-9612-cf93d0c67998" providerId="ADAL" clId="{B4835ABA-36CE-4864-80E3-C8368C05C041}" dt="2026-03-22T20:10:39.568" v="105" actId="1076"/>
          <ac:picMkLst>
            <pc:docMk/>
            <pc:sldMk cId="2195635100" sldId="260"/>
            <ac:picMk id="4" creationId="{65C368E4-4632-F675-ACD7-3EC865E89623}"/>
          </ac:picMkLst>
        </pc:picChg>
      </pc:sldChg>
      <pc:sldChg chg="modSp mod">
        <pc:chgData name="Shabhana Tariq (2412763)" userId="6e2b2449-9c67-4e8a-9612-cf93d0c67998" providerId="ADAL" clId="{B4835ABA-36CE-4864-80E3-C8368C05C041}" dt="2026-03-22T20:11:56.964" v="106" actId="1076"/>
        <pc:sldMkLst>
          <pc:docMk/>
          <pc:sldMk cId="3704747259" sldId="261"/>
        </pc:sldMkLst>
        <pc:picChg chg="mod">
          <ac:chgData name="Shabhana Tariq (2412763)" userId="6e2b2449-9c67-4e8a-9612-cf93d0c67998" providerId="ADAL" clId="{B4835ABA-36CE-4864-80E3-C8368C05C041}" dt="2026-03-22T20:11:56.964" v="106" actId="1076"/>
          <ac:picMkLst>
            <pc:docMk/>
            <pc:sldMk cId="3704747259" sldId="261"/>
            <ac:picMk id="4" creationId="{69CD829D-67B3-AC70-66A3-A2F97101C277}"/>
          </ac:picMkLst>
        </pc:picChg>
      </pc:sldChg>
      <pc:sldChg chg="modSp mod">
        <pc:chgData name="Shabhana Tariq (2412763)" userId="6e2b2449-9c67-4e8a-9612-cf93d0c67998" providerId="ADAL" clId="{B4835ABA-36CE-4864-80E3-C8368C05C041}" dt="2026-03-22T20:13:25.143" v="107" actId="1076"/>
        <pc:sldMkLst>
          <pc:docMk/>
          <pc:sldMk cId="3286071051" sldId="263"/>
        </pc:sldMkLst>
        <pc:picChg chg="mod">
          <ac:chgData name="Shabhana Tariq (2412763)" userId="6e2b2449-9c67-4e8a-9612-cf93d0c67998" providerId="ADAL" clId="{B4835ABA-36CE-4864-80E3-C8368C05C041}" dt="2026-03-22T20:13:25.143" v="107" actId="1076"/>
          <ac:picMkLst>
            <pc:docMk/>
            <pc:sldMk cId="3286071051" sldId="263"/>
            <ac:picMk id="4" creationId="{BE275038-174E-FC2E-1BDC-3D42F2A068D4}"/>
          </ac:picMkLst>
        </pc:picChg>
      </pc:sldChg>
      <pc:sldChg chg="modSp mod modNotesTx">
        <pc:chgData name="Shabhana Tariq (2412763)" userId="6e2b2449-9c67-4e8a-9612-cf93d0c67998" providerId="ADAL" clId="{B4835ABA-36CE-4864-80E3-C8368C05C041}" dt="2026-03-22T20:14:32.939" v="108" actId="1076"/>
        <pc:sldMkLst>
          <pc:docMk/>
          <pc:sldMk cId="2443368608" sldId="264"/>
        </pc:sldMkLst>
        <pc:picChg chg="mod">
          <ac:chgData name="Shabhana Tariq (2412763)" userId="6e2b2449-9c67-4e8a-9612-cf93d0c67998" providerId="ADAL" clId="{B4835ABA-36CE-4864-80E3-C8368C05C041}" dt="2026-03-22T20:14:32.939" v="108" actId="1076"/>
          <ac:picMkLst>
            <pc:docMk/>
            <pc:sldMk cId="2443368608" sldId="264"/>
            <ac:picMk id="4" creationId="{5C6E3015-D4AB-4DDA-1557-386F54BC5B80}"/>
          </ac:picMkLst>
        </pc:picChg>
      </pc:sldChg>
      <pc:sldChg chg="modSp mod">
        <pc:chgData name="Shabhana Tariq (2412763)" userId="6e2b2449-9c67-4e8a-9612-cf93d0c67998" providerId="ADAL" clId="{B4835ABA-36CE-4864-80E3-C8368C05C041}" dt="2026-03-22T20:15:36.378" v="109" actId="1076"/>
        <pc:sldMkLst>
          <pc:docMk/>
          <pc:sldMk cId="317903493" sldId="265"/>
        </pc:sldMkLst>
        <pc:picChg chg="mod">
          <ac:chgData name="Shabhana Tariq (2412763)" userId="6e2b2449-9c67-4e8a-9612-cf93d0c67998" providerId="ADAL" clId="{B4835ABA-36CE-4864-80E3-C8368C05C041}" dt="2026-03-22T20:15:36.378" v="109" actId="1076"/>
          <ac:picMkLst>
            <pc:docMk/>
            <pc:sldMk cId="317903493" sldId="265"/>
            <ac:picMk id="4" creationId="{9BF0BB25-C5C0-84F3-BB72-22D89EE06150}"/>
          </ac:picMkLst>
        </pc:picChg>
      </pc:sldChg>
      <pc:sldChg chg="modSp mod">
        <pc:chgData name="Shabhana Tariq (2412763)" userId="6e2b2449-9c67-4e8a-9612-cf93d0c67998" providerId="ADAL" clId="{B4835ABA-36CE-4864-80E3-C8368C05C041}" dt="2026-03-22T20:16:44.020" v="110" actId="1076"/>
        <pc:sldMkLst>
          <pc:docMk/>
          <pc:sldMk cId="704504478" sldId="266"/>
        </pc:sldMkLst>
        <pc:picChg chg="mod">
          <ac:chgData name="Shabhana Tariq (2412763)" userId="6e2b2449-9c67-4e8a-9612-cf93d0c67998" providerId="ADAL" clId="{B4835ABA-36CE-4864-80E3-C8368C05C041}" dt="2026-03-22T20:16:44.020" v="110" actId="1076"/>
          <ac:picMkLst>
            <pc:docMk/>
            <pc:sldMk cId="704504478" sldId="266"/>
            <ac:picMk id="4" creationId="{C43918D8-7AA5-4501-3256-F87AC6FEC886}"/>
          </ac:picMkLst>
        </pc:picChg>
      </pc:sldChg>
      <pc:sldChg chg="modSp mod">
        <pc:chgData name="Shabhana Tariq (2412763)" userId="6e2b2449-9c67-4e8a-9612-cf93d0c67998" providerId="ADAL" clId="{B4835ABA-36CE-4864-80E3-C8368C05C041}" dt="2026-03-22T20:17:30.254" v="111" actId="1076"/>
        <pc:sldMkLst>
          <pc:docMk/>
          <pc:sldMk cId="975493962" sldId="267"/>
        </pc:sldMkLst>
        <pc:picChg chg="mod">
          <ac:chgData name="Shabhana Tariq (2412763)" userId="6e2b2449-9c67-4e8a-9612-cf93d0c67998" providerId="ADAL" clId="{B4835ABA-36CE-4864-80E3-C8368C05C041}" dt="2026-03-22T20:17:30.254" v="111" actId="1076"/>
          <ac:picMkLst>
            <pc:docMk/>
            <pc:sldMk cId="975493962" sldId="267"/>
            <ac:picMk id="4" creationId="{01B6E838-FC22-4414-D748-80340ED621EC}"/>
          </ac:picMkLst>
        </pc:picChg>
      </pc:sldChg>
      <pc:sldChg chg="modSp mod">
        <pc:chgData name="Shabhana Tariq (2412763)" userId="6e2b2449-9c67-4e8a-9612-cf93d0c67998" providerId="ADAL" clId="{B4835ABA-36CE-4864-80E3-C8368C05C041}" dt="2026-03-22T20:18:49.734" v="112" actId="1076"/>
        <pc:sldMkLst>
          <pc:docMk/>
          <pc:sldMk cId="621101688" sldId="268"/>
        </pc:sldMkLst>
        <pc:spChg chg="mod">
          <ac:chgData name="Shabhana Tariq (2412763)" userId="6e2b2449-9c67-4e8a-9612-cf93d0c67998" providerId="ADAL" clId="{B4835ABA-36CE-4864-80E3-C8368C05C041}" dt="2026-03-22T19:47:43.037" v="88" actId="20577"/>
          <ac:spMkLst>
            <pc:docMk/>
            <pc:sldMk cId="621101688" sldId="268"/>
            <ac:spMk id="3" creationId="{00000000-0000-0000-0000-000000000000}"/>
          </ac:spMkLst>
        </pc:spChg>
        <pc:picChg chg="mod">
          <ac:chgData name="Shabhana Tariq (2412763)" userId="6e2b2449-9c67-4e8a-9612-cf93d0c67998" providerId="ADAL" clId="{B4835ABA-36CE-4864-80E3-C8368C05C041}" dt="2026-03-22T20:18:49.734" v="112" actId="1076"/>
          <ac:picMkLst>
            <pc:docMk/>
            <pc:sldMk cId="621101688" sldId="268"/>
            <ac:picMk id="4" creationId="{1891A5EA-769E-3103-C3E0-5337E5A8A61F}"/>
          </ac:picMkLst>
        </pc:picChg>
      </pc:sldChg>
      <pc:sldChg chg="modSp mod modNotesTx">
        <pc:chgData name="Shabhana Tariq (2412763)" userId="6e2b2449-9c67-4e8a-9612-cf93d0c67998" providerId="ADAL" clId="{B4835ABA-36CE-4864-80E3-C8368C05C041}" dt="2026-03-22T20:20:19.630" v="120" actId="20577"/>
        <pc:sldMkLst>
          <pc:docMk/>
          <pc:sldMk cId="3976695411" sldId="269"/>
        </pc:sldMkLst>
        <pc:spChg chg="mod">
          <ac:chgData name="Shabhana Tariq (2412763)" userId="6e2b2449-9c67-4e8a-9612-cf93d0c67998" providerId="ADAL" clId="{B4835ABA-36CE-4864-80E3-C8368C05C041}" dt="2026-03-22T19:47:30.012" v="83" actId="20577"/>
          <ac:spMkLst>
            <pc:docMk/>
            <pc:sldMk cId="3976695411" sldId="269"/>
            <ac:spMk id="3" creationId="{00000000-0000-0000-0000-000000000000}"/>
          </ac:spMkLst>
        </pc:spChg>
        <pc:picChg chg="mod">
          <ac:chgData name="Shabhana Tariq (2412763)" userId="6e2b2449-9c67-4e8a-9612-cf93d0c67998" providerId="ADAL" clId="{B4835ABA-36CE-4864-80E3-C8368C05C041}" dt="2026-03-22T20:20:08.099" v="113" actId="1076"/>
          <ac:picMkLst>
            <pc:docMk/>
            <pc:sldMk cId="3976695411" sldId="269"/>
            <ac:picMk id="4" creationId="{00741259-D25E-A501-9BD8-9569061BE864}"/>
          </ac:picMkLst>
        </pc:picChg>
      </pc:sldChg>
      <pc:sldChg chg="modSp mod">
        <pc:chgData name="Shabhana Tariq (2412763)" userId="6e2b2449-9c67-4e8a-9612-cf93d0c67998" providerId="ADAL" clId="{B4835ABA-36CE-4864-80E3-C8368C05C041}" dt="2026-03-22T20:21:51.039" v="122" actId="1076"/>
        <pc:sldMkLst>
          <pc:docMk/>
          <pc:sldMk cId="3664479241" sldId="270"/>
        </pc:sldMkLst>
        <pc:picChg chg="mod">
          <ac:chgData name="Shabhana Tariq (2412763)" userId="6e2b2449-9c67-4e8a-9612-cf93d0c67998" providerId="ADAL" clId="{B4835ABA-36CE-4864-80E3-C8368C05C041}" dt="2026-03-22T20:21:51.039" v="122" actId="1076"/>
          <ac:picMkLst>
            <pc:docMk/>
            <pc:sldMk cId="3664479241" sldId="270"/>
            <ac:picMk id="4" creationId="{73616582-9D5D-E4C8-2D3E-E88366D96D77}"/>
          </ac:picMkLst>
        </pc:picChg>
      </pc:sldChg>
      <pc:sldChg chg="modSp mod">
        <pc:chgData name="Shabhana Tariq (2412763)" userId="6e2b2449-9c67-4e8a-9612-cf93d0c67998" providerId="ADAL" clId="{B4835ABA-36CE-4864-80E3-C8368C05C041}" dt="2026-03-22T20:21:27.816" v="121" actId="1076"/>
        <pc:sldMkLst>
          <pc:docMk/>
          <pc:sldMk cId="476222836" sldId="271"/>
        </pc:sldMkLst>
        <pc:spChg chg="mod">
          <ac:chgData name="Shabhana Tariq (2412763)" userId="6e2b2449-9c67-4e8a-9612-cf93d0c67998" providerId="ADAL" clId="{B4835ABA-36CE-4864-80E3-C8368C05C041}" dt="2026-03-22T14:28:16.850" v="82" actId="1076"/>
          <ac:spMkLst>
            <pc:docMk/>
            <pc:sldMk cId="476222836" sldId="271"/>
            <ac:spMk id="3" creationId="{5D98B2EC-A567-424C-8911-E38A95E4B101}"/>
          </ac:spMkLst>
        </pc:spChg>
        <pc:picChg chg="mod">
          <ac:chgData name="Shabhana Tariq (2412763)" userId="6e2b2449-9c67-4e8a-9612-cf93d0c67998" providerId="ADAL" clId="{B4835ABA-36CE-4864-80E3-C8368C05C041}" dt="2026-03-22T20:21:27.816" v="121" actId="1076"/>
          <ac:picMkLst>
            <pc:docMk/>
            <pc:sldMk cId="476222836" sldId="271"/>
            <ac:picMk id="4" creationId="{7CF941F6-644B-006C-12E7-013B00ECCA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09CE45-26D7-404E-BC6C-9DD8A3072B54}" type="datetimeFigureOut">
              <a:rPr lang="en-US" smtClean="0"/>
              <a:t>3/22/2026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979FD0-B10E-497F-8CFB-5DD0FA558605}" type="slidenum">
              <a:rPr lang="en-US" smtClean="0"/>
              <a:t>‹#›</a:t>
            </a:fld>
            <a:endParaRPr lang="en-US"/>
          </a:p>
        </p:txBody>
      </p:sp>
    </p:spTree>
    <p:extLst>
      <p:ext uri="{BB962C8B-B14F-4D97-AF65-F5344CB8AC3E}">
        <p14:creationId xmlns:p14="http://schemas.microsoft.com/office/powerpoint/2010/main" val="3860231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David Thompson is a bus driver aged 58 years old and based in South Wales. His job is a sedentary one; he sits in one position and he acknowledges that he has a poor diet that is rich in processed foods. His smoking history is 30 years (around 20 cigarettes a day). His father passed away at 62 years old because of a myocardial infarction and this means that there is a high genetic tendency (</a:t>
            </a:r>
            <a:r>
              <a:rPr lang="en-US" b="0" i="0" dirty="0">
                <a:solidFill>
                  <a:srgbClr val="0F1115"/>
                </a:solidFill>
                <a:effectLst/>
                <a:latin typeface="quote-cjk-patch"/>
              </a:rPr>
              <a:t>Virginia Heart, 2025</a:t>
            </a:r>
            <a:r>
              <a:rPr lang="en-GB" sz="1200" kern="1200" dirty="0">
                <a:solidFill>
                  <a:schemeClr val="tx1"/>
                </a:solidFill>
                <a:effectLst/>
                <a:latin typeface="+mn-lt"/>
                <a:ea typeface="+mn-ea"/>
                <a:cs typeface="+mn-cs"/>
              </a:rPr>
              <a:t>). David was also diagnosed with hypertension five years ago but failed to take medication. He currently has exercised chest pain, unspecified fatigue, and he reports to his GP with the problem, which is in line with stable angina that needs a thorough evaluation.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2</a:t>
            </a:fld>
            <a:endParaRPr lang="en-US"/>
          </a:p>
        </p:txBody>
      </p:sp>
    </p:spTree>
    <p:extLst>
      <p:ext uri="{BB962C8B-B14F-4D97-AF65-F5344CB8AC3E}">
        <p14:creationId xmlns:p14="http://schemas.microsoft.com/office/powerpoint/2010/main" val="1324199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Cardiovascular disease has been the number one cause of premature mortality in the United Kingdom and the government targets have been to decrease mortality rate by 25 percent during the next ten years. The existing evidence demonstrates that only 86 percent of hospitalized, already diagnosed adults with established CVD are provided with proper lipid-lowering therapy, which is a substantial gap in the treatment. It has been modelled that eliminating non-adherence to treatment through increasing treatment rates to 95 percent would avert about 22,000 heart attacks, strokes, and deaths in three years . The experts are also of the view that the cardiovascular risk assessment should start earlier and some of them suggest that the initial screening should start at age 25 years to tackle lifetime risk accumulation other than the age of 40 years.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3</a:t>
            </a:fld>
            <a:endParaRPr lang="en-US"/>
          </a:p>
        </p:txBody>
      </p:sp>
    </p:spTree>
    <p:extLst>
      <p:ext uri="{BB962C8B-B14F-4D97-AF65-F5344CB8AC3E}">
        <p14:creationId xmlns:p14="http://schemas.microsoft.com/office/powerpoint/2010/main" val="3527725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heart is a four chamber muscular pump composed of two atria that receive blood, and two ventricles that force the blood out. It has three layers; the epicardium, the myocardium (heart muscle that contracts) and the inner layer of the chambers called the endocardium. The heart muscles themselves are fed by the coronary arteries with oxygenated blood. The left anterior descending artery is of particular importance because it serves the anterior wall and interventricular septum (</a:t>
            </a:r>
            <a:r>
              <a:rPr lang="en-GB" dirty="0"/>
              <a:t>Virginia Heart, 2025</a:t>
            </a:r>
            <a:r>
              <a:rPr lang="en-GB" sz="1200" kern="1200" dirty="0">
                <a:solidFill>
                  <a:schemeClr val="tx1"/>
                </a:solidFill>
                <a:effectLst/>
                <a:latin typeface="+mn-lt"/>
                <a:ea typeface="+mn-ea"/>
                <a:cs typeface="+mn-cs"/>
              </a:rPr>
              <a:t>). The endothelium is an active metabolic organ, which regulates the vascular tone by producing nitric oxide and sustains haemostatic equilibrium (</a:t>
            </a:r>
            <a:r>
              <a:rPr lang="en-GB" dirty="0" err="1"/>
              <a:t>Sobol</a:t>
            </a:r>
            <a:r>
              <a:rPr lang="en-GB" dirty="0"/>
              <a:t> et al., 2025</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4</a:t>
            </a:fld>
            <a:endParaRPr lang="en-US"/>
          </a:p>
        </p:txBody>
      </p:sp>
    </p:spTree>
    <p:extLst>
      <p:ext uri="{BB962C8B-B14F-4D97-AF65-F5344CB8AC3E}">
        <p14:creationId xmlns:p14="http://schemas.microsoft.com/office/powerpoint/2010/main" val="20538113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healthy physiological states, the endothelium of coronary arteries is in vascular homeostasis by various means. Production of nitric oxide by the endothelial nitric oxide synthase generates nitric oxide that facilitates the relaxation of smooth muscles and dilation of vessels to maintain an equal supply of oxygen according to the evidence of myocardial demand (</a:t>
            </a:r>
            <a:r>
              <a:rPr lang="en-GB" dirty="0" err="1"/>
              <a:t>Sobol</a:t>
            </a:r>
            <a:r>
              <a:rPr lang="en-GB" dirty="0"/>
              <a:t> et al., 2025</a:t>
            </a:r>
            <a:r>
              <a:rPr lang="en-GB" sz="1200" kern="1200" dirty="0">
                <a:solidFill>
                  <a:schemeClr val="tx1"/>
                </a:solidFill>
                <a:effectLst/>
                <a:latin typeface="+mn-lt"/>
                <a:ea typeface="+mn-ea"/>
                <a:cs typeface="+mn-cs"/>
              </a:rPr>
              <a:t>). The intact endothelium offers a thromboresistant lining that does not allow inappropriate platelet adhesion and thrombus to form. Coronary autoregulation is used to regulate a constant blood flow within a perfusion pressure range. The increase in coronary blood flow during exercise reaches as many as five times the normal effort to supply the body with the higher amounts of oxygen. This complex control mechanism is impaired in the conditions of a cardiovascular disease.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5</a:t>
            </a:fld>
            <a:endParaRPr lang="en-US"/>
          </a:p>
        </p:txBody>
      </p:sp>
    </p:spTree>
    <p:extLst>
      <p:ext uri="{BB962C8B-B14F-4D97-AF65-F5344CB8AC3E}">
        <p14:creationId xmlns:p14="http://schemas.microsoft.com/office/powerpoint/2010/main" val="1161504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Risk factors such as hypertension, smoking, and hyperlipidaemia cause endothelial injury which initiates the process of atherosclerosis. Damaged endothelium is permeable to low-density lipoprotein particles, which accumulate in intimal layer and they are oxidized (</a:t>
            </a:r>
            <a:r>
              <a:rPr lang="en-GB" dirty="0" err="1"/>
              <a:t>Sobol</a:t>
            </a:r>
            <a:r>
              <a:rPr lang="en-GB" dirty="0"/>
              <a:t> et al., 2025</a:t>
            </a:r>
            <a:r>
              <a:rPr lang="en-GB" sz="1200" kern="1200" dirty="0">
                <a:solidFill>
                  <a:schemeClr val="tx1"/>
                </a:solidFill>
                <a:effectLst/>
                <a:latin typeface="+mn-lt"/>
                <a:ea typeface="+mn-ea"/>
                <a:cs typeface="+mn-cs"/>
              </a:rPr>
              <a:t>). Recruited macrophages </a:t>
            </a:r>
            <a:r>
              <a:rPr lang="en-GB" sz="1200" kern="1200" dirty="0" err="1">
                <a:solidFill>
                  <a:schemeClr val="tx1"/>
                </a:solidFill>
                <a:effectLst/>
                <a:latin typeface="+mn-lt"/>
                <a:ea typeface="+mn-ea"/>
                <a:cs typeface="+mn-cs"/>
              </a:rPr>
              <a:t>phagocyse</a:t>
            </a:r>
            <a:r>
              <a:rPr lang="en-GB" sz="1200" kern="1200" dirty="0">
                <a:solidFill>
                  <a:schemeClr val="tx1"/>
                </a:solidFill>
                <a:effectLst/>
                <a:latin typeface="+mn-lt"/>
                <a:ea typeface="+mn-ea"/>
                <a:cs typeface="+mn-cs"/>
              </a:rPr>
              <a:t> oxidised LDL, and become foam cells that form early fatty streaks. Inflammation leads to proliferation of smooth muscle and deposition of extracellular matrix on a chronic basis to form fibrous plaques. Rupture of plaque exposes thrombogenic material and platelet aggregation and acute thrombosis commence (Mensah et al., 2025). The inflammatory process is now established to be clinically manipulable and a high-sensitivity C-reactive protein is an excellent predictor of subsequent cardiovascular occurrences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6</a:t>
            </a:fld>
            <a:endParaRPr lang="en-US"/>
          </a:p>
        </p:txBody>
      </p:sp>
    </p:spTree>
    <p:extLst>
      <p:ext uri="{BB962C8B-B14F-4D97-AF65-F5344CB8AC3E}">
        <p14:creationId xmlns:p14="http://schemas.microsoft.com/office/powerpoint/2010/main" val="3400071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Coronary artery disease has a direct effect on the cardiac functioning in the limitation of oxygen to myocardium. Angina pectoris is generated when myocardial ischaemia is caused by demand surpassing supply during exertion. The chronic ischaemia provokes the maladaptive ventricular remodelling such as hypertrophy and fibrosis that decrease the contraction capacity and ejection fraction. Endothelial dysfunction is not limited to the coronary vessels and extends to the other arteries, and is a contributor to raising vascular stiffness . The heart-brain-metabolism axis proves that the nervous system is also influenced by cardiovascular disease, and vascular cognitive impairment is an obvious consequence of a patient with a primary cardiovascular disease having cardiovascular disease (Jamil et al., 2025). Myocardial infarction may be caused by acute rupture of the plaque, which may result in heart failure.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7</a:t>
            </a:fld>
            <a:endParaRPr lang="en-US"/>
          </a:p>
        </p:txBody>
      </p:sp>
    </p:spTree>
    <p:extLst>
      <p:ext uri="{BB962C8B-B14F-4D97-AF65-F5344CB8AC3E}">
        <p14:creationId xmlns:p14="http://schemas.microsoft.com/office/powerpoint/2010/main" val="3527882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non-modifiable risk factors that David has play a major role in his cardiovascular risk. Being older than 50 is a significant risk of the disease, and the risk increases annually with the cumulative exposure of the arteries to risk (Freeman, 2025). Male sex presupposes increased lifetime CVD risk in contrast to premenopausal female. The death of his father aged 62 due to myocardial infarction demonstrates that there is a lot of genetic predisposition to myocardial infarction. A potential underlying genetic condition should be familial </a:t>
            </a:r>
            <a:r>
              <a:rPr lang="en-GB" sz="1200" kern="1200" dirty="0" err="1">
                <a:solidFill>
                  <a:schemeClr val="tx1"/>
                </a:solidFill>
                <a:effectLst/>
                <a:latin typeface="+mn-lt"/>
                <a:ea typeface="+mn-ea"/>
                <a:cs typeface="+mn-cs"/>
              </a:rPr>
              <a:t>hypercholesterolaemia</a:t>
            </a:r>
            <a:r>
              <a:rPr lang="en-GB" sz="1200" kern="1200" dirty="0">
                <a:solidFill>
                  <a:schemeClr val="tx1"/>
                </a:solidFill>
                <a:effectLst/>
                <a:latin typeface="+mn-lt"/>
                <a:ea typeface="+mn-ea"/>
                <a:cs typeface="+mn-cs"/>
              </a:rPr>
              <a:t>. Although David is at less risk when compared to South African ethnicities due to his Caucasian ethnic identity, his risk factors combine to be alarming (</a:t>
            </a:r>
            <a:r>
              <a:rPr lang="en-US" b="0" i="0" dirty="0">
                <a:solidFill>
                  <a:srgbClr val="0F1115"/>
                </a:solidFill>
                <a:effectLst/>
                <a:latin typeface="quote-cjk-patch"/>
              </a:rPr>
              <a:t>Williams and Khatib, 2025</a:t>
            </a:r>
            <a:r>
              <a:rPr lang="en-GB" sz="1200" kern="1200" dirty="0">
                <a:solidFill>
                  <a:schemeClr val="tx1"/>
                </a:solidFill>
                <a:effectLst/>
                <a:latin typeface="+mn-lt"/>
                <a:ea typeface="+mn-ea"/>
                <a:cs typeface="+mn-cs"/>
              </a:rPr>
              <a:t>). Knowledge of these fixed factors is used to prioritize risks and urgency in risk prevention.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8</a:t>
            </a:fld>
            <a:endParaRPr lang="en-US"/>
          </a:p>
        </p:txBody>
      </p:sp>
    </p:spTree>
    <p:extLst>
      <p:ext uri="{BB962C8B-B14F-4D97-AF65-F5344CB8AC3E}">
        <p14:creationId xmlns:p14="http://schemas.microsoft.com/office/powerpoint/2010/main" val="3540609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modifiable risk factors of David are the main areas of intervention. Endothelial damage and oxidative stress have a major role in accelerating atherosclerosis due to his 30 pack-year history of smoking. Hypertension not treated boosts the tension in the artery walls and slowing down the development of plaque. Sedentary work with the sitting position is an independent predictor of cardiovascular mortality. The high content of saturated fat and low amount of fibre in his diet results in dyslipidaemia, and obesity (BMI 31) causes insulin resistance and systemic inflammation. The historical case of hypertension medication non-adherence underlines the relevance of patient education and shared decision-making as a component of creating an effective care plan.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9</a:t>
            </a:fld>
            <a:endParaRPr lang="en-US"/>
          </a:p>
        </p:txBody>
      </p:sp>
    </p:spTree>
    <p:extLst>
      <p:ext uri="{BB962C8B-B14F-4D97-AF65-F5344CB8AC3E}">
        <p14:creationId xmlns:p14="http://schemas.microsoft.com/office/powerpoint/2010/main" val="31936090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NICE guidelines suggest that QRISK3 should be used to calculate 10-year cardiovascular risk in adults between the ages of 25 and 84 years who have no known CVD. The tool includes comorbidities such as chronic kidney disease and diabetes, ethnicity and social deprivation. In the case of David, formal risk assessment would measure his likelihood of cardiovascular events and inform the decision on the treatment. Other studies ought to involve fasting lipid profile, HbA1c to rule out diabetes, and ambulatory blood pressure monitoring. C-reactive protein measurement with high sensitivity increases prognostic data, since it indicates the remaining risk of inflammation even with statins in patients taking them. Risk reclassification could be regarded in intermediate-risk patients with coronary artery calcium scoring.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10</a:t>
            </a:fld>
            <a:endParaRPr lang="en-US"/>
          </a:p>
        </p:txBody>
      </p:sp>
    </p:spTree>
    <p:extLst>
      <p:ext uri="{BB962C8B-B14F-4D97-AF65-F5344CB8AC3E}">
        <p14:creationId xmlns:p14="http://schemas.microsoft.com/office/powerpoint/2010/main" val="1281566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current basis of cardiovascular prevention is lifestyle change. The only intervention that helps is smoking cessation; David needs to be referred to NHS Stop Smoking Services to receive behavioural assistance and pharmacotherapy. An omega-3 fatty acid found in the Mediterranean diet, fruits, vegetables, and whole grains, minimizes cardiovascular incidents, and there is particular advantage to having two or three portions of fatty fish per week (</a:t>
            </a:r>
            <a:r>
              <a:rPr lang="en-US" sz="1200" b="0" i="0" kern="1200" dirty="0">
                <a:solidFill>
                  <a:schemeClr val="tx1"/>
                </a:solidFill>
                <a:effectLst/>
                <a:latin typeface="+mn-lt"/>
                <a:ea typeface="+mn-ea"/>
                <a:cs typeface="+mn-cs"/>
              </a:rPr>
              <a:t>Williams and </a:t>
            </a:r>
            <a:r>
              <a:rPr lang="en-US" sz="1200" b="0" i="0" kern="1200" dirty="0" err="1">
                <a:solidFill>
                  <a:schemeClr val="tx1"/>
                </a:solidFill>
                <a:effectLst/>
                <a:latin typeface="+mn-lt"/>
                <a:ea typeface="+mn-ea"/>
                <a:cs typeface="+mn-cs"/>
              </a:rPr>
              <a:t>Khatib</a:t>
            </a:r>
            <a:r>
              <a:rPr lang="en-US" sz="1200" b="0" i="0" kern="1200" dirty="0">
                <a:solidFill>
                  <a:schemeClr val="tx1"/>
                </a:solidFill>
                <a:effectLst/>
                <a:latin typeface="+mn-lt"/>
                <a:ea typeface="+mn-ea"/>
                <a:cs typeface="+mn-cs"/>
              </a:rPr>
              <a:t>, 2025)</a:t>
            </a:r>
            <a:r>
              <a:rPr lang="en-GB" sz="1200" kern="1200" dirty="0">
                <a:solidFill>
                  <a:schemeClr val="tx1"/>
                </a:solidFill>
                <a:effectLst/>
                <a:latin typeface="+mn-lt"/>
                <a:ea typeface="+mn-ea"/>
                <a:cs typeface="+mn-cs"/>
              </a:rPr>
              <a:t>. Moderate intensity exercise of 150 minutes per week can enhance endothelial function and inflammation (NIICE,</a:t>
            </a:r>
            <a:r>
              <a:rPr lang="en-GB" sz="1200" kern="1200" baseline="0" dirty="0">
                <a:solidFill>
                  <a:schemeClr val="tx1"/>
                </a:solidFill>
                <a:effectLst/>
                <a:latin typeface="+mn-lt"/>
                <a:ea typeface="+mn-ea"/>
                <a:cs typeface="+mn-cs"/>
              </a:rPr>
              <a:t> 20250</a:t>
            </a:r>
            <a:r>
              <a:rPr lang="en-GB" sz="1200" kern="1200" dirty="0">
                <a:solidFill>
                  <a:schemeClr val="tx1"/>
                </a:solidFill>
                <a:effectLst/>
                <a:latin typeface="+mn-lt"/>
                <a:ea typeface="+mn-ea"/>
                <a:cs typeface="+mn-cs"/>
              </a:rPr>
              <a:t>. The 5-10% reduction in weight helps a lot in increasing the metabolic parameters. CRPs are multidisciplinary and structured lifestyle behaviour change support and are offered to all patients with a known CVD.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11</a:t>
            </a:fld>
            <a:endParaRPr lang="en-US"/>
          </a:p>
        </p:txBody>
      </p:sp>
    </p:spTree>
    <p:extLst>
      <p:ext uri="{BB962C8B-B14F-4D97-AF65-F5344CB8AC3E}">
        <p14:creationId xmlns:p14="http://schemas.microsoft.com/office/powerpoint/2010/main" val="31567233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High-intensity statin therapy is the first-line lipid-lowering therapy recommended by NICE guidelines in the treatment of secondary prevention (NICE, 2018) . Atorvastatin 80mg/day lowers LDL cholesterol by about 50 percent and decreases the cardiovascular events significantly. In case of the failure to attain targets, ezetimibe should be supplemented. In the case of David who confessed to have CAD, aspirin 75mg per day is necessary as antiplatelet protection. Combination therapy; ACE inhibitor and calcium channel blocker is needed in blood pressure control, and the level should be less than 140/90 mmHg. Newer agents such as </a:t>
            </a:r>
            <a:r>
              <a:rPr lang="en-GB" sz="1200" kern="1200" dirty="0" err="1">
                <a:solidFill>
                  <a:schemeClr val="tx1"/>
                </a:solidFill>
                <a:effectLst/>
                <a:latin typeface="+mn-lt"/>
                <a:ea typeface="+mn-ea"/>
                <a:cs typeface="+mn-cs"/>
              </a:rPr>
              <a:t>inclisiran</a:t>
            </a:r>
            <a:r>
              <a:rPr lang="en-GB" sz="1200" kern="1200" dirty="0">
                <a:solidFill>
                  <a:schemeClr val="tx1"/>
                </a:solidFill>
                <a:effectLst/>
                <a:latin typeface="+mn-lt"/>
                <a:ea typeface="+mn-ea"/>
                <a:cs typeface="+mn-cs"/>
              </a:rPr>
              <a:t> which is currently available under an NHS contract provide extra LDL reduction in patients with resistant </a:t>
            </a:r>
            <a:r>
              <a:rPr lang="en-GB" sz="1200" kern="1200" dirty="0" err="1">
                <a:solidFill>
                  <a:schemeClr val="tx1"/>
                </a:solidFill>
                <a:effectLst/>
                <a:latin typeface="+mn-lt"/>
                <a:ea typeface="+mn-ea"/>
                <a:cs typeface="+mn-cs"/>
              </a:rPr>
              <a:t>hypercholesterolaemia</a:t>
            </a:r>
            <a:r>
              <a:rPr lang="en-GB" sz="1200" kern="1200" dirty="0">
                <a:solidFill>
                  <a:schemeClr val="tx1"/>
                </a:solidFill>
                <a:effectLst/>
                <a:latin typeface="+mn-lt"/>
                <a:ea typeface="+mn-ea"/>
                <a:cs typeface="+mn-cs"/>
              </a:rPr>
              <a:t>. The frequency of medication review will be implemented to ensure compliance and check on the occurrence of adverse effects.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12</a:t>
            </a:fld>
            <a:endParaRPr lang="en-US"/>
          </a:p>
        </p:txBody>
      </p:sp>
    </p:spTree>
    <p:extLst>
      <p:ext uri="{BB962C8B-B14F-4D97-AF65-F5344CB8AC3E}">
        <p14:creationId xmlns:p14="http://schemas.microsoft.com/office/powerpoint/2010/main" val="12350965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Planning the care is a process that needs to be monitored and reviewed on a regular basis. David would be advised to visit quarterly primary care visits in order to monitor adherence to medications, blood pressure management, and possible side effects such as statin-associated muscle symptom every year, a full lipid profiled test, HbA1c to check the risk of diabetes, and a test of the renal functionality should be performed (</a:t>
            </a:r>
            <a:r>
              <a:rPr lang="en-US" sz="1200" b="0" i="0" kern="1200" dirty="0">
                <a:solidFill>
                  <a:schemeClr val="tx1"/>
                </a:solidFill>
                <a:effectLst/>
                <a:latin typeface="+mn-lt"/>
                <a:ea typeface="+mn-ea"/>
                <a:cs typeface="+mn-cs"/>
              </a:rPr>
              <a:t>Williams</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and </a:t>
            </a:r>
            <a:r>
              <a:rPr lang="en-US" sz="1200" b="0" i="0" kern="1200" dirty="0" err="1">
                <a:solidFill>
                  <a:schemeClr val="tx1"/>
                </a:solidFill>
                <a:effectLst/>
                <a:latin typeface="+mn-lt"/>
                <a:ea typeface="+mn-ea"/>
                <a:cs typeface="+mn-cs"/>
              </a:rPr>
              <a:t>Khatib</a:t>
            </a:r>
            <a:r>
              <a:rPr lang="en-US" sz="1200" b="0" i="0" kern="1200" dirty="0">
                <a:solidFill>
                  <a:schemeClr val="tx1"/>
                </a:solidFill>
                <a:effectLst/>
                <a:latin typeface="+mn-lt"/>
                <a:ea typeface="+mn-ea"/>
                <a:cs typeface="+mn-cs"/>
              </a:rPr>
              <a:t>, 2025)</a:t>
            </a:r>
            <a:r>
              <a:rPr lang="en-GB" sz="1200" kern="1200" dirty="0">
                <a:solidFill>
                  <a:schemeClr val="tx1"/>
                </a:solidFill>
                <a:effectLst/>
                <a:latin typeface="+mn-lt"/>
                <a:ea typeface="+mn-ea"/>
                <a:cs typeface="+mn-cs"/>
              </a:rPr>
              <a:t>. Monitoring of symptoms is aimed at the frequency of angina and exercise tolerance and echocardiogram is recommended in case of symptoms aggravation or suspected heart failure. QRISK should be re-evaluated annually to ensure that treatment is correct. The CVDPREVENT audit offers benchmarking information so that practices can compare themselves on a national scale and provide information on how to improve their performance . David should be an active participant in the personalised care planning.</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B979FD0-B10E-497F-8CFB-5DD0FA558605}" type="slidenum">
              <a:rPr lang="en-US" smtClean="0"/>
              <a:t>13</a:t>
            </a:fld>
            <a:endParaRPr lang="en-US"/>
          </a:p>
        </p:txBody>
      </p:sp>
    </p:spTree>
    <p:extLst>
      <p:ext uri="{BB962C8B-B14F-4D97-AF65-F5344CB8AC3E}">
        <p14:creationId xmlns:p14="http://schemas.microsoft.com/office/powerpoint/2010/main" val="4820286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Ethical care delivery requires person-centred communication and respect for patient autonomy. Shared decision-making involves discussing treatment options, including potential side effects, enabling David to make informed choices aligned with his values . Health literacy considerations demand clear, jargon-free explanations, using interpreters if needed. Cultural competence requires respecting individual beliefs about health and treatment, while maintaining strict confidentiality in accordance with GDPR requirements. Informed consent necessitates transparent discussion of medication benefits and risks, including rare but serious adverse effects. Safeguarding responsibilities require vigilance for vulnerability, particularly if David's condition affects his capacity or social circumstances change.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B979FD0-B10E-497F-8CFB-5DD0FA558605}" type="slidenum">
              <a:rPr lang="en-US" smtClean="0"/>
              <a:t>14</a:t>
            </a:fld>
            <a:endParaRPr lang="en-US"/>
          </a:p>
        </p:txBody>
      </p:sp>
    </p:spTree>
    <p:extLst>
      <p:ext uri="{BB962C8B-B14F-4D97-AF65-F5344CB8AC3E}">
        <p14:creationId xmlns:p14="http://schemas.microsoft.com/office/powerpoint/2010/main" val="209181061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4969048B-4D0A-4D50-BCF8-03745E7B733D}"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4448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spTree>
    <p:extLst>
      <p:ext uri="{BB962C8B-B14F-4D97-AF65-F5344CB8AC3E}">
        <p14:creationId xmlns:p14="http://schemas.microsoft.com/office/powerpoint/2010/main" val="906371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87358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96BAD4C-F812-4ADA-B220-8F284BB54E7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69048B-4D0A-4D50-BCF8-03745E7B733D}"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781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6BAD4C-F812-4ADA-B220-8F284BB54E77}" type="datetimeFigureOut">
              <a:rPr lang="en-US" smtClean="0"/>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69048B-4D0A-4D50-BCF8-03745E7B733D}"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06019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6BAD4C-F812-4ADA-B220-8F284BB54E77}" type="datetimeFigureOut">
              <a:rPr lang="en-US" smtClean="0"/>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69048B-4D0A-4D50-BCF8-03745E7B733D}"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27411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6BAD4C-F812-4ADA-B220-8F284BB54E77}" type="datetimeFigureOut">
              <a:rPr lang="en-US" smtClean="0"/>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69048B-4D0A-4D50-BCF8-03745E7B733D}" type="slidenum">
              <a:rPr lang="en-US" smtClean="0"/>
              <a:t>‹#›</a:t>
            </a:fld>
            <a:endParaRPr lang="en-US"/>
          </a:p>
        </p:txBody>
      </p:sp>
    </p:spTree>
    <p:extLst>
      <p:ext uri="{BB962C8B-B14F-4D97-AF65-F5344CB8AC3E}">
        <p14:creationId xmlns:p14="http://schemas.microsoft.com/office/powerpoint/2010/main" val="2525347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6BAD4C-F812-4ADA-B220-8F284BB54E7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69048B-4D0A-4D50-BCF8-03745E7B733D}"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49050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6BAD4C-F812-4ADA-B220-8F284BB54E7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69048B-4D0A-4D50-BCF8-03745E7B733D}" type="slidenum">
              <a:rPr lang="en-US" smtClean="0"/>
              <a:t>‹#›</a:t>
            </a:fld>
            <a:endParaRPr lang="en-US"/>
          </a:p>
        </p:txBody>
      </p:sp>
    </p:spTree>
    <p:extLst>
      <p:ext uri="{BB962C8B-B14F-4D97-AF65-F5344CB8AC3E}">
        <p14:creationId xmlns:p14="http://schemas.microsoft.com/office/powerpoint/2010/main" val="32958007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96BAD4C-F812-4ADA-B220-8F284BB54E77}" type="datetimeFigureOut">
              <a:rPr lang="en-US" smtClean="0"/>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69048B-4D0A-4D50-BCF8-03745E7B733D}" type="slidenum">
              <a:rPr lang="en-US" smtClean="0"/>
              <a:t>‹#›</a:t>
            </a:fld>
            <a:endParaRPr lang="en-US"/>
          </a:p>
        </p:txBody>
      </p:sp>
    </p:spTree>
    <p:extLst>
      <p:ext uri="{BB962C8B-B14F-4D97-AF65-F5344CB8AC3E}">
        <p14:creationId xmlns:p14="http://schemas.microsoft.com/office/powerpoint/2010/main" val="1282112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38998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84401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spTree>
    <p:extLst>
      <p:ext uri="{BB962C8B-B14F-4D97-AF65-F5344CB8AC3E}">
        <p14:creationId xmlns:p14="http://schemas.microsoft.com/office/powerpoint/2010/main" val="6060504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017354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05871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418013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6BAD4C-F812-4ADA-B220-8F284BB54E77}" type="datetimeFigureOut">
              <a:rPr lang="en-US" smtClean="0"/>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69048B-4D0A-4D50-BCF8-03745E7B733D}"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0399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96BAD4C-F812-4ADA-B220-8F284BB54E77}" type="datetimeFigureOut">
              <a:rPr lang="en-US" smtClean="0"/>
              <a:t>3/22/2026</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969048B-4D0A-4D50-BCF8-03745E7B733D}" type="slidenum">
              <a:rPr lang="en-US" smtClean="0"/>
              <a:t>‹#›</a:t>
            </a:fld>
            <a:endParaRPr lang="en-US"/>
          </a:p>
        </p:txBody>
      </p:sp>
    </p:spTree>
    <p:extLst>
      <p:ext uri="{BB962C8B-B14F-4D97-AF65-F5344CB8AC3E}">
        <p14:creationId xmlns:p14="http://schemas.microsoft.com/office/powerpoint/2010/main" val="1447034321"/>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 id="214748371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88165" y="1721229"/>
            <a:ext cx="6815669" cy="1515533"/>
          </a:xfrm>
        </p:spPr>
        <p:txBody>
          <a:bodyPr>
            <a:normAutofit/>
          </a:bodyPr>
          <a:lstStyle/>
          <a:p>
            <a:r>
              <a:rPr lang="en-GB" sz="4400" dirty="0">
                <a:effectLst/>
                <a:ea typeface="Calibri" panose="020F0502020204030204" pitchFamily="34" charset="0"/>
                <a:cs typeface="Times New Roman" panose="02020603050405020304" pitchFamily="18" charset="0"/>
              </a:rPr>
              <a:t>Care Plan for Coronary Artery Disease: A Case Study</a:t>
            </a:r>
            <a:endParaRPr lang="en-US" sz="4400" dirty="0"/>
          </a:p>
        </p:txBody>
      </p:sp>
      <p:sp>
        <p:nvSpPr>
          <p:cNvPr id="3" name="Subtitle 2"/>
          <p:cNvSpPr>
            <a:spLocks noGrp="1"/>
          </p:cNvSpPr>
          <p:nvPr>
            <p:ph type="subTitle" idx="1"/>
          </p:nvPr>
        </p:nvSpPr>
        <p:spPr>
          <a:xfrm>
            <a:off x="2688165" y="3236762"/>
            <a:ext cx="6815669" cy="1904863"/>
          </a:xfrm>
        </p:spPr>
        <p:txBody>
          <a:bodyPr>
            <a:noAutofit/>
          </a:bodyPr>
          <a:lstStyle/>
          <a:p>
            <a:pPr marL="0" marR="0">
              <a:lnSpc>
                <a:spcPct val="107000"/>
              </a:lnSpc>
              <a:spcBef>
                <a:spcPts val="0"/>
              </a:spcBef>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BSc Health and Social Care – Introduction to Physiology (BMHP5023)</a:t>
            </a:r>
            <a:endParaRPr lang="en-US" sz="14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Name: Shabhana Tariq</a:t>
            </a:r>
          </a:p>
          <a:p>
            <a:pPr marL="0" marR="0">
              <a:lnSpc>
                <a:spcPct val="107000"/>
              </a:lnSpc>
              <a:spcBef>
                <a:spcPts val="0"/>
              </a:spcBef>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Student ID: 2412763</a:t>
            </a:r>
            <a:endParaRPr lang="en-US" sz="1400" b="1"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Lecturer: </a:t>
            </a:r>
            <a:r>
              <a:rPr lang="en-GB" sz="1400" b="1" dirty="0">
                <a:latin typeface="Calibri" panose="020F0502020204030204" pitchFamily="34" charset="0"/>
                <a:ea typeface="Calibri" panose="020F0502020204030204" pitchFamily="34" charset="0"/>
                <a:cs typeface="Times New Roman" panose="02020603050405020304" pitchFamily="18" charset="0"/>
              </a:rPr>
              <a:t>Robert </a:t>
            </a:r>
            <a:r>
              <a:rPr lang="en-GB" sz="1400" b="1" dirty="0" err="1">
                <a:latin typeface="Calibri" panose="020F0502020204030204" pitchFamily="34" charset="0"/>
                <a:ea typeface="Calibri" panose="020F0502020204030204" pitchFamily="34" charset="0"/>
                <a:cs typeface="Times New Roman" panose="02020603050405020304" pitchFamily="18" charset="0"/>
              </a:rPr>
              <a:t>Nartowski</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1400" b="1" dirty="0">
                <a:effectLst/>
                <a:latin typeface="Calibri" panose="020F0502020204030204" pitchFamily="34" charset="0"/>
                <a:ea typeface="Calibri" panose="020F0502020204030204" pitchFamily="34" charset="0"/>
                <a:cs typeface="Times New Roman" panose="02020603050405020304" pitchFamily="18" charset="0"/>
              </a:rPr>
              <a:t>Submission: Monday 23</a:t>
            </a:r>
            <a:r>
              <a:rPr lang="en-GB" sz="1400" b="1"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400" b="1" dirty="0">
                <a:effectLst/>
                <a:latin typeface="Calibri" panose="020F0502020204030204" pitchFamily="34" charset="0"/>
                <a:ea typeface="Calibri" panose="020F0502020204030204" pitchFamily="34" charset="0"/>
                <a:cs typeface="Times New Roman" panose="02020603050405020304" pitchFamily="18" charset="0"/>
              </a:rPr>
              <a:t> March 2026</a:t>
            </a:r>
          </a:p>
        </p:txBody>
      </p:sp>
      <p:pic>
        <p:nvPicPr>
          <p:cNvPr id="4" name="Presentation -voice over">
            <a:hlinkClick r:id="" action="ppaction://media"/>
            <a:extLst>
              <a:ext uri="{FF2B5EF4-FFF2-40B4-BE49-F238E27FC236}">
                <a16:creationId xmlns:a16="http://schemas.microsoft.com/office/drawing/2014/main" id="{B4A54C6A-FC4C-E85C-7D33-9DF03042B7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767934" y="1077901"/>
            <a:ext cx="609600" cy="609600"/>
          </a:xfrm>
          <a:prstGeom prst="rect">
            <a:avLst/>
          </a:prstGeom>
        </p:spPr>
      </p:pic>
    </p:spTree>
    <p:extLst>
      <p:ext uri="{BB962C8B-B14F-4D97-AF65-F5344CB8AC3E}">
        <p14:creationId xmlns:p14="http://schemas.microsoft.com/office/powerpoint/2010/main" val="2341322313"/>
      </p:ext>
    </p:extLst>
  </p:cSld>
  <p:clrMapOvr>
    <a:masterClrMapping/>
  </p:clrMapOvr>
  <mc:AlternateContent xmlns:mc="http://schemas.openxmlformats.org/markup-compatibility/2006">
    <mc:Choice xmlns:p14="http://schemas.microsoft.com/office/powerpoint/2010/main" Requires="p14">
      <p:transition spd="slow" p14:dur="2000" advTm="35244"/>
    </mc:Choice>
    <mc:Fallback>
      <p:transition spd="slow" advTm="35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2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Patient Profile</a:t>
            </a:r>
            <a:endParaRPr lang="en-US" b="1" dirty="0"/>
          </a:p>
        </p:txBody>
      </p:sp>
      <p:sp>
        <p:nvSpPr>
          <p:cNvPr id="3" name="Content Placeholder 2"/>
          <p:cNvSpPr>
            <a:spLocks noGrp="1"/>
          </p:cNvSpPr>
          <p:nvPr>
            <p:ph idx="1"/>
          </p:nvPr>
        </p:nvSpPr>
        <p:spPr/>
        <p:txBody>
          <a:bodyPr/>
          <a:lstStyle/>
          <a:p>
            <a:r>
              <a:rPr lang="en-GB" dirty="0"/>
              <a:t>Patient: David Thompson</a:t>
            </a:r>
            <a:endParaRPr lang="en-US" dirty="0"/>
          </a:p>
          <a:p>
            <a:r>
              <a:rPr lang="en-GB" dirty="0"/>
              <a:t>Age: 58 years | Occupation: Bus driver (sedentary)</a:t>
            </a:r>
            <a:endParaRPr lang="en-US" dirty="0"/>
          </a:p>
          <a:p>
            <a:r>
              <a:rPr lang="en-GB" dirty="0"/>
              <a:t> Family history: Father died of heart attack at age 62</a:t>
            </a:r>
            <a:endParaRPr lang="en-US" dirty="0"/>
          </a:p>
          <a:p>
            <a:r>
              <a:rPr lang="en-GB" dirty="0"/>
              <a:t>Lifestyle: Smoker (30 pack-years), limited exercise</a:t>
            </a:r>
            <a:endParaRPr lang="en-US" dirty="0"/>
          </a:p>
          <a:p>
            <a:r>
              <a:rPr lang="en-GB" dirty="0"/>
              <a:t>Past medical history: Hypertension (diagnosed 5 years ago), untreated</a:t>
            </a:r>
            <a:endParaRPr lang="en-US" dirty="0"/>
          </a:p>
          <a:p>
            <a:r>
              <a:rPr lang="en-GB" dirty="0"/>
              <a:t> Presenting symptoms: Chest pain on exertion, fatigue</a:t>
            </a:r>
            <a:endParaRPr lang="en-US" dirty="0"/>
          </a:p>
          <a:p>
            <a:endParaRPr lang="en-US" dirty="0"/>
          </a:p>
        </p:txBody>
      </p:sp>
      <p:pic>
        <p:nvPicPr>
          <p:cNvPr id="5" name="Recorded Sound">
            <a:hlinkClick r:id="" action="ppaction://media"/>
            <a:extLst>
              <a:ext uri="{FF2B5EF4-FFF2-40B4-BE49-F238E27FC236}">
                <a16:creationId xmlns:a16="http://schemas.microsoft.com/office/drawing/2014/main" id="{9806EF3C-5756-07D1-4016-8FE9612B87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677332"/>
            <a:ext cx="609600" cy="609600"/>
          </a:xfrm>
          <a:prstGeom prst="rect">
            <a:avLst/>
          </a:prstGeom>
        </p:spPr>
      </p:pic>
    </p:spTree>
    <p:extLst>
      <p:ext uri="{BB962C8B-B14F-4D97-AF65-F5344CB8AC3E}">
        <p14:creationId xmlns:p14="http://schemas.microsoft.com/office/powerpoint/2010/main" val="3027109708"/>
      </p:ext>
    </p:extLst>
  </p:cSld>
  <p:clrMapOvr>
    <a:masterClrMapping/>
  </p:clrMapOvr>
  <mc:AlternateContent xmlns:mc="http://schemas.openxmlformats.org/markup-compatibility/2006">
    <mc:Choice xmlns:p14="http://schemas.microsoft.com/office/powerpoint/2010/main" Requires="p14">
      <p:transition spd="slow" p14:dur="2000" advTm="3412"/>
    </mc:Choice>
    <mc:Fallback>
      <p:transition spd="slow" advTm="3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0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Cardiovascular Disease Context</a:t>
            </a:r>
            <a:endParaRPr lang="en-US" b="1" dirty="0"/>
          </a:p>
        </p:txBody>
      </p:sp>
      <p:sp>
        <p:nvSpPr>
          <p:cNvPr id="3" name="Content Placeholder 2"/>
          <p:cNvSpPr>
            <a:spLocks noGrp="1"/>
          </p:cNvSpPr>
          <p:nvPr>
            <p:ph idx="1"/>
          </p:nvPr>
        </p:nvSpPr>
        <p:spPr/>
        <p:txBody>
          <a:bodyPr>
            <a:normAutofit lnSpcReduction="10000"/>
          </a:bodyPr>
          <a:lstStyle/>
          <a:p>
            <a:r>
              <a:rPr lang="en-GB" dirty="0"/>
              <a:t>CVD in the UK: Leading Cause of Premature Death</a:t>
            </a:r>
            <a:endParaRPr lang="en-US" dirty="0"/>
          </a:p>
          <a:p>
            <a:r>
              <a:rPr lang="en-GB" dirty="0"/>
              <a:t> CVD causes 25% of all UK deaths annually</a:t>
            </a:r>
            <a:endParaRPr lang="en-US" dirty="0"/>
          </a:p>
          <a:p>
            <a:r>
              <a:rPr lang="en-GB" dirty="0"/>
              <a:t>Premature mortality target: 25% reduction by 2035 (Williams and Khatib, 2025)</a:t>
            </a:r>
            <a:endParaRPr lang="en-US" dirty="0"/>
          </a:p>
          <a:p>
            <a:r>
              <a:rPr lang="en-GB" dirty="0"/>
              <a:t>86% of CVD patients receive lipid-lowering therapy</a:t>
            </a:r>
            <a:endParaRPr lang="en-US" dirty="0"/>
          </a:p>
          <a:p>
            <a:r>
              <a:rPr lang="en-GB" dirty="0"/>
              <a:t>Closing treatment gaps could prevent 22,000 events</a:t>
            </a:r>
            <a:endParaRPr lang="en-US" dirty="0"/>
          </a:p>
          <a:p>
            <a:r>
              <a:rPr lang="en-GB" dirty="0"/>
              <a:t>Primary prevention starts too late (currently age 40)</a:t>
            </a:r>
            <a:endParaRPr lang="en-US" dirty="0"/>
          </a:p>
          <a:p>
            <a:endParaRPr lang="en-US" dirty="0"/>
          </a:p>
        </p:txBody>
      </p:sp>
      <p:pic>
        <p:nvPicPr>
          <p:cNvPr id="4" name="Recorded Sound">
            <a:hlinkClick r:id="" action="ppaction://media"/>
            <a:extLst>
              <a:ext uri="{FF2B5EF4-FFF2-40B4-BE49-F238E27FC236}">
                <a16:creationId xmlns:a16="http://schemas.microsoft.com/office/drawing/2014/main" id="{F3B07A0B-695A-CB49-55E8-D048AD4D9EB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49449" y="67962"/>
            <a:ext cx="609600" cy="609600"/>
          </a:xfrm>
          <a:prstGeom prst="rect">
            <a:avLst/>
          </a:prstGeom>
        </p:spPr>
      </p:pic>
    </p:spTree>
    <p:extLst>
      <p:ext uri="{BB962C8B-B14F-4D97-AF65-F5344CB8AC3E}">
        <p14:creationId xmlns:p14="http://schemas.microsoft.com/office/powerpoint/2010/main" val="824169017"/>
      </p:ext>
    </p:extLst>
  </p:cSld>
  <p:clrMapOvr>
    <a:masterClrMapping/>
  </p:clrMapOvr>
  <mc:AlternateContent xmlns:mc="http://schemas.openxmlformats.org/markup-compatibility/2006">
    <mc:Choice xmlns:p14="http://schemas.microsoft.com/office/powerpoint/2010/main" Requires="p14">
      <p:transition spd="slow" p14:dur="2000" advTm="59522"/>
    </mc:Choice>
    <mc:Fallback>
      <p:transition spd="slow" advTm="595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52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Calibri" panose="020F0502020204030204" pitchFamily="34" charset="0"/>
              </a:rPr>
              <a:t>Anatomy of the Heart</a:t>
            </a:r>
            <a:endParaRPr lang="en-US" b="1" dirty="0">
              <a:ea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p:txBody>
          <a:bodyPr>
            <a:normAutofit/>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Cardiac Structure and Coronary Circulation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Four chambers: Right/left atria (receiving), ventricles (pumping)</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Three layers: Epicardium, myocardium (muscle), endocardium</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Coronary arteries: Left main, LAD, circumflex, right coronary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LAD supplies anterior wall and septum</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Endothelium: Active metabolic regulator of vascular tone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4400"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Recorded Sound">
            <a:hlinkClick r:id="" action="ppaction://media"/>
            <a:extLst>
              <a:ext uri="{FF2B5EF4-FFF2-40B4-BE49-F238E27FC236}">
                <a16:creationId xmlns:a16="http://schemas.microsoft.com/office/drawing/2014/main" id="{3E91B7E7-4203-0365-DAFE-1D2D6B70222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23589" y="146222"/>
            <a:ext cx="609600" cy="609600"/>
          </a:xfrm>
          <a:prstGeom prst="rect">
            <a:avLst/>
          </a:prstGeom>
        </p:spPr>
      </p:pic>
    </p:spTree>
    <p:extLst>
      <p:ext uri="{BB962C8B-B14F-4D97-AF65-F5344CB8AC3E}">
        <p14:creationId xmlns:p14="http://schemas.microsoft.com/office/powerpoint/2010/main" val="2644372000"/>
      </p:ext>
    </p:extLst>
  </p:cSld>
  <p:clrMapOvr>
    <a:masterClrMapping/>
  </p:clrMapOvr>
  <mc:AlternateContent xmlns:mc="http://schemas.openxmlformats.org/markup-compatibility/2006">
    <mc:Choice xmlns:p14="http://schemas.microsoft.com/office/powerpoint/2010/main" Requires="p14">
      <p:transition spd="slow" p14:dur="2000" advTm="53995"/>
    </mc:Choice>
    <mc:Fallback>
      <p:transition spd="slow" advTm="53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99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Coronary Artery Physiology</a:t>
            </a:r>
            <a:endParaRPr lang="en-US" b="1" dirty="0"/>
          </a:p>
        </p:txBody>
      </p:sp>
      <p:sp>
        <p:nvSpPr>
          <p:cNvPr id="3" name="Content Placeholder 2"/>
          <p:cNvSpPr>
            <a:spLocks noGrp="1"/>
          </p:cNvSpPr>
          <p:nvPr>
            <p:ph idx="1"/>
          </p:nvPr>
        </p:nvSpPr>
        <p:spPr/>
        <p:txBody>
          <a:bodyPr>
            <a:normAutofit/>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Normal Vascular Function and Regulation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Endothelial cells produce nitric oxide (vasodilation)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Smooth muscle regulates vessel diameter</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Oxygen demand matches supply during exercise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Intact endothelium prevents platelet adhesion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Autoregulation maintains constant perfusion pressure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65C368E4-4632-F675-ACD7-3EC865E896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98876" y="195649"/>
            <a:ext cx="609600" cy="609600"/>
          </a:xfrm>
          <a:prstGeom prst="rect">
            <a:avLst/>
          </a:prstGeom>
        </p:spPr>
      </p:pic>
    </p:spTree>
    <p:extLst>
      <p:ext uri="{BB962C8B-B14F-4D97-AF65-F5344CB8AC3E}">
        <p14:creationId xmlns:p14="http://schemas.microsoft.com/office/powerpoint/2010/main" val="2195635100"/>
      </p:ext>
    </p:extLst>
  </p:cSld>
  <p:clrMapOvr>
    <a:masterClrMapping/>
  </p:clrMapOvr>
  <mc:AlternateContent xmlns:mc="http://schemas.openxmlformats.org/markup-compatibility/2006">
    <mc:Choice xmlns:p14="http://schemas.microsoft.com/office/powerpoint/2010/main" Requires="p14">
      <p:transition spd="slow" p14:dur="2000" advTm="58146"/>
    </mc:Choice>
    <mc:Fallback>
      <p:transition spd="slow" advTm="581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14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Pathophysiology of Atherosclerosis</a:t>
            </a:r>
            <a:endParaRPr lang="en-US" b="1" dirty="0"/>
          </a:p>
        </p:txBody>
      </p:sp>
      <p:sp>
        <p:nvSpPr>
          <p:cNvPr id="3" name="Content Placeholder 2"/>
          <p:cNvSpPr>
            <a:spLocks noGrp="1"/>
          </p:cNvSpPr>
          <p:nvPr>
            <p:ph idx="1"/>
          </p:nvPr>
        </p:nvSpPr>
        <p:spPr/>
        <p:txBody>
          <a:bodyPr>
            <a:normAutofit lnSpcReduction="1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Disease Mechanism in Coronary Arteries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Endothelial injury initiates inflammatory response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LDL particles accumulate in intimal layer</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Macrophages engulf lipids forming foam cells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Fatty streaks progress to fibrous plaques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Chronic inflammation drives plaque progression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Plaque rupture triggers acute thrombosis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69CD829D-67B3-AC70-66A3-A2F97101C2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60659" y="121508"/>
            <a:ext cx="609600" cy="609600"/>
          </a:xfrm>
          <a:prstGeom prst="rect">
            <a:avLst/>
          </a:prstGeom>
        </p:spPr>
      </p:pic>
    </p:spTree>
    <p:extLst>
      <p:ext uri="{BB962C8B-B14F-4D97-AF65-F5344CB8AC3E}">
        <p14:creationId xmlns:p14="http://schemas.microsoft.com/office/powerpoint/2010/main" val="3704747259"/>
      </p:ext>
    </p:extLst>
  </p:cSld>
  <p:clrMapOvr>
    <a:masterClrMapping/>
  </p:clrMapOvr>
  <mc:AlternateContent xmlns:mc="http://schemas.openxmlformats.org/markup-compatibility/2006">
    <mc:Choice xmlns:p14="http://schemas.microsoft.com/office/powerpoint/2010/main" Requires="p14">
      <p:transition spd="slow" p14:dur="2000" advTm="54917"/>
    </mc:Choice>
    <mc:Fallback>
      <p:transition spd="slow" advTm="54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Impact on Cardiac Function</a:t>
            </a:r>
            <a:endParaRPr lang="en-US" b="1" dirty="0"/>
          </a:p>
        </p:txBody>
      </p:sp>
      <p:sp>
        <p:nvSpPr>
          <p:cNvPr id="3" name="Content Placeholder 2"/>
          <p:cNvSpPr>
            <a:spLocks noGrp="1"/>
          </p:cNvSpPr>
          <p:nvPr>
            <p:ph idx="1"/>
          </p:nvPr>
        </p:nvSpPr>
        <p:spPr/>
        <p:txBody>
          <a:bodyPr>
            <a:normAutofit lnSpcReduction="1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How CAD Affects Heart Functioning</a:t>
            </a: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Reduced oxygen supply during increased demand</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Myocardial ischaemia causes angina pectoris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Chronic ischaemia leads to ventricular remodelling</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Impaired contractility reduces ejection fraction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Endothelial dysfunction progresses systemically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Risk of acute myocardial infarction and heart failure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BE275038-174E-FC2E-1BDC-3D42F2A068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33865"/>
            <a:ext cx="609600" cy="609600"/>
          </a:xfrm>
          <a:prstGeom prst="rect">
            <a:avLst/>
          </a:prstGeom>
        </p:spPr>
      </p:pic>
    </p:spTree>
    <p:extLst>
      <p:ext uri="{BB962C8B-B14F-4D97-AF65-F5344CB8AC3E}">
        <p14:creationId xmlns:p14="http://schemas.microsoft.com/office/powerpoint/2010/main" val="3286071051"/>
      </p:ext>
    </p:extLst>
  </p:cSld>
  <p:clrMapOvr>
    <a:masterClrMapping/>
  </p:clrMapOvr>
  <mc:AlternateContent xmlns:mc="http://schemas.openxmlformats.org/markup-compatibility/2006">
    <mc:Choice xmlns:p14="http://schemas.microsoft.com/office/powerpoint/2010/main" Requires="p14">
      <p:transition spd="slow" p14:dur="2000" advTm="49457"/>
    </mc:Choice>
    <mc:Fallback>
      <p:transition spd="slow" advTm="49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45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Risk Factors: Non-Modifiable</a:t>
            </a:r>
            <a:endParaRPr lang="en-US" b="1" dirty="0"/>
          </a:p>
        </p:txBody>
      </p:sp>
      <p:sp>
        <p:nvSpPr>
          <p:cNvPr id="3" name="Content Placeholder 2"/>
          <p:cNvSpPr>
            <a:spLocks noGrp="1"/>
          </p:cNvSpPr>
          <p:nvPr>
            <p:ph idx="1"/>
          </p:nvPr>
        </p:nvSpPr>
        <p:spPr/>
        <p:txBody>
          <a:bodyPr>
            <a:normAutofit/>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David's Fixed Risk Factors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Age (58): Risk increases progressively after 50</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Male sex: Higher lifetime CVD risk than premenopausal women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Family history: Father's early cardiac death</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Genetic predisposition: Familial hypercholesterolaemia possible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South Asian ethnicity: David is Caucasian (lower risk category)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5C6E3015-D4AB-4DDA-1557-386F54BC5B8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46221"/>
            <a:ext cx="609600" cy="609600"/>
          </a:xfrm>
          <a:prstGeom prst="rect">
            <a:avLst/>
          </a:prstGeom>
        </p:spPr>
      </p:pic>
    </p:spTree>
    <p:extLst>
      <p:ext uri="{BB962C8B-B14F-4D97-AF65-F5344CB8AC3E}">
        <p14:creationId xmlns:p14="http://schemas.microsoft.com/office/powerpoint/2010/main" val="2443368608"/>
      </p:ext>
    </p:extLst>
  </p:cSld>
  <p:clrMapOvr>
    <a:masterClrMapping/>
  </p:clrMapOvr>
  <mc:AlternateContent xmlns:mc="http://schemas.openxmlformats.org/markup-compatibility/2006">
    <mc:Choice xmlns:p14="http://schemas.microsoft.com/office/powerpoint/2010/main" Requires="p14">
      <p:transition spd="slow" p14:dur="2000" advTm="54916"/>
    </mc:Choice>
    <mc:Fallback>
      <p:transition spd="slow" advTm="549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9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Risk Factors: Modifiable</a:t>
            </a:r>
            <a:endParaRPr lang="en-US" b="1" dirty="0"/>
          </a:p>
        </p:txBody>
      </p:sp>
      <p:sp>
        <p:nvSpPr>
          <p:cNvPr id="3" name="Content Placeholder 2"/>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David's Lifestyle Factors Requiring Intervention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Smoking: 30 pack-years, continues daily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Hypertension: Untreated, poorly controlled</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Sedentary occupation: Sitting 8+ hours daily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Poor diet: High saturated fat, low fibre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Obesity: BMI 31 (obese class I)</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Medication non-adherence: Previously declined treatment</a:t>
            </a:r>
          </a:p>
          <a:p>
            <a:pPr marL="0" marR="0" indent="0">
              <a:lnSpc>
                <a:spcPct val="107000"/>
              </a:lnSpc>
              <a:spcBef>
                <a:spcPts val="0"/>
              </a:spcBef>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a:t>
            </a:r>
            <a:r>
              <a:rPr lang="en-GB" dirty="0" err="1">
                <a:latin typeface="Calibri" panose="020F0502020204030204" pitchFamily="34" charset="0"/>
                <a:ea typeface="Calibri" panose="020F0502020204030204" pitchFamily="34" charset="0"/>
                <a:cs typeface="Times New Roman" panose="02020603050405020304" pitchFamily="18" charset="0"/>
              </a:rPr>
              <a:t>Sobol</a:t>
            </a:r>
            <a:r>
              <a:rPr lang="en-GB" dirty="0">
                <a:latin typeface="Calibri" panose="020F0502020204030204" pitchFamily="34" charset="0"/>
                <a:ea typeface="Calibri" panose="020F0502020204030204" pitchFamily="34" charset="0"/>
                <a:cs typeface="Times New Roman" panose="02020603050405020304" pitchFamily="18" charset="0"/>
              </a:rPr>
              <a:t> et al., 2025)</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0">
              <a:lnSpc>
                <a:spcPct val="107000"/>
              </a:lnSpc>
              <a:spcBef>
                <a:spcPts val="0"/>
              </a:spcBef>
              <a:spcAft>
                <a:spcPts val="800"/>
              </a:spcAft>
              <a:buNone/>
            </a:pP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9BF0BB25-C5C0-84F3-BB72-22D89EE061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1805" y="96795"/>
            <a:ext cx="609600" cy="609600"/>
          </a:xfrm>
          <a:prstGeom prst="rect">
            <a:avLst/>
          </a:prstGeom>
        </p:spPr>
      </p:pic>
    </p:spTree>
    <p:extLst>
      <p:ext uri="{BB962C8B-B14F-4D97-AF65-F5344CB8AC3E}">
        <p14:creationId xmlns:p14="http://schemas.microsoft.com/office/powerpoint/2010/main" val="317903493"/>
      </p:ext>
    </p:extLst>
  </p:cSld>
  <p:clrMapOvr>
    <a:masterClrMapping/>
  </p:clrMapOvr>
  <mc:AlternateContent xmlns:mc="http://schemas.openxmlformats.org/markup-compatibility/2006">
    <mc:Choice xmlns:p14="http://schemas.microsoft.com/office/powerpoint/2010/main" Requires="p14">
      <p:transition spd="slow" p14:dur="2000" advTm="52403"/>
    </mc:Choice>
    <mc:Fallback>
      <p:transition spd="slow" advTm="524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Risk Assessment Tools</a:t>
            </a:r>
            <a:endParaRPr lang="en-US" b="1" dirty="0"/>
          </a:p>
        </p:txBody>
      </p:sp>
      <p:sp>
        <p:nvSpPr>
          <p:cNvPr id="3" name="Content Placeholder 2"/>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Quantifying David's Cardiovascular Risk</a:t>
            </a: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QRISK3 assessment: Recommended by NICE (ages 25-84) (NICE, 2023)</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Incorporates ethnicity, deprivation, comorbidities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10-year risk score guides treatment decisions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Additional tests: Lipid profile, HbA1c, BP monitoring</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Inflammatory markers: </a:t>
            </a:r>
            <a:r>
              <a:rPr lang="en-GB" dirty="0" err="1">
                <a:effectLst/>
                <a:latin typeface="Calibri" panose="020F0502020204030204" pitchFamily="34" charset="0"/>
                <a:ea typeface="Calibri" panose="020F0502020204030204" pitchFamily="34" charset="0"/>
                <a:cs typeface="Times New Roman" panose="02020603050405020304" pitchFamily="18" charset="0"/>
              </a:rPr>
              <a:t>hsCRP</a:t>
            </a:r>
            <a:r>
              <a:rPr lang="en-GB" dirty="0">
                <a:effectLst/>
                <a:latin typeface="Calibri" panose="020F0502020204030204" pitchFamily="34" charset="0"/>
                <a:ea typeface="Calibri" panose="020F0502020204030204" pitchFamily="34" charset="0"/>
                <a:cs typeface="Times New Roman" panose="02020603050405020304" pitchFamily="18" charset="0"/>
              </a:rPr>
              <a:t> predicts residual risk</a:t>
            </a:r>
            <a:endParaRPr lang="en-US" dirty="0">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Consider coronary calcium scoring if indicated</a:t>
            </a:r>
          </a:p>
          <a:p>
            <a:pPr marL="0" marR="0" indent="0">
              <a:lnSpc>
                <a:spcPct val="107000"/>
              </a:lnSpc>
              <a:spcBef>
                <a:spcPts val="0"/>
              </a:spcBef>
              <a:spcAft>
                <a:spcPts val="800"/>
              </a:spcAft>
              <a:buNone/>
            </a:pPr>
            <a:r>
              <a:rPr lang="en-GB" dirty="0">
                <a:latin typeface="Calibri" panose="020F0502020204030204" pitchFamily="34" charset="0"/>
                <a:ea typeface="Calibri" panose="020F0502020204030204" pitchFamily="34" charset="0"/>
                <a:cs typeface="Times New Roman" panose="02020603050405020304" pitchFamily="18" charset="0"/>
              </a:rPr>
              <a:t>(</a:t>
            </a:r>
            <a:r>
              <a:rPr lang="en-US" dirty="0" err="1"/>
              <a:t>Komnianou</a:t>
            </a:r>
            <a:r>
              <a:rPr lang="en-US" dirty="0"/>
              <a:t> et al., 2025)</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C43918D8-7AA5-4501-3256-F87AC6FEC88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23589" y="121509"/>
            <a:ext cx="609600" cy="609600"/>
          </a:xfrm>
          <a:prstGeom prst="rect">
            <a:avLst/>
          </a:prstGeom>
        </p:spPr>
      </p:pic>
    </p:spTree>
    <p:extLst>
      <p:ext uri="{BB962C8B-B14F-4D97-AF65-F5344CB8AC3E}">
        <p14:creationId xmlns:p14="http://schemas.microsoft.com/office/powerpoint/2010/main" val="704504478"/>
      </p:ext>
    </p:extLst>
  </p:cSld>
  <p:clrMapOvr>
    <a:masterClrMapping/>
  </p:clrMapOvr>
  <mc:AlternateContent xmlns:mc="http://schemas.openxmlformats.org/markup-compatibility/2006">
    <mc:Choice xmlns:p14="http://schemas.microsoft.com/office/powerpoint/2010/main" Requires="p14">
      <p:transition spd="slow" p14:dur="2000" advTm="54521"/>
    </mc:Choice>
    <mc:Fallback>
      <p:transition spd="slow" advTm="545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5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Lifestyle Interventions</a:t>
            </a:r>
            <a:endParaRPr lang="en-US" b="1" dirty="0"/>
          </a:p>
        </p:txBody>
      </p:sp>
      <p:sp>
        <p:nvSpPr>
          <p:cNvPr id="3" name="Content Placeholder 2"/>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Evidence-Based Behavioural Recommendations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Smoking cessation: Refer to NHS Stop Smoking Services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Dietary modification: Mediterranean diet, reduced saturated fat</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Physical activity: 150 minutes moderate exercise weekly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Weight management: 5-10% weight loss target</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Alcohol reduction: Within 14 units weekly limit</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effectLst/>
                <a:latin typeface="Calibri" panose="020F0502020204030204" pitchFamily="34" charset="0"/>
                <a:ea typeface="Calibri" panose="020F0502020204030204" pitchFamily="34" charset="0"/>
                <a:cs typeface="Times New Roman" panose="02020603050405020304" pitchFamily="18" charset="0"/>
              </a:rPr>
              <a:t>Structured support: Cardiac rehabilitation programme</a:t>
            </a:r>
          </a:p>
          <a:p>
            <a:pPr marL="0" indent="0">
              <a:buNone/>
            </a:pPr>
            <a:r>
              <a:rPr lang="en-GB" dirty="0">
                <a:latin typeface="Calibri" panose="020F0502020204030204" pitchFamily="34" charset="0"/>
                <a:ea typeface="Calibri" panose="020F0502020204030204" pitchFamily="34" charset="0"/>
                <a:cs typeface="Times New Roman" panose="02020603050405020304" pitchFamily="18" charset="0"/>
              </a:rPr>
              <a:t>(</a:t>
            </a:r>
            <a:r>
              <a:rPr lang="en-US" dirty="0"/>
              <a:t>Mensah et al., 2025)</a:t>
            </a:r>
          </a:p>
        </p:txBody>
      </p:sp>
      <p:pic>
        <p:nvPicPr>
          <p:cNvPr id="4" name="Recorded Sound">
            <a:hlinkClick r:id="" action="ppaction://media"/>
            <a:extLst>
              <a:ext uri="{FF2B5EF4-FFF2-40B4-BE49-F238E27FC236}">
                <a16:creationId xmlns:a16="http://schemas.microsoft.com/office/drawing/2014/main" id="{01B6E838-FC22-4414-D748-80340ED621E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09151"/>
            <a:ext cx="609600" cy="609600"/>
          </a:xfrm>
          <a:prstGeom prst="rect">
            <a:avLst/>
          </a:prstGeom>
        </p:spPr>
      </p:pic>
    </p:spTree>
    <p:extLst>
      <p:ext uri="{BB962C8B-B14F-4D97-AF65-F5344CB8AC3E}">
        <p14:creationId xmlns:p14="http://schemas.microsoft.com/office/powerpoint/2010/main" val="975493962"/>
      </p:ext>
    </p:extLst>
  </p:cSld>
  <p:clrMapOvr>
    <a:masterClrMapping/>
  </p:clrMapOvr>
  <mc:AlternateContent xmlns:mc="http://schemas.openxmlformats.org/markup-compatibility/2006">
    <mc:Choice xmlns:p14="http://schemas.microsoft.com/office/powerpoint/2010/main" Requires="p14">
      <p:transition spd="slow" p14:dur="2000" advTm="37053"/>
    </mc:Choice>
    <mc:Fallback>
      <p:transition spd="slow" advTm="370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05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Pharmacological Management</a:t>
            </a:r>
            <a:endParaRPr lang="en-US" b="1" dirty="0"/>
          </a:p>
        </p:txBody>
      </p:sp>
      <p:sp>
        <p:nvSpPr>
          <p:cNvPr id="3" name="Content Placeholder 2"/>
          <p:cNvSpPr>
            <a:spLocks noGrp="1"/>
          </p:cNvSpPr>
          <p:nvPr>
            <p:ph idx="1"/>
          </p:nvPr>
        </p:nvSpPr>
        <p:spPr/>
        <p:txBody>
          <a:bodyPr>
            <a:normAutofit fontScale="92500" lnSpcReduction="2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Medication Recommendations Following NICE Guidance  (NICE, 2023; NICE,     	2018)</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High-intensity statin: Atorvastatin 80mg daily (first-line)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Ezetimibe: Add if lipid targets not achieved</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Antiplatelet therapy: Aspirin 75mg daily (secondary prevention)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Antihypertensives: ACE inhibitor + calcium channel blocker</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Treatment targets: LDL &lt;2.0 mmol/L, BP &lt;140/90</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err="1">
                <a:effectLst/>
                <a:latin typeface="Calibri" panose="020F0502020204030204" pitchFamily="34" charset="0"/>
                <a:ea typeface="Calibri" panose="020F0502020204030204" pitchFamily="34" charset="0"/>
                <a:cs typeface="Times New Roman" panose="02020603050405020304" pitchFamily="18" charset="0"/>
              </a:rPr>
              <a:t>Inclisiran</a:t>
            </a:r>
            <a:r>
              <a:rPr lang="en-GB" dirty="0">
                <a:effectLst/>
                <a:latin typeface="Calibri" panose="020F0502020204030204" pitchFamily="34" charset="0"/>
                <a:ea typeface="Calibri" panose="020F0502020204030204" pitchFamily="34" charset="0"/>
                <a:cs typeface="Times New Roman" panose="02020603050405020304" pitchFamily="18" charset="0"/>
              </a:rPr>
              <a:t>: Consider for resistant hypercholesterolaemia</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4" name="Recorded Sound">
            <a:hlinkClick r:id="" action="ppaction://media"/>
            <a:extLst>
              <a:ext uri="{FF2B5EF4-FFF2-40B4-BE49-F238E27FC236}">
                <a16:creationId xmlns:a16="http://schemas.microsoft.com/office/drawing/2014/main" id="{1891A5EA-769E-3103-C3E0-5337E5A8A61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70935"/>
            <a:ext cx="609600" cy="609600"/>
          </a:xfrm>
          <a:prstGeom prst="rect">
            <a:avLst/>
          </a:prstGeom>
        </p:spPr>
      </p:pic>
    </p:spTree>
    <p:extLst>
      <p:ext uri="{BB962C8B-B14F-4D97-AF65-F5344CB8AC3E}">
        <p14:creationId xmlns:p14="http://schemas.microsoft.com/office/powerpoint/2010/main" val="621101688"/>
      </p:ext>
    </p:extLst>
  </p:cSld>
  <p:clrMapOvr>
    <a:masterClrMapping/>
  </p:clrMapOvr>
  <mc:AlternateContent xmlns:mc="http://schemas.openxmlformats.org/markup-compatibility/2006">
    <mc:Choice xmlns:p14="http://schemas.microsoft.com/office/powerpoint/2010/main" Requires="p14">
      <p:transition spd="slow" p14:dur="2000" advTm="66790"/>
    </mc:Choice>
    <mc:Fallback>
      <p:transition spd="slow" advTm="66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7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Monitoring and Care Planning</a:t>
            </a:r>
            <a:endParaRPr lang="en-US" b="1" dirty="0"/>
          </a:p>
        </p:txBody>
      </p:sp>
      <p:sp>
        <p:nvSpPr>
          <p:cNvPr id="3" name="Content Placeholder 2"/>
          <p:cNvSpPr>
            <a:spLocks noGrp="1"/>
          </p:cNvSpPr>
          <p:nvPr>
            <p:ph idx="1"/>
          </p:nvPr>
        </p:nvSpPr>
        <p:spPr/>
        <p:txBody>
          <a:bodyPr>
            <a:normAutofit lnSpcReduction="10000"/>
          </a:bodyPr>
          <a:lstStyle/>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Ongoing Assessment and Review Schedule </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Quarterly reviews: Medication adherence, BP, side effects</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Annual bloods: Lipid profile, HbA1c, renal function</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Symptom monitoring: Angina frequency, exercise tolerance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Cardiac review: Echocardiogram if symptoms change</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QRISK reassessment: Update risk score annually</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dirty="0">
                <a:effectLst/>
                <a:latin typeface="Calibri" panose="020F0502020204030204" pitchFamily="34" charset="0"/>
                <a:ea typeface="Calibri" panose="020F0502020204030204" pitchFamily="34" charset="0"/>
                <a:cs typeface="Times New Roman" panose="02020603050405020304" pitchFamily="18" charset="0"/>
              </a:rPr>
              <a:t>CVDPREVENT audit: Contributes to quality improvement</a:t>
            </a:r>
            <a:endParaRPr lang="en-US"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Recorded Sound">
            <a:hlinkClick r:id="" action="ppaction://media"/>
            <a:extLst>
              <a:ext uri="{FF2B5EF4-FFF2-40B4-BE49-F238E27FC236}">
                <a16:creationId xmlns:a16="http://schemas.microsoft.com/office/drawing/2014/main" id="{00741259-D25E-A501-9BD8-9569061BE8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33865"/>
            <a:ext cx="609600" cy="609600"/>
          </a:xfrm>
          <a:prstGeom prst="rect">
            <a:avLst/>
          </a:prstGeom>
        </p:spPr>
      </p:pic>
    </p:spTree>
    <p:extLst>
      <p:ext uri="{BB962C8B-B14F-4D97-AF65-F5344CB8AC3E}">
        <p14:creationId xmlns:p14="http://schemas.microsoft.com/office/powerpoint/2010/main" val="3976695411"/>
      </p:ext>
    </p:extLst>
  </p:cSld>
  <p:clrMapOvr>
    <a:masterClrMapping/>
  </p:clrMapOvr>
  <mc:AlternateContent xmlns:mc="http://schemas.openxmlformats.org/markup-compatibility/2006">
    <mc:Choice xmlns:p14="http://schemas.microsoft.com/office/powerpoint/2010/main" Requires="p14">
      <p:transition spd="slow" p14:dur="2000" advTm="63997"/>
    </mc:Choice>
    <mc:Fallback>
      <p:transition spd="slow" advTm="63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35B85-8E5E-4F83-B792-0576F3221066}"/>
              </a:ext>
            </a:extLst>
          </p:cNvPr>
          <p:cNvSpPr>
            <a:spLocks noGrp="1"/>
          </p:cNvSpPr>
          <p:nvPr>
            <p:ph type="title"/>
          </p:nvPr>
        </p:nvSpPr>
        <p:spPr/>
        <p:txBody>
          <a:bodyPr>
            <a:normAutofit/>
          </a:bodyPr>
          <a:lstStyle/>
          <a:p>
            <a:r>
              <a:rPr lang="en-GB" b="1" dirty="0">
                <a:effectLst/>
                <a:ea typeface="Calibri" panose="020F0502020204030204" pitchFamily="34" charset="0"/>
                <a:cs typeface="Times New Roman" panose="02020603050405020304" pitchFamily="18" charset="0"/>
              </a:rPr>
              <a:t>Communication and Ethics</a:t>
            </a:r>
            <a:endParaRPr lang="en-US" b="1" dirty="0"/>
          </a:p>
        </p:txBody>
      </p:sp>
      <p:sp>
        <p:nvSpPr>
          <p:cNvPr id="3" name="Content Placeholder 2">
            <a:extLst>
              <a:ext uri="{FF2B5EF4-FFF2-40B4-BE49-F238E27FC236}">
                <a16:creationId xmlns:a16="http://schemas.microsoft.com/office/drawing/2014/main" id="{5D98B2EC-A567-424C-8911-E38A95E4B101}"/>
              </a:ext>
            </a:extLst>
          </p:cNvPr>
          <p:cNvSpPr>
            <a:spLocks noGrp="1"/>
          </p:cNvSpPr>
          <p:nvPr>
            <p:ph idx="1"/>
          </p:nvPr>
        </p:nvSpPr>
        <p:spPr>
          <a:xfrm>
            <a:off x="978503" y="1924393"/>
            <a:ext cx="9601196" cy="3318936"/>
          </a:xfrm>
        </p:spPr>
        <p:txBody>
          <a:bodyPr>
            <a:noAutofit/>
          </a:bodyPr>
          <a:lstStyle/>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Person-Centred Care and Ethical Considerations </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Shared decision-making: Discuss treatment options</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Health literacy: Use clear, jargon-free explanations</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Cultural competence: Respect individual beliefs</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Confidentiality: Maintain GDPR compliance</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effectLst/>
                <a:latin typeface="Calibri" panose="020F0502020204030204" pitchFamily="34" charset="0"/>
                <a:ea typeface="Calibri" panose="020F0502020204030204" pitchFamily="34" charset="0"/>
                <a:cs typeface="Times New Roman" panose="02020603050405020304" pitchFamily="18" charset="0"/>
              </a:rPr>
              <a:t>Informed consent: Discuss medication risks/benefits</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GB" sz="3200" dirty="0">
                <a:latin typeface="Calibri" panose="020F0502020204030204" pitchFamily="34" charset="0"/>
                <a:ea typeface="Calibri" panose="020F0502020204030204" pitchFamily="34" charset="0"/>
                <a:cs typeface="Times New Roman" panose="02020603050405020304" pitchFamily="18" charset="0"/>
              </a:rPr>
              <a:t>Safeguarding</a:t>
            </a:r>
            <a:r>
              <a:rPr lang="en-GB" sz="3200" dirty="0">
                <a:effectLst/>
                <a:latin typeface="Calibri" panose="020F0502020204030204" pitchFamily="34" charset="0"/>
                <a:ea typeface="Calibri" panose="020F0502020204030204" pitchFamily="34" charset="0"/>
                <a:cs typeface="Times New Roman" panose="02020603050405020304" pitchFamily="18" charset="0"/>
              </a:rPr>
              <a:t>: Address vulnerability if present</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3200" dirty="0"/>
          </a:p>
        </p:txBody>
      </p:sp>
      <p:pic>
        <p:nvPicPr>
          <p:cNvPr id="4" name="Recorded Sound">
            <a:hlinkClick r:id="" action="ppaction://media"/>
            <a:extLst>
              <a:ext uri="{FF2B5EF4-FFF2-40B4-BE49-F238E27FC236}">
                <a16:creationId xmlns:a16="http://schemas.microsoft.com/office/drawing/2014/main" id="{7CF941F6-644B-006C-12E7-013B00ECCA1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82400" y="18535"/>
            <a:ext cx="609600" cy="609600"/>
          </a:xfrm>
          <a:prstGeom prst="rect">
            <a:avLst/>
          </a:prstGeom>
        </p:spPr>
      </p:pic>
    </p:spTree>
    <p:extLst>
      <p:ext uri="{BB962C8B-B14F-4D97-AF65-F5344CB8AC3E}">
        <p14:creationId xmlns:p14="http://schemas.microsoft.com/office/powerpoint/2010/main" val="476222836"/>
      </p:ext>
    </p:extLst>
  </p:cSld>
  <p:clrMapOvr>
    <a:masterClrMapping/>
  </p:clrMapOvr>
  <mc:AlternateContent xmlns:mc="http://schemas.openxmlformats.org/markup-compatibility/2006">
    <mc:Choice xmlns:p14="http://schemas.microsoft.com/office/powerpoint/2010/main" Requires="p14">
      <p:transition spd="slow" p14:dur="2000" advTm="51706"/>
    </mc:Choice>
    <mc:Fallback>
      <p:transition spd="slow" advTm="51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838200" y="1816295"/>
            <a:ext cx="10515600" cy="4351338"/>
          </a:xfrm>
        </p:spPr>
        <p:txBody>
          <a:bodyPr>
            <a:normAutofit fontScale="70000" lnSpcReduction="20000"/>
          </a:bodyPr>
          <a:lstStyle/>
          <a:p>
            <a:r>
              <a:rPr lang="en-GB" dirty="0"/>
              <a:t>Jamil, Y. et al. (2025) 'The impact of cognitive impairment on cardiovascular disease', Journal of the American College of Cardiology, 86(25), pp. 2663-2686. </a:t>
            </a:r>
            <a:endParaRPr lang="en-US" dirty="0"/>
          </a:p>
          <a:p>
            <a:r>
              <a:rPr lang="en-GB" dirty="0"/>
              <a:t>NICE (2023) Cardiovascular disease: risk assessment and reduction, including lipid modification. https://www.nice.org.uk/guidance/ng238. </a:t>
            </a:r>
            <a:endParaRPr lang="en-US" dirty="0"/>
          </a:p>
          <a:p>
            <a:r>
              <a:rPr lang="en-GB" dirty="0"/>
              <a:t>Williams, H. and </a:t>
            </a:r>
            <a:r>
              <a:rPr lang="en-GB" dirty="0" err="1"/>
              <a:t>Khatib</a:t>
            </a:r>
            <a:r>
              <a:rPr lang="en-GB" dirty="0"/>
              <a:t>, R. (2025) 'Closing in on cholesterol', NHS England Blog, 30 October. </a:t>
            </a:r>
            <a:endParaRPr lang="en-US" dirty="0"/>
          </a:p>
          <a:p>
            <a:r>
              <a:rPr lang="en-GB" dirty="0"/>
              <a:t>Virginia Heart (2025) 'Bobby's story: coronary artery disease', Virginia Heart Blog, 23 May. </a:t>
            </a:r>
            <a:endParaRPr lang="en-US" dirty="0"/>
          </a:p>
          <a:p>
            <a:r>
              <a:rPr lang="en-US" dirty="0"/>
              <a:t>Mensah, G.A., Arnold, N., </a:t>
            </a:r>
            <a:r>
              <a:rPr lang="en-US" dirty="0" err="1"/>
              <a:t>Prabhu</a:t>
            </a:r>
            <a:r>
              <a:rPr lang="en-US" dirty="0"/>
              <a:t>, S.D., </a:t>
            </a:r>
            <a:r>
              <a:rPr lang="en-US" dirty="0" err="1"/>
              <a:t>Ridker</a:t>
            </a:r>
            <a:r>
              <a:rPr lang="en-US" dirty="0"/>
              <a:t>, P.M. and Welty, F.K., 2025. Inflammation and cardiovascular disease: 2025 ACC scientific statement: a report of the American College of Cardiology. </a:t>
            </a:r>
            <a:r>
              <a:rPr lang="en-US" i="1" dirty="0"/>
              <a:t>JACC</a:t>
            </a:r>
            <a:r>
              <a:rPr lang="en-GB" dirty="0"/>
              <a:t>. </a:t>
            </a:r>
            <a:endParaRPr lang="en-US" dirty="0"/>
          </a:p>
          <a:p>
            <a:r>
              <a:rPr lang="en-US" dirty="0" err="1"/>
              <a:t>Sobol</a:t>
            </a:r>
            <a:r>
              <a:rPr lang="en-US" dirty="0"/>
              <a:t>, L., </a:t>
            </a:r>
            <a:r>
              <a:rPr lang="en-US" dirty="0" err="1"/>
              <a:t>Ananevych</a:t>
            </a:r>
            <a:r>
              <a:rPr lang="en-US" dirty="0"/>
              <a:t>, I., </a:t>
            </a:r>
            <a:r>
              <a:rPr lang="en-US" dirty="0" err="1"/>
              <a:t>Yurakh</a:t>
            </a:r>
            <a:r>
              <a:rPr lang="en-US" dirty="0"/>
              <a:t>, O., </a:t>
            </a:r>
            <a:r>
              <a:rPr lang="en-US" dirty="0" err="1"/>
              <a:t>Pastukh</a:t>
            </a:r>
            <a:r>
              <a:rPr lang="en-US" dirty="0"/>
              <a:t>, M., </a:t>
            </a:r>
            <a:r>
              <a:rPr lang="en-US" dirty="0" err="1"/>
              <a:t>Pertsovych</a:t>
            </a:r>
            <a:r>
              <a:rPr lang="en-US" dirty="0"/>
              <a:t>, V. and </a:t>
            </a:r>
            <a:r>
              <a:rPr lang="en-US" dirty="0" err="1"/>
              <a:t>Yurakh</a:t>
            </a:r>
            <a:r>
              <a:rPr lang="en-US" dirty="0"/>
              <a:t>, H., (2025). Cardiovascular Morphological Changes in Metabolic and Endocrine Disorders: A Narrative Review. </a:t>
            </a:r>
            <a:r>
              <a:rPr lang="en-US" i="1" dirty="0"/>
              <a:t>Galician Medical Journal</a:t>
            </a:r>
            <a:r>
              <a:rPr lang="en-US" dirty="0"/>
              <a:t>, </a:t>
            </a:r>
            <a:r>
              <a:rPr lang="en-US" i="1" dirty="0"/>
              <a:t>32</a:t>
            </a:r>
            <a:r>
              <a:rPr lang="en-US" dirty="0"/>
              <a:t>(4)</a:t>
            </a:r>
            <a:r>
              <a:rPr lang="en-GB" dirty="0"/>
              <a:t>. </a:t>
            </a:r>
            <a:endParaRPr lang="en-US" dirty="0"/>
          </a:p>
          <a:p>
            <a:r>
              <a:rPr lang="en-GB" dirty="0"/>
              <a:t>NICE (2018) Chronic heart failure in adults: diagnosis and management. https://www.nice.org.uk/guidance/ng106. </a:t>
            </a:r>
            <a:endParaRPr lang="en-US" dirty="0"/>
          </a:p>
          <a:p>
            <a:r>
              <a:rPr lang="en-GB" dirty="0"/>
              <a:t>Freeman, S. (2025) 'Experts suggest NHS heart risk checks from age 25', Medscape News UK, 6 June.  </a:t>
            </a:r>
            <a:endParaRPr lang="en-US" dirty="0"/>
          </a:p>
          <a:p>
            <a:r>
              <a:rPr lang="en-US" dirty="0" err="1"/>
              <a:t>Komnianou</a:t>
            </a:r>
            <a:r>
              <a:rPr lang="en-US" dirty="0"/>
              <a:t>, A., </a:t>
            </a:r>
            <a:r>
              <a:rPr lang="en-US" dirty="0" err="1"/>
              <a:t>Kyriakoulis</a:t>
            </a:r>
            <a:r>
              <a:rPr lang="en-US" dirty="0"/>
              <a:t>, K.G., </a:t>
            </a:r>
            <a:r>
              <a:rPr lang="en-US" dirty="0" err="1"/>
              <a:t>Menti</a:t>
            </a:r>
            <a:r>
              <a:rPr lang="en-US" dirty="0"/>
              <a:t>, A., Dimakakos, E., </a:t>
            </a:r>
            <a:r>
              <a:rPr lang="en-US" dirty="0" err="1"/>
              <a:t>Stergiou</a:t>
            </a:r>
            <a:r>
              <a:rPr lang="en-US" dirty="0"/>
              <a:t>, G.S. and </a:t>
            </a:r>
            <a:r>
              <a:rPr lang="en-US" dirty="0" err="1"/>
              <a:t>Kollias</a:t>
            </a:r>
            <a:r>
              <a:rPr lang="en-US" dirty="0"/>
              <a:t>, A., (2025). Cardiovascular risk assessment and lipid-lowering therapy recommendations in primary prevention. </a:t>
            </a:r>
            <a:r>
              <a:rPr lang="en-US" i="1" dirty="0"/>
              <a:t>Journal of Clinical Medicine</a:t>
            </a:r>
            <a:r>
              <a:rPr lang="en-US" dirty="0"/>
              <a:t>, </a:t>
            </a:r>
            <a:r>
              <a:rPr lang="en-US" i="1" dirty="0"/>
              <a:t>14</a:t>
            </a:r>
            <a:r>
              <a:rPr lang="en-US" dirty="0"/>
              <a:t>(7), p.2220</a:t>
            </a:r>
            <a:r>
              <a:rPr lang="en-GB" dirty="0"/>
              <a:t>. </a:t>
            </a:r>
            <a:endParaRPr lang="en-US" dirty="0"/>
          </a:p>
          <a:p>
            <a:endParaRPr lang="en-US" dirty="0"/>
          </a:p>
        </p:txBody>
      </p:sp>
      <p:pic>
        <p:nvPicPr>
          <p:cNvPr id="4" name="Recorded Sound">
            <a:hlinkClick r:id="" action="ppaction://media"/>
            <a:extLst>
              <a:ext uri="{FF2B5EF4-FFF2-40B4-BE49-F238E27FC236}">
                <a16:creationId xmlns:a16="http://schemas.microsoft.com/office/drawing/2014/main" id="{73616582-9D5D-E4C8-2D3E-E88366D96D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3017" y="55605"/>
            <a:ext cx="609600" cy="609600"/>
          </a:xfrm>
          <a:prstGeom prst="rect">
            <a:avLst/>
          </a:prstGeom>
        </p:spPr>
      </p:pic>
    </p:spTree>
    <p:extLst>
      <p:ext uri="{BB962C8B-B14F-4D97-AF65-F5344CB8AC3E}">
        <p14:creationId xmlns:p14="http://schemas.microsoft.com/office/powerpoint/2010/main" val="3664479241"/>
      </p:ext>
    </p:extLst>
  </p:cSld>
  <p:clrMapOvr>
    <a:masterClrMapping/>
  </p:clrMapOvr>
  <mc:AlternateContent xmlns:mc="http://schemas.openxmlformats.org/markup-compatibility/2006">
    <mc:Choice xmlns:p14="http://schemas.microsoft.com/office/powerpoint/2010/main" Requires="p14">
      <p:transition spd="slow" p14:dur="2000" advTm="8677"/>
    </mc:Choice>
    <mc:Fallback>
      <p:transition spd="slow" advTm="86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6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701</TotalTime>
  <Words>2833</Words>
  <Application>Microsoft Office PowerPoint</Application>
  <PresentationFormat>Widescreen</PresentationFormat>
  <Paragraphs>144</Paragraphs>
  <Slides>15</Slides>
  <Notes>13</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Garamond</vt:lpstr>
      <vt:lpstr>quote-cjk-patch</vt:lpstr>
      <vt:lpstr>Organic</vt:lpstr>
      <vt:lpstr>Care Plan for Coronary Artery Disease: A Case Study</vt:lpstr>
      <vt:lpstr>Patient Profile</vt:lpstr>
      <vt:lpstr>Cardiovascular Disease Context</vt:lpstr>
      <vt:lpstr>Anatomy of the Heart</vt:lpstr>
      <vt:lpstr>Coronary Artery Physiology</vt:lpstr>
      <vt:lpstr>Pathophysiology of Atherosclerosis</vt:lpstr>
      <vt:lpstr>Impact on Cardiac Function</vt:lpstr>
      <vt:lpstr>Risk Factors: Non-Modifiable</vt:lpstr>
      <vt:lpstr>Risk Factors: Modifiable</vt:lpstr>
      <vt:lpstr>Risk Assessment Tools</vt:lpstr>
      <vt:lpstr>Lifestyle Interventions</vt:lpstr>
      <vt:lpstr>Pharmacological Management</vt:lpstr>
      <vt:lpstr>Monitoring and Care Planning</vt:lpstr>
      <vt:lpstr>Communication and Ethics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Gatitu</dc:creator>
  <cp:lastModifiedBy>Shabhana Tariq (2412763)</cp:lastModifiedBy>
  <cp:revision>23</cp:revision>
  <dcterms:created xsi:type="dcterms:W3CDTF">2026-02-19T17:05:07Z</dcterms:created>
  <dcterms:modified xsi:type="dcterms:W3CDTF">2026-03-22T20:21:57Z</dcterms:modified>
</cp:coreProperties>
</file>