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7" r:id="rId4"/>
    <p:sldId id="269" r:id="rId5"/>
    <p:sldId id="258" r:id="rId6"/>
    <p:sldId id="265" r:id="rId7"/>
    <p:sldId id="26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91" d="100"/>
          <a:sy n="91" d="100"/>
        </p:scale>
        <p:origin x="208" y="7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663402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37528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1826541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25D5F1-9051-4F67-A76F-40BD48BA9E9F}"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1425968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25D5F1-9051-4F67-A76F-40BD48BA9E9F}" type="datetimeFigureOut">
              <a:rPr lang="en-GB" smtClean="0"/>
              <a:t>25/05/2023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87006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25D5F1-9051-4F67-A76F-40BD48BA9E9F}" type="datetimeFigureOut">
              <a:rPr lang="en-GB" smtClean="0"/>
              <a:t>25/05/2023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2739475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25D5F1-9051-4F67-A76F-40BD48BA9E9F}" type="datetimeFigureOut">
              <a:rPr lang="en-GB" smtClean="0"/>
              <a:t>25/05/2023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419166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725D5F1-9051-4F67-A76F-40BD48BA9E9F}"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39473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25D5F1-9051-4F67-A76F-40BD48BA9E9F}" type="datetimeFigureOut">
              <a:rPr lang="en-GB" smtClean="0"/>
              <a:t>25/05/2023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3742506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810097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28393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2120189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1942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156815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673494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5D5F1-9051-4F67-A76F-40BD48BA9E9F}" type="datetimeFigureOut">
              <a:rPr lang="en-GB" smtClean="0"/>
              <a:t>25/05/2023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18CEC0-4D07-411D-A9B9-E007BE584D3C}" type="slidenum">
              <a:rPr lang="en-GB" smtClean="0"/>
              <a:t>‹#›</a:t>
            </a:fld>
            <a:endParaRPr lang="en-GB"/>
          </a:p>
        </p:txBody>
      </p:sp>
    </p:spTree>
    <p:extLst>
      <p:ext uri="{BB962C8B-B14F-4D97-AF65-F5344CB8AC3E}">
        <p14:creationId xmlns:p14="http://schemas.microsoft.com/office/powerpoint/2010/main" val="356614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25D5F1-9051-4F67-A76F-40BD48BA9E9F}" type="datetimeFigureOut">
              <a:rPr lang="en-GB" smtClean="0"/>
              <a:t>25/05/2023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18CEC0-4D07-411D-A9B9-E007BE584D3C}" type="slidenum">
              <a:rPr lang="en-GB" smtClean="0"/>
              <a:t>‹#›</a:t>
            </a:fld>
            <a:endParaRPr lang="en-GB"/>
          </a:p>
        </p:txBody>
      </p:sp>
    </p:spTree>
    <p:extLst>
      <p:ext uri="{BB962C8B-B14F-4D97-AF65-F5344CB8AC3E}">
        <p14:creationId xmlns:p14="http://schemas.microsoft.com/office/powerpoint/2010/main" val="3389851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archives.nypl.org/mss/3203" TargetMode="External"/><Relationship Id="rId2" Type="http://schemas.openxmlformats.org/officeDocument/2006/relationships/hyperlink" Target="https://www.telegraph.co.uk/travel/destinations/north-america/united-states/new-york/hotels/Waldorf-Astoria-New-York" TargetMode="External"/><Relationship Id="rId1" Type="http://schemas.openxmlformats.org/officeDocument/2006/relationships/slideLayout" Target="../slideLayouts/slideLayout2.xml"/><Relationship Id="rId5" Type="http://schemas.openxmlformats.org/officeDocument/2006/relationships/hyperlink" Target="https://timesofindia.indiatimes.com/travel/hotels" TargetMode="External"/><Relationship Id="rId4" Type="http://schemas.openxmlformats.org/officeDocument/2006/relationships/hyperlink" Target="https://www.thecaterer.com/news/ho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291840"/>
            <a:ext cx="6525585" cy="970671"/>
          </a:xfrm>
        </p:spPr>
        <p:txBody>
          <a:bodyPr/>
          <a:lstStyle/>
          <a:p>
            <a:r>
              <a:rPr lang="en-GB" dirty="0"/>
              <a:t>Waldorf Astoria </a:t>
            </a:r>
            <a:r>
              <a:rPr lang="en-GB" dirty="0" err="1"/>
              <a:t>nyc</a:t>
            </a:r>
            <a:endParaRPr lang="en-GB" dirty="0"/>
          </a:p>
        </p:txBody>
      </p:sp>
      <p:sp>
        <p:nvSpPr>
          <p:cNvPr id="3" name="Subtitle 2"/>
          <p:cNvSpPr>
            <a:spLocks noGrp="1"/>
          </p:cNvSpPr>
          <p:nvPr>
            <p:ph type="subTitle" idx="1"/>
          </p:nvPr>
        </p:nvSpPr>
        <p:spPr>
          <a:xfrm>
            <a:off x="2917996" y="3428999"/>
            <a:ext cx="8434632" cy="3212673"/>
          </a:xfrm>
        </p:spPr>
        <p:txBody>
          <a:bodyPr/>
          <a:lstStyle/>
          <a:p>
            <a:endParaRPr lang="en-GB" dirty="0"/>
          </a:p>
          <a:p>
            <a:endParaRPr lang="en-GB" dirty="0"/>
          </a:p>
          <a:p>
            <a:r>
              <a:rPr lang="en-GB" dirty="0"/>
              <a:t> </a:t>
            </a:r>
          </a:p>
        </p:txBody>
      </p:sp>
      <p:pic>
        <p:nvPicPr>
          <p:cNvPr id="5" name="Picture 2" descr="the waldorf astoria new york city with taxi cabs">
            <a:extLst>
              <a:ext uri="{FF2B5EF4-FFF2-40B4-BE49-F238E27FC236}">
                <a16:creationId xmlns:a16="http://schemas.microsoft.com/office/drawing/2014/main" id="{2189EA47-D8B4-C4A3-3D01-E21043AF79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695" y="0"/>
            <a:ext cx="4726646" cy="311118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7F694B3-CA38-DF74-254C-93074653F1E8}"/>
              </a:ext>
            </a:extLst>
          </p:cNvPr>
          <p:cNvSpPr txBox="1"/>
          <p:nvPr/>
        </p:nvSpPr>
        <p:spPr>
          <a:xfrm>
            <a:off x="3699803" y="4037426"/>
            <a:ext cx="7652825" cy="2371483"/>
          </a:xfrm>
          <a:prstGeom prst="rect">
            <a:avLst/>
          </a:prstGeom>
          <a:noFill/>
        </p:spPr>
        <p:txBody>
          <a:bodyPr wrap="square" rtlCol="0">
            <a:spAutoFit/>
          </a:bodyPr>
          <a:lstStyle/>
          <a:p>
            <a:pPr algn="ctr">
              <a:lnSpc>
                <a:spcPct val="115000"/>
              </a:lnSpc>
              <a:spcAft>
                <a:spcPts val="1000"/>
              </a:spcAft>
            </a:pPr>
            <a:r>
              <a:rPr lang="en-US" dirty="0"/>
              <a:t>      Yaqoob </a:t>
            </a:r>
            <a:r>
              <a:rPr lang="en-US" dirty="0" err="1"/>
              <a:t>Talukdaar</a:t>
            </a:r>
            <a:endParaRPr lang="en-US" dirty="0"/>
          </a:p>
          <a:p>
            <a:pPr algn="ct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Student : 2126722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Module Title: </a:t>
            </a:r>
            <a:r>
              <a:rPr lang="en-US" sz="1800" dirty="0">
                <a:effectLst/>
                <a:latin typeface="Arial" panose="020B0604020202020204" pitchFamily="34" charset="0"/>
                <a:ea typeface="Calibri" panose="020F0502020204030204" pitchFamily="34" charset="0"/>
                <a:cs typeface="Times New Roman" panose="02020603050405020304" pitchFamily="18" charset="0"/>
              </a:rPr>
              <a:t>BMIH4003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US" dirty="0">
                <a:latin typeface="Arial" panose="020B0604020202020204" pitchFamily="34" charset="0"/>
                <a:ea typeface="Calibri" panose="020F0502020204030204" pitchFamily="34" charset="0"/>
                <a:cs typeface="Times New Roman" panose="02020603050405020304" pitchFamily="18" charset="0"/>
              </a:rPr>
              <a:t>Hospitality and Guest Service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Tutor: Charlotte Joyner</a:t>
            </a:r>
            <a:endParaRPr lang="en-US" dirty="0"/>
          </a:p>
        </p:txBody>
      </p:sp>
    </p:spTree>
    <p:extLst>
      <p:ext uri="{BB962C8B-B14F-4D97-AF65-F5344CB8AC3E}">
        <p14:creationId xmlns:p14="http://schemas.microsoft.com/office/powerpoint/2010/main" val="2399660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a:xfrm>
            <a:off x="677334" y="1625331"/>
            <a:ext cx="8596668" cy="3880773"/>
          </a:xfrm>
        </p:spPr>
        <p:txBody>
          <a:bodyPr>
            <a:normAutofit fontScale="92500"/>
          </a:bodyPr>
          <a:lstStyle/>
          <a:p>
            <a:pPr marL="0" indent="0">
              <a:buNone/>
            </a:pPr>
            <a:endParaRPr lang="en-GB" dirty="0"/>
          </a:p>
          <a:p>
            <a:r>
              <a:rPr lang="en-GB" sz="1500" dirty="0">
                <a:effectLst/>
                <a:latin typeface="Arial" panose="020B0604020202020204" pitchFamily="34" charset="0"/>
                <a:cs typeface="Arial" panose="020B0604020202020204" pitchFamily="34" charset="0"/>
              </a:rPr>
              <a:t>The Waldorf-Astoria Hotel was originally built as the Waldorf Hotel at Fifth Avenue and 33rd St. in New York City in 1893</a:t>
            </a:r>
            <a:r>
              <a:rPr lang="en-GB" sz="1500" b="0" i="0" u="none" strike="noStrike" dirty="0">
                <a:solidFill>
                  <a:srgbClr val="504E4A"/>
                </a:solidFill>
                <a:effectLst/>
                <a:latin typeface="Arial" panose="020B0604020202020204" pitchFamily="34" charset="0"/>
                <a:cs typeface="Arial" panose="020B0604020202020204" pitchFamily="34" charset="0"/>
              </a:rPr>
              <a:t> by William Waldorf Astor. Four years later, John Jacob Astor IV, William’s cousin and familial rival</a:t>
            </a:r>
            <a:r>
              <a:rPr lang="en-GB" sz="1500" dirty="0">
                <a:effectLst/>
                <a:latin typeface="Arial" panose="020B0604020202020204" pitchFamily="34" charset="0"/>
                <a:cs typeface="Arial" panose="020B0604020202020204" pitchFamily="34" charset="0"/>
              </a:rPr>
              <a:t>  </a:t>
            </a:r>
            <a:r>
              <a:rPr lang="en-GB" sz="1500" b="0" i="0" u="none" strike="noStrike" dirty="0">
                <a:solidFill>
                  <a:srgbClr val="504E4A"/>
                </a:solidFill>
                <a:effectLst/>
                <a:latin typeface="Arial" panose="020B0604020202020204" pitchFamily="34" charset="0"/>
                <a:cs typeface="Arial" panose="020B0604020202020204" pitchFamily="34" charset="0"/>
              </a:rPr>
              <a:t>built an even taller hotel next door in an act of one-upmanship,  </a:t>
            </a:r>
            <a:r>
              <a:rPr lang="en-GB" sz="1500" dirty="0">
                <a:effectLst/>
                <a:latin typeface="Arial" panose="020B0604020202020204" pitchFamily="34" charset="0"/>
                <a:cs typeface="Arial" panose="020B0604020202020204" pitchFamily="34" charset="0"/>
              </a:rPr>
              <a:t>both cousins came to agreement  and  merged with the Astoria Hotel in 1897. The hotel was torn down in 1929 and the new Waldorf-Astoria Hotel opened in 1931 on Park Avenue between 49th and 50th Streets. </a:t>
            </a:r>
            <a:endParaRPr lang="en-GB" sz="1500" dirty="0">
              <a:solidFill>
                <a:srgbClr val="504E4A"/>
              </a:solidFill>
              <a:latin typeface="Arial" panose="020B0604020202020204" pitchFamily="34" charset="0"/>
              <a:cs typeface="Arial" panose="020B0604020202020204" pitchFamily="34" charset="0"/>
            </a:endParaRPr>
          </a:p>
          <a:p>
            <a:r>
              <a:rPr lang="en-GB" sz="1500" b="0" i="0" u="none" strike="noStrike" dirty="0">
                <a:solidFill>
                  <a:srgbClr val="504E4A"/>
                </a:solidFill>
                <a:effectLst/>
                <a:latin typeface="Arial" panose="020B0604020202020204" pitchFamily="34" charset="0"/>
                <a:cs typeface="Arial" panose="020B0604020202020204" pitchFamily="34" charset="0"/>
              </a:rPr>
              <a:t>It was the first hotel to have electricity on all floors, </a:t>
            </a:r>
            <a:r>
              <a:rPr lang="en-GB" sz="1500" b="0" i="0" u="none" strike="noStrike" dirty="0" err="1">
                <a:solidFill>
                  <a:srgbClr val="504E4A"/>
                </a:solidFill>
                <a:effectLst/>
                <a:latin typeface="Arial" panose="020B0604020202020204" pitchFamily="34" charset="0"/>
                <a:cs typeface="Arial" panose="020B0604020202020204" pitchFamily="34" charset="0"/>
              </a:rPr>
              <a:t>en</a:t>
            </a:r>
            <a:r>
              <a:rPr lang="en-GB" sz="1500" dirty="0">
                <a:solidFill>
                  <a:srgbClr val="504E4A"/>
                </a:solidFill>
                <a:latin typeface="Arial" panose="020B0604020202020204" pitchFamily="34" charset="0"/>
                <a:cs typeface="Arial" panose="020B0604020202020204" pitchFamily="34" charset="0"/>
              </a:rPr>
              <a:t>-</a:t>
            </a:r>
            <a:r>
              <a:rPr lang="en-GB" sz="1500" b="0" i="0" u="none" strike="noStrike" dirty="0">
                <a:solidFill>
                  <a:srgbClr val="504E4A"/>
                </a:solidFill>
                <a:effectLst/>
                <a:latin typeface="Arial" panose="020B0604020202020204" pitchFamily="34" charset="0"/>
                <a:cs typeface="Arial" panose="020B0604020202020204" pitchFamily="34" charset="0"/>
              </a:rPr>
              <a:t>suits </a:t>
            </a:r>
            <a:r>
              <a:rPr lang="en-GB" sz="1500" dirty="0">
                <a:solidFill>
                  <a:srgbClr val="504E4A"/>
                </a:solidFill>
                <a:latin typeface="Arial" panose="020B0604020202020204" pitchFamily="34" charset="0"/>
                <a:cs typeface="Arial" panose="020B0604020202020204" pitchFamily="34" charset="0"/>
              </a:rPr>
              <a:t>bath, 24hr room service</a:t>
            </a:r>
          </a:p>
          <a:p>
            <a:r>
              <a:rPr lang="en-GB" sz="1500" b="0" i="0" u="none" strike="noStrike" dirty="0">
                <a:solidFill>
                  <a:srgbClr val="333333"/>
                </a:solidFill>
                <a:effectLst/>
                <a:latin typeface="Arial" panose="020B0604020202020204" pitchFamily="34" charset="0"/>
                <a:cs typeface="Arial" panose="020B0604020202020204" pitchFamily="34" charset="0"/>
              </a:rPr>
              <a:t>With no less than 1,415 rooms and suites, there are options for all, starting with deluxe, superior and luxury guest rooms</a:t>
            </a:r>
            <a:r>
              <a:rPr lang="en-GB" sz="1500" dirty="0">
                <a:solidFill>
                  <a:srgbClr val="333333"/>
                </a:solidFill>
                <a:latin typeface="Arial" panose="020B0604020202020204" pitchFamily="34" charset="0"/>
                <a:cs typeface="Arial" panose="020B0604020202020204" pitchFamily="34" charset="0"/>
              </a:rPr>
              <a:t>.</a:t>
            </a:r>
            <a:r>
              <a:rPr lang="en-GB" sz="1500" b="0" i="0" u="none" strike="noStrike" dirty="0">
                <a:solidFill>
                  <a:srgbClr val="333333"/>
                </a:solidFill>
                <a:effectLst/>
                <a:latin typeface="Arial" panose="020B0604020202020204" pitchFamily="34" charset="0"/>
                <a:cs typeface="Arial" panose="020B0604020202020204" pitchFamily="34" charset="0"/>
              </a:rPr>
              <a:t> Waldorf Astoria has 120 Historical Suites, among them the famous Presidential Suite, where practically every sitting President of the last 70 years has stayed and, our favourite, 33A, the Cole Porter Suite, where the great man lived for 25 years. It has five bedrooms and a piano, and weighs in at 4,300sq ft. After Cole died, Frank Sinatra moved in. Now that’s a room with star power.</a:t>
            </a:r>
          </a:p>
          <a:p>
            <a:r>
              <a:rPr lang="en-GB" sz="1500" b="0" i="0" u="none" strike="noStrike" dirty="0">
                <a:solidFill>
                  <a:srgbClr val="333333"/>
                </a:solidFill>
                <a:effectLst/>
                <a:latin typeface="Arial" panose="020B0604020202020204" pitchFamily="34" charset="0"/>
                <a:cs typeface="Arial" panose="020B0604020202020204" pitchFamily="34" charset="0"/>
              </a:rPr>
              <a:t>This historic hotel is synonymous with elegance and grandeur. Built in the Art Deco style popular in the first half of the twentieth century, it has large and traditionally decorated rooms. </a:t>
            </a:r>
            <a:endParaRPr lang="en-GB" sz="1500" b="0" i="0" u="none" strike="noStrike" dirty="0">
              <a:solidFill>
                <a:srgbClr val="504E4A"/>
              </a:solidFill>
              <a:effectLst/>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3563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BB563-DFFA-1B76-EBB7-E82C631EB0A2}"/>
              </a:ext>
            </a:extLst>
          </p:cNvPr>
          <p:cNvSpPr>
            <a:spLocks noGrp="1"/>
          </p:cNvSpPr>
          <p:nvPr>
            <p:ph type="title"/>
          </p:nvPr>
        </p:nvSpPr>
        <p:spPr/>
        <p:txBody>
          <a:bodyPr/>
          <a:lstStyle/>
          <a:p>
            <a:r>
              <a:rPr lang="en-US" dirty="0"/>
              <a:t>Consumers</a:t>
            </a:r>
          </a:p>
        </p:txBody>
      </p:sp>
      <p:sp>
        <p:nvSpPr>
          <p:cNvPr id="3" name="Content Placeholder 2">
            <a:extLst>
              <a:ext uri="{FF2B5EF4-FFF2-40B4-BE49-F238E27FC236}">
                <a16:creationId xmlns:a16="http://schemas.microsoft.com/office/drawing/2014/main" id="{DA8F792C-40BE-BC8E-89A1-4F60CA6C6EBA}"/>
              </a:ext>
            </a:extLst>
          </p:cNvPr>
          <p:cNvSpPr>
            <a:spLocks noGrp="1"/>
          </p:cNvSpPr>
          <p:nvPr>
            <p:ph idx="1"/>
          </p:nvPr>
        </p:nvSpPr>
        <p:spPr/>
        <p:txBody>
          <a:bodyPr>
            <a:normAutofit/>
          </a:bodyPr>
          <a:lstStyle/>
          <a:p>
            <a:pPr marL="0" indent="0" algn="l">
              <a:buNone/>
            </a:pPr>
            <a:endParaRPr lang="en-GB" dirty="0">
              <a:solidFill>
                <a:srgbClr val="202124"/>
              </a:solidFill>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As Waldorf Astoria being a world wide brand they have established a specific target audience and reputation for themselves. Waldorf Astoria  as a brand of hotels are mainly targeting the seniors and middle aged people on a high income.</a:t>
            </a:r>
          </a:p>
          <a:p>
            <a:r>
              <a:rPr lang="en-US" sz="1400" dirty="0">
                <a:latin typeface="Arial" panose="020B0604020202020204" pitchFamily="34" charset="0"/>
                <a:cs typeface="Arial" panose="020B0604020202020204" pitchFamily="34" charset="0"/>
              </a:rPr>
              <a:t>Business events</a:t>
            </a:r>
          </a:p>
          <a:p>
            <a:r>
              <a:rPr lang="en-US" sz="1400" dirty="0">
                <a:latin typeface="Arial" panose="020B0604020202020204" pitchFamily="34" charset="0"/>
                <a:cs typeface="Arial" panose="020B0604020202020204" pitchFamily="34" charset="0"/>
              </a:rPr>
              <a:t>Residentials </a:t>
            </a:r>
          </a:p>
          <a:p>
            <a:r>
              <a:rPr lang="en-GB" sz="1400" b="0" i="0" u="none" strike="noStrike" dirty="0">
                <a:solidFill>
                  <a:srgbClr val="333333"/>
                </a:solidFill>
                <a:effectLst/>
                <a:latin typeface="Arial" panose="020B0604020202020204" pitchFamily="34" charset="0"/>
                <a:cs typeface="Arial" panose="020B0604020202020204" pitchFamily="34" charset="0"/>
              </a:rPr>
              <a:t>Double rooms  start at $259, (£170) which is terrific value for such a storied landmark. </a:t>
            </a:r>
            <a:endParaRPr lang="en-GB" sz="1400" b="1" i="0" u="none" strike="noStrike" dirty="0">
              <a:solidFill>
                <a:srgbClr val="20212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6701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00321-D0BA-5B0F-55C3-5A90DD39B346}"/>
              </a:ext>
            </a:extLst>
          </p:cNvPr>
          <p:cNvSpPr>
            <a:spLocks noGrp="1"/>
          </p:cNvSpPr>
          <p:nvPr>
            <p:ph type="title"/>
          </p:nvPr>
        </p:nvSpPr>
        <p:spPr/>
        <p:txBody>
          <a:bodyPr/>
          <a:lstStyle/>
          <a:p>
            <a:r>
              <a:rPr lang="en-US" dirty="0"/>
              <a:t>Guest service</a:t>
            </a:r>
          </a:p>
        </p:txBody>
      </p:sp>
      <p:sp>
        <p:nvSpPr>
          <p:cNvPr id="3" name="Content Placeholder 2">
            <a:extLst>
              <a:ext uri="{FF2B5EF4-FFF2-40B4-BE49-F238E27FC236}">
                <a16:creationId xmlns:a16="http://schemas.microsoft.com/office/drawing/2014/main" id="{D2DF375A-7771-31D3-878B-11F9D9ACEA8E}"/>
              </a:ext>
            </a:extLst>
          </p:cNvPr>
          <p:cNvSpPr>
            <a:spLocks noGrp="1"/>
          </p:cNvSpPr>
          <p:nvPr>
            <p:ph idx="1"/>
          </p:nvPr>
        </p:nvSpPr>
        <p:spPr/>
        <p:txBody>
          <a:bodyPr>
            <a:normAutofit/>
          </a:bodyPr>
          <a:lstStyle/>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Park Avenue lobby providing a canopy entrance with a doorman, leading to an entrance gallery with reception desk, and residential concierge</a:t>
            </a: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fully staffed reception desks to service their respective Towers </a:t>
            </a: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24-hour doormen and lobby desk attendants at both the Park Avenue entry and </a:t>
            </a:r>
            <a:r>
              <a:rPr lang="en-GB" sz="1400" b="0" i="0" u="none" strike="noStrike" dirty="0" err="1">
                <a:solidFill>
                  <a:srgbClr val="504E4A"/>
                </a:solidFill>
                <a:effectLst/>
                <a:latin typeface="Arial" panose="020B0604020202020204" pitchFamily="34" charset="0"/>
                <a:cs typeface="Arial" panose="020B0604020202020204" pitchFamily="34" charset="0"/>
              </a:rPr>
              <a:t>porte</a:t>
            </a:r>
            <a:r>
              <a:rPr lang="en-GB" sz="1400" b="0" i="0" u="none" strike="noStrike" dirty="0">
                <a:solidFill>
                  <a:srgbClr val="504E4A"/>
                </a:solidFill>
                <a:effectLst/>
                <a:latin typeface="Arial" panose="020B0604020202020204" pitchFamily="34" charset="0"/>
                <a:cs typeface="Arial" panose="020B0604020202020204" pitchFamily="34" charset="0"/>
              </a:rPr>
              <a:t> </a:t>
            </a:r>
            <a:r>
              <a:rPr lang="en-GB" sz="1400" b="0" i="0" u="none" strike="noStrike" dirty="0" err="1">
                <a:solidFill>
                  <a:srgbClr val="504E4A"/>
                </a:solidFill>
                <a:effectLst/>
                <a:latin typeface="Arial" panose="020B0604020202020204" pitchFamily="34" charset="0"/>
                <a:cs typeface="Arial" panose="020B0604020202020204" pitchFamily="34" charset="0"/>
              </a:rPr>
              <a:t>cochère</a:t>
            </a:r>
            <a:r>
              <a:rPr lang="en-GB" sz="1400" b="0" i="0" u="none" strike="noStrike" dirty="0">
                <a:solidFill>
                  <a:srgbClr val="504E4A"/>
                </a:solidFill>
                <a:effectLst/>
                <a:latin typeface="Arial" panose="020B0604020202020204" pitchFamily="34" charset="0"/>
                <a:cs typeface="Arial" panose="020B0604020202020204" pitchFamily="34" charset="0"/>
              </a:rPr>
              <a:t> entry at 50th Street</a:t>
            </a: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Concierge Atelier available in-person six days per week and 24/7 virtually</a:t>
            </a: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Front-door package and service delivery via signature Concierge Closet</a:t>
            </a: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Secure off-street loading facilities for move-ins and deliveries</a:t>
            </a:r>
          </a:p>
          <a:p>
            <a:pPr algn="l" fontAlgn="t">
              <a:buFont typeface="Arial" panose="020B0604020202020204" pitchFamily="34" charset="0"/>
              <a:buChar char="•"/>
            </a:pPr>
            <a:r>
              <a:rPr lang="en-GB" sz="1400" b="0" i="0" u="none" strike="noStrike" dirty="0">
                <a:solidFill>
                  <a:srgbClr val="3E4855"/>
                </a:solidFill>
                <a:effectLst/>
                <a:latin typeface="Averta"/>
              </a:rPr>
              <a:t>Remembering names and faces also goes a long way.</a:t>
            </a:r>
            <a:endParaRPr lang="en-GB" sz="1400" b="0" i="0" u="none" strike="noStrike" dirty="0">
              <a:solidFill>
                <a:srgbClr val="504E4A"/>
              </a:solidFill>
              <a:effectLst/>
              <a:latin typeface="Arial" panose="020B0604020202020204" pitchFamily="34" charset="0"/>
              <a:cs typeface="Arial" panose="020B0604020202020204" pitchFamily="34" charset="0"/>
            </a:endParaRPr>
          </a:p>
          <a:p>
            <a:pPr algn="l" fontAlgn="t">
              <a:buFont typeface="Arial" panose="020B0604020202020204" pitchFamily="34" charset="0"/>
              <a:buChar char="•"/>
            </a:pPr>
            <a:r>
              <a:rPr lang="en-GB" sz="1400" b="0" i="0" u="none" strike="noStrike" dirty="0">
                <a:solidFill>
                  <a:srgbClr val="504E4A"/>
                </a:solidFill>
                <a:effectLst/>
                <a:latin typeface="Arial" panose="020B0604020202020204" pitchFamily="34" charset="0"/>
                <a:cs typeface="Arial" panose="020B0604020202020204" pitchFamily="34" charset="0"/>
              </a:rPr>
              <a:t>Six residential passenger elevators, featuring destination dispatch technology to ensure efficient and secure vertical transportation to the residential ﬂoors. Two additional dedicated service elevators are also available. </a:t>
            </a:r>
            <a:endParaRPr lang="en-GB" sz="1400" b="0" i="0" u="none" strike="noStrike" cap="all" dirty="0">
              <a:solidFill>
                <a:srgbClr val="504E4A"/>
              </a:solidFill>
              <a:effectLst/>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078915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hospitality</a:t>
            </a:r>
          </a:p>
        </p:txBody>
      </p:sp>
      <p:sp>
        <p:nvSpPr>
          <p:cNvPr id="3" name="Content Placeholder 2"/>
          <p:cNvSpPr>
            <a:spLocks noGrp="1"/>
          </p:cNvSpPr>
          <p:nvPr>
            <p:ph idx="1"/>
          </p:nvPr>
        </p:nvSpPr>
        <p:spPr>
          <a:xfrm>
            <a:off x="838201" y="1471960"/>
            <a:ext cx="6421244" cy="5129561"/>
          </a:xfrm>
        </p:spPr>
        <p:txBody>
          <a:bodyPr>
            <a:normAutofit fontScale="85000" lnSpcReduction="20000"/>
          </a:bodyPr>
          <a:lstStyle/>
          <a:p>
            <a:r>
              <a:rPr lang="en-GB" sz="1500" b="1" dirty="0">
                <a:latin typeface="Arial" panose="020B0604020202020204" pitchFamily="34" charset="0"/>
                <a:cs typeface="Arial" panose="020B0604020202020204" pitchFamily="34" charset="0"/>
              </a:rPr>
              <a:t>Strengths:</a:t>
            </a:r>
          </a:p>
          <a:p>
            <a:pPr lvl="1"/>
            <a:r>
              <a:rPr lang="en-GB" sz="1500" dirty="0">
                <a:latin typeface="Arial" panose="020B0604020202020204" pitchFamily="34" charset="0"/>
                <a:cs typeface="Arial" panose="020B0604020202020204" pitchFamily="34" charset="0"/>
              </a:rPr>
              <a:t>Waldorf Astoria  reputation being widespread.</a:t>
            </a:r>
          </a:p>
          <a:p>
            <a:pPr lvl="1"/>
            <a:r>
              <a:rPr lang="en-GB" sz="1500" dirty="0">
                <a:latin typeface="Arial" panose="020B0604020202020204" pitchFamily="34" charset="0"/>
                <a:cs typeface="Arial" panose="020B0604020202020204" pitchFamily="34" charset="0"/>
              </a:rPr>
              <a:t>The hotel chain being one of the most reputed. </a:t>
            </a:r>
          </a:p>
          <a:p>
            <a:pPr lvl="1"/>
            <a:r>
              <a:rPr lang="en-GB" sz="1500" dirty="0">
                <a:latin typeface="Arial" panose="020B0604020202020204" pitchFamily="34" charset="0"/>
                <a:cs typeface="Arial" panose="020B0604020202020204" pitchFamily="34" charset="0"/>
              </a:rPr>
              <a:t>Strong and highly skilled core group of employees. </a:t>
            </a:r>
          </a:p>
          <a:p>
            <a:r>
              <a:rPr lang="en-GB" sz="1500" b="1" dirty="0">
                <a:latin typeface="Arial" panose="020B0604020202020204" pitchFamily="34" charset="0"/>
                <a:cs typeface="Arial" panose="020B0604020202020204" pitchFamily="34" charset="0"/>
              </a:rPr>
              <a:t>Weakness:</a:t>
            </a:r>
          </a:p>
          <a:p>
            <a:pPr lvl="1"/>
            <a:r>
              <a:rPr lang="en-GB" sz="1500" dirty="0">
                <a:latin typeface="Arial" panose="020B0604020202020204" pitchFamily="34" charset="0"/>
                <a:cs typeface="Arial" panose="020B0604020202020204" pitchFamily="34" charset="0"/>
              </a:rPr>
              <a:t>Not as good as competitors. </a:t>
            </a:r>
          </a:p>
          <a:p>
            <a:pPr lvl="1"/>
            <a:r>
              <a:rPr lang="en-GB" sz="1500" dirty="0">
                <a:latin typeface="Arial" panose="020B0604020202020204" pitchFamily="34" charset="0"/>
                <a:cs typeface="Arial" panose="020B0604020202020204" pitchFamily="34" charset="0"/>
              </a:rPr>
              <a:t>Highly expensive. </a:t>
            </a:r>
          </a:p>
          <a:p>
            <a:r>
              <a:rPr lang="en-GB" sz="1500" b="1" dirty="0">
                <a:latin typeface="Arial" panose="020B0604020202020204" pitchFamily="34" charset="0"/>
                <a:cs typeface="Arial" panose="020B0604020202020204" pitchFamily="34" charset="0"/>
              </a:rPr>
              <a:t>Opportunity:</a:t>
            </a:r>
          </a:p>
          <a:p>
            <a:pPr lvl="1"/>
            <a:r>
              <a:rPr lang="en-GB" sz="1500" dirty="0">
                <a:latin typeface="Arial" panose="020B0604020202020204" pitchFamily="34" charset="0"/>
                <a:cs typeface="Arial" panose="020B0604020202020204" pitchFamily="34" charset="0"/>
              </a:rPr>
              <a:t>Achieving strong market grip. </a:t>
            </a:r>
          </a:p>
          <a:p>
            <a:r>
              <a:rPr lang="en-GB" sz="1500" b="1" dirty="0">
                <a:latin typeface="Arial" panose="020B0604020202020204" pitchFamily="34" charset="0"/>
                <a:cs typeface="Arial" panose="020B0604020202020204" pitchFamily="34" charset="0"/>
              </a:rPr>
              <a:t>Threat:</a:t>
            </a:r>
          </a:p>
          <a:p>
            <a:pPr lvl="1"/>
            <a:r>
              <a:rPr lang="en-GB" sz="1500" dirty="0">
                <a:latin typeface="Arial" panose="020B0604020202020204" pitchFamily="34" charset="0"/>
                <a:cs typeface="Arial" panose="020B0604020202020204" pitchFamily="34" charset="0"/>
              </a:rPr>
              <a:t>Rise of competition. </a:t>
            </a:r>
          </a:p>
          <a:p>
            <a:r>
              <a:rPr lang="en-GB" sz="1500" dirty="0">
                <a:latin typeface="Arial" panose="020B0604020202020204" pitchFamily="34" charset="0"/>
                <a:cs typeface="Arial" panose="020B0604020202020204" pitchFamily="34" charset="0"/>
              </a:rPr>
              <a:t>Older audience with higher income levels. </a:t>
            </a:r>
          </a:p>
          <a:p>
            <a:r>
              <a:rPr lang="en-GB" sz="1500" dirty="0">
                <a:latin typeface="Arial" panose="020B0604020202020204" pitchFamily="34" charset="0"/>
                <a:cs typeface="Arial" panose="020B0604020202020204" pitchFamily="34" charset="0"/>
              </a:rPr>
              <a:t>Affluent customers.</a:t>
            </a:r>
          </a:p>
          <a:p>
            <a:r>
              <a:rPr lang="en-GB" sz="1500" dirty="0">
                <a:latin typeface="Arial" panose="020B0604020202020204" pitchFamily="34" charset="0"/>
                <a:cs typeface="Arial" panose="020B0604020202020204" pitchFamily="34" charset="0"/>
              </a:rPr>
              <a:t>Customers living in metropolitan areas </a:t>
            </a:r>
            <a:r>
              <a:rPr lang="en-US" sz="1500" dirty="0">
                <a:latin typeface="Arial" panose="020B0604020202020204" pitchFamily="34" charset="0"/>
                <a:cs typeface="Arial" panose="020B0604020202020204" pitchFamily="34" charset="0"/>
              </a:rPr>
              <a:t>(</a:t>
            </a:r>
            <a:r>
              <a:rPr lang="en-GB" sz="1500" dirty="0" err="1">
                <a:latin typeface="Arial" panose="020B0604020202020204" pitchFamily="34" charset="0"/>
                <a:cs typeface="Arial" panose="020B0604020202020204" pitchFamily="34" charset="0"/>
              </a:rPr>
              <a:t>Greenley</a:t>
            </a:r>
            <a:r>
              <a:rPr lang="en-GB" sz="1500" dirty="0">
                <a:latin typeface="Arial" panose="020B0604020202020204" pitchFamily="34" charset="0"/>
                <a:cs typeface="Arial" panose="020B0604020202020204" pitchFamily="34" charset="0"/>
              </a:rPr>
              <a:t>, 2022). </a:t>
            </a:r>
          </a:p>
          <a:p>
            <a:r>
              <a:rPr lang="en-GB" sz="1500" dirty="0">
                <a:latin typeface="Arial" panose="020B0604020202020204" pitchFamily="34" charset="0"/>
                <a:cs typeface="Arial" panose="020B0604020202020204" pitchFamily="34" charset="0"/>
              </a:rPr>
              <a:t>Customers looking for luxury and fun. </a:t>
            </a:r>
          </a:p>
          <a:p>
            <a:r>
              <a:rPr lang="en-GB" sz="1500" dirty="0">
                <a:latin typeface="Arial" panose="020B0604020202020204" pitchFamily="34" charset="0"/>
                <a:cs typeface="Arial" panose="020B0604020202020204" pitchFamily="34" charset="0"/>
              </a:rPr>
              <a:t>Businesspeople looking to host business events </a:t>
            </a:r>
            <a:r>
              <a:rPr lang="en-US" sz="1500"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Fifield, 2022). </a:t>
            </a:r>
          </a:p>
          <a:p>
            <a:r>
              <a:rPr lang="en-GB" sz="1500" dirty="0">
                <a:latin typeface="Arial" panose="020B0604020202020204" pitchFamily="34" charset="0"/>
                <a:cs typeface="Arial" panose="020B0604020202020204" pitchFamily="34" charset="0"/>
              </a:rPr>
              <a:t>Wealthy customers looking to rent penthouse</a:t>
            </a:r>
          </a:p>
          <a:p>
            <a:pPr lvl="1"/>
            <a:endParaRPr lang="en-GB" dirty="0"/>
          </a:p>
        </p:txBody>
      </p:sp>
      <p:pic>
        <p:nvPicPr>
          <p:cNvPr id="4" name="Picture 3"/>
          <p:cNvPicPr>
            <a:picLocks noChangeAspect="1"/>
          </p:cNvPicPr>
          <p:nvPr/>
        </p:nvPicPr>
        <p:blipFill>
          <a:blip r:embed="rId2"/>
          <a:stretch>
            <a:fillRect/>
          </a:stretch>
        </p:blipFill>
        <p:spPr>
          <a:xfrm>
            <a:off x="7973242" y="2155349"/>
            <a:ext cx="3691889" cy="3691889"/>
          </a:xfrm>
          <a:prstGeom prst="rect">
            <a:avLst/>
          </a:prstGeom>
        </p:spPr>
      </p:pic>
    </p:spTree>
    <p:extLst>
      <p:ext uri="{BB962C8B-B14F-4D97-AF65-F5344CB8AC3E}">
        <p14:creationId xmlns:p14="http://schemas.microsoft.com/office/powerpoint/2010/main" val="1566267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pPr algn="just"/>
            <a:r>
              <a:rPr lang="en-GB" sz="1400" dirty="0">
                <a:latin typeface="Arial" panose="020B0604020202020204" pitchFamily="34" charset="0"/>
                <a:cs typeface="Arial" panose="020B0604020202020204" pitchFamily="34" charset="0"/>
              </a:rPr>
              <a:t>Marketing plan is a significant course of action taken by every business to achieve the objectives. Such plan needs to be supported by robust planning, environmental analysis, customer and competitor research. thus, a business is able to develop strategies to achieve its goals. Marketing tools such as traditional and digital media should be properly used for goal achievement.</a:t>
            </a:r>
          </a:p>
          <a:p>
            <a:r>
              <a:rPr lang="en-GB" sz="1400" dirty="0">
                <a:latin typeface="Arial" panose="020B0604020202020204" pitchFamily="34" charset="0"/>
                <a:cs typeface="Arial" panose="020B0604020202020204" pitchFamily="34" charset="0"/>
              </a:rPr>
              <a:t> Hilton to employ digital and traditional marketing platforms. </a:t>
            </a:r>
          </a:p>
          <a:p>
            <a:r>
              <a:rPr lang="en-GB" sz="1400" dirty="0">
                <a:latin typeface="Arial" panose="020B0604020202020204" pitchFamily="34" charset="0"/>
                <a:cs typeface="Arial" panose="020B0604020202020204" pitchFamily="34" charset="0"/>
              </a:rPr>
              <a:t>Main marketing platform to be Facebook. </a:t>
            </a:r>
          </a:p>
          <a:p>
            <a:r>
              <a:rPr lang="en-GB" sz="1400" dirty="0">
                <a:latin typeface="Arial" panose="020B0604020202020204" pitchFamily="34" charset="0"/>
                <a:cs typeface="Arial" panose="020B0604020202020204" pitchFamily="34" charset="0"/>
              </a:rPr>
              <a:t>1.5 million followers in Hilton’s official page. </a:t>
            </a:r>
          </a:p>
          <a:p>
            <a:endParaRPr lang="en-GB" sz="1400"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373244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6267-CFB6-86EC-18B7-0DF750BAC23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D029DD2-EF5C-6A3D-2BD8-0F0EBFAECA89}"/>
              </a:ext>
            </a:extLst>
          </p:cNvPr>
          <p:cNvSpPr>
            <a:spLocks noGrp="1"/>
          </p:cNvSpPr>
          <p:nvPr>
            <p:ph idx="1"/>
          </p:nvPr>
        </p:nvSpPr>
        <p:spPr/>
        <p:txBody>
          <a:bodyPr>
            <a:normAutofit fontScale="85000" lnSpcReduction="10000"/>
          </a:bodyPr>
          <a:lstStyle/>
          <a:p>
            <a:r>
              <a:rPr lang="en-US" sz="1500" dirty="0">
                <a:latin typeface="Arial" panose="020B0604020202020204" pitchFamily="34" charset="0"/>
                <a:cs typeface="Arial" panose="020B0604020202020204" pitchFamily="34" charset="0"/>
                <a:hlinkClick r:id="rId2"/>
              </a:rPr>
              <a:t>Fifield,P.(2022)Marketing strategy.Routledge.</a:t>
            </a:r>
          </a:p>
          <a:p>
            <a:r>
              <a:rPr lang="en-US" sz="1500" dirty="0">
                <a:latin typeface="Arial" panose="020B0604020202020204" pitchFamily="34" charset="0"/>
                <a:cs typeface="Arial" panose="020B0604020202020204" pitchFamily="34" charset="0"/>
                <a:hlinkClick r:id="rId2"/>
              </a:rPr>
              <a:t>Greenley,G.E.(2022)An understanding of marketing strategy.European Journal of marketing,23(8),pp.45-58.</a:t>
            </a:r>
          </a:p>
          <a:p>
            <a:r>
              <a:rPr lang="en-GB" sz="1500" b="0" i="0" u="none" strike="noStrike" dirty="0">
                <a:solidFill>
                  <a:srgbClr val="242424"/>
                </a:solidFill>
                <a:effectLst/>
                <a:latin typeface="Arial" panose="020B0604020202020204" pitchFamily="34" charset="0"/>
                <a:cs typeface="Arial" panose="020B0604020202020204" pitchFamily="34" charset="0"/>
              </a:rPr>
              <a:t>Elkins, K., 2016 'A Waldorf-Astoria </a:t>
            </a:r>
            <a:r>
              <a:rPr lang="en-GB" sz="1500" b="0" i="0" u="none" strike="noStrike" dirty="0" err="1">
                <a:solidFill>
                  <a:srgbClr val="242424"/>
                </a:solidFill>
                <a:effectLst/>
                <a:latin typeface="Arial" panose="020B0604020202020204" pitchFamily="34" charset="0"/>
                <a:cs typeface="Arial" panose="020B0604020202020204" pitchFamily="34" charset="0"/>
              </a:rPr>
              <a:t>bellmam</a:t>
            </a:r>
            <a:r>
              <a:rPr lang="en-GB" sz="1500" b="0" i="0" u="none" strike="noStrike" dirty="0">
                <a:solidFill>
                  <a:srgbClr val="242424"/>
                </a:solidFill>
                <a:effectLst/>
                <a:latin typeface="Arial" panose="020B0604020202020204" pitchFamily="34" charset="0"/>
                <a:cs typeface="Arial" panose="020B0604020202020204" pitchFamily="34" charset="0"/>
              </a:rPr>
              <a:t> with 50 years experience shares the key to great customer service' : 'CNBC 2016', (published online </a:t>
            </a:r>
            <a:r>
              <a:rPr lang="en-GB" sz="1500" b="0" i="0" u="none" strike="noStrike" dirty="0" err="1">
                <a:solidFill>
                  <a:srgbClr val="242424"/>
                </a:solidFill>
                <a:effectLst/>
                <a:latin typeface="Arial" panose="020B0604020202020204" pitchFamily="34" charset="0"/>
                <a:cs typeface="Arial" panose="020B0604020202020204" pitchFamily="34" charset="0"/>
              </a:rPr>
              <a:t>Octobee</a:t>
            </a:r>
            <a:r>
              <a:rPr lang="en-GB" sz="1500" b="0" i="0" u="none" strike="noStrike" dirty="0">
                <a:solidFill>
                  <a:srgbClr val="242424"/>
                </a:solidFill>
                <a:effectLst/>
                <a:latin typeface="Arial" panose="020B0604020202020204" pitchFamily="34" charset="0"/>
                <a:cs typeface="Arial" panose="020B0604020202020204" pitchFamily="34" charset="0"/>
              </a:rPr>
              <a:t> 2016). Available at: </a:t>
            </a:r>
            <a:r>
              <a:rPr lang="en-US" sz="1500" dirty="0">
                <a:latin typeface="Arial" panose="020B0604020202020204" pitchFamily="34" charset="0"/>
                <a:cs typeface="Arial" panose="020B0604020202020204" pitchFamily="34" charset="0"/>
                <a:hlinkClick r:id="rId2"/>
              </a:rPr>
              <a:t>https://emea01.safelinks.protection.outlook.com/?url=https%3A%2F%2Fwww.google.com%2Famp%2Fs%2Fwww.cnbc.com%2Famp%2F2016%2F10%2F26%2Fa-waldorf-astoria-bellman-of-50-years-sh</a:t>
            </a:r>
            <a:r>
              <a:rPr lang="en-US" sz="1500" dirty="0">
                <a:latin typeface="Arial" panose="020B0604020202020204" pitchFamily="34" charset="0"/>
                <a:cs typeface="Arial" panose="020B0604020202020204" pitchFamily="34" charset="0"/>
                <a:hlinkClick r:id="rId2"/>
              </a:rPr>
              <a:t>ares-the-key-to-great-customer-service.html&amp;data=05%7C01%7C%7C6461c698ccc54b9e28ea08d</a:t>
            </a:r>
            <a:endParaRPr lang="en-US" sz="1500" dirty="0">
              <a:latin typeface="Arial" panose="020B0604020202020204" pitchFamily="34" charset="0"/>
              <a:cs typeface="Arial" panose="020B0604020202020204" pitchFamily="34" charset="0"/>
              <a:hlinkClick r:id="rId2"/>
            </a:endParaRPr>
          </a:p>
          <a:p>
            <a:r>
              <a:rPr lang="en-GB" sz="1500" b="0" i="0" u="none" strike="noStrike" dirty="0">
                <a:solidFill>
                  <a:srgbClr val="000000"/>
                </a:solidFill>
                <a:effectLst/>
                <a:latin typeface="Arial" panose="020B0604020202020204" pitchFamily="34" charset="0"/>
                <a:cs typeface="Arial" panose="020B0604020202020204" pitchFamily="34" charset="0"/>
              </a:rPr>
              <a:t>Waldorf-Astoria Hotel (New York, N.Y.)(1893-1929)'Waldorf-Astoria Hotel Records : 'The New York Public Library Archives and Manuscripts ' (processed February 2013). Available at :https//</a:t>
            </a:r>
            <a:r>
              <a:rPr lang="en-GB" sz="1500" b="0" i="0" dirty="0">
                <a:effectLst/>
                <a:latin typeface="Arial" panose="020B0604020202020204" pitchFamily="34" charset="0"/>
                <a:cs typeface="Arial" panose="020B0604020202020204" pitchFamily="34" charset="0"/>
                <a:hlinkClick r:id="rId3"/>
              </a:rPr>
              <a:t>archives.nypl.org/mss/3203</a:t>
            </a:r>
            <a:r>
              <a:rPr lang="en-GB" sz="1500" b="0" i="0" u="none" strike="noStrike" dirty="0">
                <a:solidFill>
                  <a:srgbClr val="000000"/>
                </a:solidFill>
                <a:effectLst/>
                <a:latin typeface="Arial" panose="020B0604020202020204" pitchFamily="34" charset="0"/>
                <a:cs typeface="Arial" panose="020B0604020202020204" pitchFamily="34" charset="0"/>
              </a:rPr>
              <a:t> (Accessed 23rd May 2023)</a:t>
            </a:r>
            <a:br>
              <a:rPr lang="en-GB" sz="1500" dirty="0">
                <a:latin typeface="Arial" panose="020B0604020202020204" pitchFamily="34" charset="0"/>
                <a:cs typeface="Arial" panose="020B0604020202020204" pitchFamily="34" charset="0"/>
              </a:rPr>
            </a:br>
            <a:endParaRPr lang="en-US" sz="1500" dirty="0">
              <a:latin typeface="Arial" panose="020B0604020202020204" pitchFamily="34" charset="0"/>
              <a:cs typeface="Arial" panose="020B0604020202020204" pitchFamily="34" charset="0"/>
              <a:hlinkClick r:id="rId2"/>
            </a:endParaRPr>
          </a:p>
          <a:p>
            <a:r>
              <a:rPr lang="en-US" sz="1500" dirty="0">
                <a:latin typeface="Arial" panose="020B0604020202020204" pitchFamily="34" charset="0"/>
                <a:cs typeface="Arial" panose="020B0604020202020204" pitchFamily="34" charset="0"/>
                <a:hlinkClick r:id="rId2"/>
              </a:rPr>
              <a:t>https://www.waldorftowers.nyc</a:t>
            </a:r>
          </a:p>
          <a:p>
            <a:r>
              <a:rPr lang="en-US" sz="1500" dirty="0">
                <a:latin typeface="Arial" panose="020B0604020202020204" pitchFamily="34" charset="0"/>
                <a:cs typeface="Arial" panose="020B0604020202020204" pitchFamily="34" charset="0"/>
                <a:hlinkClick r:id="rId2"/>
              </a:rPr>
              <a:t>https://www.telegraph.co.uk/travel/destinations/north-america/united-states/new-york/hotels/Waldorf-Astoria-New-York</a:t>
            </a:r>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hlinkClick r:id="rId4"/>
              </a:rPr>
              <a:t>https://www.thecaterer.com/news/hote</a:t>
            </a:r>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hlinkClick r:id="rId5"/>
              </a:rPr>
              <a:t>https://timesofindia.indiatimes.com/travel/hotels</a:t>
            </a:r>
            <a:endParaRPr lang="en-US" sz="1500" dirty="0">
              <a:latin typeface="Arial" panose="020B0604020202020204" pitchFamily="34" charset="0"/>
              <a:cs typeface="Arial" panose="020B0604020202020204" pitchFamily="34" charset="0"/>
            </a:endParaRPr>
          </a:p>
          <a:p>
            <a:endParaRPr lang="en-US" sz="15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5514944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605</TotalTime>
  <Words>869</Words>
  <Application>Microsoft Macintosh PowerPoint</Application>
  <PresentationFormat>Widescreen</PresentationFormat>
  <Paragraphs>62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Averta</vt:lpstr>
      <vt:lpstr>Calibri</vt:lpstr>
      <vt:lpstr>Trebuchet MS</vt:lpstr>
      <vt:lpstr>Wingdings 3</vt:lpstr>
      <vt:lpstr>Facet</vt:lpstr>
      <vt:lpstr>Waldorf Astoria nyc</vt:lpstr>
      <vt:lpstr>Introduction </vt:lpstr>
      <vt:lpstr>Consumers</vt:lpstr>
      <vt:lpstr>Guest service</vt:lpstr>
      <vt:lpstr>Importance of hospitality</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dc:title>
  <dc:creator>abby</dc:creator>
  <cp:lastModifiedBy>Microsoft Office User</cp:lastModifiedBy>
  <cp:revision>51</cp:revision>
  <dcterms:created xsi:type="dcterms:W3CDTF">2023-03-03T19:05:45Z</dcterms:created>
  <dcterms:modified xsi:type="dcterms:W3CDTF">2023-05-25T20:15:40Z</dcterms:modified>
</cp:coreProperties>
</file>