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9" r:id="rId1"/>
  </p:sldMasterIdLst>
  <p:sldIdLst>
    <p:sldId id="256" r:id="rId2"/>
    <p:sldId id="258" r:id="rId3"/>
    <p:sldId id="266" r:id="rId4"/>
    <p:sldId id="262" r:id="rId5"/>
    <p:sldId id="259" r:id="rId6"/>
    <p:sldId id="260" r:id="rId7"/>
    <p:sldId id="261" r:id="rId8"/>
    <p:sldId id="267" r:id="rId9"/>
    <p:sldId id="263" r:id="rId10"/>
    <p:sldId id="265" r:id="rId11"/>
    <p:sldId id="268" r:id="rId12"/>
    <p:sldId id="25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lisha" initials="A" lastIdx="1" clrIdx="0">
    <p:extLst>
      <p:ext uri="{19B8F6BF-5375-455C-9EA6-DF929625EA0E}">
        <p15:presenceInfo xmlns:p15="http://schemas.microsoft.com/office/powerpoint/2012/main" userId="Alisha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2" d="100"/>
          <a:sy n="72" d="100"/>
        </p:scale>
        <p:origin x="61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AE3C4-A8C0-4646-9192-72CAC6E533D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2381F29C-BBE5-455C-A7C4-A54442E5B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4100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AE3C4-A8C0-4646-9192-72CAC6E533D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1F29C-BBE5-455C-A7C4-A54442E5B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8194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AE3C4-A8C0-4646-9192-72CAC6E533D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2381F29C-BBE5-455C-A7C4-A54442E5B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7465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AE3C4-A8C0-4646-9192-72CAC6E533D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2381F29C-BBE5-455C-A7C4-A54442E5B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292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AE3C4-A8C0-4646-9192-72CAC6E533D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2381F29C-BBE5-455C-A7C4-A54442E5B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0674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AE3C4-A8C0-4646-9192-72CAC6E533D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1F29C-BBE5-455C-A7C4-A54442E5B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5987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AE3C4-A8C0-4646-9192-72CAC6E533D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1F29C-BBE5-455C-A7C4-A54442E5B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2258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AE3C4-A8C0-4646-9192-72CAC6E533D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1F29C-BBE5-455C-A7C4-A54442E5B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4162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AE3C4-A8C0-4646-9192-72CAC6E533D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2381F29C-BBE5-455C-A7C4-A54442E5B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344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AE3C4-A8C0-4646-9192-72CAC6E533D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2381F29C-BBE5-455C-A7C4-A54442E5B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219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AE3C4-A8C0-4646-9192-72CAC6E533D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2381F29C-BBE5-455C-A7C4-A54442E5B392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90964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AE3C4-A8C0-4646-9192-72CAC6E533D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2381F29C-BBE5-455C-A7C4-A54442E5B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96517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AE3C4-A8C0-4646-9192-72CAC6E533D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2381F29C-BBE5-455C-A7C4-A54442E5B392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835762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AE3C4-A8C0-4646-9192-72CAC6E533D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2381F29C-BBE5-455C-A7C4-A54442E5B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2334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AE3C4-A8C0-4646-9192-72CAC6E533D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1F29C-BBE5-455C-A7C4-A54442E5B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0601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AE3C4-A8C0-4646-9192-72CAC6E533D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1F29C-BBE5-455C-A7C4-A54442E5B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925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DAE3C4-A8C0-4646-9192-72CAC6E533D1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2381F29C-BBE5-455C-A7C4-A54442E5B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24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0" r:id="rId1"/>
    <p:sldLayoutId id="2147483951" r:id="rId2"/>
    <p:sldLayoutId id="2147483952" r:id="rId3"/>
    <p:sldLayoutId id="2147483953" r:id="rId4"/>
    <p:sldLayoutId id="2147483954" r:id="rId5"/>
    <p:sldLayoutId id="2147483955" r:id="rId6"/>
    <p:sldLayoutId id="2147483956" r:id="rId7"/>
    <p:sldLayoutId id="2147483957" r:id="rId8"/>
    <p:sldLayoutId id="2147483958" r:id="rId9"/>
    <p:sldLayoutId id="2147483959" r:id="rId10"/>
    <p:sldLayoutId id="2147483960" r:id="rId11"/>
    <p:sldLayoutId id="2147483961" r:id="rId12"/>
    <p:sldLayoutId id="2147483962" r:id="rId13"/>
    <p:sldLayoutId id="2147483963" r:id="rId14"/>
    <p:sldLayoutId id="2147483964" r:id="rId15"/>
    <p:sldLayoutId id="214748396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reensborotrc.org/exec_summary.pdf" TargetMode="External"/><Relationship Id="rId3" Type="http://schemas.openxmlformats.org/officeDocument/2006/relationships/hyperlink" Target="https://www.discoverdylanthomas.com/portfolio-items/dylan-day-poetry-share-uwtsd-carmarthen" TargetMode="External"/><Relationship Id="rId7" Type="http://schemas.openxmlformats.org/officeDocument/2006/relationships/hyperlink" Target="https://www.colorlines.com/articles/tbt-today-marks-37-years-greensboro-massacre" TargetMode="External"/><Relationship Id="rId2" Type="http://schemas.openxmlformats.org/officeDocument/2006/relationships/hyperlink" Target="https://blackthen.com/greensboro-massacre-1979-black-white-anti-klan-demonstrators-gunned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elovedcommunitycenter.org/truth-reconcilation/" TargetMode="External"/><Relationship Id="rId5" Type="http://schemas.openxmlformats.org/officeDocument/2006/relationships/hyperlink" Target="https://triad-city-beat.com/greensboro-city-council-apologizes-citys-role/" TargetMode="External"/><Relationship Id="rId10" Type="http://schemas.openxmlformats.org/officeDocument/2006/relationships/hyperlink" Target="http://scua.library.umass.edu/umarmot/greensboro-justice-fund/" TargetMode="External"/><Relationship Id="rId4" Type="http://schemas.openxmlformats.org/officeDocument/2006/relationships/hyperlink" Target="https://www.smartaboutmoney.org/Courses/My-Emergency-Fund-Plan/Set-Your-Goal" TargetMode="External"/><Relationship Id="rId9" Type="http://schemas.openxmlformats.org/officeDocument/2006/relationships/hyperlink" Target="https://webcache.googleusercontent.com/search?q=cache:pzaRN6FN2fcJ:https://mettacenter.org/definitions/gloss-concepts/rehumanization-3/+&amp;cd=14&amp;hl=en&amp;ct=clnk&amp;gl=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02722" y="2053881"/>
            <a:ext cx="9088582" cy="2110665"/>
          </a:xfrm>
        </p:spPr>
        <p:txBody>
          <a:bodyPr>
            <a:noAutofit/>
          </a:bodyPr>
          <a:lstStyle/>
          <a:p>
            <a:pPr algn="l"/>
            <a:r>
              <a:rPr lang="en-GB" b="1" dirty="0">
                <a:solidFill>
                  <a:schemeClr val="tx1"/>
                </a:solidFill>
                <a:latin typeface="Adobe Heiti Std R" panose="020B0400000000000000" pitchFamily="34" charset="-128"/>
                <a:ea typeface="Adobe Heiti Std R" panose="020B0400000000000000" pitchFamily="34" charset="-128"/>
              </a:rPr>
              <a:t>Greensboro, North Carolina</a:t>
            </a:r>
            <a:br>
              <a:rPr lang="en-GB" b="1" dirty="0">
                <a:solidFill>
                  <a:schemeClr val="tx1"/>
                </a:solidFill>
                <a:latin typeface="Adobe Heiti Std R" panose="020B0400000000000000" pitchFamily="34" charset="-128"/>
                <a:ea typeface="Adobe Heiti Std R" panose="020B0400000000000000" pitchFamily="34" charset="-128"/>
              </a:rPr>
            </a:br>
            <a:r>
              <a:rPr lang="en-GB" b="1" dirty="0">
                <a:solidFill>
                  <a:schemeClr val="tx1"/>
                </a:solidFill>
                <a:latin typeface="Adobe Heiti Std R" panose="020B0400000000000000" pitchFamily="34" charset="-128"/>
                <a:ea typeface="Adobe Heiti Std R" panose="020B0400000000000000" pitchFamily="34" charset="-128"/>
              </a:rPr>
              <a:t>Truth and Reconciliation Commission  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0" y="4691006"/>
            <a:ext cx="9144000" cy="2166994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Alisha Gronland</a:t>
            </a:r>
          </a:p>
          <a:p>
            <a:r>
              <a:rPr lang="en-GB" b="1" dirty="0">
                <a:solidFill>
                  <a:schemeClr val="tx1"/>
                </a:solidFill>
              </a:rPr>
              <a:t>P148956</a:t>
            </a:r>
          </a:p>
          <a:p>
            <a:r>
              <a:rPr lang="en-GB" b="1" dirty="0">
                <a:solidFill>
                  <a:schemeClr val="tx1"/>
                </a:solidFill>
              </a:rPr>
              <a:t>M6X00967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27619" y="131512"/>
            <a:ext cx="2939935" cy="117672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9667702" y="1299321"/>
            <a:ext cx="150073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/>
              <a:t>Dylan Thomas, (2018)</a:t>
            </a:r>
          </a:p>
        </p:txBody>
      </p:sp>
    </p:spTree>
    <p:extLst>
      <p:ext uri="{BB962C8B-B14F-4D97-AF65-F5344CB8AC3E}">
        <p14:creationId xmlns:p14="http://schemas.microsoft.com/office/powerpoint/2010/main" val="24955906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24911" y="166910"/>
            <a:ext cx="8911687" cy="1280890"/>
          </a:xfrm>
        </p:spPr>
        <p:txBody>
          <a:bodyPr/>
          <a:lstStyle/>
          <a:p>
            <a:r>
              <a:rPr lang="en-GB" b="1" dirty="0"/>
              <a:t>What is a Truth and Reconciliation?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97930" y="5192053"/>
            <a:ext cx="10094070" cy="37776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>
                <a:solidFill>
                  <a:schemeClr val="tx1"/>
                </a:solidFill>
              </a:rPr>
              <a:t>The establishment of a commission encourages a belief that “</a:t>
            </a:r>
            <a:r>
              <a:rPr lang="en-GB" sz="3200" b="1" u="sng" dirty="0">
                <a:solidFill>
                  <a:schemeClr val="tx1"/>
                </a:solidFill>
              </a:rPr>
              <a:t>the truth will set us free</a:t>
            </a:r>
            <a:r>
              <a:rPr lang="en-GB" sz="3200" b="1" dirty="0">
                <a:solidFill>
                  <a:schemeClr val="tx1"/>
                </a:solidFill>
              </a:rPr>
              <a:t>” Metta Center, (N/D).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3024401" y="1010855"/>
            <a:ext cx="7797722" cy="3920627"/>
            <a:chOff x="3024401" y="1010855"/>
            <a:chExt cx="7797722" cy="3920627"/>
          </a:xfrm>
        </p:grpSpPr>
        <p:grpSp>
          <p:nvGrpSpPr>
            <p:cNvPr id="207" name="Group 206"/>
            <p:cNvGrpSpPr/>
            <p:nvPr/>
          </p:nvGrpSpPr>
          <p:grpSpPr>
            <a:xfrm>
              <a:off x="3024401" y="2226750"/>
              <a:ext cx="7797722" cy="2704732"/>
              <a:chOff x="2856582" y="1732665"/>
              <a:chExt cx="8596416" cy="2540858"/>
            </a:xfrm>
          </p:grpSpPr>
          <p:grpSp>
            <p:nvGrpSpPr>
              <p:cNvPr id="31" name="Group 30"/>
              <p:cNvGrpSpPr/>
              <p:nvPr/>
            </p:nvGrpSpPr>
            <p:grpSpPr>
              <a:xfrm>
                <a:off x="10380846" y="2834405"/>
                <a:ext cx="204951" cy="547003"/>
                <a:chOff x="3121572" y="1261241"/>
                <a:chExt cx="378373" cy="1026073"/>
              </a:xfrm>
            </p:grpSpPr>
            <p:sp>
              <p:nvSpPr>
                <p:cNvPr id="32" name="Oval 31"/>
                <p:cNvSpPr/>
                <p:nvPr/>
              </p:nvSpPr>
              <p:spPr>
                <a:xfrm>
                  <a:off x="3121572" y="1261241"/>
                  <a:ext cx="378373" cy="394138"/>
                </a:xfrm>
                <a:prstGeom prst="ellipse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cxnSp>
              <p:nvCxnSpPr>
                <p:cNvPr id="33" name="Straight Connector 32"/>
                <p:cNvCxnSpPr>
                  <a:stCxn id="32" idx="4"/>
                </p:cNvCxnSpPr>
                <p:nvPr/>
              </p:nvCxnSpPr>
              <p:spPr>
                <a:xfrm>
                  <a:off x="3310759" y="1655379"/>
                  <a:ext cx="0" cy="513693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4" name="Straight Connector 33"/>
                <p:cNvCxnSpPr/>
                <p:nvPr/>
              </p:nvCxnSpPr>
              <p:spPr>
                <a:xfrm flipV="1">
                  <a:off x="3310758" y="1655379"/>
                  <a:ext cx="189187" cy="204952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5" name="Straight Connector 34"/>
                <p:cNvCxnSpPr/>
                <p:nvPr/>
              </p:nvCxnSpPr>
              <p:spPr>
                <a:xfrm flipH="1" flipV="1">
                  <a:off x="3121572" y="1655379"/>
                  <a:ext cx="189186" cy="207579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6" name="Straight Connector 35"/>
                <p:cNvCxnSpPr/>
                <p:nvPr/>
              </p:nvCxnSpPr>
              <p:spPr>
                <a:xfrm flipH="1">
                  <a:off x="3121572" y="2158562"/>
                  <a:ext cx="189186" cy="10379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7" name="Straight Connector 36"/>
                <p:cNvCxnSpPr/>
                <p:nvPr/>
              </p:nvCxnSpPr>
              <p:spPr>
                <a:xfrm>
                  <a:off x="3310757" y="2159218"/>
                  <a:ext cx="189188" cy="128096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87" name="Group 86"/>
              <p:cNvGrpSpPr/>
              <p:nvPr/>
            </p:nvGrpSpPr>
            <p:grpSpPr>
              <a:xfrm>
                <a:off x="9988767" y="2811411"/>
                <a:ext cx="204951" cy="547003"/>
                <a:chOff x="3121572" y="1261241"/>
                <a:chExt cx="378373" cy="1026073"/>
              </a:xfrm>
            </p:grpSpPr>
            <p:sp>
              <p:nvSpPr>
                <p:cNvPr id="88" name="Oval 87"/>
                <p:cNvSpPr/>
                <p:nvPr/>
              </p:nvSpPr>
              <p:spPr>
                <a:xfrm>
                  <a:off x="3121572" y="1261241"/>
                  <a:ext cx="378373" cy="394138"/>
                </a:xfrm>
                <a:prstGeom prst="ellipse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cxnSp>
              <p:nvCxnSpPr>
                <p:cNvPr id="89" name="Straight Connector 88"/>
                <p:cNvCxnSpPr>
                  <a:stCxn id="88" idx="4"/>
                </p:cNvCxnSpPr>
                <p:nvPr/>
              </p:nvCxnSpPr>
              <p:spPr>
                <a:xfrm>
                  <a:off x="3310759" y="1655379"/>
                  <a:ext cx="0" cy="513693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0" name="Straight Connector 89"/>
                <p:cNvCxnSpPr/>
                <p:nvPr/>
              </p:nvCxnSpPr>
              <p:spPr>
                <a:xfrm flipV="1">
                  <a:off x="3310758" y="1655379"/>
                  <a:ext cx="189187" cy="204952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1" name="Straight Connector 90"/>
                <p:cNvCxnSpPr/>
                <p:nvPr/>
              </p:nvCxnSpPr>
              <p:spPr>
                <a:xfrm flipH="1" flipV="1">
                  <a:off x="3121572" y="1655379"/>
                  <a:ext cx="189186" cy="207579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2" name="Straight Connector 91"/>
                <p:cNvCxnSpPr/>
                <p:nvPr/>
              </p:nvCxnSpPr>
              <p:spPr>
                <a:xfrm flipH="1">
                  <a:off x="3121572" y="2158562"/>
                  <a:ext cx="189186" cy="10379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3" name="Straight Connector 92"/>
                <p:cNvCxnSpPr/>
                <p:nvPr/>
              </p:nvCxnSpPr>
              <p:spPr>
                <a:xfrm>
                  <a:off x="3310757" y="2159218"/>
                  <a:ext cx="189188" cy="128096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94" name="Heart 93"/>
              <p:cNvSpPr/>
              <p:nvPr/>
            </p:nvSpPr>
            <p:spPr>
              <a:xfrm>
                <a:off x="10028877" y="1732665"/>
                <a:ext cx="1270407" cy="917566"/>
              </a:xfrm>
              <a:prstGeom prst="hear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99" name="Group 98"/>
              <p:cNvGrpSpPr/>
              <p:nvPr/>
            </p:nvGrpSpPr>
            <p:grpSpPr>
              <a:xfrm>
                <a:off x="10832028" y="3484857"/>
                <a:ext cx="204951" cy="547003"/>
                <a:chOff x="3121572" y="1261241"/>
                <a:chExt cx="378373" cy="1026073"/>
              </a:xfrm>
            </p:grpSpPr>
            <p:sp>
              <p:nvSpPr>
                <p:cNvPr id="100" name="Oval 99"/>
                <p:cNvSpPr/>
                <p:nvPr/>
              </p:nvSpPr>
              <p:spPr>
                <a:xfrm>
                  <a:off x="3121572" y="1261241"/>
                  <a:ext cx="378373" cy="394138"/>
                </a:xfrm>
                <a:prstGeom prst="ellipse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cxnSp>
              <p:nvCxnSpPr>
                <p:cNvPr id="101" name="Straight Connector 100"/>
                <p:cNvCxnSpPr>
                  <a:stCxn id="100" idx="4"/>
                </p:cNvCxnSpPr>
                <p:nvPr/>
              </p:nvCxnSpPr>
              <p:spPr>
                <a:xfrm>
                  <a:off x="3310759" y="1655379"/>
                  <a:ext cx="0" cy="513693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2" name="Straight Connector 101"/>
                <p:cNvCxnSpPr/>
                <p:nvPr/>
              </p:nvCxnSpPr>
              <p:spPr>
                <a:xfrm flipV="1">
                  <a:off x="3310758" y="1655379"/>
                  <a:ext cx="189187" cy="204952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3" name="Straight Connector 102"/>
                <p:cNvCxnSpPr/>
                <p:nvPr/>
              </p:nvCxnSpPr>
              <p:spPr>
                <a:xfrm flipH="1" flipV="1">
                  <a:off x="3121572" y="1655379"/>
                  <a:ext cx="189186" cy="207579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4" name="Straight Connector 103"/>
                <p:cNvCxnSpPr/>
                <p:nvPr/>
              </p:nvCxnSpPr>
              <p:spPr>
                <a:xfrm flipH="1">
                  <a:off x="3121572" y="2158562"/>
                  <a:ext cx="189186" cy="10379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5" name="Straight Connector 104"/>
                <p:cNvCxnSpPr/>
                <p:nvPr/>
              </p:nvCxnSpPr>
              <p:spPr>
                <a:xfrm>
                  <a:off x="3310757" y="2159218"/>
                  <a:ext cx="189188" cy="128096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06" name="Group 105"/>
              <p:cNvGrpSpPr/>
              <p:nvPr/>
            </p:nvGrpSpPr>
            <p:grpSpPr>
              <a:xfrm>
                <a:off x="11207936" y="2808251"/>
                <a:ext cx="204951" cy="547003"/>
                <a:chOff x="3121572" y="1261241"/>
                <a:chExt cx="378373" cy="1026073"/>
              </a:xfrm>
            </p:grpSpPr>
            <p:sp>
              <p:nvSpPr>
                <p:cNvPr id="107" name="Oval 106"/>
                <p:cNvSpPr/>
                <p:nvPr/>
              </p:nvSpPr>
              <p:spPr>
                <a:xfrm>
                  <a:off x="3121572" y="1261241"/>
                  <a:ext cx="378373" cy="394138"/>
                </a:xfrm>
                <a:prstGeom prst="ellipse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cxnSp>
              <p:nvCxnSpPr>
                <p:cNvPr id="108" name="Straight Connector 107"/>
                <p:cNvCxnSpPr>
                  <a:stCxn id="107" idx="4"/>
                </p:cNvCxnSpPr>
                <p:nvPr/>
              </p:nvCxnSpPr>
              <p:spPr>
                <a:xfrm>
                  <a:off x="3310759" y="1655379"/>
                  <a:ext cx="0" cy="513693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9" name="Straight Connector 108"/>
                <p:cNvCxnSpPr/>
                <p:nvPr/>
              </p:nvCxnSpPr>
              <p:spPr>
                <a:xfrm flipV="1">
                  <a:off x="3310758" y="1655379"/>
                  <a:ext cx="189187" cy="204952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0" name="Straight Connector 109"/>
                <p:cNvCxnSpPr/>
                <p:nvPr/>
              </p:nvCxnSpPr>
              <p:spPr>
                <a:xfrm flipH="1" flipV="1">
                  <a:off x="3121572" y="1655379"/>
                  <a:ext cx="189186" cy="207579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1" name="Straight Connector 110"/>
                <p:cNvCxnSpPr/>
                <p:nvPr/>
              </p:nvCxnSpPr>
              <p:spPr>
                <a:xfrm flipH="1">
                  <a:off x="3121572" y="2158562"/>
                  <a:ext cx="189186" cy="10379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2" name="Straight Connector 111"/>
                <p:cNvCxnSpPr/>
                <p:nvPr/>
              </p:nvCxnSpPr>
              <p:spPr>
                <a:xfrm>
                  <a:off x="3310757" y="2159218"/>
                  <a:ext cx="189188" cy="128096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13" name="Group 112"/>
              <p:cNvGrpSpPr/>
              <p:nvPr/>
            </p:nvGrpSpPr>
            <p:grpSpPr>
              <a:xfrm>
                <a:off x="10833529" y="2818156"/>
                <a:ext cx="204951" cy="547003"/>
                <a:chOff x="3121572" y="1261241"/>
                <a:chExt cx="378373" cy="1026073"/>
              </a:xfrm>
            </p:grpSpPr>
            <p:sp>
              <p:nvSpPr>
                <p:cNvPr id="114" name="Oval 113"/>
                <p:cNvSpPr/>
                <p:nvPr/>
              </p:nvSpPr>
              <p:spPr>
                <a:xfrm>
                  <a:off x="3121572" y="1261241"/>
                  <a:ext cx="378373" cy="394138"/>
                </a:xfrm>
                <a:prstGeom prst="ellipse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cxnSp>
              <p:nvCxnSpPr>
                <p:cNvPr id="115" name="Straight Connector 114"/>
                <p:cNvCxnSpPr>
                  <a:stCxn id="114" idx="4"/>
                </p:cNvCxnSpPr>
                <p:nvPr/>
              </p:nvCxnSpPr>
              <p:spPr>
                <a:xfrm>
                  <a:off x="3310759" y="1655379"/>
                  <a:ext cx="0" cy="513693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6" name="Straight Connector 115"/>
                <p:cNvCxnSpPr/>
                <p:nvPr/>
              </p:nvCxnSpPr>
              <p:spPr>
                <a:xfrm flipV="1">
                  <a:off x="3310758" y="1655379"/>
                  <a:ext cx="189187" cy="204952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7" name="Straight Connector 116"/>
                <p:cNvCxnSpPr/>
                <p:nvPr/>
              </p:nvCxnSpPr>
              <p:spPr>
                <a:xfrm flipH="1" flipV="1">
                  <a:off x="3121572" y="1655379"/>
                  <a:ext cx="189186" cy="207579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8" name="Straight Connector 117"/>
                <p:cNvCxnSpPr/>
                <p:nvPr/>
              </p:nvCxnSpPr>
              <p:spPr>
                <a:xfrm flipH="1">
                  <a:off x="3121572" y="2158562"/>
                  <a:ext cx="189186" cy="10379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9" name="Straight Connector 118"/>
                <p:cNvCxnSpPr/>
                <p:nvPr/>
              </p:nvCxnSpPr>
              <p:spPr>
                <a:xfrm>
                  <a:off x="3310757" y="2159218"/>
                  <a:ext cx="189188" cy="128096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20" name="Group 119"/>
              <p:cNvGrpSpPr/>
              <p:nvPr/>
            </p:nvGrpSpPr>
            <p:grpSpPr>
              <a:xfrm>
                <a:off x="10414659" y="3470830"/>
                <a:ext cx="204951" cy="547003"/>
                <a:chOff x="3121572" y="1261241"/>
                <a:chExt cx="378373" cy="1026073"/>
              </a:xfrm>
            </p:grpSpPr>
            <p:sp>
              <p:nvSpPr>
                <p:cNvPr id="121" name="Oval 120"/>
                <p:cNvSpPr/>
                <p:nvPr/>
              </p:nvSpPr>
              <p:spPr>
                <a:xfrm>
                  <a:off x="3121572" y="1261241"/>
                  <a:ext cx="378373" cy="394138"/>
                </a:xfrm>
                <a:prstGeom prst="ellipse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cxnSp>
              <p:nvCxnSpPr>
                <p:cNvPr id="122" name="Straight Connector 121"/>
                <p:cNvCxnSpPr>
                  <a:stCxn id="121" idx="4"/>
                </p:cNvCxnSpPr>
                <p:nvPr/>
              </p:nvCxnSpPr>
              <p:spPr>
                <a:xfrm>
                  <a:off x="3310759" y="1655379"/>
                  <a:ext cx="0" cy="513693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3" name="Straight Connector 122"/>
                <p:cNvCxnSpPr/>
                <p:nvPr/>
              </p:nvCxnSpPr>
              <p:spPr>
                <a:xfrm flipV="1">
                  <a:off x="3310758" y="1655379"/>
                  <a:ext cx="189187" cy="204952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4" name="Straight Connector 123"/>
                <p:cNvCxnSpPr/>
                <p:nvPr/>
              </p:nvCxnSpPr>
              <p:spPr>
                <a:xfrm flipH="1" flipV="1">
                  <a:off x="3121572" y="1655379"/>
                  <a:ext cx="189186" cy="207579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5" name="Straight Connector 124"/>
                <p:cNvCxnSpPr/>
                <p:nvPr/>
              </p:nvCxnSpPr>
              <p:spPr>
                <a:xfrm flipH="1">
                  <a:off x="3121572" y="2158562"/>
                  <a:ext cx="189186" cy="10379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6" name="Straight Connector 125"/>
                <p:cNvCxnSpPr/>
                <p:nvPr/>
              </p:nvCxnSpPr>
              <p:spPr>
                <a:xfrm>
                  <a:off x="3310757" y="2159218"/>
                  <a:ext cx="189188" cy="128096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27" name="Group 126"/>
              <p:cNvGrpSpPr/>
              <p:nvPr/>
            </p:nvGrpSpPr>
            <p:grpSpPr>
              <a:xfrm>
                <a:off x="9997289" y="3473225"/>
                <a:ext cx="204951" cy="547003"/>
                <a:chOff x="3121572" y="1261241"/>
                <a:chExt cx="378373" cy="1026073"/>
              </a:xfrm>
            </p:grpSpPr>
            <p:sp>
              <p:nvSpPr>
                <p:cNvPr id="128" name="Oval 127"/>
                <p:cNvSpPr/>
                <p:nvPr/>
              </p:nvSpPr>
              <p:spPr>
                <a:xfrm>
                  <a:off x="3121572" y="1261241"/>
                  <a:ext cx="378373" cy="394138"/>
                </a:xfrm>
                <a:prstGeom prst="ellipse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cxnSp>
              <p:nvCxnSpPr>
                <p:cNvPr id="129" name="Straight Connector 128"/>
                <p:cNvCxnSpPr>
                  <a:stCxn id="128" idx="4"/>
                </p:cNvCxnSpPr>
                <p:nvPr/>
              </p:nvCxnSpPr>
              <p:spPr>
                <a:xfrm>
                  <a:off x="3310759" y="1655379"/>
                  <a:ext cx="0" cy="513693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0" name="Straight Connector 129"/>
                <p:cNvCxnSpPr/>
                <p:nvPr/>
              </p:nvCxnSpPr>
              <p:spPr>
                <a:xfrm flipV="1">
                  <a:off x="3310758" y="1655379"/>
                  <a:ext cx="189187" cy="204952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1" name="Straight Connector 130"/>
                <p:cNvCxnSpPr/>
                <p:nvPr/>
              </p:nvCxnSpPr>
              <p:spPr>
                <a:xfrm flipH="1" flipV="1">
                  <a:off x="3121572" y="1655379"/>
                  <a:ext cx="189186" cy="207579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2" name="Straight Connector 131"/>
                <p:cNvCxnSpPr/>
                <p:nvPr/>
              </p:nvCxnSpPr>
              <p:spPr>
                <a:xfrm flipH="1">
                  <a:off x="3121572" y="2158562"/>
                  <a:ext cx="189186" cy="10379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3" name="Straight Connector 132"/>
                <p:cNvCxnSpPr/>
                <p:nvPr/>
              </p:nvCxnSpPr>
              <p:spPr>
                <a:xfrm>
                  <a:off x="3310757" y="2159218"/>
                  <a:ext cx="189188" cy="128096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34" name="Group 133"/>
              <p:cNvGrpSpPr/>
              <p:nvPr/>
            </p:nvGrpSpPr>
            <p:grpSpPr>
              <a:xfrm>
                <a:off x="11248047" y="3488363"/>
                <a:ext cx="204951" cy="547003"/>
                <a:chOff x="3121572" y="1261241"/>
                <a:chExt cx="378373" cy="1026073"/>
              </a:xfrm>
            </p:grpSpPr>
            <p:sp>
              <p:nvSpPr>
                <p:cNvPr id="135" name="Oval 134"/>
                <p:cNvSpPr/>
                <p:nvPr/>
              </p:nvSpPr>
              <p:spPr>
                <a:xfrm>
                  <a:off x="3121572" y="1261241"/>
                  <a:ext cx="378373" cy="394138"/>
                </a:xfrm>
                <a:prstGeom prst="ellipse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cxnSp>
              <p:nvCxnSpPr>
                <p:cNvPr id="136" name="Straight Connector 135"/>
                <p:cNvCxnSpPr>
                  <a:stCxn id="135" idx="4"/>
                </p:cNvCxnSpPr>
                <p:nvPr/>
              </p:nvCxnSpPr>
              <p:spPr>
                <a:xfrm>
                  <a:off x="3310759" y="1655379"/>
                  <a:ext cx="0" cy="513693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7" name="Straight Connector 136"/>
                <p:cNvCxnSpPr/>
                <p:nvPr/>
              </p:nvCxnSpPr>
              <p:spPr>
                <a:xfrm flipV="1">
                  <a:off x="3310758" y="1655379"/>
                  <a:ext cx="189187" cy="204952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8" name="Straight Connector 137"/>
                <p:cNvCxnSpPr/>
                <p:nvPr/>
              </p:nvCxnSpPr>
              <p:spPr>
                <a:xfrm flipH="1" flipV="1">
                  <a:off x="3121572" y="1655379"/>
                  <a:ext cx="189186" cy="207579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9" name="Straight Connector 138"/>
                <p:cNvCxnSpPr/>
                <p:nvPr/>
              </p:nvCxnSpPr>
              <p:spPr>
                <a:xfrm flipH="1">
                  <a:off x="3121572" y="2158562"/>
                  <a:ext cx="189186" cy="10379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0" name="Straight Connector 139"/>
                <p:cNvCxnSpPr/>
                <p:nvPr/>
              </p:nvCxnSpPr>
              <p:spPr>
                <a:xfrm>
                  <a:off x="3310757" y="2159218"/>
                  <a:ext cx="189188" cy="128096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41" name="Group 140"/>
              <p:cNvGrpSpPr/>
              <p:nvPr/>
            </p:nvGrpSpPr>
            <p:grpSpPr>
              <a:xfrm>
                <a:off x="3633948" y="3337652"/>
                <a:ext cx="204951" cy="547003"/>
                <a:chOff x="3121572" y="1261241"/>
                <a:chExt cx="378373" cy="1026073"/>
              </a:xfrm>
            </p:grpSpPr>
            <p:sp>
              <p:nvSpPr>
                <p:cNvPr id="142" name="Oval 141"/>
                <p:cNvSpPr/>
                <p:nvPr/>
              </p:nvSpPr>
              <p:spPr>
                <a:xfrm>
                  <a:off x="3121572" y="1261241"/>
                  <a:ext cx="378373" cy="394138"/>
                </a:xfrm>
                <a:prstGeom prst="ellipse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cxnSp>
              <p:nvCxnSpPr>
                <p:cNvPr id="143" name="Straight Connector 142"/>
                <p:cNvCxnSpPr>
                  <a:stCxn id="142" idx="4"/>
                </p:cNvCxnSpPr>
                <p:nvPr/>
              </p:nvCxnSpPr>
              <p:spPr>
                <a:xfrm>
                  <a:off x="3310759" y="1655379"/>
                  <a:ext cx="0" cy="513693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4" name="Straight Connector 143"/>
                <p:cNvCxnSpPr/>
                <p:nvPr/>
              </p:nvCxnSpPr>
              <p:spPr>
                <a:xfrm flipV="1">
                  <a:off x="3310758" y="1655379"/>
                  <a:ext cx="189187" cy="204952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5" name="Straight Connector 144"/>
                <p:cNvCxnSpPr/>
                <p:nvPr/>
              </p:nvCxnSpPr>
              <p:spPr>
                <a:xfrm flipH="1" flipV="1">
                  <a:off x="3121572" y="1655379"/>
                  <a:ext cx="189186" cy="207579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6" name="Straight Connector 145"/>
                <p:cNvCxnSpPr/>
                <p:nvPr/>
              </p:nvCxnSpPr>
              <p:spPr>
                <a:xfrm flipH="1">
                  <a:off x="3121572" y="2158562"/>
                  <a:ext cx="189186" cy="10379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7" name="Straight Connector 146"/>
                <p:cNvCxnSpPr/>
                <p:nvPr/>
              </p:nvCxnSpPr>
              <p:spPr>
                <a:xfrm>
                  <a:off x="3310757" y="2159218"/>
                  <a:ext cx="189188" cy="128096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48" name="Group 147"/>
              <p:cNvGrpSpPr/>
              <p:nvPr/>
            </p:nvGrpSpPr>
            <p:grpSpPr>
              <a:xfrm>
                <a:off x="4130979" y="3726520"/>
                <a:ext cx="204951" cy="547003"/>
                <a:chOff x="3121572" y="1261241"/>
                <a:chExt cx="378373" cy="1026073"/>
              </a:xfrm>
            </p:grpSpPr>
            <p:sp>
              <p:nvSpPr>
                <p:cNvPr id="149" name="Oval 148"/>
                <p:cNvSpPr/>
                <p:nvPr/>
              </p:nvSpPr>
              <p:spPr>
                <a:xfrm>
                  <a:off x="3121572" y="1261241"/>
                  <a:ext cx="378373" cy="394138"/>
                </a:xfrm>
                <a:prstGeom prst="ellipse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cxnSp>
              <p:nvCxnSpPr>
                <p:cNvPr id="150" name="Straight Connector 149"/>
                <p:cNvCxnSpPr>
                  <a:stCxn id="149" idx="4"/>
                </p:cNvCxnSpPr>
                <p:nvPr/>
              </p:nvCxnSpPr>
              <p:spPr>
                <a:xfrm>
                  <a:off x="3310759" y="1655379"/>
                  <a:ext cx="0" cy="513693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1" name="Straight Connector 150"/>
                <p:cNvCxnSpPr/>
                <p:nvPr/>
              </p:nvCxnSpPr>
              <p:spPr>
                <a:xfrm flipV="1">
                  <a:off x="3310758" y="1655379"/>
                  <a:ext cx="189187" cy="204952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2" name="Straight Connector 151"/>
                <p:cNvCxnSpPr/>
                <p:nvPr/>
              </p:nvCxnSpPr>
              <p:spPr>
                <a:xfrm flipH="1" flipV="1">
                  <a:off x="3121572" y="1655379"/>
                  <a:ext cx="189186" cy="207579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3" name="Straight Connector 152"/>
                <p:cNvCxnSpPr/>
                <p:nvPr/>
              </p:nvCxnSpPr>
              <p:spPr>
                <a:xfrm flipH="1">
                  <a:off x="3121572" y="2158562"/>
                  <a:ext cx="189186" cy="10379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4" name="Straight Connector 153"/>
                <p:cNvCxnSpPr/>
                <p:nvPr/>
              </p:nvCxnSpPr>
              <p:spPr>
                <a:xfrm>
                  <a:off x="3310757" y="2159218"/>
                  <a:ext cx="189188" cy="128096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55" name="Group 154"/>
              <p:cNvGrpSpPr/>
              <p:nvPr/>
            </p:nvGrpSpPr>
            <p:grpSpPr>
              <a:xfrm>
                <a:off x="4753294" y="2880280"/>
                <a:ext cx="204951" cy="547003"/>
                <a:chOff x="3121572" y="1261241"/>
                <a:chExt cx="378373" cy="1026073"/>
              </a:xfrm>
            </p:grpSpPr>
            <p:sp>
              <p:nvSpPr>
                <p:cNvPr id="156" name="Oval 155"/>
                <p:cNvSpPr/>
                <p:nvPr/>
              </p:nvSpPr>
              <p:spPr>
                <a:xfrm>
                  <a:off x="3121572" y="1261241"/>
                  <a:ext cx="378373" cy="394138"/>
                </a:xfrm>
                <a:prstGeom prst="ellipse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cxnSp>
              <p:nvCxnSpPr>
                <p:cNvPr id="157" name="Straight Connector 156"/>
                <p:cNvCxnSpPr>
                  <a:stCxn id="156" idx="4"/>
                </p:cNvCxnSpPr>
                <p:nvPr/>
              </p:nvCxnSpPr>
              <p:spPr>
                <a:xfrm>
                  <a:off x="3310759" y="1655379"/>
                  <a:ext cx="0" cy="513693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8" name="Straight Connector 157"/>
                <p:cNvCxnSpPr/>
                <p:nvPr/>
              </p:nvCxnSpPr>
              <p:spPr>
                <a:xfrm flipV="1">
                  <a:off x="3310758" y="1655379"/>
                  <a:ext cx="189187" cy="204952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9" name="Straight Connector 158"/>
                <p:cNvCxnSpPr/>
                <p:nvPr/>
              </p:nvCxnSpPr>
              <p:spPr>
                <a:xfrm flipH="1" flipV="1">
                  <a:off x="3121572" y="1655379"/>
                  <a:ext cx="189186" cy="207579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60" name="Straight Connector 159"/>
                <p:cNvCxnSpPr/>
                <p:nvPr/>
              </p:nvCxnSpPr>
              <p:spPr>
                <a:xfrm flipH="1">
                  <a:off x="3121572" y="2158562"/>
                  <a:ext cx="189186" cy="10379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61" name="Straight Connector 160"/>
                <p:cNvCxnSpPr/>
                <p:nvPr/>
              </p:nvCxnSpPr>
              <p:spPr>
                <a:xfrm>
                  <a:off x="3310757" y="2159218"/>
                  <a:ext cx="189188" cy="128096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62" name="Group 161"/>
              <p:cNvGrpSpPr/>
              <p:nvPr/>
            </p:nvGrpSpPr>
            <p:grpSpPr>
              <a:xfrm>
                <a:off x="2856582" y="3634148"/>
                <a:ext cx="204951" cy="547003"/>
                <a:chOff x="3121572" y="1261241"/>
                <a:chExt cx="378373" cy="1026073"/>
              </a:xfrm>
            </p:grpSpPr>
            <p:sp>
              <p:nvSpPr>
                <p:cNvPr id="163" name="Oval 162"/>
                <p:cNvSpPr/>
                <p:nvPr/>
              </p:nvSpPr>
              <p:spPr>
                <a:xfrm>
                  <a:off x="3121572" y="1261241"/>
                  <a:ext cx="378373" cy="394138"/>
                </a:xfrm>
                <a:prstGeom prst="ellipse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cxnSp>
              <p:nvCxnSpPr>
                <p:cNvPr id="164" name="Straight Connector 163"/>
                <p:cNvCxnSpPr>
                  <a:stCxn id="163" idx="4"/>
                </p:cNvCxnSpPr>
                <p:nvPr/>
              </p:nvCxnSpPr>
              <p:spPr>
                <a:xfrm>
                  <a:off x="3310759" y="1655379"/>
                  <a:ext cx="0" cy="513693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65" name="Straight Connector 164"/>
                <p:cNvCxnSpPr/>
                <p:nvPr/>
              </p:nvCxnSpPr>
              <p:spPr>
                <a:xfrm flipV="1">
                  <a:off x="3310758" y="1655379"/>
                  <a:ext cx="189187" cy="204952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66" name="Straight Connector 165"/>
                <p:cNvCxnSpPr/>
                <p:nvPr/>
              </p:nvCxnSpPr>
              <p:spPr>
                <a:xfrm flipH="1" flipV="1">
                  <a:off x="3121572" y="1655379"/>
                  <a:ext cx="189186" cy="207579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67" name="Straight Connector 166"/>
                <p:cNvCxnSpPr/>
                <p:nvPr/>
              </p:nvCxnSpPr>
              <p:spPr>
                <a:xfrm flipH="1">
                  <a:off x="3121572" y="2158562"/>
                  <a:ext cx="189186" cy="10379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68" name="Straight Connector 167"/>
                <p:cNvCxnSpPr/>
                <p:nvPr/>
              </p:nvCxnSpPr>
              <p:spPr>
                <a:xfrm>
                  <a:off x="3310757" y="2159218"/>
                  <a:ext cx="189188" cy="128096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69" name="Group 168"/>
              <p:cNvGrpSpPr/>
              <p:nvPr/>
            </p:nvGrpSpPr>
            <p:grpSpPr>
              <a:xfrm>
                <a:off x="9635251" y="3472870"/>
                <a:ext cx="204951" cy="547003"/>
                <a:chOff x="3121572" y="1261241"/>
                <a:chExt cx="378373" cy="1026073"/>
              </a:xfrm>
            </p:grpSpPr>
            <p:sp>
              <p:nvSpPr>
                <p:cNvPr id="170" name="Oval 169"/>
                <p:cNvSpPr/>
                <p:nvPr/>
              </p:nvSpPr>
              <p:spPr>
                <a:xfrm>
                  <a:off x="3121572" y="1261241"/>
                  <a:ext cx="378373" cy="394138"/>
                </a:xfrm>
                <a:prstGeom prst="ellipse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cxnSp>
              <p:nvCxnSpPr>
                <p:cNvPr id="171" name="Straight Connector 170"/>
                <p:cNvCxnSpPr>
                  <a:stCxn id="170" idx="4"/>
                </p:cNvCxnSpPr>
                <p:nvPr/>
              </p:nvCxnSpPr>
              <p:spPr>
                <a:xfrm>
                  <a:off x="3310759" y="1655379"/>
                  <a:ext cx="0" cy="513693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72" name="Straight Connector 171"/>
                <p:cNvCxnSpPr/>
                <p:nvPr/>
              </p:nvCxnSpPr>
              <p:spPr>
                <a:xfrm flipV="1">
                  <a:off x="3310758" y="1655379"/>
                  <a:ext cx="189187" cy="204952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73" name="Straight Connector 172"/>
                <p:cNvCxnSpPr/>
                <p:nvPr/>
              </p:nvCxnSpPr>
              <p:spPr>
                <a:xfrm flipH="1" flipV="1">
                  <a:off x="3121572" y="1655379"/>
                  <a:ext cx="189186" cy="207579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74" name="Straight Connector 173"/>
                <p:cNvCxnSpPr/>
                <p:nvPr/>
              </p:nvCxnSpPr>
              <p:spPr>
                <a:xfrm flipH="1">
                  <a:off x="3121572" y="2158562"/>
                  <a:ext cx="189186" cy="10379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75" name="Straight Connector 174"/>
                <p:cNvCxnSpPr/>
                <p:nvPr/>
              </p:nvCxnSpPr>
              <p:spPr>
                <a:xfrm>
                  <a:off x="3310757" y="2159218"/>
                  <a:ext cx="189188" cy="128096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76" name="Group 175"/>
              <p:cNvGrpSpPr/>
              <p:nvPr/>
            </p:nvGrpSpPr>
            <p:grpSpPr>
              <a:xfrm>
                <a:off x="4192310" y="2808251"/>
                <a:ext cx="204951" cy="547003"/>
                <a:chOff x="3121572" y="1261241"/>
                <a:chExt cx="378373" cy="1026073"/>
              </a:xfrm>
            </p:grpSpPr>
            <p:sp>
              <p:nvSpPr>
                <p:cNvPr id="177" name="Oval 176"/>
                <p:cNvSpPr/>
                <p:nvPr/>
              </p:nvSpPr>
              <p:spPr>
                <a:xfrm>
                  <a:off x="3121572" y="1261241"/>
                  <a:ext cx="378373" cy="394138"/>
                </a:xfrm>
                <a:prstGeom prst="ellipse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cxnSp>
              <p:nvCxnSpPr>
                <p:cNvPr id="178" name="Straight Connector 177"/>
                <p:cNvCxnSpPr>
                  <a:stCxn id="177" idx="4"/>
                </p:cNvCxnSpPr>
                <p:nvPr/>
              </p:nvCxnSpPr>
              <p:spPr>
                <a:xfrm>
                  <a:off x="3310759" y="1655379"/>
                  <a:ext cx="0" cy="513693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79" name="Straight Connector 178"/>
                <p:cNvCxnSpPr/>
                <p:nvPr/>
              </p:nvCxnSpPr>
              <p:spPr>
                <a:xfrm flipV="1">
                  <a:off x="3310758" y="1655379"/>
                  <a:ext cx="189187" cy="204952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80" name="Straight Connector 179"/>
                <p:cNvCxnSpPr/>
                <p:nvPr/>
              </p:nvCxnSpPr>
              <p:spPr>
                <a:xfrm flipH="1" flipV="1">
                  <a:off x="3121572" y="1655379"/>
                  <a:ext cx="189186" cy="207579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81" name="Straight Connector 180"/>
                <p:cNvCxnSpPr/>
                <p:nvPr/>
              </p:nvCxnSpPr>
              <p:spPr>
                <a:xfrm flipH="1">
                  <a:off x="3121572" y="2158562"/>
                  <a:ext cx="189186" cy="10379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82" name="Straight Connector 181"/>
                <p:cNvCxnSpPr/>
                <p:nvPr/>
              </p:nvCxnSpPr>
              <p:spPr>
                <a:xfrm>
                  <a:off x="3310757" y="2159218"/>
                  <a:ext cx="189188" cy="128096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83" name="Group 182"/>
              <p:cNvGrpSpPr/>
              <p:nvPr/>
            </p:nvGrpSpPr>
            <p:grpSpPr>
              <a:xfrm>
                <a:off x="4731858" y="3571564"/>
                <a:ext cx="204951" cy="547003"/>
                <a:chOff x="3121572" y="1261241"/>
                <a:chExt cx="378373" cy="1026073"/>
              </a:xfrm>
            </p:grpSpPr>
            <p:sp>
              <p:nvSpPr>
                <p:cNvPr id="184" name="Oval 183"/>
                <p:cNvSpPr/>
                <p:nvPr/>
              </p:nvSpPr>
              <p:spPr>
                <a:xfrm>
                  <a:off x="3121572" y="1261241"/>
                  <a:ext cx="378373" cy="394138"/>
                </a:xfrm>
                <a:prstGeom prst="ellipse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cxnSp>
              <p:nvCxnSpPr>
                <p:cNvPr id="185" name="Straight Connector 184"/>
                <p:cNvCxnSpPr>
                  <a:stCxn id="184" idx="4"/>
                </p:cNvCxnSpPr>
                <p:nvPr/>
              </p:nvCxnSpPr>
              <p:spPr>
                <a:xfrm>
                  <a:off x="3310759" y="1655379"/>
                  <a:ext cx="0" cy="513693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86" name="Straight Connector 185"/>
                <p:cNvCxnSpPr/>
                <p:nvPr/>
              </p:nvCxnSpPr>
              <p:spPr>
                <a:xfrm flipV="1">
                  <a:off x="3310758" y="1655379"/>
                  <a:ext cx="189187" cy="204952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87" name="Straight Connector 186"/>
                <p:cNvCxnSpPr/>
                <p:nvPr/>
              </p:nvCxnSpPr>
              <p:spPr>
                <a:xfrm flipH="1" flipV="1">
                  <a:off x="3121572" y="1655379"/>
                  <a:ext cx="189186" cy="207579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88" name="Straight Connector 187"/>
                <p:cNvCxnSpPr/>
                <p:nvPr/>
              </p:nvCxnSpPr>
              <p:spPr>
                <a:xfrm flipH="1">
                  <a:off x="3121572" y="2158562"/>
                  <a:ext cx="189186" cy="10379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89" name="Straight Connector 188"/>
                <p:cNvCxnSpPr/>
                <p:nvPr/>
              </p:nvCxnSpPr>
              <p:spPr>
                <a:xfrm>
                  <a:off x="3310757" y="2159218"/>
                  <a:ext cx="189188" cy="128096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90" name="Group 189"/>
              <p:cNvGrpSpPr/>
              <p:nvPr/>
            </p:nvGrpSpPr>
            <p:grpSpPr>
              <a:xfrm>
                <a:off x="3090980" y="2811411"/>
                <a:ext cx="204951" cy="547003"/>
                <a:chOff x="3121572" y="1261241"/>
                <a:chExt cx="378373" cy="1026073"/>
              </a:xfrm>
            </p:grpSpPr>
            <p:sp>
              <p:nvSpPr>
                <p:cNvPr id="191" name="Oval 190"/>
                <p:cNvSpPr/>
                <p:nvPr/>
              </p:nvSpPr>
              <p:spPr>
                <a:xfrm>
                  <a:off x="3121572" y="1261241"/>
                  <a:ext cx="378373" cy="394138"/>
                </a:xfrm>
                <a:prstGeom prst="ellipse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cxnSp>
              <p:nvCxnSpPr>
                <p:cNvPr id="192" name="Straight Connector 191"/>
                <p:cNvCxnSpPr>
                  <a:stCxn id="191" idx="4"/>
                </p:cNvCxnSpPr>
                <p:nvPr/>
              </p:nvCxnSpPr>
              <p:spPr>
                <a:xfrm>
                  <a:off x="3310759" y="1655379"/>
                  <a:ext cx="0" cy="513693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93" name="Straight Connector 192"/>
                <p:cNvCxnSpPr/>
                <p:nvPr/>
              </p:nvCxnSpPr>
              <p:spPr>
                <a:xfrm flipV="1">
                  <a:off x="3310758" y="1655379"/>
                  <a:ext cx="189187" cy="204952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94" name="Straight Connector 193"/>
                <p:cNvCxnSpPr/>
                <p:nvPr/>
              </p:nvCxnSpPr>
              <p:spPr>
                <a:xfrm flipH="1" flipV="1">
                  <a:off x="3121572" y="1655379"/>
                  <a:ext cx="189186" cy="207579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95" name="Straight Connector 194"/>
                <p:cNvCxnSpPr/>
                <p:nvPr/>
              </p:nvCxnSpPr>
              <p:spPr>
                <a:xfrm flipH="1">
                  <a:off x="3121572" y="2158562"/>
                  <a:ext cx="189186" cy="10379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96" name="Straight Connector 195"/>
                <p:cNvCxnSpPr/>
                <p:nvPr/>
              </p:nvCxnSpPr>
              <p:spPr>
                <a:xfrm>
                  <a:off x="3310757" y="2159218"/>
                  <a:ext cx="189188" cy="128096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97" name="Group 196"/>
              <p:cNvGrpSpPr/>
              <p:nvPr/>
            </p:nvGrpSpPr>
            <p:grpSpPr>
              <a:xfrm>
                <a:off x="9647751" y="2823324"/>
                <a:ext cx="204951" cy="547003"/>
                <a:chOff x="3121572" y="1261241"/>
                <a:chExt cx="378373" cy="1026073"/>
              </a:xfrm>
            </p:grpSpPr>
            <p:sp>
              <p:nvSpPr>
                <p:cNvPr id="198" name="Oval 197"/>
                <p:cNvSpPr/>
                <p:nvPr/>
              </p:nvSpPr>
              <p:spPr>
                <a:xfrm>
                  <a:off x="3121572" y="1261241"/>
                  <a:ext cx="378373" cy="394138"/>
                </a:xfrm>
                <a:prstGeom prst="ellipse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cxnSp>
              <p:nvCxnSpPr>
                <p:cNvPr id="199" name="Straight Connector 198"/>
                <p:cNvCxnSpPr>
                  <a:stCxn id="198" idx="4"/>
                </p:cNvCxnSpPr>
                <p:nvPr/>
              </p:nvCxnSpPr>
              <p:spPr>
                <a:xfrm>
                  <a:off x="3310759" y="1655379"/>
                  <a:ext cx="0" cy="513693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0" name="Straight Connector 199"/>
                <p:cNvCxnSpPr/>
                <p:nvPr/>
              </p:nvCxnSpPr>
              <p:spPr>
                <a:xfrm flipV="1">
                  <a:off x="3310758" y="1655379"/>
                  <a:ext cx="189187" cy="204952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1" name="Straight Connector 200"/>
                <p:cNvCxnSpPr/>
                <p:nvPr/>
              </p:nvCxnSpPr>
              <p:spPr>
                <a:xfrm flipH="1" flipV="1">
                  <a:off x="3121572" y="1655379"/>
                  <a:ext cx="189186" cy="207579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2" name="Straight Connector 201"/>
                <p:cNvCxnSpPr/>
                <p:nvPr/>
              </p:nvCxnSpPr>
              <p:spPr>
                <a:xfrm flipH="1">
                  <a:off x="3121572" y="2158562"/>
                  <a:ext cx="189186" cy="10379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3" name="Straight Connector 202"/>
                <p:cNvCxnSpPr/>
                <p:nvPr/>
              </p:nvCxnSpPr>
              <p:spPr>
                <a:xfrm>
                  <a:off x="3310757" y="2159218"/>
                  <a:ext cx="189188" cy="128096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204" name="Heart 203"/>
              <p:cNvSpPr/>
              <p:nvPr/>
            </p:nvSpPr>
            <p:spPr>
              <a:xfrm>
                <a:off x="3216000" y="1790193"/>
                <a:ext cx="1270407" cy="917566"/>
              </a:xfrm>
              <a:prstGeom prst="hear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06" name="Freeform 205"/>
              <p:cNvSpPr/>
              <p:nvPr/>
            </p:nvSpPr>
            <p:spPr>
              <a:xfrm>
                <a:off x="3776312" y="2002368"/>
                <a:ext cx="253050" cy="646386"/>
              </a:xfrm>
              <a:custGeom>
                <a:avLst/>
                <a:gdLst>
                  <a:gd name="connsiteX0" fmla="*/ 141890 w 253050"/>
                  <a:gd name="connsiteY0" fmla="*/ 0 h 646386"/>
                  <a:gd name="connsiteX1" fmla="*/ 15766 w 253050"/>
                  <a:gd name="connsiteY1" fmla="*/ 126124 h 646386"/>
                  <a:gd name="connsiteX2" fmla="*/ 0 w 253050"/>
                  <a:gd name="connsiteY2" fmla="*/ 173420 h 646386"/>
                  <a:gd name="connsiteX3" fmla="*/ 47297 w 253050"/>
                  <a:gd name="connsiteY3" fmla="*/ 204951 h 646386"/>
                  <a:gd name="connsiteX4" fmla="*/ 110359 w 253050"/>
                  <a:gd name="connsiteY4" fmla="*/ 252248 h 646386"/>
                  <a:gd name="connsiteX5" fmla="*/ 157656 w 253050"/>
                  <a:gd name="connsiteY5" fmla="*/ 268013 h 646386"/>
                  <a:gd name="connsiteX6" fmla="*/ 252249 w 253050"/>
                  <a:gd name="connsiteY6" fmla="*/ 331076 h 646386"/>
                  <a:gd name="connsiteX7" fmla="*/ 236483 w 253050"/>
                  <a:gd name="connsiteY7" fmla="*/ 394138 h 646386"/>
                  <a:gd name="connsiteX8" fmla="*/ 157656 w 253050"/>
                  <a:gd name="connsiteY8" fmla="*/ 472965 h 646386"/>
                  <a:gd name="connsiteX9" fmla="*/ 78828 w 253050"/>
                  <a:gd name="connsiteY9" fmla="*/ 536027 h 646386"/>
                  <a:gd name="connsiteX10" fmla="*/ 63062 w 253050"/>
                  <a:gd name="connsiteY10" fmla="*/ 599089 h 646386"/>
                  <a:gd name="connsiteX11" fmla="*/ 47297 w 253050"/>
                  <a:gd name="connsiteY11" fmla="*/ 646386 h 646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253050" h="646386">
                    <a:moveTo>
                      <a:pt x="141890" y="0"/>
                    </a:moveTo>
                    <a:cubicBezTo>
                      <a:pt x="83145" y="48954"/>
                      <a:pt x="46795" y="64067"/>
                      <a:pt x="15766" y="126124"/>
                    </a:cubicBezTo>
                    <a:cubicBezTo>
                      <a:pt x="8334" y="140988"/>
                      <a:pt x="5255" y="157655"/>
                      <a:pt x="0" y="173420"/>
                    </a:cubicBezTo>
                    <a:cubicBezTo>
                      <a:pt x="15766" y="183930"/>
                      <a:pt x="31878" y="193938"/>
                      <a:pt x="47297" y="204951"/>
                    </a:cubicBezTo>
                    <a:cubicBezTo>
                      <a:pt x="68679" y="220224"/>
                      <a:pt x="87545" y="239212"/>
                      <a:pt x="110359" y="252248"/>
                    </a:cubicBezTo>
                    <a:cubicBezTo>
                      <a:pt x="124788" y="260493"/>
                      <a:pt x="141890" y="262758"/>
                      <a:pt x="157656" y="268013"/>
                    </a:cubicBezTo>
                    <a:cubicBezTo>
                      <a:pt x="189187" y="289034"/>
                      <a:pt x="261440" y="294312"/>
                      <a:pt x="252249" y="331076"/>
                    </a:cubicBezTo>
                    <a:cubicBezTo>
                      <a:pt x="246994" y="352097"/>
                      <a:pt x="245018" y="374222"/>
                      <a:pt x="236483" y="394138"/>
                    </a:cubicBezTo>
                    <a:cubicBezTo>
                      <a:pt x="211807" y="451715"/>
                      <a:pt x="203352" y="436408"/>
                      <a:pt x="157656" y="472965"/>
                    </a:cubicBezTo>
                    <a:cubicBezTo>
                      <a:pt x="45333" y="562823"/>
                      <a:pt x="224399" y="438979"/>
                      <a:pt x="78828" y="536027"/>
                    </a:cubicBezTo>
                    <a:cubicBezTo>
                      <a:pt x="73573" y="557048"/>
                      <a:pt x="69015" y="578255"/>
                      <a:pt x="63062" y="599089"/>
                    </a:cubicBezTo>
                    <a:cubicBezTo>
                      <a:pt x="58497" y="615068"/>
                      <a:pt x="47297" y="646386"/>
                      <a:pt x="47297" y="646386"/>
                    </a:cubicBezTo>
                  </a:path>
                </a:pathLst>
              </a:custGeom>
              <a:noFill/>
              <a:ln w="571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pic>
          <p:nvPicPr>
            <p:cNvPr id="211" name="Picture 2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62547" y="1010855"/>
              <a:ext cx="2390775" cy="2390775"/>
            </a:xfrm>
            <a:prstGeom prst="rect">
              <a:avLst/>
            </a:prstGeom>
          </p:spPr>
        </p:pic>
      </p:grpSp>
      <p:sp>
        <p:nvSpPr>
          <p:cNvPr id="212" name="TextBox 211"/>
          <p:cNvSpPr txBox="1"/>
          <p:nvPr/>
        </p:nvSpPr>
        <p:spPr>
          <a:xfrm>
            <a:off x="9759637" y="6524291"/>
            <a:ext cx="22573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Smart about money, (2018).</a:t>
            </a:r>
          </a:p>
        </p:txBody>
      </p:sp>
    </p:spTree>
    <p:extLst>
      <p:ext uri="{BB962C8B-B14F-4D97-AF65-F5344CB8AC3E}">
        <p14:creationId xmlns:p14="http://schemas.microsoft.com/office/powerpoint/2010/main" val="9594503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0000" y="1149346"/>
            <a:ext cx="8911687" cy="1280890"/>
          </a:xfrm>
        </p:spPr>
        <p:txBody>
          <a:bodyPr>
            <a:no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“There comes a time in the life of every community when it must look humbly and seriously into its past in order to provide the best possible foundation for moving into a future based on healing and hope.”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97B4C2-8A3E-421A-B3C1-FC1573AADB5B}"/>
              </a:ext>
            </a:extLst>
          </p:cNvPr>
          <p:cNvSpPr txBox="1"/>
          <p:nvPr/>
        </p:nvSpPr>
        <p:spPr>
          <a:xfrm>
            <a:off x="3790950" y="4629150"/>
            <a:ext cx="71897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Greensboro Truth and reconciliation commission report , (2006).</a:t>
            </a:r>
          </a:p>
        </p:txBody>
      </p:sp>
    </p:spTree>
    <p:extLst>
      <p:ext uri="{BB962C8B-B14F-4D97-AF65-F5344CB8AC3E}">
        <p14:creationId xmlns:p14="http://schemas.microsoft.com/office/powerpoint/2010/main" val="41358563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70395" y="479810"/>
            <a:ext cx="9428090" cy="128089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What the truth and reconciliation commission does?</a:t>
            </a:r>
            <a:br>
              <a:rPr lang="en-GB" b="1" dirty="0">
                <a:solidFill>
                  <a:schemeClr val="tx1"/>
                </a:solidFill>
              </a:rPr>
            </a:b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3833" y="1658731"/>
            <a:ext cx="5706805" cy="2338884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2600" b="1" u="sng" dirty="0">
                <a:solidFill>
                  <a:schemeClr val="tx1"/>
                </a:solidFill>
              </a:rPr>
              <a:t>Victims</a:t>
            </a:r>
          </a:p>
          <a:p>
            <a:pPr marL="0" indent="0" algn="ctr">
              <a:buNone/>
            </a:pPr>
            <a:r>
              <a:rPr lang="en-GB" sz="2600" b="1" dirty="0">
                <a:solidFill>
                  <a:schemeClr val="tx1"/>
                </a:solidFill>
              </a:rPr>
              <a:t>Truth       Closure</a:t>
            </a:r>
          </a:p>
          <a:p>
            <a:pPr marL="0" indent="0" algn="ctr">
              <a:buNone/>
            </a:pPr>
            <a:r>
              <a:rPr lang="en-GB" sz="2600" b="1" dirty="0">
                <a:solidFill>
                  <a:schemeClr val="tx1"/>
                </a:solidFill>
              </a:rPr>
              <a:t>Witness perpetrators held accountable</a:t>
            </a:r>
          </a:p>
          <a:p>
            <a:pPr marL="0" indent="0" algn="ctr">
              <a:buNone/>
            </a:pPr>
            <a:r>
              <a:rPr lang="en-GB" sz="2600" b="1" dirty="0">
                <a:solidFill>
                  <a:schemeClr val="tx1"/>
                </a:solidFill>
              </a:rPr>
              <a:t>Public       Official recognition of the event </a:t>
            </a:r>
          </a:p>
        </p:txBody>
      </p:sp>
      <p:sp>
        <p:nvSpPr>
          <p:cNvPr id="4" name="Equals 3">
            <a:extLst>
              <a:ext uri="{FF2B5EF4-FFF2-40B4-BE49-F238E27FC236}">
                <a16:creationId xmlns:a16="http://schemas.microsoft.com/office/drawing/2014/main" id="{74790F06-0551-428D-A01A-B3BBD4D662BE}"/>
              </a:ext>
            </a:extLst>
          </p:cNvPr>
          <p:cNvSpPr/>
          <p:nvPr/>
        </p:nvSpPr>
        <p:spPr>
          <a:xfrm>
            <a:off x="3291979" y="2257513"/>
            <a:ext cx="505495" cy="373790"/>
          </a:xfrm>
          <a:prstGeom prst="mathEqual">
            <a:avLst/>
          </a:prstGeom>
          <a:ln w="127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Equals 4">
            <a:extLst>
              <a:ext uri="{FF2B5EF4-FFF2-40B4-BE49-F238E27FC236}">
                <a16:creationId xmlns:a16="http://schemas.microsoft.com/office/drawing/2014/main" id="{470F1241-63EC-4360-BF6C-D713CE8DB04D}"/>
              </a:ext>
            </a:extLst>
          </p:cNvPr>
          <p:cNvSpPr/>
          <p:nvPr/>
        </p:nvSpPr>
        <p:spPr>
          <a:xfrm>
            <a:off x="2370395" y="3740092"/>
            <a:ext cx="505495" cy="373790"/>
          </a:xfrm>
          <a:prstGeom prst="mathEqual">
            <a:avLst/>
          </a:prstGeom>
          <a:ln w="127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67B8148-E920-4026-AA99-0685500BA834}"/>
              </a:ext>
            </a:extLst>
          </p:cNvPr>
          <p:cNvSpPr txBox="1">
            <a:spLocks/>
          </p:cNvSpPr>
          <p:nvPr/>
        </p:nvSpPr>
        <p:spPr>
          <a:xfrm>
            <a:off x="7465324" y="2450042"/>
            <a:ext cx="4726676" cy="3565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GB" sz="2600" b="1" u="sng" dirty="0">
                <a:solidFill>
                  <a:schemeClr val="tx1"/>
                </a:solidFill>
              </a:rPr>
              <a:t>Perpetrators </a:t>
            </a:r>
          </a:p>
          <a:p>
            <a:pPr algn="ctr"/>
            <a:r>
              <a:rPr lang="en-GB" sz="2600" b="1" dirty="0">
                <a:solidFill>
                  <a:schemeClr val="tx1"/>
                </a:solidFill>
              </a:rPr>
              <a:t>Protected by amnesty</a:t>
            </a:r>
          </a:p>
          <a:p>
            <a:pPr algn="ctr"/>
            <a:r>
              <a:rPr lang="en-GB" sz="2600" b="1" dirty="0">
                <a:solidFill>
                  <a:schemeClr val="tx1"/>
                </a:solidFill>
              </a:rPr>
              <a:t>Speaking the truth of their actions</a:t>
            </a:r>
          </a:p>
          <a:p>
            <a:pPr marL="0" indent="0" algn="ctr">
              <a:buFont typeface="Wingdings 3" charset="2"/>
              <a:buNone/>
            </a:pPr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0D075ED-8DF4-4A5F-B5B4-E2F1BE8F0268}"/>
              </a:ext>
            </a:extLst>
          </p:cNvPr>
          <p:cNvSpPr txBox="1">
            <a:spLocks/>
          </p:cNvSpPr>
          <p:nvPr/>
        </p:nvSpPr>
        <p:spPr>
          <a:xfrm>
            <a:off x="1485900" y="5025800"/>
            <a:ext cx="8115300" cy="3565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GB" sz="2600" b="1" u="sng" dirty="0">
                <a:solidFill>
                  <a:schemeClr val="tx1"/>
                </a:solidFill>
              </a:rPr>
              <a:t>Community </a:t>
            </a:r>
          </a:p>
          <a:p>
            <a:pPr algn="ctr"/>
            <a:r>
              <a:rPr lang="en-GB" sz="2600" b="1" dirty="0">
                <a:solidFill>
                  <a:schemeClr val="tx1"/>
                </a:solidFill>
              </a:rPr>
              <a:t>Moving forward – Reforming stronger society </a:t>
            </a:r>
          </a:p>
          <a:p>
            <a:pPr algn="ctr"/>
            <a:r>
              <a:rPr lang="en-GB" sz="2600" b="1" dirty="0">
                <a:solidFill>
                  <a:schemeClr val="tx1"/>
                </a:solidFill>
              </a:rPr>
              <a:t>Facing the past to begin to move forward</a:t>
            </a:r>
          </a:p>
        </p:txBody>
      </p:sp>
    </p:spTree>
    <p:extLst>
      <p:ext uri="{BB962C8B-B14F-4D97-AF65-F5344CB8AC3E}">
        <p14:creationId xmlns:p14="http://schemas.microsoft.com/office/powerpoint/2010/main" val="14837005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45215" y="1176516"/>
            <a:ext cx="8915400" cy="3777622"/>
          </a:xfrm>
        </p:spPr>
        <p:txBody>
          <a:bodyPr>
            <a:noAutofit/>
          </a:bodyPr>
          <a:lstStyle/>
          <a:p>
            <a:r>
              <a:rPr lang="en-GB" sz="2400" b="1" dirty="0">
                <a:solidFill>
                  <a:schemeClr val="tx1"/>
                </a:solidFill>
              </a:rPr>
              <a:t>Greensboro, North Carolina – November 3</a:t>
            </a:r>
            <a:r>
              <a:rPr lang="en-GB" sz="2400" b="1" baseline="30000" dirty="0">
                <a:solidFill>
                  <a:schemeClr val="tx1"/>
                </a:solidFill>
              </a:rPr>
              <a:t>rd</a:t>
            </a:r>
            <a:r>
              <a:rPr lang="en-GB" sz="2400" b="1" dirty="0">
                <a:solidFill>
                  <a:schemeClr val="tx1"/>
                </a:solidFill>
              </a:rPr>
              <a:t> 1979.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 Five participants deceased 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Ten participants seriously injured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 Members of the Ku Klux Klan and Nazi party opened fire on the participants of the march while camera crews filmed the massacre.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 Two criminal trials, all-white juries found the Nazi and Klan defendants not guilty by reason of self-defence, despite evidence that included video footage of the shootings (</a:t>
            </a:r>
            <a:r>
              <a:rPr lang="en-GB" sz="2400" b="1" dirty="0" err="1">
                <a:solidFill>
                  <a:schemeClr val="tx1"/>
                </a:solidFill>
              </a:rPr>
              <a:t>Ifill</a:t>
            </a:r>
            <a:r>
              <a:rPr lang="en-GB" sz="2400" b="1" dirty="0">
                <a:solidFill>
                  <a:schemeClr val="tx1"/>
                </a:solidFill>
              </a:rPr>
              <a:t>, 2007</a:t>
            </a:r>
            <a:r>
              <a:rPr lang="en-GB" sz="2400" dirty="0">
                <a:solidFill>
                  <a:schemeClr val="tx1"/>
                </a:solidFill>
              </a:rPr>
              <a:t>).</a:t>
            </a:r>
          </a:p>
          <a:p>
            <a:pPr marL="0" indent="0">
              <a:buNone/>
            </a:pPr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8212500" y="1972469"/>
            <a:ext cx="22685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/>
              <a:t>(Hayner, B.P. 2011)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2848928" y="115675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4000" b="1" dirty="0"/>
              <a:t>Background</a:t>
            </a:r>
            <a:r>
              <a:rPr lang="en-GB" b="1" dirty="0"/>
              <a:t> – Greensboro, NC 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2845215" y="5530042"/>
            <a:ext cx="8915400" cy="3777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solidFill>
                  <a:schemeClr val="tx1"/>
                </a:solidFill>
              </a:rPr>
              <a:t>The 1985 failed convictions resulted in victims feeling betrayed by the local police department, city and legal system (Cunningham, D. et al, 2010)</a:t>
            </a:r>
          </a:p>
        </p:txBody>
      </p:sp>
    </p:spTree>
    <p:extLst>
      <p:ext uri="{BB962C8B-B14F-4D97-AF65-F5344CB8AC3E}">
        <p14:creationId xmlns:p14="http://schemas.microsoft.com/office/powerpoint/2010/main" val="40320179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1EDD21E1-BAF0-4314-AB31-82ECB8AC9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87624" y="425616"/>
            <a:ext cx="5122652" cy="1259894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TRC – Greensboro, NC</a:t>
            </a:r>
          </a:p>
        </p:txBody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FDC8619C-F25D-468E-95FA-2A2151D7DD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8457" y="1554237"/>
            <a:ext cx="5451626" cy="4857750"/>
          </a:xfrm>
        </p:spPr>
        <p:txBody>
          <a:bodyPr>
            <a:normAutofit lnSpcReduction="10000"/>
          </a:bodyPr>
          <a:lstStyle/>
          <a:p>
            <a:r>
              <a:rPr lang="en-GB" sz="2400" b="1" dirty="0">
                <a:solidFill>
                  <a:schemeClr val="tx1"/>
                </a:solidFill>
              </a:rPr>
              <a:t>2003 the Greensboro Truth and Reconciliation Commission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Survivors receiving $350,000 in damages from the groups, department and city Colorlines, (2015)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Future to help heal the “deep divide of distrust and scepticism in our community” Be loved community </a:t>
            </a:r>
            <a:r>
              <a:rPr lang="en-GB" sz="2400" b="1" dirty="0" err="1">
                <a:solidFill>
                  <a:schemeClr val="tx1"/>
                </a:solidFill>
              </a:rPr>
              <a:t>center</a:t>
            </a:r>
            <a:r>
              <a:rPr lang="en-GB" sz="2400" b="1" dirty="0">
                <a:solidFill>
                  <a:schemeClr val="tx1"/>
                </a:solidFill>
              </a:rPr>
              <a:t>, (2017)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“The real truth is that it’s a big yawn for this community” GTRCR, (2006).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837243A-27E7-40AE-85D3-0F376D078E1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64" t="50000"/>
          <a:stretch/>
        </p:blipFill>
        <p:spPr>
          <a:xfrm>
            <a:off x="6091916" y="2126775"/>
            <a:ext cx="5451627" cy="2284408"/>
          </a:xfrm>
          <a:prstGeom prst="rect">
            <a:avLst/>
          </a:prstGeom>
        </p:spPr>
      </p:pic>
      <p:sp>
        <p:nvSpPr>
          <p:cNvPr id="17" name="Freeform 12">
            <a:extLst>
              <a:ext uri="{FF2B5EF4-FFF2-40B4-BE49-F238E27FC236}">
                <a16:creationId xmlns:a16="http://schemas.microsoft.com/office/drawing/2014/main" id="{7D9439D6-DEAD-4CEB-A61B-BE3D64D1B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F8F2297-448D-4ED3-8921-D273F1807869}"/>
              </a:ext>
            </a:extLst>
          </p:cNvPr>
          <p:cNvSpPr txBox="1"/>
          <p:nvPr/>
        </p:nvSpPr>
        <p:spPr>
          <a:xfrm>
            <a:off x="8375122" y="4411183"/>
            <a:ext cx="269977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Image owned: Black then, (2017).</a:t>
            </a:r>
          </a:p>
        </p:txBody>
      </p:sp>
    </p:spTree>
    <p:extLst>
      <p:ext uri="{BB962C8B-B14F-4D97-AF65-F5344CB8AC3E}">
        <p14:creationId xmlns:p14="http://schemas.microsoft.com/office/powerpoint/2010/main" val="22293995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80313" y="270185"/>
            <a:ext cx="8911687" cy="1280890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What survivors did?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63213" y="4268602"/>
            <a:ext cx="10345886" cy="5397501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tx1"/>
                </a:solidFill>
              </a:rPr>
              <a:t>Demanded an answer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Kept the history of the event in the public eye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Greensboro Justice Fund </a:t>
            </a:r>
            <a:r>
              <a:rPr lang="en-GB" sz="2400" b="1" dirty="0" err="1">
                <a:solidFill>
                  <a:schemeClr val="tx1"/>
                </a:solidFill>
              </a:rPr>
              <a:t>UMassAmherst</a:t>
            </a:r>
            <a:r>
              <a:rPr lang="en-GB" sz="2400" b="1" dirty="0">
                <a:solidFill>
                  <a:schemeClr val="tx1"/>
                </a:solidFill>
              </a:rPr>
              <a:t>, (2018)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Beloved Community Centre of Greensboro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Memorial marches 2004</a:t>
            </a:r>
          </a:p>
          <a:p>
            <a:pPr marL="0" indent="0">
              <a:buNone/>
            </a:pPr>
            <a:endParaRPr lang="en-GB" sz="2400" b="1" dirty="0">
              <a:solidFill>
                <a:schemeClr val="tx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2967" y="1040130"/>
            <a:ext cx="4919576" cy="322847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50312" y="587464"/>
            <a:ext cx="20746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Image Owned: </a:t>
            </a:r>
          </a:p>
          <a:p>
            <a:r>
              <a:rPr lang="en-GB" dirty="0">
                <a:solidFill>
                  <a:schemeClr val="bg1"/>
                </a:solidFill>
              </a:rPr>
              <a:t>Colorlines, (2015)</a:t>
            </a:r>
          </a:p>
        </p:txBody>
      </p:sp>
    </p:spTree>
    <p:extLst>
      <p:ext uri="{BB962C8B-B14F-4D97-AF65-F5344CB8AC3E}">
        <p14:creationId xmlns:p14="http://schemas.microsoft.com/office/powerpoint/2010/main" val="19175277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FC74D-735B-4E3E-8734-41AEF9F826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Effectiveness of GTRC?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427D1D-4CC6-4E8F-8793-655EC1BB5D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0149" y="1905000"/>
            <a:ext cx="8915400" cy="3777622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tx1"/>
                </a:solidFill>
              </a:rPr>
              <a:t>Continues awareness of the history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Gives answers, Belief and hope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Chapter to close, time to heal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Brings the community, city of Greensboro together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Closure to victims families</a:t>
            </a:r>
          </a:p>
          <a:p>
            <a:pPr marL="0" indent="0">
              <a:buNone/>
            </a:pPr>
            <a:endParaRPr lang="en-GB" sz="2400" b="1" dirty="0">
              <a:solidFill>
                <a:schemeClr val="tx1"/>
              </a:solidFill>
            </a:endParaRPr>
          </a:p>
          <a:p>
            <a:endParaRPr lang="en-GB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54685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Implications?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b="1" dirty="0">
                <a:solidFill>
                  <a:schemeClr val="tx1"/>
                </a:solidFill>
              </a:rPr>
              <a:t>GTRCR Stated sources were unavailable GTRCR, (2006)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Non – bias view GTRC, (2006)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Later facts coming to light (GTRC, 2006)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Timing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City council of Greensboro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The community of Morningside demolished (Greensboro Housing Authority, 2018)</a:t>
            </a:r>
          </a:p>
          <a:p>
            <a:pPr marL="0" indent="0">
              <a:buNone/>
            </a:pPr>
            <a:endParaRPr lang="en-GB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19041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Future improvements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b="1" dirty="0">
                <a:solidFill>
                  <a:schemeClr val="tx1"/>
                </a:solidFill>
              </a:rPr>
              <a:t>Preventable actions – China Grove 1979 (GTRCR, 2006)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Less Violence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Media continuing to tell the TRUTH of the event that took place in the town of Greensboro.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City council approach to the event </a:t>
            </a:r>
          </a:p>
        </p:txBody>
      </p:sp>
    </p:spTree>
    <p:extLst>
      <p:ext uri="{BB962C8B-B14F-4D97-AF65-F5344CB8AC3E}">
        <p14:creationId xmlns:p14="http://schemas.microsoft.com/office/powerpoint/2010/main" val="22054577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7368A-EE48-4661-A8F8-139801191A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9437" y="322190"/>
            <a:ext cx="8911687" cy="1280890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95881D-6251-42F4-9AF6-18F2924EC4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85950" y="1612308"/>
            <a:ext cx="9618662" cy="4349122"/>
          </a:xfrm>
        </p:spPr>
        <p:txBody>
          <a:bodyPr>
            <a:normAutofit lnSpcReduction="10000"/>
          </a:bodyPr>
          <a:lstStyle/>
          <a:p>
            <a:r>
              <a:rPr lang="en-GB" sz="2400" b="1" dirty="0">
                <a:solidFill>
                  <a:schemeClr val="tx1"/>
                </a:solidFill>
              </a:rPr>
              <a:t>Effectiveness of the GTRC 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Limitations 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 Future improvements </a:t>
            </a:r>
          </a:p>
          <a:p>
            <a:endParaRPr lang="en-GB" sz="24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400" b="1" dirty="0">
              <a:solidFill>
                <a:schemeClr val="tx1"/>
              </a:solidFill>
            </a:endParaRPr>
          </a:p>
          <a:p>
            <a:r>
              <a:rPr lang="en-GB" sz="2400" b="1" dirty="0">
                <a:solidFill>
                  <a:schemeClr val="tx1"/>
                </a:solidFill>
              </a:rPr>
              <a:t>Justice for families 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To finally know the truth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Closure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Forever opening the plaster to a wound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15B895C-E1E1-4778-A766-9362B364DB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4157" y="0"/>
            <a:ext cx="3967843" cy="462915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B70E4D3-DFF2-46C3-9209-686A8A4D1F7F}"/>
              </a:ext>
            </a:extLst>
          </p:cNvPr>
          <p:cNvSpPr txBox="1"/>
          <p:nvPr/>
        </p:nvSpPr>
        <p:spPr>
          <a:xfrm>
            <a:off x="9029700" y="4741292"/>
            <a:ext cx="30107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Steam Community, (N/D)</a:t>
            </a:r>
          </a:p>
        </p:txBody>
      </p:sp>
    </p:spTree>
    <p:extLst>
      <p:ext uri="{BB962C8B-B14F-4D97-AF65-F5344CB8AC3E}">
        <p14:creationId xmlns:p14="http://schemas.microsoft.com/office/powerpoint/2010/main" val="714503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5775" y="34129"/>
            <a:ext cx="8911687" cy="1280890"/>
          </a:xfrm>
        </p:spPr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82111" y="674574"/>
            <a:ext cx="9409889" cy="428296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Images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Black then, (2017) “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Greensboro Massacre of 1979: Black and White Anti-Klan Demonstrators Gunned Down” [Image</a:t>
            </a:r>
            <a:r>
              <a:rPr lang="en-GB" sz="1050" b="1" dirty="0">
                <a:latin typeface="Arial" panose="020B0604020202020204" pitchFamily="34" charset="0"/>
                <a:cs typeface="Arial" panose="020B0604020202020204" pitchFamily="34" charset="0"/>
              </a:rPr>
              <a:t>].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https://blackthen.com/greensboro-massacre-1979-black-white-anti-klan-demonstrators-gunned/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Accessed on: 11/11/2018].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Dylan Thomas (2018).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Discovery Dylan Thomas University of Wales Trinity Saint David. [Image]. Available at: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https://www.discoverdylanthomas.com/portfolio-items/dylan-day-poetry-share-uwtsd-carmarthen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[Accessed : 05/11/2018].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Steam Community (N/D) Conclusion. [Image] Available at: https://www.bing.com/images/search?view=detailV2&amp;ccid=pQeOhdIh&amp;id=5A59B7BD55B7E4238B1541C371E9C5876B85CDBF&amp;thid=OIP.pQeOhdIhiIjDisaJZgwiBwHaIp&amp;mediaurl=https%3a%2f%2fsteamuserimages-a.akamaihd.net%2fugc%2f263846487465768309%2f993686BDE611BE0E73555A026639EEB4A1CCF583%2f&amp;exph=700&amp;expw=600&amp;q=conclusion&amp;simid=608028167583631596&amp;selectedIndex=47&amp;cbir=sbi&amp;ajaxhist=0 [Accessed on: 09/11/2018]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Smart about money, (2018).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Set your Goal.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[Image]. (National Endowment for Financial Education) Available at: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https://www.smartaboutmoney.org/Courses/My-Emergency-Fund-Plan/Set-Your-Goal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[Accessed on: 05/11/2018]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Research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Barber, L., (2017) Greensboro city council apologises for 1979 Greensboro Massacre. [Online]. Available at: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https://triad-city-beat.com/greensboro-city-council-apologizes-citys-role/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[Accessed on 07/11/2018]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Beloved Community Center, (2017) Truth and Reconciliation. [Online] Available at: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https://www.belovedcommunitycenter.org/truth-reconcilation/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[Accessed on: 06/11/2018]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Colorlines, (2015)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Today marks 37 years since the Greensboro massacre.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[Online[ Available at: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https://www.colorlines.com/articles/tbt-today-marks-37-years-greensboro-massacre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[Accessed on: 06/11/2018]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Cunning, D., Nugent, C., Slodden, C, (2010) “The Durability of Collective memory: Reconciling the “Greensboro massacre.” Oxford University Press. Social Forces. Vol.88 (4) p.1517-1543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Greensboro Truth and Reconciliation Report, (2006) “GREENSBORO TRUTH AND RECONCILIATION COMMISSION REPORT EXECUTIVE SUMMARY” [PDF]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http://www.greensborotrc.org/exec_summary.pdf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[Accessed 06/11/2018]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Hayner, B.P. (2011)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Unspeakable truths: Transitional justice and the challenge of truth commissions.</a:t>
            </a:r>
          </a:p>
          <a:p>
            <a:pPr marL="0" indent="0">
              <a:buNone/>
            </a:pP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Ifill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Sherrilyn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A. 2007. "Racial Reconciliation." Colorlines 10(l):43-45</a:t>
            </a:r>
            <a:endParaRPr lang="en-GB" sz="9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Metta Center (N/D). Truth and Reconciliation Commission. [Online]. Available at: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https://webcache.googleusercontent.com/search?q=cache:pzaRN6FN2fcJ:https://mettacenter.org/definitions/gloss-concepts/rehumanization-3/+&amp;cd=14&amp;hl=en&amp;ct=clnk&amp;gl=uk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[Accessed: 05/11/2018]</a:t>
            </a:r>
          </a:p>
          <a:p>
            <a:pPr marL="0" indent="0">
              <a:buNone/>
            </a:pP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UMassAmherst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(2018) Greensboro Justice Fund Report. [Online]. Available at: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http://scua.library.umass.edu/umarmot/greensboro-justice-fund/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[Accessed on: 07/11/2018]</a:t>
            </a:r>
          </a:p>
        </p:txBody>
      </p:sp>
    </p:spTree>
    <p:extLst>
      <p:ext uri="{BB962C8B-B14F-4D97-AF65-F5344CB8AC3E}">
        <p14:creationId xmlns:p14="http://schemas.microsoft.com/office/powerpoint/2010/main" val="2078636983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Custom 1">
      <a:dk1>
        <a:sysClr val="windowText" lastClr="000000"/>
      </a:dk1>
      <a:lt1>
        <a:sysClr val="window" lastClr="FFFFFF"/>
      </a:lt1>
      <a:dk2>
        <a:srgbClr val="323232"/>
      </a:dk2>
      <a:lt2>
        <a:srgbClr val="F4BA9B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2918</TotalTime>
  <Words>1094</Words>
  <Application>Microsoft Office PowerPoint</Application>
  <PresentationFormat>Widescreen</PresentationFormat>
  <Paragraphs>88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Adobe Heiti Std R</vt:lpstr>
      <vt:lpstr>Arial</vt:lpstr>
      <vt:lpstr>Century Gothic</vt:lpstr>
      <vt:lpstr>Wingdings 3</vt:lpstr>
      <vt:lpstr>Wisp</vt:lpstr>
      <vt:lpstr>Greensboro, North Carolina Truth and Reconciliation Commission   </vt:lpstr>
      <vt:lpstr>What is a Truth and Reconciliation?</vt:lpstr>
      <vt:lpstr>“There comes a time in the life of every community when it must look humbly and seriously into its past in order to provide the best possible foundation for moving into a future based on healing and hope.”</vt:lpstr>
      <vt:lpstr>What the truth and reconciliation commission does? </vt:lpstr>
      <vt:lpstr>PowerPoint Presentation</vt:lpstr>
      <vt:lpstr>TRC – Greensboro, NC</vt:lpstr>
      <vt:lpstr>What survivors did?</vt:lpstr>
      <vt:lpstr>Effectiveness of GTRC?</vt:lpstr>
      <vt:lpstr>Implications?</vt:lpstr>
      <vt:lpstr>Future improvements</vt:lpstr>
      <vt:lpstr>Conclusion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Greensboro, North Carolina Truth and Reconciliation Commission</dc:title>
  <dc:creator>Alisha Gronland</dc:creator>
  <cp:lastModifiedBy>Alisha</cp:lastModifiedBy>
  <cp:revision>55</cp:revision>
  <dcterms:created xsi:type="dcterms:W3CDTF">2018-11-05T14:30:51Z</dcterms:created>
  <dcterms:modified xsi:type="dcterms:W3CDTF">2018-11-12T11:39:12Z</dcterms:modified>
</cp:coreProperties>
</file>