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61D9D3E-C483-4814-AB8B-86E4B9B0F9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B085750F-7238-4ACB-BDF0-F0BC4253AF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709A10AF-DBCA-4AA8-B6FE-6BA0FC0A9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4600F5B7-08CA-4B35-BD25-9BF6D25A0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66D8618E-CE8F-4FE5-8A57-F24439EC4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91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0CA4D85-0741-439D-A652-65B79044A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0E211A68-CB12-4096-BC83-E871ADB33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F5864425-CD41-4ECD-BF8D-E9DFF000B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5B76B52-C908-48EA-8B24-093F4D5FE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E34C34C8-760C-4A45-AAF3-1C95A4DF5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609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4CCBA8B-6926-42AB-8C58-37E4CAF54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3A73C6E0-712E-404E-AF87-AEAABD41E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6462A7BA-C6CF-4BCE-B112-EA388E5A5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2B729DF-14F9-45F8-A8E9-AA2BE61F6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041ED1C-89FE-4FB7-A853-87D2AA2C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410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3CF3206-A96D-4E72-9D53-FB9EAA1DD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3973760-216F-495A-B51D-4E80EB806B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B09F1271-22A8-4657-8231-672DD564CD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102E3FF7-00E7-4D61-B5AD-9551ADD78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9080FFA0-9DF3-4EE7-85CA-93AB408C0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5485DA5D-51AC-4F7A-973A-58C904015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62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DEDC42A-5B4F-4302-BF2A-5F8B17B33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65F4906E-49EF-4D0C-A1FB-7FBC8B461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86159A3B-4F27-4AFB-8951-16C1BEED75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2ECE2FC0-81BF-4F38-A9BC-27FDF46DB8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B018CF7B-63D1-487D-BF92-C9FE98305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01BA1B05-C584-4295-BD34-6D244931D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7B2E9040-B567-4756-AA91-A9A103A8F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15CBBD5A-507E-4042-98EB-9E0B53E75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92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A690EF9-BFB3-479E-8783-32783930B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AFD9E402-8044-4140-8160-42BCFAB2D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9AF86ED9-C66D-472B-8298-324A1F947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1AAC9B2E-A750-4A31-A3F5-81AA39B54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34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031CD71E-F698-4D42-810D-42717B6BA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68A35EC3-0D72-4E1B-AC1F-44BD045A3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0D82E5B9-6135-4069-A5D1-231F9FF80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975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9786F76-BED8-45FF-BAB3-CFD937F0F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CC5DA82-76DB-432D-B000-330204991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F7C8EBAA-1578-4CA3-9B42-93B5CBBDD4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97C2FFFE-FB7E-40D3-AF28-6A20F589E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5052628B-7D0E-4401-8712-99136E7B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3F6FB5EC-A542-4E54-B707-A9C674E6F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247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DA8E74F-AEB6-471A-88BF-80894E49F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EDC264E8-9D0C-48B8-9664-48FCFD132A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A43D92E6-22A8-4D78-9C1A-375C00FAA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3B7C4C55-A21D-44B4-A361-DE331AB9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B5474465-0D1C-4242-9D34-062437346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CBACB225-604F-4CE3-9CDF-680A9AE86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173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306C196-D7CD-44C6-9D7E-1EF3F2BE7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162F7BBF-1456-49B0-A2EB-E47606E7C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8F7943A2-CA42-461F-B496-ADB13C037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5D6D8B46-05C2-4820-A1DE-2A820941B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3E6A0220-B675-4AD9-856C-06ABF907F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23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B451BFE9-5FA8-4F4D-B881-63AACAB48E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2CF406FC-BB0B-453A-A96D-807C894355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C91754BB-79A7-4739-8968-FE3620901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2868F8A6-F866-4CAD-807B-672576893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EC35E174-21AD-4CFD-BE59-E4C8CAACE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173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6A174E54-796C-4931-91A8-2C3CB556A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55DFB95D-79C3-4F43-814D-409534A624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93E283FF-07BD-4AFF-BFA0-1AF7CE663B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9EE0-8C37-42E6-8C86-C18FDF0C27A8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CDDD9A2E-0AA7-4739-A6A2-79960585FE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6C6F254-AD0C-4371-AC6D-F2BEDDD037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87FCB-1941-44C0-BA32-02C0CEE5B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640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ine 7">
            <a:extLst>
              <a:ext uri="{FF2B5EF4-FFF2-40B4-BE49-F238E27FC236}">
                <a16:creationId xmlns:a16="http://schemas.microsoft.com/office/drawing/2014/main" id="{1535C55D-2A82-45D2-A4EA-974ED17826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32" y="2577737"/>
            <a:ext cx="6716272" cy="1702527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D75168C6-A402-4BB4-AB57-A1845AFA90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4655" y="1342644"/>
            <a:ext cx="4172712" cy="417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451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2" name="Rectangle 70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D13960F7-A7E8-4692-B0B5-950859AA1675}"/>
              </a:ext>
            </a:extLst>
          </p:cNvPr>
          <p:cNvSpPr txBox="1"/>
          <p:nvPr/>
        </p:nvSpPr>
        <p:spPr>
          <a:xfrm>
            <a:off x="640080" y="4777739"/>
            <a:ext cx="3418990" cy="1412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>
                <a:latin typeface="+mj-lt"/>
                <a:ea typeface="+mj-ea"/>
                <a:cs typeface="+mj-cs"/>
              </a:rPr>
              <a:t>About Tesla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D4CAE29E-8006-4E75-AE8F-7B193CD4A7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89" b="7696"/>
          <a:stretch/>
        </p:blipFill>
        <p:spPr bwMode="auto">
          <a:xfrm>
            <a:off x="20" y="10"/>
            <a:ext cx="12191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661305" y="5468206"/>
            <a:ext cx="1371600" cy="18288"/>
          </a:xfrm>
          <a:custGeom>
            <a:avLst/>
            <a:gdLst>
              <a:gd name="connsiteX0" fmla="*/ 0 w 1371600"/>
              <a:gd name="connsiteY0" fmla="*/ 0 h 18288"/>
              <a:gd name="connsiteX1" fmla="*/ 685800 w 1371600"/>
              <a:gd name="connsiteY1" fmla="*/ 0 h 18288"/>
              <a:gd name="connsiteX2" fmla="*/ 1371600 w 1371600"/>
              <a:gd name="connsiteY2" fmla="*/ 0 h 18288"/>
              <a:gd name="connsiteX3" fmla="*/ 1371600 w 1371600"/>
              <a:gd name="connsiteY3" fmla="*/ 18288 h 18288"/>
              <a:gd name="connsiteX4" fmla="*/ 713232 w 1371600"/>
              <a:gd name="connsiteY4" fmla="*/ 18288 h 18288"/>
              <a:gd name="connsiteX5" fmla="*/ 0 w 1371600"/>
              <a:gd name="connsiteY5" fmla="*/ 18288 h 18288"/>
              <a:gd name="connsiteX6" fmla="*/ 0 w 1371600"/>
              <a:gd name="connsiteY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1600" h="18288" fill="none" extrusionOk="0">
                <a:moveTo>
                  <a:pt x="0" y="0"/>
                </a:moveTo>
                <a:cubicBezTo>
                  <a:pt x="247303" y="31625"/>
                  <a:pt x="422310" y="-25629"/>
                  <a:pt x="685800" y="0"/>
                </a:cubicBezTo>
                <a:cubicBezTo>
                  <a:pt x="949290" y="25629"/>
                  <a:pt x="1192357" y="6696"/>
                  <a:pt x="1371600" y="0"/>
                </a:cubicBezTo>
                <a:cubicBezTo>
                  <a:pt x="1371355" y="6649"/>
                  <a:pt x="1371915" y="11310"/>
                  <a:pt x="1371600" y="18288"/>
                </a:cubicBezTo>
                <a:cubicBezTo>
                  <a:pt x="1107995" y="26464"/>
                  <a:pt x="1033361" y="32942"/>
                  <a:pt x="713232" y="18288"/>
                </a:cubicBezTo>
                <a:cubicBezTo>
                  <a:pt x="393103" y="3634"/>
                  <a:pt x="289343" y="43221"/>
                  <a:pt x="0" y="18288"/>
                </a:cubicBezTo>
                <a:cubicBezTo>
                  <a:pt x="-459" y="11562"/>
                  <a:pt x="-31" y="5093"/>
                  <a:pt x="0" y="0"/>
                </a:cubicBezTo>
                <a:close/>
              </a:path>
              <a:path w="1371600" h="18288" stroke="0" extrusionOk="0">
                <a:moveTo>
                  <a:pt x="0" y="0"/>
                </a:moveTo>
                <a:cubicBezTo>
                  <a:pt x="170249" y="-24099"/>
                  <a:pt x="504634" y="14338"/>
                  <a:pt x="644652" y="0"/>
                </a:cubicBezTo>
                <a:cubicBezTo>
                  <a:pt x="784670" y="-14338"/>
                  <a:pt x="1087773" y="8679"/>
                  <a:pt x="1371600" y="0"/>
                </a:cubicBezTo>
                <a:cubicBezTo>
                  <a:pt x="1372456" y="3662"/>
                  <a:pt x="1371030" y="13946"/>
                  <a:pt x="1371600" y="18288"/>
                </a:cubicBezTo>
                <a:cubicBezTo>
                  <a:pt x="1176823" y="-1409"/>
                  <a:pt x="900830" y="9989"/>
                  <a:pt x="713232" y="18288"/>
                </a:cubicBezTo>
                <a:cubicBezTo>
                  <a:pt x="525634" y="26587"/>
                  <a:pt x="282837" y="5724"/>
                  <a:pt x="0" y="18288"/>
                </a:cubicBezTo>
                <a:cubicBezTo>
                  <a:pt x="367" y="13143"/>
                  <a:pt x="-823" y="58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61569767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BFB12CD6-DE5D-4517-A641-0DE4558F7C3A}"/>
              </a:ext>
            </a:extLst>
          </p:cNvPr>
          <p:cNvSpPr txBox="1"/>
          <p:nvPr/>
        </p:nvSpPr>
        <p:spPr>
          <a:xfrm>
            <a:off x="4654294" y="4777739"/>
            <a:ext cx="6897626" cy="1399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Tesla,Inc.is an American company that designs, manufactures, and sells electric cars. 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Was co-founded in 2003  by 2 engineers(Martin Eberhard.and Marc Tarpenning).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In 2004 Elon Musk join the company by investing 6.5 million USD.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Has the  headquarters in Austin ,Texas.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  <a:p>
            <a:pPr marL="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54678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603EC262-F4C8-4BA4-845B-5CD9CE438518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 Product and Services</a:t>
            </a:r>
          </a:p>
        </p:txBody>
      </p:sp>
      <p:sp>
        <p:nvSpPr>
          <p:cNvPr id="4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FF34E06C-B41F-4002-8D20-F67110CDA731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71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Products: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electric cars,solar panels,solar roofs, accessories.</a:t>
            </a:r>
          </a:p>
          <a:p>
            <a:pPr marL="571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Services: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vehicle servicing;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charging insurance;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software updates.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0633C2AD-353B-4864-9CAB-406F5B3A8E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17" r="23779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29700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EBCD7BF7-2601-4F81-B19D-2C11C61450BC}"/>
              </a:ext>
            </a:extLst>
          </p:cNvPr>
          <p:cNvSpPr txBox="1"/>
          <p:nvPr/>
        </p:nvSpPr>
        <p:spPr>
          <a:xfrm>
            <a:off x="638881" y="457200"/>
            <a:ext cx="10909640" cy="13686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sz="66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Marketing mix</a:t>
            </a:r>
            <a:endParaRPr lang="en-US" sz="6600">
              <a:latin typeface="+mj-lt"/>
              <a:ea typeface="+mj-ea"/>
              <a:cs typeface="+mj-cs"/>
            </a:endParaRP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14E2E911-7A9B-41DD-A1B1-695211646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733" y="2642616"/>
            <a:ext cx="2883029" cy="3605784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114FEA42-14D1-4A31-B9D7-F5C0E50DB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419" y="2642616"/>
            <a:ext cx="5078569" cy="360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319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B558DE1C-51A6-488D-96E9-66BA84887C97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sz="54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Marketing mix</a:t>
            </a:r>
            <a:endParaRPr lang="en-US" sz="5400">
              <a:latin typeface="+mj-lt"/>
              <a:ea typeface="+mj-ea"/>
              <a:cs typeface="+mj-cs"/>
            </a:endParaRPr>
          </a:p>
        </p:txBody>
      </p:sp>
      <p:sp>
        <p:nvSpPr>
          <p:cNvPr id="2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asetăText 11">
            <a:extLst>
              <a:ext uri="{FF2B5EF4-FFF2-40B4-BE49-F238E27FC236}">
                <a16:creationId xmlns:a16="http://schemas.microsoft.com/office/drawing/2014/main" id="{7CD16730-05CA-4B9A-80D3-E2B120B9C547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PLACE/DISTRIBUTION: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Tesla is not selling through franchised dealerships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Sells through own galleries and online platforms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Company-owned service centers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Large range of changing station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Tesla has around 130 stores and exhibitions in the U. S., as well as stores and gallery in 34 other countries, as of September 2020.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Tesla’s largest market is in the USA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Germany now accounts for one in every four Tesla sales, with 26,000 vehicles delivered in 2021</a:t>
            </a:r>
            <a:endParaRPr lang="en-US" sz="1400"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DE6BDF5F-E2BE-4335-8270-8C3A150767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86" r="17174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CasetăText 4">
            <a:extLst>
              <a:ext uri="{FF2B5EF4-FFF2-40B4-BE49-F238E27FC236}">
                <a16:creationId xmlns:a16="http://schemas.microsoft.com/office/drawing/2014/main" id="{8A59BDF4-3710-4670-89C8-23B410A1D67F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555442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926F09B9-8D25-4A82-B932-C341BC9FFF6A}"/>
              </a:ext>
            </a:extLst>
          </p:cNvPr>
          <p:cNvSpPr txBox="1"/>
          <p:nvPr/>
        </p:nvSpPr>
        <p:spPr>
          <a:xfrm>
            <a:off x="630936" y="640080"/>
            <a:ext cx="4818888" cy="14813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Marketing mix</a:t>
            </a:r>
          </a:p>
        </p:txBody>
      </p:sp>
      <p:sp>
        <p:nvSpPr>
          <p:cNvPr id="73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91E3771B-34AF-46F7-BDCD-3A3003656E0A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PROMOTION: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Marketing with word - of - mouth (most significant)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Selling to individuals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Public relations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Promotional sales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Advertising that is delivered directly to the consumer</a:t>
            </a:r>
          </a:p>
        </p:txBody>
      </p:sp>
      <p:pic>
        <p:nvPicPr>
          <p:cNvPr id="4098" name="Picture 2" descr="TESLA promotion">
            <a:extLst>
              <a:ext uri="{FF2B5EF4-FFF2-40B4-BE49-F238E27FC236}">
                <a16:creationId xmlns:a16="http://schemas.microsoft.com/office/drawing/2014/main" id="{447ADA9C-BBBA-4730-855A-BA04133E2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9048" y="1381887"/>
            <a:ext cx="5458968" cy="409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037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53E7E4D7-6738-4B27-BE0C-9688008D0114}"/>
              </a:ext>
            </a:extLst>
          </p:cNvPr>
          <p:cNvSpPr txBox="1"/>
          <p:nvPr/>
        </p:nvSpPr>
        <p:spPr>
          <a:xfrm>
            <a:off x="630936" y="640080"/>
            <a:ext cx="4818888" cy="14813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Marketing mix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61D378BE-3201-4CA3-B740-BE3A4562A981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PRICE: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Pricing approach for market entry: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 1.premium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 2.skimming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Currently, the pricing plan is as follows: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 1.affordable luxury;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 2.affordable ( mainstream market)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 3.geographical</a:t>
            </a:r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F858B916-2E19-46FC-9C60-9D60721F0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1893665"/>
            <a:ext cx="5458968" cy="307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48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08D42291-D52C-47B8-A566-ECA1A707203B}"/>
              </a:ext>
            </a:extLst>
          </p:cNvPr>
          <p:cNvSpPr txBox="1"/>
          <p:nvPr/>
        </p:nvSpPr>
        <p:spPr>
          <a:xfrm>
            <a:off x="5297762" y="329184"/>
            <a:ext cx="6251110" cy="17830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                      TARGET MARKET</a:t>
            </a:r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15A1A7CB-628C-4EE8-9671-D631116014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" r="1200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DEA1247A-C1EF-4B78-8517-E199C2B00C17}"/>
              </a:ext>
            </a:extLst>
          </p:cNvPr>
          <p:cNvSpPr txBox="1"/>
          <p:nvPr/>
        </p:nvSpPr>
        <p:spPr>
          <a:xfrm>
            <a:off x="5297762" y="2706624"/>
            <a:ext cx="6251110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Tesla Inc.'s current target market is customers looking for high-end, environmentally friendly automobiles.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Primary target: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30-60 years old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people</a:t>
            </a:r>
            <a:r>
              <a:rPr lang="en-US" sz="2000">
                <a:effectLst/>
              </a:rPr>
              <a:t> with greater income looking for luxury cars.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effectLst/>
              </a:rPr>
              <a:t>environment-friendliness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Secondary target: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18-30 years old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middle class young professionals.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913113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C6BEC6B-5C77-412D-B45A-5B0F46FED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76F958BA-D5D5-4CF0-B642-56C3125487B8}"/>
              </a:ext>
            </a:extLst>
          </p:cNvPr>
          <p:cNvSpPr txBox="1"/>
          <p:nvPr/>
        </p:nvSpPr>
        <p:spPr>
          <a:xfrm>
            <a:off x="838200" y="176214"/>
            <a:ext cx="10515600" cy="148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Marketing strategies</a:t>
            </a: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1F7C71ED-B0A5-4033-AB3C-EE314DC908D9}"/>
              </a:ext>
            </a:extLst>
          </p:cNvPr>
          <p:cNvSpPr txBox="1"/>
          <p:nvPr/>
        </p:nvSpPr>
        <p:spPr>
          <a:xfrm>
            <a:off x="838200" y="1847128"/>
            <a:ext cx="3990968" cy="42726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Tesla has taken a very different approach to marketing  than its automotive competitors, allowing it to stand out.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en-US" sz="20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Tesla's marketing strategy and image are heavily influenced by its CEO's activities.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Musk’s international reputation, both favorable and unfavorable, has a big impact on the business.</a:t>
            </a:r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29DB6FDC-3499-466F-AA94-C5B2D12E2D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934" b="-2"/>
          <a:stretch/>
        </p:blipFill>
        <p:spPr>
          <a:xfrm>
            <a:off x="5191128" y="1847129"/>
            <a:ext cx="6162670" cy="427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75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>
            <a:extLst>
              <a:ext uri="{FF2B5EF4-FFF2-40B4-BE49-F238E27FC236}">
                <a16:creationId xmlns:a16="http://schemas.microsoft.com/office/drawing/2014/main" id="{DCB983EA-B81A-4657-BA11-31B7AB6A9A29}"/>
              </a:ext>
            </a:extLst>
          </p:cNvPr>
          <p:cNvSpPr txBox="1"/>
          <p:nvPr/>
        </p:nvSpPr>
        <p:spPr>
          <a:xfrm>
            <a:off x="3231473" y="312253"/>
            <a:ext cx="542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Profitability for 12 months</a:t>
            </a:r>
          </a:p>
        </p:txBody>
      </p:sp>
      <p:pic>
        <p:nvPicPr>
          <p:cNvPr id="3" name="Imagine 2">
            <a:extLst>
              <a:ext uri="{FF2B5EF4-FFF2-40B4-BE49-F238E27FC236}">
                <a16:creationId xmlns:a16="http://schemas.microsoft.com/office/drawing/2014/main" id="{0A680D74-992D-4ED9-B2BD-FE7DA2354C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0150" y="1312156"/>
            <a:ext cx="6734174" cy="5545844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7F48359A-E018-44CF-B9A3-9ABA4D412354}"/>
              </a:ext>
            </a:extLst>
          </p:cNvPr>
          <p:cNvSpPr txBox="1"/>
          <p:nvPr/>
        </p:nvSpPr>
        <p:spPr>
          <a:xfrm>
            <a:off x="381741" y="2587983"/>
            <a:ext cx="4628409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For the first time in 2020, Elon Musk's company generated a profit rather than a loss. This indicated a rise in global interest in battery electric vehicle adoption.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Tesla was able to achieve a 25% gross profit margin thanks to a drop in price per model and a fantastic year on the stock market.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6096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9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D86BD9AC-6100-4EB0-AE4F-BC6B5F828176}"/>
              </a:ext>
            </a:extLst>
          </p:cNvPr>
          <p:cNvSpPr txBox="1"/>
          <p:nvPr/>
        </p:nvSpPr>
        <p:spPr>
          <a:xfrm>
            <a:off x="866775" y="228601"/>
            <a:ext cx="10515600" cy="8445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latin typeface="+mj-lt"/>
                <a:ea typeface="+mj-ea"/>
                <a:cs typeface="+mj-cs"/>
              </a:rPr>
              <a:t>                               Reference list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C71E4687-F97B-4B2E-B228-402C485B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0" t="20151" r="24949" b="6725"/>
          <a:stretch/>
        </p:blipFill>
        <p:spPr>
          <a:xfrm>
            <a:off x="1152525" y="609600"/>
            <a:ext cx="9420225" cy="624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025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ine 1">
            <a:extLst>
              <a:ext uri="{FF2B5EF4-FFF2-40B4-BE49-F238E27FC236}">
                <a16:creationId xmlns:a16="http://schemas.microsoft.com/office/drawing/2014/main" id="{D36984FD-C9C5-40DA-AC73-EC05E8B06B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90" r="-1" b="-1"/>
          <a:stretch/>
        </p:blipFill>
        <p:spPr>
          <a:xfrm>
            <a:off x="20" y="10"/>
            <a:ext cx="9272902" cy="6857990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995072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3195</TotalTime>
  <Words>411</Words>
  <Application>Microsoft Office PowerPoint</Application>
  <PresentationFormat>Ecran lat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4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Temă Office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Maria Mihaela Chircusi (2019258)</dc:creator>
  <cp:lastModifiedBy>Maria Mihaela Chircusi (2019258)</cp:lastModifiedBy>
  <cp:revision>15</cp:revision>
  <dcterms:created xsi:type="dcterms:W3CDTF">2022-03-23T15:31:56Z</dcterms:created>
  <dcterms:modified xsi:type="dcterms:W3CDTF">2022-03-25T20:46:56Z</dcterms:modified>
</cp:coreProperties>
</file>