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2" r:id="rId1"/>
  </p:sldMasterIdLst>
  <p:sldIdLst>
    <p:sldId id="256" r:id="rId2"/>
    <p:sldId id="258" r:id="rId3"/>
    <p:sldId id="259" r:id="rId4"/>
    <p:sldId id="260" r:id="rId5"/>
    <p:sldId id="261" r:id="rId6"/>
    <p:sldId id="262" r:id="rId7"/>
    <p:sldId id="263" r:id="rId8"/>
    <p:sldId id="278" r:id="rId9"/>
    <p:sldId id="264" r:id="rId10"/>
    <p:sldId id="280" r:id="rId11"/>
    <p:sldId id="265" r:id="rId12"/>
    <p:sldId id="279" r:id="rId13"/>
    <p:sldId id="266" r:id="rId14"/>
    <p:sldId id="267" r:id="rId15"/>
    <p:sldId id="268" r:id="rId16"/>
    <p:sldId id="269" r:id="rId17"/>
    <p:sldId id="270" r:id="rId18"/>
    <p:sldId id="274"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53"/>
    <p:restoredTop sz="94671"/>
  </p:normalViewPr>
  <p:slideViewPr>
    <p:cSldViewPr snapToGrid="0" snapToObjects="1">
      <p:cViewPr>
        <p:scale>
          <a:sx n="98" d="100"/>
          <a:sy n="98"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76137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4481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7E6A405-8FDE-E245-A80B-6D41CFB09C32}"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675090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092632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D7E6A405-8FDE-E245-A80B-6D41CFB09C32}" type="datetimeFigureOut">
              <a:rPr lang="en-GB" smtClean="0"/>
              <a:t>26/02/2026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738837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D7E6A405-8FDE-E245-A80B-6D41CFB09C32}" type="datetimeFigureOut">
              <a:rPr lang="en-GB" smtClean="0"/>
              <a:t>26/02/2026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892844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7E6A405-8FDE-E245-A80B-6D41CFB09C32}" type="datetimeFigureOut">
              <a:rPr lang="en-GB" smtClean="0"/>
              <a:t>26/02/2026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563236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99584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782954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21824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945346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5411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45902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D7E6A405-8FDE-E245-A80B-6D41CFB09C32}" type="datetimeFigureOut">
              <a:rPr lang="en-GB" smtClean="0"/>
              <a:t>26/02/2026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120645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D7E6A405-8FDE-E245-A80B-6D41CFB09C32}" type="datetimeFigureOut">
              <a:rPr lang="en-GB" smtClean="0"/>
              <a:t>26/02/2026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4779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664494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3613448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7E6A405-8FDE-E245-A80B-6D41CFB09C32}" type="datetimeFigureOut">
              <a:rPr lang="en-GB" smtClean="0"/>
              <a:t>26/02/2026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D4C7996-4619-CD44-BD75-05D32ED7FCCF}" type="slidenum">
              <a:rPr lang="en-GB" smtClean="0"/>
              <a:t>‹#›</a:t>
            </a:fld>
            <a:endParaRPr lang="en-GB"/>
          </a:p>
        </p:txBody>
      </p:sp>
    </p:spTree>
    <p:extLst>
      <p:ext uri="{BB962C8B-B14F-4D97-AF65-F5344CB8AC3E}">
        <p14:creationId xmlns:p14="http://schemas.microsoft.com/office/powerpoint/2010/main" val="177551298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image" Target="../media/image4.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elong.org.u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hutterstock.com/image-photo/smiling-senior-woman-caregiver-sharing-moment-2636433425?trackingId=c676ec98-40b9-408d-9b69-30c021288c6e&amp;listId=searchRes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861850" y="-502367"/>
            <a:ext cx="175542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732993" y="943060"/>
            <a:ext cx="9906000" cy="5176161"/>
          </a:xfrm>
          <a:prstGeom prst="rect">
            <a:avLst/>
          </a:prstGeom>
        </p:spPr>
        <p:txBody>
          <a:bodyPr wrap="square">
            <a:spAutoFit/>
          </a:bodyPr>
          <a:lstStyle/>
          <a:p>
            <a:pPr algn="ctr">
              <a:lnSpc>
                <a:spcPct val="107000"/>
              </a:lnSpc>
              <a:spcAft>
                <a:spcPts val="800"/>
              </a:spcAft>
            </a:pPr>
            <a:endParaRPr lang="en-GB" b="1" dirty="0" smtClean="0">
              <a:latin typeface="Arial" charset="0"/>
              <a:ea typeface="Calibri" charset="0"/>
              <a:cs typeface="Arial" charset="0"/>
            </a:endParaRPr>
          </a:p>
          <a:p>
            <a:pPr algn="ctr">
              <a:lnSpc>
                <a:spcPct val="107000"/>
              </a:lnSpc>
              <a:spcAft>
                <a:spcPts val="800"/>
              </a:spcAft>
            </a:pPr>
            <a:r>
              <a:rPr lang="en-GB" b="1" dirty="0" smtClean="0">
                <a:latin typeface="Arial" charset="0"/>
                <a:ea typeface="Calibri" charset="0"/>
                <a:cs typeface="Arial" charset="0"/>
              </a:rPr>
              <a:t>Course</a:t>
            </a:r>
            <a:r>
              <a:rPr lang="en-GB" b="1" dirty="0">
                <a:latin typeface="Arial" charset="0"/>
                <a:ea typeface="Calibri" charset="0"/>
                <a:cs typeface="Arial" charset="0"/>
              </a:rPr>
              <a:t>: BSc (</a:t>
            </a:r>
            <a:r>
              <a:rPr lang="en-GB" b="1" dirty="0" err="1">
                <a:latin typeface="Arial" charset="0"/>
                <a:ea typeface="Calibri" charset="0"/>
                <a:cs typeface="Arial" charset="0"/>
              </a:rPr>
              <a:t>Hons</a:t>
            </a:r>
            <a:r>
              <a:rPr lang="en-GB" b="1" dirty="0">
                <a:latin typeface="Arial" charset="0"/>
                <a:ea typeface="Calibri" charset="0"/>
                <a:cs typeface="Arial" charset="0"/>
              </a:rPr>
              <a:t>) Health and Social </a:t>
            </a:r>
            <a:r>
              <a:rPr lang="en-GB" b="1" dirty="0" smtClean="0">
                <a:latin typeface="Arial" charset="0"/>
                <a:ea typeface="Calibri" charset="0"/>
                <a:cs typeface="Arial" charset="0"/>
              </a:rPr>
              <a:t>Care</a:t>
            </a:r>
          </a:p>
          <a:p>
            <a:pPr algn="ctr">
              <a:lnSpc>
                <a:spcPct val="107000"/>
              </a:lnSpc>
              <a:spcAft>
                <a:spcPts val="800"/>
              </a:spcAft>
            </a:pP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Module: Empowering the Older Person (BMHP6027_BIRM)</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Component 1: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smtClean="0">
                <a:latin typeface="Arial" charset="0"/>
                <a:ea typeface="Calibri" charset="0"/>
                <a:cs typeface="Arial" charset="0"/>
              </a:rPr>
              <a:t>Project Title: Evaluating the care and support needs of older </a:t>
            </a:r>
            <a:r>
              <a:rPr lang="en-GB" b="1" dirty="0" err="1" smtClean="0">
                <a:latin typeface="Arial" charset="0"/>
                <a:ea typeface="Calibri" charset="0"/>
                <a:cs typeface="Arial" charset="0"/>
              </a:rPr>
              <a:t>peopl</a:t>
            </a:r>
            <a:r>
              <a:rPr lang="en-GB" b="1" dirty="0" smtClean="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Student ID: </a:t>
            </a:r>
            <a:r>
              <a:rPr lang="en-US" b="1" dirty="0">
                <a:latin typeface="Arial" charset="0"/>
                <a:ea typeface="Calibri" charset="0"/>
                <a:cs typeface="Arial" charset="0"/>
              </a:rPr>
              <a:t>2316483</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Student Name: Hana </a:t>
            </a:r>
            <a:r>
              <a:rPr lang="en-GB" b="1" dirty="0" err="1" smtClean="0">
                <a:latin typeface="Arial" charset="0"/>
                <a:ea typeface="Calibri" charset="0"/>
                <a:cs typeface="Arial" charset="0"/>
              </a:rPr>
              <a:t>Kiros</a:t>
            </a:r>
            <a:endParaRPr lang="en-GB" b="1" dirty="0" smtClean="0">
              <a:latin typeface="Arial" charset="0"/>
              <a:ea typeface="Calibri" charset="0"/>
              <a:cs typeface="Arial" charset="0"/>
            </a:endParaRPr>
          </a:p>
          <a:p>
            <a:pPr algn="ctr">
              <a:lnSpc>
                <a:spcPct val="107000"/>
              </a:lnSpc>
              <a:spcAft>
                <a:spcPts val="800"/>
              </a:spcAft>
            </a:pP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Instructor Name:  Kennedy </a:t>
            </a:r>
            <a:r>
              <a:rPr lang="en-GB" b="1" dirty="0" err="1">
                <a:latin typeface="Arial" charset="0"/>
                <a:ea typeface="Calibri" charset="0"/>
                <a:cs typeface="Arial" charset="0"/>
              </a:rPr>
              <a:t>Obohwemu</a:t>
            </a:r>
            <a:endParaRPr lang="en-GB" dirty="0">
              <a:effectLst/>
              <a:latin typeface="Calibri" charset="0"/>
              <a:ea typeface="Calibri" charset="0"/>
              <a:cs typeface="Arial" charset="0"/>
            </a:endParaRPr>
          </a:p>
        </p:txBody>
      </p:sp>
      <p:pic>
        <p:nvPicPr>
          <p:cNvPr id="9" name="voice over ">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461" y="143964"/>
            <a:ext cx="3532777" cy="3926840"/>
          </a:xfrm>
          <a:prstGeom prst="rect">
            <a:avLst/>
          </a:prstGeom>
        </p:spPr>
      </p:pic>
    </p:spTree>
    <p:extLst>
      <p:ext uri="{BB962C8B-B14F-4D97-AF65-F5344CB8AC3E}">
        <p14:creationId xmlns:p14="http://schemas.microsoft.com/office/powerpoint/2010/main" val="5148685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6197"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0055" y="191817"/>
            <a:ext cx="6422195" cy="5078313"/>
          </a:xfrm>
          <a:prstGeom prst="rect">
            <a:avLst/>
          </a:prstGeom>
        </p:spPr>
        <p:txBody>
          <a:bodyPr wrap="square">
            <a:spAutoFit/>
          </a:bodyPr>
          <a:lstStyle/>
          <a:p>
            <a:pPr algn="just">
              <a:lnSpc>
                <a:spcPct val="150000"/>
              </a:lnSpc>
            </a:pPr>
            <a:r>
              <a:rPr lang="en-GB" b="1" dirty="0" smtClean="0">
                <a:latin typeface="Arial" charset="0"/>
                <a:ea typeface="Arial" charset="0"/>
                <a:cs typeface="Arial" charset="0"/>
              </a:rPr>
              <a:t>Introduction</a:t>
            </a:r>
          </a:p>
          <a:p>
            <a:pPr algn="just">
              <a:lnSpc>
                <a:spcPct val="150000"/>
              </a:lnSpc>
            </a:pPr>
            <a:r>
              <a:rPr lang="en-GB" dirty="0" smtClean="0">
                <a:latin typeface="Arial" charset="0"/>
                <a:ea typeface="Arial" charset="0"/>
                <a:cs typeface="Arial" charset="0"/>
              </a:rPr>
              <a:t>This </a:t>
            </a:r>
            <a:r>
              <a:rPr lang="en-GB" dirty="0">
                <a:latin typeface="Arial" charset="0"/>
                <a:ea typeface="Arial" charset="0"/>
                <a:cs typeface="Arial" charset="0"/>
              </a:rPr>
              <a:t>presentation takes a close look at the needs of the older individuals in the UK regarding the assistance, empowerment, and care. It explores ageing perceptions using relevant theories, reviews the existing care and support systems, and theorises how legislation, policies, and technological innovations can affect practice (Lloyd et al., 2014; WHO, 2022).The ageing process is a biological, psychological and social process, which is characterised by a progressive decline in physical competence, increased vulnerability to disease and the shift in social roles (WHO, 2022). </a:t>
            </a:r>
          </a:p>
        </p:txBody>
      </p:sp>
      <p:pic>
        <p:nvPicPr>
          <p:cNvPr id="1025" name="Picture 1" descr="miling Senior woman and Caregiver Sharing a Moment sitting together on sofa at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2831" y="191817"/>
            <a:ext cx="5207244" cy="616612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6091135" y="148322"/>
            <a:ext cx="176329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7608648" y="6374871"/>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10150095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528" y="264333"/>
            <a:ext cx="7709610" cy="6324808"/>
          </a:xfrm>
          <a:prstGeom prst="rect">
            <a:avLst/>
          </a:prstGeom>
        </p:spPr>
        <p:txBody>
          <a:bodyPr wrap="square">
            <a:spAutoFit/>
          </a:bodyPr>
          <a:lstStyle/>
          <a:p>
            <a:pPr algn="just">
              <a:lnSpc>
                <a:spcPct val="150000"/>
              </a:lnSpc>
            </a:pPr>
            <a:r>
              <a:rPr lang="en-GB" b="1" dirty="0">
                <a:latin typeface="Arial" charset="0"/>
                <a:ea typeface="Arial" charset="0"/>
                <a:cs typeface="Arial" charset="0"/>
              </a:rPr>
              <a:t>The presentation is about</a:t>
            </a:r>
            <a:r>
              <a:rPr lang="en-GB" b="1"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Ageing theories and their value to caregiving practice</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The presentation will also cover the impact of UK laws and policies on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services </a:t>
            </a:r>
            <a:r>
              <a:rPr lang="en-GB" dirty="0">
                <a:latin typeface="Arial" charset="0"/>
                <a:ea typeface="Arial" charset="0"/>
                <a:cs typeface="Arial" charset="0"/>
              </a:rPr>
              <a:t>for older individuals</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Evaluation of current care support services </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What is the potential impact of new technologies on the care of the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elderly</a:t>
            </a:r>
            <a:r>
              <a:rPr lang="en-GB" dirty="0">
                <a:latin typeface="Arial" charset="0"/>
                <a:ea typeface="Arial" charset="0"/>
                <a:cs typeface="Arial" charset="0"/>
              </a:rPr>
              <a:t>.</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The </a:t>
            </a:r>
            <a:r>
              <a:rPr lang="en-GB" dirty="0">
                <a:latin typeface="Arial" charset="0"/>
                <a:ea typeface="Arial" charset="0"/>
                <a:cs typeface="Arial" charset="0"/>
              </a:rPr>
              <a:t>topic is particularly significant since the UK experiences an ageing population. Due to the increased lifespan of people, there is increased pressure on health and social care systems. They have to apply sustainable, person-centred approaches (Age UK, 2023; NHS England, 2019). Ageism is an issue that is experienced within the global environment, as individuals generally believe that ageing implies that an individual is worse and in need. Such beliefs may complicate access to services and good treatment (WHO, 2021).</a:t>
            </a:r>
          </a:p>
        </p:txBody>
      </p:sp>
      <p:pic>
        <p:nvPicPr>
          <p:cNvPr id="2049" name="Picture 1" descr="enior, friends and group relax at cafe on holiday or reunion on vacation in retir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8138" y="264333"/>
            <a:ext cx="4057650" cy="60507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a:spLocks noChangeArrowheads="1"/>
          </p:cNvSpPr>
          <p:nvPr/>
        </p:nvSpPr>
        <p:spPr bwMode="auto">
          <a:xfrm>
            <a:off x="7533239" y="876985"/>
            <a:ext cx="1411356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8232401" y="6315075"/>
            <a:ext cx="3156698" cy="369332"/>
          </a:xfrm>
          <a:prstGeom prst="rect">
            <a:avLst/>
          </a:prstGeom>
        </p:spPr>
        <p:txBody>
          <a:bodyPr wrap="none">
            <a:spAutoFit/>
          </a:bodyPr>
          <a:lstStyle/>
          <a:p>
            <a:r>
              <a:rPr lang="en-GB" dirty="0"/>
              <a:t>https://</a:t>
            </a:r>
            <a:r>
              <a:rPr lang="en-GB" dirty="0" err="1"/>
              <a:t>www.shutterstock.com</a:t>
            </a:r>
            <a:r>
              <a:rPr lang="en-GB" dirty="0"/>
              <a:t>/</a:t>
            </a:r>
          </a:p>
        </p:txBody>
      </p:sp>
    </p:spTree>
    <p:extLst>
      <p:ext uri="{BB962C8B-B14F-4D97-AF65-F5344CB8AC3E}">
        <p14:creationId xmlns:p14="http://schemas.microsoft.com/office/powerpoint/2010/main" val="21352077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1493" y="329119"/>
            <a:ext cx="6503631" cy="6324808"/>
          </a:xfrm>
          <a:prstGeom prst="rect">
            <a:avLst/>
          </a:prstGeom>
        </p:spPr>
        <p:txBody>
          <a:bodyPr wrap="square">
            <a:spAutoFit/>
          </a:bodyPr>
          <a:lstStyle/>
          <a:p>
            <a:pPr>
              <a:lnSpc>
                <a:spcPct val="150000"/>
              </a:lnSpc>
            </a:pPr>
            <a:r>
              <a:rPr lang="en-GB" b="1" dirty="0">
                <a:latin typeface="Arial" charset="0"/>
                <a:ea typeface="Arial" charset="0"/>
                <a:cs typeface="Arial" charset="0"/>
              </a:rPr>
              <a:t>Evaluation of Current Services and Care Provided to the Elderly in the UK</a:t>
            </a:r>
            <a:r>
              <a:rPr lang="en-GB" b="1"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An </a:t>
            </a:r>
            <a:r>
              <a:rPr lang="en-GB" dirty="0">
                <a:latin typeface="Arial" charset="0"/>
                <a:ea typeface="Arial" charset="0"/>
                <a:cs typeface="Arial" charset="0"/>
              </a:rPr>
              <a:t>overview of what is already in the </a:t>
            </a:r>
            <a:r>
              <a:rPr lang="en-GB" dirty="0" smtClean="0">
                <a:latin typeface="Arial" charset="0"/>
                <a:ea typeface="Arial" charset="0"/>
                <a:cs typeface="Arial" charset="0"/>
              </a:rPr>
              <a:t>market In </a:t>
            </a:r>
            <a:r>
              <a:rPr lang="en-GB" dirty="0">
                <a:latin typeface="Arial" charset="0"/>
                <a:ea typeface="Arial" charset="0"/>
                <a:cs typeface="Arial" charset="0"/>
              </a:rPr>
              <a:t>the UK, older adults are able to use a variety of services, including</a:t>
            </a:r>
            <a:r>
              <a:rPr lang="en-GB"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   Care </a:t>
            </a:r>
            <a:r>
              <a:rPr lang="en-GB" dirty="0">
                <a:latin typeface="Arial" charset="0"/>
                <a:ea typeface="Arial" charset="0"/>
                <a:cs typeface="Arial" charset="0"/>
              </a:rPr>
              <a:t>at </a:t>
            </a:r>
            <a:r>
              <a:rPr lang="en-GB" dirty="0" smtClean="0">
                <a:latin typeface="Arial" charset="0"/>
                <a:ea typeface="Arial" charset="0"/>
                <a:cs typeface="Arial" charset="0"/>
              </a:rPr>
              <a:t>home</a:t>
            </a:r>
          </a:p>
          <a:p>
            <a:pPr>
              <a:lnSpc>
                <a:spcPct val="150000"/>
              </a:lnSpc>
            </a:pPr>
            <a:r>
              <a:rPr lang="en-GB" dirty="0" smtClean="0">
                <a:latin typeface="Arial" charset="0"/>
                <a:ea typeface="Arial" charset="0"/>
                <a:cs typeface="Arial" charset="0"/>
              </a:rPr>
              <a:t>•   Care </a:t>
            </a:r>
            <a:r>
              <a:rPr lang="en-GB" dirty="0">
                <a:latin typeface="Arial" charset="0"/>
                <a:ea typeface="Arial" charset="0"/>
                <a:cs typeface="Arial" charset="0"/>
              </a:rPr>
              <a:t>at a home or nursing </a:t>
            </a:r>
            <a:r>
              <a:rPr lang="en-GB" dirty="0" smtClean="0">
                <a:latin typeface="Arial" charset="0"/>
                <a:ea typeface="Arial" charset="0"/>
                <a:cs typeface="Arial" charset="0"/>
              </a:rPr>
              <a:t>home</a:t>
            </a:r>
          </a:p>
          <a:p>
            <a:pPr marL="285750" indent="-285750">
              <a:lnSpc>
                <a:spcPct val="150000"/>
              </a:lnSpc>
              <a:buFont typeface="Arial" charset="0"/>
              <a:buChar char="•"/>
            </a:pPr>
            <a:r>
              <a:rPr lang="en-GB" dirty="0" smtClean="0">
                <a:latin typeface="Arial" charset="0"/>
                <a:ea typeface="Arial" charset="0"/>
                <a:cs typeface="Arial" charset="0"/>
              </a:rPr>
              <a:t>Day </a:t>
            </a:r>
            <a:r>
              <a:rPr lang="en-GB" dirty="0">
                <a:latin typeface="Arial" charset="0"/>
                <a:ea typeface="Arial" charset="0"/>
                <a:cs typeface="Arial" charset="0"/>
              </a:rPr>
              <a:t>centres and services provide assistance to individuals living in the neighbourhood</a:t>
            </a:r>
            <a:r>
              <a:rPr lang="en-GB" dirty="0" smtClean="0">
                <a:latin typeface="Arial" charset="0"/>
                <a:ea typeface="Arial" charset="0"/>
                <a:cs typeface="Arial" charset="0"/>
              </a:rPr>
              <a:t>.·</a:t>
            </a:r>
          </a:p>
          <a:p>
            <a:pPr marL="285750" indent="-285750">
              <a:lnSpc>
                <a:spcPct val="150000"/>
              </a:lnSpc>
              <a:buFont typeface="Arial" charset="0"/>
              <a:buChar char="•"/>
            </a:pPr>
            <a:r>
              <a:rPr lang="en-GB" dirty="0" smtClean="0">
                <a:latin typeface="Arial" charset="0"/>
                <a:ea typeface="Arial" charset="0"/>
                <a:cs typeface="Arial" charset="0"/>
              </a:rPr>
              <a:t> </a:t>
            </a:r>
            <a:r>
              <a:rPr lang="en-GB" dirty="0" err="1" smtClean="0">
                <a:latin typeface="Arial" charset="0"/>
                <a:ea typeface="Arial" charset="0"/>
                <a:cs typeface="Arial" charset="0"/>
              </a:rPr>
              <a:t>Palliagive</a:t>
            </a:r>
            <a:r>
              <a:rPr lang="en-GB" dirty="0" smtClean="0">
                <a:latin typeface="Arial" charset="0"/>
                <a:ea typeface="Arial" charset="0"/>
                <a:cs typeface="Arial" charset="0"/>
              </a:rPr>
              <a:t> and hospice care </a:t>
            </a:r>
          </a:p>
          <a:p>
            <a:pPr marL="285750" indent="-285750">
              <a:lnSpc>
                <a:spcPct val="150000"/>
              </a:lnSpc>
              <a:buFont typeface="Arial" charset="0"/>
              <a:buChar char="•"/>
            </a:pPr>
            <a:r>
              <a:rPr lang="en-GB" dirty="0" smtClean="0">
                <a:latin typeface="Arial" charset="0"/>
                <a:ea typeface="Arial" charset="0"/>
                <a:cs typeface="Arial" charset="0"/>
              </a:rPr>
              <a:t>The </a:t>
            </a:r>
            <a:r>
              <a:rPr lang="en-GB" dirty="0">
                <a:latin typeface="Arial" charset="0"/>
                <a:ea typeface="Arial" charset="0"/>
                <a:cs typeface="Arial" charset="0"/>
              </a:rPr>
              <a:t>NHS provides primary, secondary, and community health care</a:t>
            </a:r>
            <a:r>
              <a:rPr lang="en-GB"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A </a:t>
            </a:r>
            <a:r>
              <a:rPr lang="en-GB" dirty="0">
                <a:latin typeface="Arial" charset="0"/>
                <a:ea typeface="Arial" charset="0"/>
                <a:cs typeface="Arial" charset="0"/>
              </a:rPr>
              <a:t>combination of NHS services, locally funded social care, commercial providers, and volunteer organisations such as Age UK are some of the sources of support (Department of Health and Social Care, 2021; Age UK, 2023).</a:t>
            </a:r>
          </a:p>
        </p:txBody>
      </p:sp>
      <p:pic>
        <p:nvPicPr>
          <p:cNvPr id="3073" name="Picture 1" descr="heerful pensioners enjoy their life walking together in the park 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5125" y="329119"/>
            <a:ext cx="5300664" cy="611454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4798514" y="191185"/>
            <a:ext cx="1735255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232401" y="6315075"/>
            <a:ext cx="3156698" cy="369332"/>
          </a:xfrm>
          <a:prstGeom prst="rect">
            <a:avLst/>
          </a:prstGeom>
        </p:spPr>
        <p:txBody>
          <a:bodyPr wrap="none">
            <a:spAutoFit/>
          </a:bodyPr>
          <a:lstStyle/>
          <a:p>
            <a:r>
              <a:rPr lang="en-GB" dirty="0"/>
              <a:t>https://</a:t>
            </a:r>
            <a:r>
              <a:rPr lang="en-GB" dirty="0" err="1"/>
              <a:t>www.shutterstock.com</a:t>
            </a:r>
            <a:r>
              <a:rPr lang="en-GB" dirty="0"/>
              <a:t>/</a:t>
            </a:r>
          </a:p>
        </p:txBody>
      </p:sp>
    </p:spTree>
    <p:extLst>
      <p:ext uri="{BB962C8B-B14F-4D97-AF65-F5344CB8AC3E}">
        <p14:creationId xmlns:p14="http://schemas.microsoft.com/office/powerpoint/2010/main" val="74254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0155" y="0"/>
            <a:ext cx="6384958" cy="6740307"/>
          </a:xfrm>
          <a:prstGeom prst="rect">
            <a:avLst/>
          </a:prstGeom>
        </p:spPr>
        <p:txBody>
          <a:bodyPr wrap="square">
            <a:spAutoFit/>
          </a:bodyPr>
          <a:lstStyle/>
          <a:p>
            <a:pPr algn="just">
              <a:lnSpc>
                <a:spcPct val="150000"/>
              </a:lnSpc>
            </a:pPr>
            <a:r>
              <a:rPr lang="en-GB" b="1" dirty="0">
                <a:latin typeface="Arial" charset="0"/>
                <a:ea typeface="Arial" charset="0"/>
                <a:cs typeface="Arial" charset="0"/>
              </a:rPr>
              <a:t>Acute Care Environment Scanning</a:t>
            </a:r>
            <a:r>
              <a:rPr lang="en-GB" b="1" dirty="0" smtClean="0">
                <a:latin typeface="Arial" charset="0"/>
                <a:ea typeface="Arial" charset="0"/>
                <a:cs typeface="Arial" charset="0"/>
              </a:rPr>
              <a:t>.</a:t>
            </a:r>
          </a:p>
          <a:p>
            <a:pPr algn="just">
              <a:lnSpc>
                <a:spcPct val="150000"/>
              </a:lnSpc>
            </a:pPr>
            <a:r>
              <a:rPr lang="en-GB" b="1" dirty="0" smtClean="0">
                <a:latin typeface="Arial" charset="0"/>
                <a:ea typeface="Arial" charset="0"/>
                <a:cs typeface="Arial" charset="0"/>
              </a:rPr>
              <a:t>Home </a:t>
            </a:r>
            <a:r>
              <a:rPr lang="en-GB" b="1" dirty="0">
                <a:latin typeface="Arial" charset="0"/>
                <a:ea typeface="Arial" charset="0"/>
                <a:cs typeface="Arial" charset="0"/>
              </a:rPr>
              <a:t>Care: </a:t>
            </a:r>
            <a:endParaRPr lang="en-GB" b="1" dirty="0" smtClean="0">
              <a:latin typeface="Arial" charset="0"/>
              <a:ea typeface="Arial" charset="0"/>
              <a:cs typeface="Arial" charset="0"/>
            </a:endParaRPr>
          </a:p>
          <a:p>
            <a:pPr algn="just"/>
            <a:r>
              <a:rPr lang="en-GB" b="1" dirty="0" smtClean="0">
                <a:latin typeface="Arial" charset="0"/>
                <a:ea typeface="Arial" charset="0"/>
                <a:cs typeface="Arial" charset="0"/>
              </a:rPr>
              <a:t>Strengths</a:t>
            </a:r>
          </a:p>
          <a:p>
            <a:pPr marL="285750" indent="-285750" algn="just">
              <a:buFont typeface="Arial" charset="0"/>
              <a:buChar char="•"/>
            </a:pPr>
            <a:r>
              <a:rPr lang="en-GB" dirty="0" smtClean="0">
                <a:latin typeface="Arial" charset="0"/>
                <a:ea typeface="Arial" charset="0"/>
                <a:cs typeface="Arial" charset="0"/>
              </a:rPr>
              <a:t>Staying </a:t>
            </a:r>
            <a:r>
              <a:rPr lang="en-GB" dirty="0">
                <a:latin typeface="Arial" charset="0"/>
                <a:ea typeface="Arial" charset="0"/>
                <a:cs typeface="Arial" charset="0"/>
              </a:rPr>
              <a:t>independent and ageing in place are key factors that help people maintain their autonomy</a:t>
            </a:r>
            <a:r>
              <a:rPr lang="en-GB" dirty="0" smtClean="0">
                <a:latin typeface="Arial" charset="0"/>
                <a:ea typeface="Arial" charset="0"/>
                <a:cs typeface="Arial" charset="0"/>
              </a:rPr>
              <a:t>.</a:t>
            </a:r>
          </a:p>
          <a:p>
            <a:pPr algn="just"/>
            <a:r>
              <a:rPr lang="en-GB" dirty="0" smtClean="0">
                <a:latin typeface="Arial" charset="0"/>
                <a:ea typeface="Arial" charset="0"/>
                <a:cs typeface="Arial" charset="0"/>
              </a:rPr>
              <a:t>• </a:t>
            </a:r>
            <a:r>
              <a:rPr lang="en-GB" dirty="0">
                <a:latin typeface="Arial" charset="0"/>
                <a:ea typeface="Arial" charset="0"/>
                <a:cs typeface="Arial" charset="0"/>
              </a:rPr>
              <a:t>This approach aligns with the principles of personalisation </a:t>
            </a:r>
            <a:endParaRPr lang="en-GB" dirty="0" smtClean="0">
              <a:latin typeface="Arial" charset="0"/>
              <a:ea typeface="Arial" charset="0"/>
              <a:cs typeface="Arial" charset="0"/>
            </a:endParaRPr>
          </a:p>
          <a:p>
            <a:pPr algn="just"/>
            <a:r>
              <a:rPr lang="en-GB" dirty="0">
                <a:latin typeface="Arial" charset="0"/>
                <a:ea typeface="Arial" charset="0"/>
                <a:cs typeface="Arial" charset="0"/>
              </a:rPr>
              <a:t> </a:t>
            </a:r>
            <a:r>
              <a:rPr lang="en-GB" dirty="0" smtClean="0">
                <a:latin typeface="Arial" charset="0"/>
                <a:ea typeface="Arial" charset="0"/>
                <a:cs typeface="Arial" charset="0"/>
              </a:rPr>
              <a:t>   and </a:t>
            </a:r>
            <a:r>
              <a:rPr lang="en-GB" dirty="0">
                <a:latin typeface="Arial" charset="0"/>
                <a:ea typeface="Arial" charset="0"/>
                <a:cs typeface="Arial" charset="0"/>
              </a:rPr>
              <a:t>well-being</a:t>
            </a:r>
            <a:r>
              <a:rPr lang="en-GB" dirty="0" smtClean="0">
                <a:latin typeface="Arial" charset="0"/>
                <a:ea typeface="Arial" charset="0"/>
                <a:cs typeface="Arial" charset="0"/>
              </a:rPr>
              <a:t>.</a:t>
            </a:r>
          </a:p>
          <a:p>
            <a:pPr marL="285750" indent="-285750" algn="just">
              <a:buFont typeface="Arial" charset="0"/>
              <a:buChar char="•"/>
            </a:pPr>
            <a:r>
              <a:rPr lang="en-GB" dirty="0" smtClean="0">
                <a:latin typeface="Arial" charset="0"/>
                <a:ea typeface="Arial" charset="0"/>
                <a:cs typeface="Arial" charset="0"/>
              </a:rPr>
              <a:t>A </a:t>
            </a:r>
            <a:r>
              <a:rPr lang="en-GB" dirty="0">
                <a:latin typeface="Arial" charset="0"/>
                <a:ea typeface="Arial" charset="0"/>
                <a:cs typeface="Arial" charset="0"/>
              </a:rPr>
              <a:t>familiar environment has significant benefits for mental health. </a:t>
            </a:r>
            <a:endParaRPr lang="en-GB" dirty="0" smtClean="0">
              <a:latin typeface="Arial" charset="0"/>
              <a:ea typeface="Arial" charset="0"/>
              <a:cs typeface="Arial" charset="0"/>
            </a:endParaRPr>
          </a:p>
          <a:p>
            <a:pPr algn="just"/>
            <a:r>
              <a:rPr lang="en-GB" b="1" dirty="0" smtClean="0">
                <a:latin typeface="Arial" charset="0"/>
                <a:ea typeface="Arial" charset="0"/>
                <a:cs typeface="Arial" charset="0"/>
              </a:rPr>
              <a:t>Limitations</a:t>
            </a:r>
          </a:p>
          <a:p>
            <a:pPr algn="just"/>
            <a:r>
              <a:rPr lang="en-GB" dirty="0" smtClean="0">
                <a:latin typeface="Arial" charset="0"/>
                <a:ea typeface="Arial" charset="0"/>
                <a:cs typeface="Arial" charset="0"/>
              </a:rPr>
              <a:t>•   Limitations </a:t>
            </a:r>
            <a:r>
              <a:rPr lang="en-GB" dirty="0">
                <a:latin typeface="Arial" charset="0"/>
                <a:ea typeface="Arial" charset="0"/>
                <a:cs typeface="Arial" charset="0"/>
              </a:rPr>
              <a:t>include understaffing and high employee </a:t>
            </a:r>
            <a:r>
              <a:rPr lang="en-GB" dirty="0" smtClean="0">
                <a:latin typeface="Arial" charset="0"/>
                <a:ea typeface="Arial" charset="0"/>
                <a:cs typeface="Arial" charset="0"/>
              </a:rPr>
              <a:t>  </a:t>
            </a:r>
          </a:p>
          <a:p>
            <a:pPr algn="just"/>
            <a:r>
              <a:rPr lang="en-GB" dirty="0">
                <a:latin typeface="Arial" charset="0"/>
                <a:ea typeface="Arial" charset="0"/>
                <a:cs typeface="Arial" charset="0"/>
              </a:rPr>
              <a:t> </a:t>
            </a:r>
            <a:r>
              <a:rPr lang="en-GB" dirty="0" smtClean="0">
                <a:latin typeface="Arial" charset="0"/>
                <a:ea typeface="Arial" charset="0"/>
                <a:cs typeface="Arial" charset="0"/>
              </a:rPr>
              <a:t>    turnover.</a:t>
            </a:r>
          </a:p>
          <a:p>
            <a:pPr marL="285750" indent="-285750" algn="just">
              <a:buFont typeface="Arial" charset="0"/>
              <a:buChar char="•"/>
            </a:pPr>
            <a:r>
              <a:rPr lang="en-GB" dirty="0" smtClean="0">
                <a:latin typeface="Arial" charset="0"/>
                <a:ea typeface="Arial" charset="0"/>
                <a:cs typeface="Arial" charset="0"/>
              </a:rPr>
              <a:t>Short-term </a:t>
            </a:r>
            <a:r>
              <a:rPr lang="en-GB" dirty="0">
                <a:latin typeface="Arial" charset="0"/>
                <a:ea typeface="Arial" charset="0"/>
                <a:cs typeface="Arial" charset="0"/>
              </a:rPr>
              <a:t>visits reduce the quality and continuity of care</a:t>
            </a:r>
            <a:r>
              <a:rPr lang="en-GB" dirty="0" smtClean="0">
                <a:latin typeface="Arial" charset="0"/>
                <a:ea typeface="Arial" charset="0"/>
                <a:cs typeface="Arial" charset="0"/>
              </a:rPr>
              <a:t>.</a:t>
            </a:r>
          </a:p>
          <a:p>
            <a:pPr marL="285750" indent="-285750" algn="just">
              <a:buFont typeface="Arial" charset="0"/>
              <a:buChar char="•"/>
            </a:pPr>
            <a:r>
              <a:rPr lang="en-GB" dirty="0" smtClean="0">
                <a:latin typeface="Arial" charset="0"/>
                <a:ea typeface="Arial" charset="0"/>
                <a:cs typeface="Arial" charset="0"/>
              </a:rPr>
              <a:t>They </a:t>
            </a:r>
            <a:r>
              <a:rPr lang="en-GB" dirty="0" err="1" smtClean="0">
                <a:latin typeface="Arial" charset="0"/>
                <a:ea typeface="Arial" charset="0"/>
                <a:cs typeface="Arial" charset="0"/>
              </a:rPr>
              <a:t>include:Various</a:t>
            </a:r>
            <a:r>
              <a:rPr lang="en-GB" dirty="0" smtClean="0">
                <a:latin typeface="Arial" charset="0"/>
                <a:ea typeface="Arial" charset="0"/>
                <a:cs typeface="Arial" charset="0"/>
              </a:rPr>
              <a:t> </a:t>
            </a:r>
            <a:r>
              <a:rPr lang="en-GB" dirty="0">
                <a:latin typeface="Arial" charset="0"/>
                <a:ea typeface="Arial" charset="0"/>
                <a:cs typeface="Arial" charset="0"/>
              </a:rPr>
              <a:t>quantities of cash by varying local governments </a:t>
            </a:r>
            <a:endParaRPr lang="en-GB" dirty="0" smtClean="0">
              <a:latin typeface="Arial" charset="0"/>
              <a:ea typeface="Arial" charset="0"/>
              <a:cs typeface="Arial" charset="0"/>
            </a:endParaRPr>
          </a:p>
          <a:p>
            <a:pPr algn="just"/>
            <a:r>
              <a:rPr lang="en-GB" dirty="0" smtClean="0">
                <a:latin typeface="Arial" charset="0"/>
                <a:ea typeface="Arial" charset="0"/>
                <a:cs typeface="Arial" charset="0"/>
              </a:rPr>
              <a:t>•   Intensive </a:t>
            </a:r>
            <a:r>
              <a:rPr lang="en-GB" dirty="0">
                <a:latin typeface="Arial" charset="0"/>
                <a:ea typeface="Arial" charset="0"/>
                <a:cs typeface="Arial" charset="0"/>
              </a:rPr>
              <a:t>incapacity to fulfil complex demands. </a:t>
            </a:r>
            <a:endParaRPr lang="en-GB" dirty="0" smtClean="0">
              <a:latin typeface="Arial" charset="0"/>
              <a:ea typeface="Arial" charset="0"/>
              <a:cs typeface="Arial" charset="0"/>
            </a:endParaRPr>
          </a:p>
          <a:p>
            <a:pPr algn="just"/>
            <a:endParaRPr lang="en-GB" dirty="0" smtClean="0">
              <a:latin typeface="Arial" charset="0"/>
              <a:ea typeface="Arial" charset="0"/>
              <a:cs typeface="Arial" charset="0"/>
            </a:endParaRPr>
          </a:p>
          <a:p>
            <a:pPr algn="just"/>
            <a:r>
              <a:rPr lang="en-GB" dirty="0" smtClean="0">
                <a:latin typeface="Arial" charset="0"/>
                <a:ea typeface="Arial" charset="0"/>
                <a:cs typeface="Arial" charset="0"/>
              </a:rPr>
              <a:t>The </a:t>
            </a:r>
            <a:r>
              <a:rPr lang="en-GB" dirty="0">
                <a:latin typeface="Arial" charset="0"/>
                <a:ea typeface="Arial" charset="0"/>
                <a:cs typeface="Arial" charset="0"/>
              </a:rPr>
              <a:t>domiciliary care adheres to the activity theory because it promotes continuous involvement in daily activities and self-reliance. However, its effectiveness in practice is significantly lower because of the constant underfunding and strain on the employees (</a:t>
            </a:r>
            <a:r>
              <a:rPr lang="en-GB" dirty="0" err="1">
                <a:latin typeface="Arial" charset="0"/>
                <a:ea typeface="Arial" charset="0"/>
                <a:cs typeface="Arial" charset="0"/>
              </a:rPr>
              <a:t>Havighurst</a:t>
            </a:r>
            <a:r>
              <a:rPr lang="en-GB" dirty="0">
                <a:latin typeface="Arial" charset="0"/>
                <a:ea typeface="Arial" charset="0"/>
                <a:cs typeface="Arial" charset="0"/>
              </a:rPr>
              <a:t>, 1963; Skills for Care, 2023; CQC, 2022).</a:t>
            </a:r>
          </a:p>
        </p:txBody>
      </p:sp>
      <p:pic>
        <p:nvPicPr>
          <p:cNvPr id="4097" name="Picture 1" descr="lderly woman with her caregiver at nursing home&#10; Stock Pho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987" y="314325"/>
            <a:ext cx="5157787" cy="621506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4000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232401" y="6488668"/>
            <a:ext cx="3156698" cy="369332"/>
          </a:xfrm>
          <a:prstGeom prst="rect">
            <a:avLst/>
          </a:prstGeom>
        </p:spPr>
        <p:txBody>
          <a:bodyPr wrap="none">
            <a:spAutoFit/>
          </a:bodyPr>
          <a:lstStyle/>
          <a:p>
            <a:r>
              <a:rPr lang="en-GB" dirty="0"/>
              <a:t>https://</a:t>
            </a:r>
            <a:r>
              <a:rPr lang="en-GB" dirty="0" err="1"/>
              <a:t>www.shutterstock.com</a:t>
            </a:r>
            <a:r>
              <a:rPr lang="en-GB" dirty="0"/>
              <a:t>/</a:t>
            </a:r>
          </a:p>
        </p:txBody>
      </p:sp>
    </p:spTree>
    <p:extLst>
      <p:ext uri="{BB962C8B-B14F-4D97-AF65-F5344CB8AC3E}">
        <p14:creationId xmlns:p14="http://schemas.microsoft.com/office/powerpoint/2010/main" val="19933386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3017" y="134025"/>
            <a:ext cx="6129208" cy="5493812"/>
          </a:xfrm>
          <a:prstGeom prst="rect">
            <a:avLst/>
          </a:prstGeom>
        </p:spPr>
        <p:txBody>
          <a:bodyPr wrap="square">
            <a:spAutoFit/>
          </a:bodyPr>
          <a:lstStyle/>
          <a:p>
            <a:pPr algn="just">
              <a:lnSpc>
                <a:spcPct val="150000"/>
              </a:lnSpc>
            </a:pPr>
            <a:r>
              <a:rPr lang="en-GB" b="1" dirty="0" smtClean="0">
                <a:latin typeface="Arial" charset="0"/>
                <a:ea typeface="Arial" charset="0"/>
                <a:cs typeface="Arial" charset="0"/>
              </a:rPr>
              <a:t>Residential </a:t>
            </a:r>
            <a:r>
              <a:rPr lang="en-GB" b="1" dirty="0">
                <a:latin typeface="Arial" charset="0"/>
                <a:ea typeface="Arial" charset="0"/>
                <a:cs typeface="Arial" charset="0"/>
              </a:rPr>
              <a:t>Care</a:t>
            </a:r>
            <a:r>
              <a:rPr lang="en-GB" b="1" dirty="0" smtClean="0">
                <a:latin typeface="Arial" charset="0"/>
                <a:ea typeface="Arial" charset="0"/>
                <a:cs typeface="Arial" charset="0"/>
              </a:rPr>
              <a:t>.</a:t>
            </a:r>
          </a:p>
          <a:p>
            <a:pPr algn="just">
              <a:lnSpc>
                <a:spcPct val="150000"/>
              </a:lnSpc>
            </a:pPr>
            <a:r>
              <a:rPr lang="en-GB" b="1" dirty="0" smtClean="0">
                <a:latin typeface="Arial" charset="0"/>
                <a:ea typeface="Arial" charset="0"/>
                <a:cs typeface="Arial" charset="0"/>
              </a:rPr>
              <a:t>Strength</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24-hour on-call assistance with complex requirements </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Provides care to severely weak or demented </a:t>
            </a:r>
            <a:r>
              <a:rPr lang="en-GB" dirty="0" smtClean="0">
                <a:latin typeface="Arial" charset="0"/>
                <a:ea typeface="Arial" charset="0"/>
                <a:cs typeface="Arial" charset="0"/>
              </a:rPr>
              <a:t>individuals </a:t>
            </a:r>
            <a:r>
              <a:rPr lang="en-GB" b="1" dirty="0" smtClean="0">
                <a:latin typeface="Arial" charset="0"/>
                <a:ea typeface="Arial" charset="0"/>
                <a:cs typeface="Arial" charset="0"/>
              </a:rPr>
              <a:t>Limitations</a:t>
            </a:r>
            <a:r>
              <a:rPr lang="en-GB" dirty="0" smtClean="0">
                <a:latin typeface="Arial" charset="0"/>
                <a:ea typeface="Arial" charset="0"/>
                <a:cs typeface="Arial" charset="0"/>
              </a:rPr>
              <a:t> </a:t>
            </a:r>
          </a:p>
          <a:p>
            <a:pPr marL="285750" indent="-285750" algn="just">
              <a:lnSpc>
                <a:spcPct val="150000"/>
              </a:lnSpc>
              <a:buFont typeface="Arial" charset="0"/>
              <a:buChar char="•"/>
            </a:pPr>
            <a:r>
              <a:rPr lang="en-GB" dirty="0" smtClean="0">
                <a:latin typeface="Arial" charset="0"/>
                <a:ea typeface="Arial" charset="0"/>
                <a:cs typeface="Arial" charset="0"/>
              </a:rPr>
              <a:t>Access </a:t>
            </a:r>
            <a:r>
              <a:rPr lang="en-GB" dirty="0">
                <a:latin typeface="Arial" charset="0"/>
                <a:ea typeface="Arial" charset="0"/>
                <a:cs typeface="Arial" charset="0"/>
              </a:rPr>
              <a:t>to planned routines and services from a variety of professionals is </a:t>
            </a:r>
            <a:r>
              <a:rPr lang="en-GB" dirty="0" smtClean="0">
                <a:latin typeface="Arial" charset="0"/>
                <a:ea typeface="Arial" charset="0"/>
                <a:cs typeface="Arial" charset="0"/>
              </a:rPr>
              <a:t>limited.</a:t>
            </a:r>
          </a:p>
          <a:p>
            <a:pPr algn="just">
              <a:lnSpc>
                <a:spcPct val="150000"/>
              </a:lnSpc>
            </a:pPr>
            <a:r>
              <a:rPr lang="en-GB" dirty="0" smtClean="0">
                <a:latin typeface="Arial" charset="0"/>
                <a:ea typeface="Arial" charset="0"/>
                <a:cs typeface="Arial" charset="0"/>
              </a:rPr>
              <a:t>•   Denial </a:t>
            </a:r>
            <a:r>
              <a:rPr lang="en-GB" dirty="0">
                <a:latin typeface="Arial" charset="0"/>
                <a:ea typeface="Arial" charset="0"/>
                <a:cs typeface="Arial" charset="0"/>
              </a:rPr>
              <a:t>of freedom and loss of self</a:t>
            </a:r>
            <a:r>
              <a:rPr lang="en-GB" dirty="0" smtClean="0">
                <a:latin typeface="Arial" charset="0"/>
                <a:ea typeface="Arial" charset="0"/>
                <a:cs typeface="Arial" charset="0"/>
              </a:rPr>
              <a:t>.</a:t>
            </a:r>
          </a:p>
          <a:p>
            <a:pPr marL="285750" indent="-285750" algn="just">
              <a:lnSpc>
                <a:spcPct val="150000"/>
              </a:lnSpc>
              <a:buFont typeface="Arial" charset="0"/>
              <a:buChar char="•"/>
            </a:pPr>
            <a:r>
              <a:rPr lang="en-GB" dirty="0" smtClean="0">
                <a:latin typeface="Arial" charset="0"/>
                <a:ea typeface="Arial" charset="0"/>
                <a:cs typeface="Arial" charset="0"/>
              </a:rPr>
              <a:t>The </a:t>
            </a:r>
            <a:r>
              <a:rPr lang="en-GB" dirty="0">
                <a:latin typeface="Arial" charset="0"/>
                <a:ea typeface="Arial" charset="0"/>
                <a:cs typeface="Arial" charset="0"/>
              </a:rPr>
              <a:t>danger of being institutionalised</a:t>
            </a:r>
            <a:r>
              <a:rPr lang="en-GB" dirty="0" smtClean="0">
                <a:latin typeface="Arial" charset="0"/>
                <a:ea typeface="Arial" charset="0"/>
                <a:cs typeface="Arial" charset="0"/>
              </a:rPr>
              <a:t>.</a:t>
            </a:r>
          </a:p>
          <a:p>
            <a:pPr marL="285750" indent="-285750" algn="just">
              <a:lnSpc>
                <a:spcPct val="150000"/>
              </a:lnSpc>
              <a:buFont typeface="Arial" charset="0"/>
              <a:buChar char="•"/>
            </a:pPr>
            <a:r>
              <a:rPr lang="en-GB" dirty="0" smtClean="0">
                <a:latin typeface="Arial" charset="0"/>
                <a:ea typeface="Arial" charset="0"/>
                <a:cs typeface="Arial" charset="0"/>
              </a:rPr>
              <a:t>Various </a:t>
            </a:r>
            <a:r>
              <a:rPr lang="en-GB" dirty="0">
                <a:latin typeface="Arial" charset="0"/>
                <a:ea typeface="Arial" charset="0"/>
                <a:cs typeface="Arial" charset="0"/>
              </a:rPr>
              <a:t>degrees of quality providers are </a:t>
            </a:r>
            <a:r>
              <a:rPr lang="en-GB" dirty="0" smtClean="0">
                <a:latin typeface="Arial" charset="0"/>
                <a:ea typeface="Arial" charset="0"/>
                <a:cs typeface="Arial" charset="0"/>
              </a:rPr>
              <a:t>available</a:t>
            </a:r>
          </a:p>
          <a:p>
            <a:pPr marL="285750" indent="-285750" algn="just">
              <a:lnSpc>
                <a:spcPct val="150000"/>
              </a:lnSpc>
              <a:buFont typeface="Arial" charset="0"/>
              <a:buChar char="•"/>
            </a:pPr>
            <a:r>
              <a:rPr lang="en-GB" dirty="0" smtClean="0">
                <a:latin typeface="Arial" charset="0"/>
                <a:ea typeface="Arial" charset="0"/>
                <a:cs typeface="Arial" charset="0"/>
              </a:rPr>
              <a:t>High </a:t>
            </a:r>
            <a:r>
              <a:rPr lang="en-GB" dirty="0">
                <a:latin typeface="Arial" charset="0"/>
                <a:ea typeface="Arial" charset="0"/>
                <a:cs typeface="Arial" charset="0"/>
              </a:rPr>
              <a:t>costs and scarcity of placements subsidised by the local authorities</a:t>
            </a:r>
            <a:r>
              <a:rPr lang="en-GB" dirty="0" smtClean="0">
                <a:latin typeface="Arial" charset="0"/>
                <a:ea typeface="Arial" charset="0"/>
                <a:cs typeface="Arial" charset="0"/>
              </a:rPr>
              <a:t>.</a:t>
            </a:r>
          </a:p>
          <a:p>
            <a:pPr algn="just">
              <a:lnSpc>
                <a:spcPct val="150000"/>
              </a:lnSpc>
            </a:pPr>
            <a:endParaRPr lang="en-GB" dirty="0">
              <a:latin typeface="Arial" charset="0"/>
              <a:ea typeface="Arial" charset="0"/>
              <a:cs typeface="Arial" charset="0"/>
            </a:endParaRPr>
          </a:p>
        </p:txBody>
      </p:sp>
      <p:pic>
        <p:nvPicPr>
          <p:cNvPr id="5122" name="Picture 2" descr="enior friends enjoying throwing flying disc outdoors, Indian Asian elderly group p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5" y="271461"/>
            <a:ext cx="5157788" cy="62865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232401" y="6488668"/>
            <a:ext cx="3156698" cy="369332"/>
          </a:xfrm>
          <a:prstGeom prst="rect">
            <a:avLst/>
          </a:prstGeom>
        </p:spPr>
        <p:txBody>
          <a:bodyPr wrap="none">
            <a:spAutoFit/>
          </a:bodyPr>
          <a:lstStyle/>
          <a:p>
            <a:r>
              <a:rPr lang="en-GB" dirty="0"/>
              <a:t>https://</a:t>
            </a:r>
            <a:r>
              <a:rPr lang="en-GB" dirty="0" err="1"/>
              <a:t>www.shutterstock.com</a:t>
            </a:r>
            <a:r>
              <a:rPr lang="en-GB" dirty="0"/>
              <a:t>/</a:t>
            </a:r>
          </a:p>
        </p:txBody>
      </p:sp>
    </p:spTree>
    <p:extLst>
      <p:ext uri="{BB962C8B-B14F-4D97-AF65-F5344CB8AC3E}">
        <p14:creationId xmlns:p14="http://schemas.microsoft.com/office/powerpoint/2010/main" val="10450441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3375" y="1323704"/>
            <a:ext cx="6096000" cy="3000821"/>
          </a:xfrm>
          <a:prstGeom prst="rect">
            <a:avLst/>
          </a:prstGeom>
        </p:spPr>
        <p:txBody>
          <a:bodyPr>
            <a:spAutoFit/>
          </a:bodyPr>
          <a:lstStyle/>
          <a:p>
            <a:pPr algn="just">
              <a:lnSpc>
                <a:spcPct val="150000"/>
              </a:lnSpc>
            </a:pPr>
            <a:r>
              <a:rPr lang="en-GB" dirty="0">
                <a:latin typeface="Arial" charset="0"/>
                <a:ea typeface="Arial" charset="0"/>
                <a:cs typeface="Arial" charset="0"/>
              </a:rPr>
              <a:t>Disengagement theory can be relevant to residential care, as the older people might experience fewer social roles and autonomy. Nevertheless, the current models of person-centred care aim to overcome it by encouraging dignity, autonomy, and meaningful participation (Cumming and Henry, 1961; Brownie and </a:t>
            </a:r>
            <a:r>
              <a:rPr lang="en-GB" dirty="0" err="1">
                <a:latin typeface="Arial" charset="0"/>
                <a:ea typeface="Arial" charset="0"/>
                <a:cs typeface="Arial" charset="0"/>
              </a:rPr>
              <a:t>Nancarrow</a:t>
            </a:r>
            <a:r>
              <a:rPr lang="en-GB" dirty="0">
                <a:latin typeface="Arial" charset="0"/>
                <a:ea typeface="Arial" charset="0"/>
                <a:cs typeface="Arial" charset="0"/>
              </a:rPr>
              <a:t>, 2013; CQC, 2023).</a:t>
            </a:r>
            <a:endParaRPr lang="en-GB" b="1" dirty="0">
              <a:latin typeface="Arial" charset="0"/>
              <a:ea typeface="Arial" charset="0"/>
              <a:cs typeface="Arial" charset="0"/>
            </a:endParaRPr>
          </a:p>
        </p:txBody>
      </p:sp>
      <p:pic>
        <p:nvPicPr>
          <p:cNvPr id="7169" name="Picture 1" descr="roup Of Active Senior People Posing Together Outdoors After Training, 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8800" y="524933"/>
            <a:ext cx="5130800" cy="57234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5679380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9075" y="117158"/>
            <a:ext cx="6096000" cy="5909310"/>
          </a:xfrm>
          <a:prstGeom prst="rect">
            <a:avLst/>
          </a:prstGeom>
        </p:spPr>
        <p:txBody>
          <a:bodyPr>
            <a:spAutoFit/>
          </a:bodyPr>
          <a:lstStyle/>
          <a:p>
            <a:pPr algn="just">
              <a:lnSpc>
                <a:spcPct val="150000"/>
              </a:lnSpc>
            </a:pPr>
            <a:r>
              <a:rPr lang="en-GB" b="1" dirty="0">
                <a:latin typeface="Arial" charset="0"/>
                <a:ea typeface="Arial" charset="0"/>
                <a:cs typeface="Arial" charset="0"/>
              </a:rPr>
              <a:t>Macro Issues That Older People Deal With.</a:t>
            </a:r>
          </a:p>
          <a:p>
            <a:pPr algn="just">
              <a:lnSpc>
                <a:spcPct val="150000"/>
              </a:lnSpc>
            </a:pPr>
            <a:r>
              <a:rPr lang="en-GB" dirty="0">
                <a:latin typeface="Arial" charset="0"/>
                <a:ea typeface="Arial" charset="0"/>
                <a:cs typeface="Arial" charset="0"/>
              </a:rPr>
              <a:t>The elderly people face several challenges, which include:</a:t>
            </a:r>
          </a:p>
          <a:p>
            <a:pPr algn="just">
              <a:lnSpc>
                <a:spcPct val="150000"/>
              </a:lnSpc>
            </a:pPr>
            <a:r>
              <a:rPr lang="en-GB" dirty="0">
                <a:latin typeface="Arial" charset="0"/>
                <a:ea typeface="Arial" charset="0"/>
                <a:cs typeface="Arial" charset="0"/>
              </a:rPr>
              <a:t>• Being independent and capable of performing tasks is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one </a:t>
            </a:r>
            <a:r>
              <a:rPr lang="en-GB" dirty="0">
                <a:latin typeface="Arial" charset="0"/>
                <a:ea typeface="Arial" charset="0"/>
                <a:cs typeface="Arial" charset="0"/>
              </a:rPr>
              <a:t>of the challenges they face.</a:t>
            </a:r>
          </a:p>
          <a:p>
            <a:pPr algn="just">
              <a:lnSpc>
                <a:spcPct val="150000"/>
              </a:lnSpc>
            </a:pPr>
            <a:r>
              <a:rPr lang="en-GB" dirty="0">
                <a:latin typeface="Arial" charset="0"/>
                <a:ea typeface="Arial" charset="0"/>
                <a:cs typeface="Arial" charset="0"/>
              </a:rPr>
              <a:t>• Caring for long-term diseases and numerous diseases.</a:t>
            </a:r>
          </a:p>
          <a:p>
            <a:pPr algn="just">
              <a:lnSpc>
                <a:spcPct val="150000"/>
              </a:lnSpc>
            </a:pPr>
            <a:r>
              <a:rPr lang="en-GB" dirty="0">
                <a:latin typeface="Arial" charset="0"/>
                <a:ea typeface="Arial" charset="0"/>
                <a:cs typeface="Arial" charset="0"/>
              </a:rPr>
              <a:t>• Loneliness and social isolation.</a:t>
            </a:r>
          </a:p>
          <a:p>
            <a:pPr algn="just">
              <a:lnSpc>
                <a:spcPct val="150000"/>
              </a:lnSpc>
            </a:pPr>
            <a:r>
              <a:rPr lang="en-GB" dirty="0">
                <a:latin typeface="Arial" charset="0"/>
                <a:ea typeface="Arial" charset="0"/>
                <a:cs typeface="Arial" charset="0"/>
              </a:rPr>
              <a:t>• The challenge lies in managing finances and reducing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access </a:t>
            </a:r>
            <a:r>
              <a:rPr lang="en-GB" dirty="0">
                <a:latin typeface="Arial" charset="0"/>
                <a:ea typeface="Arial" charset="0"/>
                <a:cs typeface="Arial" charset="0"/>
              </a:rPr>
              <a:t>to services.</a:t>
            </a:r>
          </a:p>
          <a:p>
            <a:pPr algn="just">
              <a:lnSpc>
                <a:spcPct val="150000"/>
              </a:lnSpc>
            </a:pPr>
            <a:r>
              <a:rPr lang="en-GB" dirty="0">
                <a:latin typeface="Arial" charset="0"/>
                <a:ea typeface="Arial" charset="0"/>
                <a:cs typeface="Arial" charset="0"/>
              </a:rPr>
              <a:t>• We are striving to overcome the shortcomings of our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health </a:t>
            </a:r>
            <a:r>
              <a:rPr lang="en-GB" dirty="0">
                <a:latin typeface="Arial" charset="0"/>
                <a:ea typeface="Arial" charset="0"/>
                <a:cs typeface="Arial" charset="0"/>
              </a:rPr>
              <a:t>and social care systems.</a:t>
            </a:r>
          </a:p>
          <a:p>
            <a:pPr algn="just">
              <a:lnSpc>
                <a:spcPct val="150000"/>
              </a:lnSpc>
            </a:pPr>
            <a:r>
              <a:rPr lang="en-GB" dirty="0">
                <a:latin typeface="Arial" charset="0"/>
                <a:ea typeface="Arial" charset="0"/>
                <a:cs typeface="Arial" charset="0"/>
              </a:rPr>
              <a:t>Demographic factors indicate that the demand for services is increasing, and the supply of money and employees does not match the demand (Victor et al., 2009; NHS England, 2019; Kings Fund, 2022).</a:t>
            </a:r>
          </a:p>
        </p:txBody>
      </p:sp>
      <p:pic>
        <p:nvPicPr>
          <p:cNvPr id="8193" name="Picture 1" descr="ealthcare worker assisting senior man with hand therapy using a stress 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1600" y="321734"/>
            <a:ext cx="5740399" cy="6079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6191546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8028" y="508000"/>
            <a:ext cx="6493705" cy="5493812"/>
          </a:xfrm>
          <a:prstGeom prst="rect">
            <a:avLst/>
          </a:prstGeom>
        </p:spPr>
        <p:txBody>
          <a:bodyPr wrap="square">
            <a:spAutoFit/>
          </a:bodyPr>
          <a:lstStyle/>
          <a:p>
            <a:pPr algn="just">
              <a:lnSpc>
                <a:spcPct val="150000"/>
              </a:lnSpc>
            </a:pPr>
            <a:endParaRPr lang="en-GB" b="1" dirty="0" smtClean="0"/>
          </a:p>
          <a:p>
            <a:pPr algn="just">
              <a:lnSpc>
                <a:spcPct val="150000"/>
              </a:lnSpc>
            </a:pPr>
            <a:r>
              <a:rPr lang="en-GB" b="1" dirty="0" smtClean="0"/>
              <a:t>Theories </a:t>
            </a:r>
            <a:r>
              <a:rPr lang="en-GB" b="1" dirty="0"/>
              <a:t>of Ageing and Connections with Practice</a:t>
            </a:r>
            <a:r>
              <a:rPr lang="en-GB" b="1" dirty="0" smtClean="0"/>
              <a:t>.</a:t>
            </a:r>
          </a:p>
          <a:p>
            <a:pPr algn="just">
              <a:lnSpc>
                <a:spcPct val="150000"/>
              </a:lnSpc>
            </a:pPr>
            <a:r>
              <a:rPr lang="en-GB" b="1" dirty="0" smtClean="0"/>
              <a:t>The </a:t>
            </a:r>
            <a:r>
              <a:rPr lang="en-GB" b="1" dirty="0"/>
              <a:t>Disengagement Theory </a:t>
            </a:r>
            <a:endParaRPr lang="en-GB" b="1" dirty="0" smtClean="0"/>
          </a:p>
          <a:p>
            <a:pPr algn="just">
              <a:lnSpc>
                <a:spcPct val="150000"/>
              </a:lnSpc>
            </a:pPr>
            <a:endParaRPr lang="en-GB" b="1" dirty="0" smtClean="0"/>
          </a:p>
          <a:p>
            <a:pPr algn="just">
              <a:lnSpc>
                <a:spcPct val="150000"/>
              </a:lnSpc>
            </a:pPr>
            <a:r>
              <a:rPr lang="en-GB" dirty="0" smtClean="0"/>
              <a:t>assumes </a:t>
            </a:r>
            <a:r>
              <a:rPr lang="en-GB" dirty="0"/>
              <a:t>that the process of ageing is a natural withdrawal of social responsibilities. Although it has been immensely criticised as an issue that propagates ageist stereotypes, it can explain how some people move into residential care settings (Cumming and Henry, 1961</a:t>
            </a:r>
            <a:r>
              <a:rPr lang="en-GB" dirty="0" smtClean="0"/>
              <a:t>).</a:t>
            </a:r>
          </a:p>
          <a:p>
            <a:pPr algn="just">
              <a:lnSpc>
                <a:spcPct val="150000"/>
              </a:lnSpc>
            </a:pPr>
            <a:r>
              <a:rPr lang="en-GB" b="1" dirty="0" smtClean="0"/>
              <a:t>Theory </a:t>
            </a:r>
            <a:r>
              <a:rPr lang="en-GB" b="1" dirty="0"/>
              <a:t>of Activity </a:t>
            </a:r>
            <a:endParaRPr lang="en-GB" b="1" dirty="0" smtClean="0"/>
          </a:p>
          <a:p>
            <a:pPr algn="just">
              <a:lnSpc>
                <a:spcPct val="150000"/>
              </a:lnSpc>
            </a:pPr>
            <a:r>
              <a:rPr lang="en-GB" dirty="0" smtClean="0"/>
              <a:t>Argues </a:t>
            </a:r>
            <a:r>
              <a:rPr lang="en-GB" dirty="0"/>
              <a:t>that sustained social engagement has a part in increasing well-being in later adulthood. Community-based services, day centres and </a:t>
            </a:r>
            <a:r>
              <a:rPr lang="en-GB" dirty="0" err="1"/>
              <a:t>reablement</a:t>
            </a:r>
            <a:r>
              <a:rPr lang="en-GB" dirty="0"/>
              <a:t> strategies are based on this paradigm (</a:t>
            </a:r>
            <a:r>
              <a:rPr lang="en-GB" dirty="0" err="1"/>
              <a:t>Havighurst</a:t>
            </a:r>
            <a:r>
              <a:rPr lang="en-GB" dirty="0"/>
              <a:t>, 1963</a:t>
            </a:r>
            <a:r>
              <a:rPr lang="en-GB" dirty="0" smtClean="0"/>
              <a:t>).</a:t>
            </a:r>
          </a:p>
        </p:txBody>
      </p:sp>
      <p:pic>
        <p:nvPicPr>
          <p:cNvPr id="9217" name="Picture 1" descr="eacher explaining senior students how to start their own business. Elderly people 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1734" y="507999"/>
            <a:ext cx="5129742" cy="549381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734591" y="614047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1716657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3200" y="1049571"/>
            <a:ext cx="6096000" cy="4247317"/>
          </a:xfrm>
          <a:prstGeom prst="rect">
            <a:avLst/>
          </a:prstGeom>
        </p:spPr>
        <p:txBody>
          <a:bodyPr>
            <a:spAutoFit/>
          </a:bodyPr>
          <a:lstStyle/>
          <a:p>
            <a:pPr algn="just">
              <a:lnSpc>
                <a:spcPct val="150000"/>
              </a:lnSpc>
            </a:pPr>
            <a:r>
              <a:rPr lang="en-GB" b="1" dirty="0">
                <a:latin typeface="Arial" charset="0"/>
                <a:ea typeface="Arial" charset="0"/>
                <a:cs typeface="Arial" charset="0"/>
              </a:rPr>
              <a:t>Theory of Continuity </a:t>
            </a:r>
          </a:p>
          <a:p>
            <a:pPr algn="just">
              <a:lnSpc>
                <a:spcPct val="150000"/>
              </a:lnSpc>
            </a:pPr>
            <a:r>
              <a:rPr lang="en-GB" dirty="0">
                <a:latin typeface="Arial" charset="0"/>
                <a:ea typeface="Arial" charset="0"/>
                <a:cs typeface="Arial" charset="0"/>
              </a:rPr>
              <a:t>Postulates that the elderly will strive to maintain their established lifestyles, identities and values. Person-centred care and individualised care planning are two great manifestations of this philosophy (</a:t>
            </a:r>
            <a:r>
              <a:rPr lang="en-GB" dirty="0" err="1">
                <a:latin typeface="Arial" charset="0"/>
                <a:ea typeface="Arial" charset="0"/>
                <a:cs typeface="Arial" charset="0"/>
              </a:rPr>
              <a:t>Atchley</a:t>
            </a:r>
            <a:r>
              <a:rPr lang="en-GB" dirty="0">
                <a:latin typeface="Arial" charset="0"/>
                <a:ea typeface="Arial" charset="0"/>
                <a:cs typeface="Arial" charset="0"/>
              </a:rPr>
              <a:t>, 1989).</a:t>
            </a:r>
          </a:p>
          <a:p>
            <a:pPr algn="just">
              <a:lnSpc>
                <a:spcPct val="150000"/>
              </a:lnSpc>
            </a:pPr>
            <a:r>
              <a:rPr lang="en-GB" b="1" dirty="0">
                <a:latin typeface="Arial" charset="0"/>
                <a:ea typeface="Arial" charset="0"/>
                <a:cs typeface="Arial" charset="0"/>
              </a:rPr>
              <a:t>Live Course Perspective </a:t>
            </a:r>
          </a:p>
          <a:p>
            <a:pPr algn="just">
              <a:lnSpc>
                <a:spcPct val="150000"/>
              </a:lnSpc>
            </a:pPr>
            <a:r>
              <a:rPr lang="en-GB" dirty="0">
                <a:latin typeface="Arial" charset="0"/>
                <a:ea typeface="Arial" charset="0"/>
                <a:cs typeface="Arial" charset="0"/>
              </a:rPr>
              <a:t>The perspective highlights that social, economic, and health experiences in life influence ageing, so it supports preventive activities and early intervention in both policy and practice (Elder, 1998).</a:t>
            </a:r>
          </a:p>
        </p:txBody>
      </p:sp>
      <p:pic>
        <p:nvPicPr>
          <p:cNvPr id="10241" name="Picture 1" descr="enior man, hands together and support with cane for old age, osteoporosis or care 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9333" y="355600"/>
            <a:ext cx="5537199" cy="597746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7653866" y="162559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307765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7296894" cy="6324808"/>
          </a:xfrm>
          <a:prstGeom prst="rect">
            <a:avLst/>
          </a:prstGeom>
        </p:spPr>
        <p:txBody>
          <a:bodyPr wrap="square">
            <a:spAutoFit/>
          </a:bodyPr>
          <a:lstStyle/>
          <a:p>
            <a:pPr algn="just">
              <a:lnSpc>
                <a:spcPct val="150000"/>
              </a:lnSpc>
            </a:pPr>
            <a:r>
              <a:rPr lang="en-GB" b="1" dirty="0">
                <a:latin typeface="Arial" charset="0"/>
                <a:ea typeface="Arial" charset="0"/>
                <a:cs typeface="Arial" charset="0"/>
              </a:rPr>
              <a:t>The treatment of the elderly is influenced by regulations and legislation</a:t>
            </a:r>
            <a:r>
              <a:rPr lang="en-GB" b="1"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Legislation </a:t>
            </a:r>
            <a:r>
              <a:rPr lang="en-GB" dirty="0">
                <a:latin typeface="Arial" charset="0"/>
                <a:ea typeface="Arial" charset="0"/>
                <a:cs typeface="Arial" charset="0"/>
              </a:rPr>
              <a:t>and policies of importance in the UK include</a:t>
            </a:r>
            <a:r>
              <a:rPr lang="en-GB" dirty="0" smtClean="0">
                <a:latin typeface="Arial" charset="0"/>
                <a:ea typeface="Arial" charset="0"/>
                <a:cs typeface="Arial" charset="0"/>
              </a:rPr>
              <a:t>:</a:t>
            </a:r>
            <a:endParaRPr lang="en-GB" dirty="0">
              <a:latin typeface="Arial" charset="0"/>
              <a:ea typeface="Arial" charset="0"/>
              <a:cs typeface="Arial" charset="0"/>
            </a:endParaRPr>
          </a:p>
          <a:p>
            <a:pPr marL="285750" indent="-285750" algn="just">
              <a:lnSpc>
                <a:spcPct val="150000"/>
              </a:lnSpc>
              <a:buFont typeface="Arial" charset="0"/>
              <a:buChar char="•"/>
            </a:pPr>
            <a:r>
              <a:rPr lang="en-GB" b="1" dirty="0" smtClean="0">
                <a:latin typeface="Arial" charset="0"/>
                <a:ea typeface="Arial" charset="0"/>
                <a:cs typeface="Arial" charset="0"/>
              </a:rPr>
              <a:t>The </a:t>
            </a:r>
            <a:r>
              <a:rPr lang="en-GB" b="1" dirty="0">
                <a:latin typeface="Arial" charset="0"/>
                <a:ea typeface="Arial" charset="0"/>
                <a:cs typeface="Arial" charset="0"/>
              </a:rPr>
              <a:t>Care Act of 2014: </a:t>
            </a:r>
            <a:r>
              <a:rPr lang="en-GB" dirty="0">
                <a:latin typeface="Arial" charset="0"/>
                <a:ea typeface="Arial" charset="0"/>
                <a:cs typeface="Arial" charset="0"/>
              </a:rPr>
              <a:t>This legislation introduced wellness, personalisation, and protection responsibilities, and it also made individuals the focus of the care planning (HM Government, 2014</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b="1" dirty="0">
                <a:latin typeface="Arial" charset="0"/>
                <a:ea typeface="Arial" charset="0"/>
                <a:cs typeface="Arial" charset="0"/>
              </a:rPr>
              <a:t>The Equality Act </a:t>
            </a:r>
            <a:r>
              <a:rPr lang="en-GB" b="1" dirty="0" smtClean="0">
                <a:latin typeface="Arial" charset="0"/>
                <a:ea typeface="Arial" charset="0"/>
                <a:cs typeface="Arial" charset="0"/>
              </a:rPr>
              <a:t>2010: </a:t>
            </a:r>
            <a:r>
              <a:rPr lang="en-GB" dirty="0" smtClean="0">
                <a:latin typeface="Arial" charset="0"/>
                <a:ea typeface="Arial" charset="0"/>
                <a:cs typeface="Arial" charset="0"/>
              </a:rPr>
              <a:t>safeguards </a:t>
            </a:r>
            <a:r>
              <a:rPr lang="en-GB" dirty="0">
                <a:latin typeface="Arial" charset="0"/>
                <a:ea typeface="Arial" charset="0"/>
                <a:cs typeface="Arial" charset="0"/>
              </a:rPr>
              <a:t>the elderly against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unreasonable treatment </a:t>
            </a:r>
            <a:r>
              <a:rPr lang="en-GB" dirty="0">
                <a:latin typeface="Arial" charset="0"/>
                <a:ea typeface="Arial" charset="0"/>
                <a:cs typeface="Arial" charset="0"/>
              </a:rPr>
              <a:t>even in the workplace and when they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consume </a:t>
            </a:r>
            <a:r>
              <a:rPr lang="en-GB" dirty="0">
                <a:latin typeface="Arial" charset="0"/>
                <a:ea typeface="Arial" charset="0"/>
                <a:cs typeface="Arial" charset="0"/>
              </a:rPr>
              <a:t>services </a:t>
            </a:r>
            <a:r>
              <a:rPr lang="en-GB" dirty="0" smtClean="0">
                <a:latin typeface="Arial" charset="0"/>
                <a:ea typeface="Arial" charset="0"/>
                <a:cs typeface="Arial" charset="0"/>
              </a:rPr>
              <a:t>(</a:t>
            </a:r>
            <a:r>
              <a:rPr lang="en-GB" dirty="0">
                <a:latin typeface="Arial" charset="0"/>
                <a:ea typeface="Arial" charset="0"/>
                <a:cs typeface="Arial" charset="0"/>
              </a:rPr>
              <a:t>HM Government, 2010</a:t>
            </a:r>
            <a:r>
              <a:rPr lang="en-GB" dirty="0" smtClean="0">
                <a:latin typeface="Arial" charset="0"/>
                <a:ea typeface="Arial" charset="0"/>
                <a:cs typeface="Arial" charset="0"/>
              </a:rPr>
              <a:t>).</a:t>
            </a:r>
          </a:p>
          <a:p>
            <a:pPr marL="285750" indent="-285750" algn="just">
              <a:lnSpc>
                <a:spcPct val="150000"/>
              </a:lnSpc>
              <a:buFont typeface="Arial" charset="0"/>
              <a:buChar char="•"/>
            </a:pPr>
            <a:r>
              <a:rPr lang="en-GB" dirty="0" smtClean="0">
                <a:latin typeface="Arial" charset="0"/>
                <a:ea typeface="Arial" charset="0"/>
                <a:cs typeface="Arial" charset="0"/>
              </a:rPr>
              <a:t>The </a:t>
            </a:r>
            <a:r>
              <a:rPr lang="en-GB" dirty="0">
                <a:latin typeface="Arial" charset="0"/>
                <a:ea typeface="Arial" charset="0"/>
                <a:cs typeface="Arial" charset="0"/>
              </a:rPr>
              <a:t>NHS Long Term Plan (NHS England, 2019) is aimed at providing support at the community level, systems of care, and preventing issues in older people</a:t>
            </a:r>
            <a:r>
              <a:rPr lang="en-GB" dirty="0" smtClean="0">
                <a:latin typeface="Arial" charset="0"/>
                <a:ea typeface="Arial" charset="0"/>
                <a:cs typeface="Arial" charset="0"/>
              </a:rPr>
              <a:t>. </a:t>
            </a:r>
            <a:endParaRPr lang="en-GB" dirty="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Its </a:t>
            </a:r>
            <a:r>
              <a:rPr lang="en-GB" dirty="0">
                <a:latin typeface="Arial" charset="0"/>
                <a:ea typeface="Arial" charset="0"/>
                <a:cs typeface="Arial" charset="0"/>
              </a:rPr>
              <a:t>policy frameworks are robust, yet their implementation is not always similar due to lack of funds and regional differences (Kings Fund, 2022).</a:t>
            </a:r>
          </a:p>
        </p:txBody>
      </p:sp>
      <p:pic>
        <p:nvPicPr>
          <p:cNvPr id="11268" name="Picture 4" descr="appy healthcare worker hugging a senior man at home and support encour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2267" y="487196"/>
            <a:ext cx="4436533" cy="56557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5"/>
          <p:cNvSpPr>
            <a:spLocks noChangeArrowheads="1"/>
          </p:cNvSpPr>
          <p:nvPr/>
        </p:nvSpPr>
        <p:spPr bwMode="auto">
          <a:xfrm>
            <a:off x="7890934" y="1473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3419475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descr="lose up portrait happy sincere middle aged elderly retired family 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0667" y="440265"/>
            <a:ext cx="4510616" cy="59943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a:spLocks noChangeArrowheads="1"/>
          </p:cNvSpPr>
          <p:nvPr/>
        </p:nvSpPr>
        <p:spPr bwMode="auto">
          <a:xfrm>
            <a:off x="8246533" y="1320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6" name="Rectangle 5"/>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
        <p:nvSpPr>
          <p:cNvPr id="5" name="Rectangle 4"/>
          <p:cNvSpPr/>
          <p:nvPr/>
        </p:nvSpPr>
        <p:spPr>
          <a:xfrm>
            <a:off x="491067" y="440265"/>
            <a:ext cx="6096000" cy="5796459"/>
          </a:xfrm>
          <a:prstGeom prst="rect">
            <a:avLst/>
          </a:prstGeom>
        </p:spPr>
        <p:txBody>
          <a:bodyPr>
            <a:spAutoFit/>
          </a:bodyPr>
          <a:lstStyle/>
          <a:p>
            <a:pPr lvl="0">
              <a:lnSpc>
                <a:spcPct val="150000"/>
              </a:lnSpc>
              <a:spcAft>
                <a:spcPts val="800"/>
              </a:spcAft>
              <a:tabLst>
                <a:tab pos="457200" algn="l"/>
              </a:tabLst>
            </a:pPr>
            <a:r>
              <a:rPr lang="en-GB" b="1" dirty="0">
                <a:latin typeface="Arial" charset="0"/>
                <a:ea typeface="Arial" charset="0"/>
                <a:cs typeface="Arial" charset="0"/>
              </a:rPr>
              <a:t>Examples of innovation in elder care:</a:t>
            </a:r>
          </a:p>
          <a:p>
            <a:pPr>
              <a:lnSpc>
                <a:spcPct val="150000"/>
              </a:lnSpc>
              <a:spcAft>
                <a:spcPts val="800"/>
              </a:spcAft>
            </a:pPr>
            <a:r>
              <a:rPr lang="en-GB" b="1" dirty="0">
                <a:latin typeface="Arial" charset="0"/>
                <a:ea typeface="Arial" charset="0"/>
                <a:cs typeface="Arial" charset="0"/>
              </a:rPr>
              <a:t> </a:t>
            </a:r>
            <a:r>
              <a:rPr lang="en-GB" b="1" dirty="0" smtClean="0">
                <a:latin typeface="Arial" charset="0"/>
                <a:ea typeface="Arial" charset="0"/>
                <a:cs typeface="Arial" charset="0"/>
              </a:rPr>
              <a:t>    New </a:t>
            </a:r>
            <a:r>
              <a:rPr lang="en-GB" b="1" dirty="0">
                <a:latin typeface="Arial" charset="0"/>
                <a:ea typeface="Arial" charset="0"/>
                <a:cs typeface="Arial" charset="0"/>
              </a:rPr>
              <a:t>technologies in elder care.</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Alarm and </a:t>
            </a:r>
            <a:r>
              <a:rPr lang="en-GB" dirty="0" err="1">
                <a:latin typeface="Arial" charset="0"/>
                <a:ea typeface="Arial" charset="0"/>
                <a:cs typeface="Arial" charset="0"/>
              </a:rPr>
              <a:t>telecare</a:t>
            </a:r>
            <a:r>
              <a:rPr lang="en-GB" dirty="0">
                <a:latin typeface="Arial" charset="0"/>
                <a:ea typeface="Arial" charset="0"/>
                <a:cs typeface="Arial" charset="0"/>
              </a:rPr>
              <a:t> systems </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Distinct health monitoring.</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Good technology is available to assist individuals with dementia including GPS trackers or reminder applications.</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The merits of intelligent home technologies and service robots.</a:t>
            </a:r>
          </a:p>
          <a:p>
            <a:pPr lvl="0">
              <a:lnSpc>
                <a:spcPct val="150000"/>
              </a:lnSpc>
              <a:spcAft>
                <a:spcPts val="800"/>
              </a:spcAft>
              <a:tabLst>
                <a:tab pos="457200" algn="l"/>
              </a:tabLst>
            </a:pPr>
            <a:r>
              <a:rPr lang="en-GB" dirty="0">
                <a:latin typeface="Arial" charset="0"/>
                <a:ea typeface="Arial" charset="0"/>
                <a:cs typeface="Arial" charset="0"/>
              </a:rPr>
              <a:t>The technology renders individuals </a:t>
            </a:r>
            <a:r>
              <a:rPr lang="en-GB" dirty="0" smtClean="0">
                <a:latin typeface="Arial" charset="0"/>
                <a:ea typeface="Arial" charset="0"/>
                <a:cs typeface="Arial" charset="0"/>
              </a:rPr>
              <a:t>self-reliant. Enables </a:t>
            </a:r>
            <a:r>
              <a:rPr lang="en-GB" dirty="0">
                <a:latin typeface="Arial" charset="0"/>
                <a:ea typeface="Arial" charset="0"/>
                <a:cs typeface="Arial" charset="0"/>
              </a:rPr>
              <a:t>one to respond early and the stress levels of the health and social care services are lower Bounds</a:t>
            </a:r>
            <a:endParaRPr lang="en-GB" dirty="0">
              <a:effectLst/>
              <a:latin typeface="Arial" charset="0"/>
              <a:ea typeface="Arial" charset="0"/>
              <a:cs typeface="Arial" charset="0"/>
            </a:endParaRPr>
          </a:p>
        </p:txBody>
      </p:sp>
    </p:spTree>
    <p:extLst>
      <p:ext uri="{BB962C8B-B14F-4D97-AF65-F5344CB8AC3E}">
        <p14:creationId xmlns:p14="http://schemas.microsoft.com/office/powerpoint/2010/main" val="3770418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5373" y="151013"/>
            <a:ext cx="6096000" cy="5493812"/>
          </a:xfrm>
          <a:prstGeom prst="rect">
            <a:avLst/>
          </a:prstGeom>
        </p:spPr>
        <p:txBody>
          <a:bodyPr>
            <a:spAutoFit/>
          </a:bodyPr>
          <a:lstStyle/>
          <a:p>
            <a:pPr algn="just">
              <a:lnSpc>
                <a:spcPct val="150000"/>
              </a:lnSpc>
            </a:pPr>
            <a:endParaRPr lang="en-GB" dirty="0">
              <a:latin typeface="Arial" charset="0"/>
              <a:ea typeface="Arial" charset="0"/>
              <a:cs typeface="Arial" charset="0"/>
            </a:endParaRPr>
          </a:p>
          <a:p>
            <a:pPr marL="285750" indent="-285750" algn="just">
              <a:lnSpc>
                <a:spcPct val="150000"/>
              </a:lnSpc>
              <a:buFont typeface="Arial" charset="0"/>
              <a:buChar char="•"/>
            </a:pPr>
            <a:r>
              <a:rPr lang="en-GB" dirty="0">
                <a:latin typeface="Arial" charset="0"/>
                <a:ea typeface="Arial" charset="0"/>
                <a:cs typeface="Arial" charset="0"/>
              </a:rPr>
              <a:t>Part of the issues include the fact that people are unable to use digital tools, and they are not aware of how to make good use of </a:t>
            </a:r>
            <a:r>
              <a:rPr lang="en-GB" dirty="0" smtClean="0">
                <a:latin typeface="Arial" charset="0"/>
                <a:ea typeface="Arial" charset="0"/>
                <a:cs typeface="Arial" charset="0"/>
              </a:rPr>
              <a:t>them. Profits </a:t>
            </a:r>
            <a:r>
              <a:rPr lang="en-GB" dirty="0">
                <a:latin typeface="Arial" charset="0"/>
                <a:ea typeface="Arial" charset="0"/>
                <a:cs typeface="Arial" charset="0"/>
              </a:rPr>
              <a:t>with infrastructure and costs</a:t>
            </a:r>
            <a:r>
              <a:rPr lang="en-GB" dirty="0" smtClean="0">
                <a:latin typeface="Arial" charset="0"/>
                <a:ea typeface="Arial" charset="0"/>
                <a:cs typeface="Arial" charset="0"/>
              </a:rPr>
              <a:t>. There </a:t>
            </a:r>
            <a:r>
              <a:rPr lang="en-GB" dirty="0">
                <a:latin typeface="Arial" charset="0"/>
                <a:ea typeface="Arial" charset="0"/>
                <a:cs typeface="Arial" charset="0"/>
              </a:rPr>
              <a:t>are ethical issues associated with surveillance and consent.</a:t>
            </a:r>
          </a:p>
          <a:p>
            <a:pPr algn="just">
              <a:lnSpc>
                <a:spcPct val="150000"/>
              </a:lnSpc>
            </a:pPr>
            <a:endParaRPr lang="en-GB" dirty="0" smtClean="0">
              <a:latin typeface="Arial" charset="0"/>
              <a:ea typeface="Arial" charset="0"/>
              <a:cs typeface="Arial" charset="0"/>
            </a:endParaRPr>
          </a:p>
          <a:p>
            <a:pPr marL="285750" indent="-285750" algn="just">
              <a:lnSpc>
                <a:spcPct val="150000"/>
              </a:lnSpc>
              <a:buFont typeface="Arial" charset="0"/>
              <a:buChar char="•"/>
            </a:pPr>
            <a:r>
              <a:rPr lang="en-GB" dirty="0" smtClean="0">
                <a:latin typeface="Arial" charset="0"/>
                <a:ea typeface="Arial" charset="0"/>
                <a:cs typeface="Arial" charset="0"/>
              </a:rPr>
              <a:t>Technology </a:t>
            </a:r>
            <a:r>
              <a:rPr lang="en-GB" dirty="0">
                <a:latin typeface="Arial" charset="0"/>
                <a:ea typeface="Arial" charset="0"/>
                <a:cs typeface="Arial" charset="0"/>
              </a:rPr>
              <a:t>is incapable of replacing human </a:t>
            </a:r>
            <a:r>
              <a:rPr lang="en-GB" dirty="0" smtClean="0">
                <a:latin typeface="Arial" charset="0"/>
                <a:ea typeface="Arial" charset="0"/>
                <a:cs typeface="Arial" charset="0"/>
              </a:rPr>
              <a:t>care. Innovation </a:t>
            </a:r>
            <a:r>
              <a:rPr lang="en-GB" dirty="0">
                <a:latin typeface="Arial" charset="0"/>
                <a:ea typeface="Arial" charset="0"/>
                <a:cs typeface="Arial" charset="0"/>
              </a:rPr>
              <a:t>in the technical sphere is aligned with the activity and continuity theories; however, it should be implemented with adequate training and support to avoid the further development of inequalities (</a:t>
            </a:r>
            <a:r>
              <a:rPr lang="en-GB" dirty="0" err="1">
                <a:latin typeface="Arial" charset="0"/>
                <a:ea typeface="Arial" charset="0"/>
                <a:cs typeface="Arial" charset="0"/>
              </a:rPr>
              <a:t>Greenhalgh</a:t>
            </a:r>
            <a:r>
              <a:rPr lang="en-GB" dirty="0">
                <a:latin typeface="Arial" charset="0"/>
                <a:ea typeface="Arial" charset="0"/>
                <a:cs typeface="Arial" charset="0"/>
              </a:rPr>
              <a:t> et al., 2015; DHSC, 2022).</a:t>
            </a:r>
          </a:p>
        </p:txBody>
      </p:sp>
      <p:pic>
        <p:nvPicPr>
          <p:cNvPr id="13313" name="Picture 1" descr="appy and funny cool old lady with fashionable clothes portrait on colo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7867" y="151013"/>
            <a:ext cx="5317065" cy="58806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42515" y="6182650"/>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989274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8" y="134627"/>
            <a:ext cx="6453052" cy="5493812"/>
          </a:xfrm>
          <a:prstGeom prst="rect">
            <a:avLst/>
          </a:prstGeom>
        </p:spPr>
        <p:txBody>
          <a:bodyPr wrap="square">
            <a:spAutoFit/>
          </a:bodyPr>
          <a:lstStyle/>
          <a:p>
            <a:pPr algn="ctr">
              <a:lnSpc>
                <a:spcPct val="150000"/>
              </a:lnSpc>
            </a:pPr>
            <a:r>
              <a:rPr lang="en-GB" b="1" dirty="0">
                <a:latin typeface="Arial" charset="0"/>
                <a:ea typeface="Arial" charset="0"/>
                <a:cs typeface="Arial" charset="0"/>
              </a:rPr>
              <a:t>Case Studies and Practice Implementation</a:t>
            </a:r>
            <a:r>
              <a:rPr lang="en-GB" b="1" dirty="0" smtClean="0">
                <a:latin typeface="Arial" charset="0"/>
                <a:ea typeface="Arial" charset="0"/>
                <a:cs typeface="Arial" charset="0"/>
              </a:rPr>
              <a:t>.</a:t>
            </a:r>
            <a:r>
              <a:rPr lang="en-GB" dirty="0" smtClean="0">
                <a:latin typeface="Arial" charset="0"/>
                <a:ea typeface="Arial" charset="0"/>
                <a:cs typeface="Arial" charset="0"/>
              </a:rPr>
              <a:t/>
            </a:r>
            <a:br>
              <a:rPr lang="en-GB" dirty="0" smtClean="0">
                <a:latin typeface="Arial" charset="0"/>
                <a:ea typeface="Arial" charset="0"/>
                <a:cs typeface="Arial" charset="0"/>
              </a:rPr>
            </a:br>
            <a:r>
              <a:rPr lang="en-GB" b="1" dirty="0" smtClean="0">
                <a:latin typeface="Arial" charset="0"/>
                <a:ea typeface="Arial" charset="0"/>
                <a:cs typeface="Arial" charset="0"/>
              </a:rPr>
              <a:t>According </a:t>
            </a:r>
            <a:r>
              <a:rPr lang="en-GB" b="1" dirty="0">
                <a:latin typeface="Arial" charset="0"/>
                <a:ea typeface="Arial" charset="0"/>
                <a:cs typeface="Arial" charset="0"/>
              </a:rPr>
              <a:t>to the words of Age UK and the Social Care Institute of </a:t>
            </a:r>
            <a:r>
              <a:rPr lang="en-GB" b="1" dirty="0" smtClean="0">
                <a:latin typeface="Arial" charset="0"/>
                <a:ea typeface="Arial" charset="0"/>
                <a:cs typeface="Arial" charset="0"/>
              </a:rPr>
              <a:t>Excellence,</a:t>
            </a:r>
          </a:p>
          <a:p>
            <a:pPr algn="just">
              <a:lnSpc>
                <a:spcPct val="150000"/>
              </a:lnSpc>
            </a:pPr>
            <a:r>
              <a:rPr lang="en-GB" dirty="0" smtClean="0">
                <a:latin typeface="Arial" charset="0"/>
                <a:ea typeface="Arial" charset="0"/>
                <a:cs typeface="Arial" charset="0"/>
              </a:rPr>
              <a:t>Community-based </a:t>
            </a:r>
            <a:r>
              <a:rPr lang="en-GB" dirty="0">
                <a:latin typeface="Arial" charset="0"/>
                <a:ea typeface="Arial" charset="0"/>
                <a:cs typeface="Arial" charset="0"/>
              </a:rPr>
              <a:t>services in the UK are quite significant to older individuals, as they allow them to feel less lonely, more independent and better overall due to prevention and person-centred support (Age UK, 2023; SCIE, 2020).</a:t>
            </a:r>
          </a:p>
          <a:p>
            <a:pPr>
              <a:lnSpc>
                <a:spcPct val="150000"/>
              </a:lnSpc>
            </a:pPr>
            <a:r>
              <a:rPr lang="en-GB" b="1" dirty="0">
                <a:latin typeface="Arial" charset="0"/>
                <a:ea typeface="Arial" charset="0"/>
                <a:cs typeface="Arial" charset="0"/>
              </a:rPr>
              <a:t>The UK serves as an example of a </a:t>
            </a:r>
            <a:r>
              <a:rPr lang="en-GB" b="1" dirty="0" smtClean="0">
                <a:latin typeface="Arial" charset="0"/>
                <a:ea typeface="Arial" charset="0"/>
                <a:cs typeface="Arial" charset="0"/>
              </a:rPr>
              <a:t>dementia village.</a:t>
            </a:r>
          </a:p>
          <a:p>
            <a:pPr algn="just">
              <a:lnSpc>
                <a:spcPct val="150000"/>
              </a:lnSpc>
            </a:pPr>
            <a:r>
              <a:rPr lang="en-GB" dirty="0" smtClean="0">
                <a:latin typeface="Arial" charset="0"/>
                <a:ea typeface="Arial" charset="0"/>
                <a:cs typeface="Arial" charset="0"/>
              </a:rPr>
              <a:t>Belong </a:t>
            </a:r>
            <a:r>
              <a:rPr lang="en-GB" dirty="0">
                <a:latin typeface="Arial" charset="0"/>
                <a:ea typeface="Arial" charset="0"/>
                <a:cs typeface="Arial" charset="0"/>
              </a:rPr>
              <a:t>Villages is a UK dementia village that integrates small houses and common facilities to enable residents with dementia to remain independent, feel respected and engage with others. It coincides with the principles of person-centred care (Brownie and </a:t>
            </a:r>
            <a:r>
              <a:rPr lang="en-GB" dirty="0" err="1">
                <a:latin typeface="Arial" charset="0"/>
                <a:ea typeface="Arial" charset="0"/>
                <a:cs typeface="Arial" charset="0"/>
              </a:rPr>
              <a:t>Nancarrow</a:t>
            </a:r>
            <a:r>
              <a:rPr lang="en-GB" dirty="0">
                <a:latin typeface="Arial" charset="0"/>
                <a:ea typeface="Arial" charset="0"/>
                <a:cs typeface="Arial" charset="0"/>
              </a:rPr>
              <a:t>, 2013; Belong, 2023).</a:t>
            </a:r>
          </a:p>
        </p:txBody>
      </p:sp>
      <p:pic>
        <p:nvPicPr>
          <p:cNvPr id="14337" name="Picture 1" descr="arge group of fit and active people doing exercise in nature, stretching. 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304801"/>
            <a:ext cx="5080000" cy="60621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9706638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4949" y="0"/>
            <a:ext cx="8236720" cy="7017306"/>
          </a:xfrm>
          <a:prstGeom prst="rect">
            <a:avLst/>
          </a:prstGeom>
        </p:spPr>
        <p:txBody>
          <a:bodyPr wrap="square">
            <a:spAutoFit/>
          </a:bodyPr>
          <a:lstStyle/>
          <a:p>
            <a:r>
              <a:rPr lang="en-GB" b="1" dirty="0">
                <a:latin typeface="Arial" charset="0"/>
                <a:ea typeface="Arial" charset="0"/>
                <a:cs typeface="Arial" charset="0"/>
              </a:rPr>
              <a:t>Suggestions for Making Things </a:t>
            </a:r>
            <a:r>
              <a:rPr lang="en-GB" b="1" dirty="0" smtClean="0">
                <a:latin typeface="Arial" charset="0"/>
                <a:ea typeface="Arial" charset="0"/>
                <a:cs typeface="Arial" charset="0"/>
              </a:rPr>
              <a:t>Better</a:t>
            </a:r>
          </a:p>
          <a:p>
            <a:pPr marL="342900" indent="-342900" algn="just">
              <a:lnSpc>
                <a:spcPct val="150000"/>
              </a:lnSpc>
              <a:buAutoNum type="arabicPeriod"/>
            </a:pPr>
            <a:r>
              <a:rPr lang="en-GB" dirty="0" smtClean="0">
                <a:latin typeface="Arial" charset="0"/>
                <a:ea typeface="Arial" charset="0"/>
                <a:cs typeface="Arial" charset="0"/>
              </a:rPr>
              <a:t>More </a:t>
            </a:r>
            <a:r>
              <a:rPr lang="en-GB" dirty="0">
                <a:latin typeface="Arial" charset="0"/>
                <a:ea typeface="Arial" charset="0"/>
                <a:cs typeface="Arial" charset="0"/>
              </a:rPr>
              <a:t>money put into training workers·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This </a:t>
            </a:r>
            <a:r>
              <a:rPr lang="en-GB" dirty="0">
                <a:latin typeface="Arial" charset="0"/>
                <a:ea typeface="Arial" charset="0"/>
                <a:cs typeface="Arial" charset="0"/>
              </a:rPr>
              <a:t>increases the quality of care and helps retain staff for a longer period</a:t>
            </a:r>
            <a:r>
              <a:rPr lang="en-GB" dirty="0" smtClean="0">
                <a:latin typeface="Arial" charset="0"/>
                <a:ea typeface="Arial" charset="0"/>
                <a:cs typeface="Arial" charset="0"/>
              </a:rPr>
              <a:t>.</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not enough </a:t>
            </a:r>
            <a:r>
              <a:rPr lang="en-GB" dirty="0" smtClean="0">
                <a:latin typeface="Arial" charset="0"/>
                <a:ea typeface="Arial" charset="0"/>
                <a:cs typeface="Arial" charset="0"/>
              </a:rPr>
              <a:t>money </a:t>
            </a:r>
          </a:p>
          <a:p>
            <a:pPr algn="just">
              <a:lnSpc>
                <a:spcPct val="150000"/>
              </a:lnSpc>
            </a:pPr>
            <a:r>
              <a:rPr lang="en-GB" dirty="0" smtClean="0">
                <a:latin typeface="Arial" charset="0"/>
                <a:ea typeface="Arial" charset="0"/>
                <a:cs typeface="Arial" charset="0"/>
              </a:rPr>
              <a:t>    Solution</a:t>
            </a:r>
            <a:r>
              <a:rPr lang="en-GB" dirty="0">
                <a:latin typeface="Arial" charset="0"/>
                <a:ea typeface="Arial" charset="0"/>
                <a:cs typeface="Arial" charset="0"/>
              </a:rPr>
              <a:t>: set aside money for social care (Skills for Care, </a:t>
            </a:r>
            <a:r>
              <a:rPr lang="en-GB" dirty="0" smtClean="0">
                <a:latin typeface="Arial" charset="0"/>
                <a:ea typeface="Arial" charset="0"/>
                <a:cs typeface="Arial" charset="0"/>
              </a:rPr>
              <a:t>2023)</a:t>
            </a:r>
          </a:p>
          <a:p>
            <a:pPr algn="just">
              <a:lnSpc>
                <a:spcPct val="150000"/>
              </a:lnSpc>
            </a:pPr>
            <a:r>
              <a:rPr lang="en-GB" dirty="0" smtClean="0">
                <a:latin typeface="Arial" charset="0"/>
                <a:ea typeface="Arial" charset="0"/>
                <a:cs typeface="Arial" charset="0"/>
              </a:rPr>
              <a:t>2. More </a:t>
            </a:r>
            <a:r>
              <a:rPr lang="en-GB" dirty="0">
                <a:latin typeface="Arial" charset="0"/>
                <a:ea typeface="Arial" charset="0"/>
                <a:cs typeface="Arial" charset="0"/>
              </a:rPr>
              <a:t>community and preventative services·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Cuts </a:t>
            </a:r>
            <a:r>
              <a:rPr lang="en-GB" dirty="0">
                <a:latin typeface="Arial" charset="0"/>
                <a:ea typeface="Arial" charset="0"/>
                <a:cs typeface="Arial" charset="0"/>
              </a:rPr>
              <a:t>down on </a:t>
            </a:r>
            <a:r>
              <a:rPr lang="en-GB" dirty="0" smtClean="0">
                <a:latin typeface="Arial" charset="0"/>
                <a:ea typeface="Arial" charset="0"/>
                <a:cs typeface="Arial" charset="0"/>
              </a:rPr>
              <a:t> long-term demand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commissioning that isn't all in one </a:t>
            </a:r>
            <a:r>
              <a:rPr lang="en-GB" dirty="0" smtClean="0">
                <a:latin typeface="Arial" charset="0"/>
                <a:ea typeface="Arial" charset="0"/>
                <a:cs typeface="Arial" charset="0"/>
              </a:rPr>
              <a:t>place </a:t>
            </a:r>
          </a:p>
          <a:p>
            <a:pPr algn="just">
              <a:lnSpc>
                <a:spcPct val="150000"/>
              </a:lnSpc>
            </a:pPr>
            <a:r>
              <a:rPr lang="en-GB" dirty="0" smtClean="0">
                <a:latin typeface="Arial" charset="0"/>
                <a:ea typeface="Arial" charset="0"/>
                <a:cs typeface="Arial" charset="0"/>
              </a:rPr>
              <a:t>     Solution: integrated </a:t>
            </a:r>
            <a:r>
              <a:rPr lang="en-GB" dirty="0">
                <a:latin typeface="Arial" charset="0"/>
                <a:ea typeface="Arial" charset="0"/>
                <a:cs typeface="Arial" charset="0"/>
              </a:rPr>
              <a:t>care systems (NHS England, </a:t>
            </a:r>
            <a:r>
              <a:rPr lang="en-GB" dirty="0" smtClean="0">
                <a:latin typeface="Arial" charset="0"/>
                <a:ea typeface="Arial" charset="0"/>
                <a:cs typeface="Arial" charset="0"/>
              </a:rPr>
              <a:t>2019)</a:t>
            </a:r>
          </a:p>
          <a:p>
            <a:pPr algn="just">
              <a:lnSpc>
                <a:spcPct val="150000"/>
              </a:lnSpc>
            </a:pPr>
            <a:r>
              <a:rPr lang="en-GB" dirty="0" smtClean="0">
                <a:latin typeface="Arial" charset="0"/>
                <a:ea typeface="Arial" charset="0"/>
                <a:cs typeface="Arial" charset="0"/>
              </a:rPr>
              <a:t>3. Plans </a:t>
            </a:r>
            <a:r>
              <a:rPr lang="en-GB" dirty="0">
                <a:latin typeface="Arial" charset="0"/>
                <a:ea typeface="Arial" charset="0"/>
                <a:cs typeface="Arial" charset="0"/>
              </a:rPr>
              <a:t>for digital </a:t>
            </a:r>
            <a:r>
              <a:rPr lang="en-GB" dirty="0" smtClean="0">
                <a:latin typeface="Arial" charset="0"/>
                <a:ea typeface="Arial" charset="0"/>
                <a:cs typeface="Arial" charset="0"/>
              </a:rPr>
              <a:t>inclusion.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Getting </a:t>
            </a:r>
            <a:r>
              <a:rPr lang="en-GB" dirty="0">
                <a:latin typeface="Arial" charset="0"/>
                <a:ea typeface="Arial" charset="0"/>
                <a:cs typeface="Arial" charset="0"/>
              </a:rPr>
              <a:t>training and access to </a:t>
            </a:r>
            <a:r>
              <a:rPr lang="en-GB" dirty="0" smtClean="0">
                <a:latin typeface="Arial" charset="0"/>
                <a:ea typeface="Arial" charset="0"/>
                <a:cs typeface="Arial" charset="0"/>
              </a:rPr>
              <a:t>technology</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cost and </a:t>
            </a:r>
            <a:r>
              <a:rPr lang="en-GB" dirty="0" smtClean="0">
                <a:latin typeface="Arial" charset="0"/>
                <a:ea typeface="Arial" charset="0"/>
                <a:cs typeface="Arial" charset="0"/>
              </a:rPr>
              <a:t>resistance</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Solution</a:t>
            </a:r>
            <a:r>
              <a:rPr lang="en-GB" dirty="0">
                <a:latin typeface="Arial" charset="0"/>
                <a:ea typeface="Arial" charset="0"/>
                <a:cs typeface="Arial" charset="0"/>
              </a:rPr>
              <a:t>: working with the </a:t>
            </a:r>
            <a:r>
              <a:rPr lang="en-GB" dirty="0" smtClean="0">
                <a:latin typeface="Arial" charset="0"/>
                <a:ea typeface="Arial" charset="0"/>
                <a:cs typeface="Arial" charset="0"/>
              </a:rPr>
              <a:t>voluntary </a:t>
            </a:r>
            <a:r>
              <a:rPr lang="en-GB" dirty="0">
                <a:latin typeface="Arial" charset="0"/>
                <a:ea typeface="Arial" charset="0"/>
                <a:cs typeface="Arial" charset="0"/>
              </a:rPr>
              <a:t>sector (DHSC, </a:t>
            </a:r>
            <a:r>
              <a:rPr lang="en-GB" dirty="0" smtClean="0">
                <a:latin typeface="Arial" charset="0"/>
                <a:ea typeface="Arial" charset="0"/>
                <a:cs typeface="Arial" charset="0"/>
              </a:rPr>
              <a:t>2022)</a:t>
            </a:r>
          </a:p>
          <a:p>
            <a:pPr algn="just">
              <a:lnSpc>
                <a:spcPct val="150000"/>
              </a:lnSpc>
            </a:pPr>
            <a:r>
              <a:rPr lang="en-GB" dirty="0" smtClean="0">
                <a:latin typeface="Arial" charset="0"/>
                <a:ea typeface="Arial" charset="0"/>
                <a:cs typeface="Arial" charset="0"/>
              </a:rPr>
              <a:t>4. Policy </a:t>
            </a:r>
            <a:r>
              <a:rPr lang="en-GB" dirty="0">
                <a:latin typeface="Arial" charset="0"/>
                <a:ea typeface="Arial" charset="0"/>
                <a:cs typeface="Arial" charset="0"/>
              </a:rPr>
              <a:t>Changes for Long-Term </a:t>
            </a:r>
            <a:r>
              <a:rPr lang="en-GB" dirty="0" smtClean="0">
                <a:latin typeface="Arial" charset="0"/>
                <a:ea typeface="Arial" charset="0"/>
                <a:cs typeface="Arial" charset="0"/>
              </a:rPr>
              <a:t>Funding</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Model </a:t>
            </a:r>
            <a:r>
              <a:rPr lang="en-GB" dirty="0">
                <a:latin typeface="Arial" charset="0"/>
                <a:ea typeface="Arial" charset="0"/>
                <a:cs typeface="Arial" charset="0"/>
              </a:rPr>
              <a:t>for long-term finance of social </a:t>
            </a:r>
            <a:r>
              <a:rPr lang="en-GB" dirty="0" smtClean="0">
                <a:latin typeface="Arial" charset="0"/>
                <a:ea typeface="Arial" charset="0"/>
                <a:cs typeface="Arial" charset="0"/>
              </a:rPr>
              <a:t>care</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Problem</a:t>
            </a:r>
            <a:r>
              <a:rPr lang="en-GB" dirty="0">
                <a:latin typeface="Arial" charset="0"/>
                <a:ea typeface="Arial" charset="0"/>
                <a:cs typeface="Arial" charset="0"/>
              </a:rPr>
              <a:t>: political </a:t>
            </a:r>
            <a:r>
              <a:rPr lang="en-GB" dirty="0" smtClean="0">
                <a:latin typeface="Arial" charset="0"/>
                <a:ea typeface="Arial" charset="0"/>
                <a:cs typeface="Arial" charset="0"/>
              </a:rPr>
              <a:t>issues</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Solution</a:t>
            </a:r>
            <a:r>
              <a:rPr lang="en-GB" dirty="0">
                <a:latin typeface="Arial" charset="0"/>
                <a:ea typeface="Arial" charset="0"/>
                <a:cs typeface="Arial" charset="0"/>
              </a:rPr>
              <a:t>: working together across party lines (Kings Fund, 2022)</a:t>
            </a:r>
          </a:p>
        </p:txBody>
      </p:sp>
      <p:pic>
        <p:nvPicPr>
          <p:cNvPr id="15361" name="Picture 1" descr="ortrait of an old woman and a little girl, grandmother hugs her granddaughter, 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1669" y="474133"/>
            <a:ext cx="3520198" cy="57742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7670800" y="2387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709754" y="6263521"/>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3789707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461" y="178256"/>
            <a:ext cx="6096000" cy="4662815"/>
          </a:xfrm>
          <a:prstGeom prst="rect">
            <a:avLst/>
          </a:prstGeom>
        </p:spPr>
        <p:txBody>
          <a:bodyPr>
            <a:spAutoFit/>
          </a:bodyPr>
          <a:lstStyle/>
          <a:p>
            <a:pPr algn="just">
              <a:lnSpc>
                <a:spcPct val="150000"/>
              </a:lnSpc>
            </a:pPr>
            <a:r>
              <a:rPr lang="en-GB" b="1" dirty="0" smtClean="0">
                <a:latin typeface="Arial" charset="0"/>
                <a:ea typeface="Arial" charset="0"/>
                <a:cs typeface="Arial" charset="0"/>
              </a:rPr>
              <a:t>conclusion</a:t>
            </a:r>
          </a:p>
          <a:p>
            <a:pPr algn="just">
              <a:lnSpc>
                <a:spcPct val="150000"/>
              </a:lnSpc>
            </a:pPr>
            <a:r>
              <a:rPr lang="en-GB" dirty="0" smtClean="0">
                <a:latin typeface="Arial" charset="0"/>
                <a:ea typeface="Arial" charset="0"/>
                <a:cs typeface="Arial" charset="0"/>
              </a:rPr>
              <a:t>There </a:t>
            </a:r>
            <a:r>
              <a:rPr lang="en-GB" dirty="0">
                <a:latin typeface="Arial" charset="0"/>
                <a:ea typeface="Arial" charset="0"/>
                <a:cs typeface="Arial" charset="0"/>
              </a:rPr>
              <a:t>are numerous needs among older adults concerning care and support. Biological, psychological, and social variables influence these needs. The support requires the combination of ageing theories, sound policy frameworks, good care, and appropriate application of technology (Lloyd et al., 2014; WHO, 2022).The UK legislations promote wellbeing and customisation; however, issues such as lack of money, lack of labour, and unjust treatment make it difficult to achieve good outcomes. </a:t>
            </a:r>
          </a:p>
        </p:txBody>
      </p:sp>
      <p:pic>
        <p:nvPicPr>
          <p:cNvPr id="16385" name="Picture 1" descr="enior citizens sitting at a table in a nursing home, some drinking coffee and oth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1861" y="541866"/>
            <a:ext cx="5400006" cy="56726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6419461" y="257386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Tree>
    <p:extLst>
      <p:ext uri="{BB962C8B-B14F-4D97-AF65-F5344CB8AC3E}">
        <p14:creationId xmlns:p14="http://schemas.microsoft.com/office/powerpoint/2010/main" val="292476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descr="sychotherapy for seniors. Positive senior people having group therapy with psy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0934" y="457200"/>
            <a:ext cx="5003800" cy="57742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6129867" y="2286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
        <p:nvSpPr>
          <p:cNvPr id="6" name="Rectangle 5"/>
          <p:cNvSpPr/>
          <p:nvPr/>
        </p:nvSpPr>
        <p:spPr>
          <a:xfrm>
            <a:off x="279401" y="1759887"/>
            <a:ext cx="6096000" cy="2169825"/>
          </a:xfrm>
          <a:prstGeom prst="rect">
            <a:avLst/>
          </a:prstGeom>
        </p:spPr>
        <p:txBody>
          <a:bodyPr>
            <a:spAutoFit/>
          </a:bodyPr>
          <a:lstStyle/>
          <a:p>
            <a:pPr algn="just">
              <a:lnSpc>
                <a:spcPct val="150000"/>
              </a:lnSpc>
            </a:pPr>
            <a:r>
              <a:rPr lang="en-GB">
                <a:latin typeface="Arial" charset="0"/>
                <a:ea typeface="Arial" charset="0"/>
                <a:cs typeface="Arial" charset="0"/>
              </a:rPr>
              <a:t>A coordinated approach comprising theory, policy, and innovation is required to enhance the quality of life of older people, as well as to empower them and make them feel dignified and independent (HM Government, 2014; Kings Fund, 2022).</a:t>
            </a:r>
            <a:endParaRPr lang="en-GB" dirty="0">
              <a:latin typeface="Arial" charset="0"/>
              <a:ea typeface="Arial" charset="0"/>
              <a:cs typeface="Arial" charset="0"/>
            </a:endParaRPr>
          </a:p>
        </p:txBody>
      </p:sp>
    </p:spTree>
    <p:extLst>
      <p:ext uri="{BB962C8B-B14F-4D97-AF65-F5344CB8AC3E}">
        <p14:creationId xmlns:p14="http://schemas.microsoft.com/office/powerpoint/2010/main" val="14242848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77" y="-169333"/>
            <a:ext cx="10829924" cy="6909584"/>
          </a:xfrm>
          <a:prstGeom prst="rect">
            <a:avLst/>
          </a:prstGeom>
        </p:spPr>
        <p:txBody>
          <a:bodyPr wrap="square">
            <a:spAutoFit/>
          </a:bodyPr>
          <a:lstStyle/>
          <a:p>
            <a:endParaRPr lang="en-GB" dirty="0" smtClean="0">
              <a:effectLst/>
              <a:latin typeface="Times New Roman" charset="0"/>
              <a:ea typeface="Calibri" charset="0"/>
            </a:endParaRPr>
          </a:p>
          <a:p>
            <a:r>
              <a:rPr lang="en-GB" sz="2000" b="1" dirty="0" smtClean="0">
                <a:latin typeface="Arial" charset="0"/>
                <a:ea typeface="Arial" charset="0"/>
                <a:cs typeface="Arial" charset="0"/>
              </a:rPr>
              <a:t>Reference</a:t>
            </a:r>
            <a:r>
              <a:rPr lang="en-GB" dirty="0" smtClean="0">
                <a:latin typeface="Times New Roman" charset="0"/>
                <a:ea typeface="Calibri" charset="0"/>
              </a:rPr>
              <a:t> </a:t>
            </a:r>
          </a:p>
          <a:p>
            <a:endParaRPr lang="en-GB" dirty="0">
              <a:latin typeface="Times New Roman" charset="0"/>
              <a:ea typeface="Calibri" charset="0"/>
            </a:endParaRPr>
          </a:p>
          <a:p>
            <a:pPr>
              <a:lnSpc>
                <a:spcPct val="150000"/>
              </a:lnSpc>
            </a:pPr>
            <a:r>
              <a:rPr lang="en-GB" dirty="0"/>
              <a:t>Age UK (2023) </a:t>
            </a:r>
            <a:r>
              <a:rPr lang="en-GB" i="1" dirty="0"/>
              <a:t>Later life in the United Kingdom</a:t>
            </a:r>
            <a:r>
              <a:rPr lang="en-GB" dirty="0"/>
              <a:t>. London: Age UK</a:t>
            </a:r>
            <a:r>
              <a:rPr lang="en-GB" dirty="0" smtClean="0"/>
              <a:t>.</a:t>
            </a:r>
          </a:p>
          <a:p>
            <a:pPr>
              <a:lnSpc>
                <a:spcPct val="150000"/>
              </a:lnSpc>
            </a:pPr>
            <a:endParaRPr lang="en-GB" dirty="0"/>
          </a:p>
          <a:p>
            <a:pPr>
              <a:lnSpc>
                <a:spcPct val="150000"/>
              </a:lnSpc>
            </a:pPr>
            <a:r>
              <a:rPr lang="en-GB" dirty="0" err="1"/>
              <a:t>Atchley</a:t>
            </a:r>
            <a:r>
              <a:rPr lang="en-GB" dirty="0"/>
              <a:t>, R.C. (1989) ‘A continuity theory of normal aging’, </a:t>
            </a:r>
            <a:r>
              <a:rPr lang="en-GB" i="1" dirty="0"/>
              <a:t>The Gerontologist</a:t>
            </a:r>
            <a:r>
              <a:rPr lang="en-GB" dirty="0"/>
              <a:t>, 29(2), pp. 183–190</a:t>
            </a:r>
            <a:r>
              <a:rPr lang="en-GB" dirty="0" smtClean="0"/>
              <a:t>.</a:t>
            </a:r>
          </a:p>
          <a:p>
            <a:pPr>
              <a:lnSpc>
                <a:spcPct val="150000"/>
              </a:lnSpc>
            </a:pPr>
            <a:endParaRPr lang="en-GB" dirty="0" smtClean="0"/>
          </a:p>
          <a:p>
            <a:r>
              <a:rPr lang="en-GB" dirty="0"/>
              <a:t>Belong (2023) </a:t>
            </a:r>
            <a:r>
              <a:rPr lang="en-GB" i="1" dirty="0"/>
              <a:t>Dementia care villages in the UK</a:t>
            </a:r>
            <a:r>
              <a:rPr lang="en-GB" dirty="0"/>
              <a:t>. Available at: </a:t>
            </a:r>
            <a:r>
              <a:rPr lang="en-GB" dirty="0">
                <a:hlinkClick r:id="rId2"/>
              </a:rPr>
              <a:t>https://www.belong.org.uk</a:t>
            </a:r>
            <a:r>
              <a:rPr lang="en-GB" dirty="0"/>
              <a:t> (Accessed: 26 February 2026).</a:t>
            </a:r>
          </a:p>
          <a:p>
            <a:endParaRPr lang="en-GB" dirty="0"/>
          </a:p>
          <a:p>
            <a:r>
              <a:rPr lang="en-GB" dirty="0"/>
              <a:t>Brownie, S. and </a:t>
            </a:r>
            <a:r>
              <a:rPr lang="en-GB" dirty="0" err="1"/>
              <a:t>Nancarrow</a:t>
            </a:r>
            <a:r>
              <a:rPr lang="en-GB" dirty="0"/>
              <a:t>, S. (2013) ‘Effects of person-centred care on residents’, </a:t>
            </a:r>
            <a:r>
              <a:rPr lang="en-GB" i="1" dirty="0"/>
              <a:t>Clinical Interventions in Aging</a:t>
            </a:r>
            <a:r>
              <a:rPr lang="en-GB" dirty="0"/>
              <a:t>, </a:t>
            </a:r>
            <a:r>
              <a:rPr lang="en-GB" i="1" dirty="0"/>
              <a:t>8</a:t>
            </a:r>
            <a:r>
              <a:rPr lang="en-GB" dirty="0"/>
              <a:t>, pp. 1–10</a:t>
            </a:r>
            <a:r>
              <a:rPr lang="en-GB" dirty="0" smtClean="0"/>
              <a:t>.</a:t>
            </a:r>
          </a:p>
          <a:p>
            <a:endParaRPr lang="en-GB" dirty="0"/>
          </a:p>
          <a:p>
            <a:pPr>
              <a:lnSpc>
                <a:spcPct val="150000"/>
              </a:lnSpc>
            </a:pPr>
            <a:r>
              <a:rPr lang="en-GB" dirty="0" smtClean="0"/>
              <a:t>Care </a:t>
            </a:r>
            <a:r>
              <a:rPr lang="en-GB" dirty="0"/>
              <a:t>Quality Commission (2022) </a:t>
            </a:r>
            <a:r>
              <a:rPr lang="en-GB" i="1" dirty="0"/>
              <a:t>The state of health care and adult social care in England</a:t>
            </a:r>
            <a:r>
              <a:rPr lang="en-GB" dirty="0"/>
              <a:t>. London: CQC</a:t>
            </a:r>
            <a:r>
              <a:rPr lang="en-GB" dirty="0" smtClean="0"/>
              <a:t>.</a:t>
            </a:r>
          </a:p>
          <a:p>
            <a:pPr>
              <a:lnSpc>
                <a:spcPct val="150000"/>
              </a:lnSpc>
            </a:pPr>
            <a:endParaRPr lang="en-GB" dirty="0"/>
          </a:p>
          <a:p>
            <a:pPr>
              <a:lnSpc>
                <a:spcPct val="150000"/>
              </a:lnSpc>
            </a:pPr>
            <a:r>
              <a:rPr lang="en-GB" dirty="0"/>
              <a:t>Care Quality Commission (2023) </a:t>
            </a:r>
            <a:r>
              <a:rPr lang="en-GB" i="1" dirty="0"/>
              <a:t>Adult social care update</a:t>
            </a:r>
            <a:r>
              <a:rPr lang="en-GB" dirty="0"/>
              <a:t>. London: CQC</a:t>
            </a:r>
            <a:r>
              <a:rPr lang="en-GB" dirty="0" smtClean="0"/>
              <a:t>.</a:t>
            </a:r>
          </a:p>
          <a:p>
            <a:pPr>
              <a:lnSpc>
                <a:spcPct val="150000"/>
              </a:lnSpc>
            </a:pPr>
            <a:endParaRPr lang="en-GB" dirty="0"/>
          </a:p>
          <a:p>
            <a:pPr>
              <a:lnSpc>
                <a:spcPct val="150000"/>
              </a:lnSpc>
            </a:pPr>
            <a:r>
              <a:rPr lang="en-GB" dirty="0"/>
              <a:t>Cumming, E. and Henry, W. (1961) </a:t>
            </a:r>
            <a:r>
              <a:rPr lang="en-GB" i="1" dirty="0"/>
              <a:t>Growing Old</a:t>
            </a:r>
            <a:r>
              <a:rPr lang="en-GB" dirty="0"/>
              <a:t>. New York: Basic Books.</a:t>
            </a:r>
          </a:p>
          <a:p>
            <a:endParaRPr lang="en-GB" dirty="0" smtClean="0">
              <a:effectLst/>
              <a:latin typeface="Times New Roman" charset="0"/>
              <a:ea typeface="Calibri" charset="0"/>
            </a:endParaRPr>
          </a:p>
          <a:p>
            <a:endParaRPr lang="en-GB" dirty="0">
              <a:effectLst/>
              <a:latin typeface="Calibri" charset="0"/>
              <a:ea typeface="Calibri" charset="0"/>
              <a:cs typeface="Times New Roman" charset="0"/>
            </a:endParaRPr>
          </a:p>
        </p:txBody>
      </p:sp>
    </p:spTree>
    <p:extLst>
      <p:ext uri="{BB962C8B-B14F-4D97-AF65-F5344CB8AC3E}">
        <p14:creationId xmlns:p14="http://schemas.microsoft.com/office/powerpoint/2010/main" val="57723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49705" y="1166843"/>
            <a:ext cx="10983495" cy="5078313"/>
          </a:xfrm>
          <a:prstGeom prst="rect">
            <a:avLst/>
          </a:prstGeom>
        </p:spPr>
        <p:txBody>
          <a:bodyPr wrap="square">
            <a:spAutoFit/>
          </a:bodyPr>
          <a:lstStyle/>
          <a:p>
            <a:pPr>
              <a:spcAft>
                <a:spcPts val="0"/>
              </a:spcAft>
            </a:pPr>
            <a:r>
              <a:rPr lang="en-GB" dirty="0">
                <a:latin typeface="Times New Roman" charset="0"/>
                <a:ea typeface="Times New Roman" charset="0"/>
                <a:cs typeface="Times New Roman" charset="0"/>
              </a:rPr>
              <a:t>Department of Health and Social Care (2021) </a:t>
            </a:r>
            <a:r>
              <a:rPr lang="en-GB" i="1" dirty="0">
                <a:latin typeface="Times New Roman" charset="0"/>
                <a:ea typeface="Times New Roman" charset="0"/>
                <a:cs typeface="Times New Roman" charset="0"/>
              </a:rPr>
              <a:t>Integration and innovation</a:t>
            </a:r>
            <a:r>
              <a:rPr lang="en-GB" dirty="0">
                <a:latin typeface="Times New Roman" charset="0"/>
                <a:ea typeface="Times New Roman" charset="0"/>
                <a:cs typeface="Times New Roman" charset="0"/>
              </a:rPr>
              <a:t>. London: DHSC</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Department of Health and Social Care (2022) </a:t>
            </a:r>
            <a:r>
              <a:rPr lang="en-GB" i="1" dirty="0">
                <a:latin typeface="Times New Roman" charset="0"/>
                <a:ea typeface="Times New Roman" charset="0"/>
                <a:cs typeface="Times New Roman" charset="0"/>
              </a:rPr>
              <a:t>People at the heart of care</a:t>
            </a:r>
            <a:r>
              <a:rPr lang="en-GB" dirty="0">
                <a:latin typeface="Times New Roman" charset="0"/>
                <a:ea typeface="Times New Roman" charset="0"/>
                <a:cs typeface="Times New Roman" charset="0"/>
              </a:rPr>
              <a:t>. London: DHSC</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Elder, G.H. (1998) ‘The life course as developmental theory’, </a:t>
            </a:r>
            <a:r>
              <a:rPr lang="en-GB" i="1" dirty="0">
                <a:latin typeface="Times New Roman" charset="0"/>
                <a:ea typeface="Times New Roman" charset="0"/>
                <a:cs typeface="Times New Roman" charset="0"/>
              </a:rPr>
              <a:t>Child Development</a:t>
            </a:r>
            <a:r>
              <a:rPr lang="en-GB" dirty="0">
                <a:latin typeface="Times New Roman" charset="0"/>
                <a:ea typeface="Times New Roman" charset="0"/>
                <a:cs typeface="Times New Roman" charset="0"/>
              </a:rPr>
              <a:t>, 69(1), pp. 1–12</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err="1">
                <a:latin typeface="Times New Roman" charset="0"/>
                <a:ea typeface="Times New Roman" charset="0"/>
                <a:cs typeface="Times New Roman" charset="0"/>
              </a:rPr>
              <a:t>Greenhalgh</a:t>
            </a:r>
            <a:r>
              <a:rPr lang="en-GB" dirty="0">
                <a:latin typeface="Times New Roman" charset="0"/>
                <a:ea typeface="Times New Roman" charset="0"/>
                <a:cs typeface="Times New Roman" charset="0"/>
              </a:rPr>
              <a:t>, T. et al. (2015) ‘Beyond adoption: technology in healthcare’, </a:t>
            </a:r>
            <a:r>
              <a:rPr lang="en-GB" i="1" dirty="0">
                <a:latin typeface="Times New Roman" charset="0"/>
                <a:ea typeface="Times New Roman" charset="0"/>
                <a:cs typeface="Times New Roman" charset="0"/>
              </a:rPr>
              <a:t>Journal of Medical Internet Research</a:t>
            </a:r>
            <a:r>
              <a:rPr lang="en-GB" dirty="0">
                <a:latin typeface="Times New Roman" charset="0"/>
                <a:ea typeface="Times New Roman" charset="0"/>
                <a:cs typeface="Times New Roman" charset="0"/>
              </a:rPr>
              <a:t>, 17(2</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err="1">
                <a:latin typeface="Times New Roman" charset="0"/>
                <a:ea typeface="Times New Roman" charset="0"/>
                <a:cs typeface="Times New Roman" charset="0"/>
              </a:rPr>
              <a:t>Havighurst</a:t>
            </a:r>
            <a:r>
              <a:rPr lang="en-GB" dirty="0">
                <a:latin typeface="Times New Roman" charset="0"/>
                <a:ea typeface="Times New Roman" charset="0"/>
                <a:cs typeface="Times New Roman" charset="0"/>
              </a:rPr>
              <a:t>, R.J. (1963) ‘Successful aging’, </a:t>
            </a:r>
            <a:r>
              <a:rPr lang="en-GB" i="1" dirty="0">
                <a:latin typeface="Times New Roman" charset="0"/>
                <a:ea typeface="Times New Roman" charset="0"/>
                <a:cs typeface="Times New Roman" charset="0"/>
              </a:rPr>
              <a:t>The Gerontologist</a:t>
            </a:r>
            <a:r>
              <a:rPr lang="en-GB" dirty="0">
                <a:latin typeface="Times New Roman" charset="0"/>
                <a:ea typeface="Times New Roman" charset="0"/>
                <a:cs typeface="Times New Roman" charset="0"/>
              </a:rPr>
              <a:t>, 1(1), pp. 8–13</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HM Government (2010) </a:t>
            </a:r>
            <a:r>
              <a:rPr lang="en-GB" i="1" dirty="0">
                <a:latin typeface="Times New Roman" charset="0"/>
                <a:ea typeface="Times New Roman" charset="0"/>
                <a:cs typeface="Times New Roman" charset="0"/>
              </a:rPr>
              <a:t>Equality Act 2010</a:t>
            </a:r>
            <a:r>
              <a:rPr lang="en-GB" dirty="0">
                <a:latin typeface="Times New Roman" charset="0"/>
                <a:ea typeface="Times New Roman" charset="0"/>
                <a:cs typeface="Times New Roman" charset="0"/>
              </a:rPr>
              <a:t>. London: HMSO</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HM Government (2014) </a:t>
            </a:r>
            <a:r>
              <a:rPr lang="en-GB" i="1" dirty="0">
                <a:latin typeface="Times New Roman" charset="0"/>
                <a:ea typeface="Times New Roman" charset="0"/>
                <a:cs typeface="Times New Roman" charset="0"/>
              </a:rPr>
              <a:t>Care Act 2014</a:t>
            </a:r>
            <a:r>
              <a:rPr lang="en-GB" dirty="0">
                <a:latin typeface="Times New Roman" charset="0"/>
                <a:ea typeface="Times New Roman" charset="0"/>
                <a:cs typeface="Times New Roman" charset="0"/>
              </a:rPr>
              <a:t>. London: HMSO</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Kings Fund (2022) </a:t>
            </a:r>
            <a:r>
              <a:rPr lang="en-GB" i="1" dirty="0">
                <a:latin typeface="Times New Roman" charset="0"/>
                <a:ea typeface="Times New Roman" charset="0"/>
                <a:cs typeface="Times New Roman" charset="0"/>
              </a:rPr>
              <a:t>Social care funding explained</a:t>
            </a:r>
            <a:r>
              <a:rPr lang="en-GB" dirty="0">
                <a:latin typeface="Times New Roman" charset="0"/>
                <a:ea typeface="Times New Roman" charset="0"/>
                <a:cs typeface="Times New Roman" charset="0"/>
              </a:rPr>
              <a:t>. London: The King’s Fund</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Lloyd, L. et al. (2014) </a:t>
            </a:r>
            <a:r>
              <a:rPr lang="en-GB" i="1" dirty="0">
                <a:latin typeface="Times New Roman" charset="0"/>
                <a:ea typeface="Times New Roman" charset="0"/>
                <a:cs typeface="Times New Roman" charset="0"/>
              </a:rPr>
              <a:t>Health and care in ageing societies</a:t>
            </a:r>
            <a:r>
              <a:rPr lang="en-GB" dirty="0">
                <a:latin typeface="Times New Roman" charset="0"/>
                <a:ea typeface="Times New Roman" charset="0"/>
                <a:cs typeface="Times New Roman" charset="0"/>
              </a:rPr>
              <a:t>. Bristol: Policy Press.</a:t>
            </a:r>
            <a:endParaRPr lang="en-GB" dirty="0">
              <a:effectLst/>
              <a:latin typeface="Calibri" charset="0"/>
              <a:ea typeface="Times New Roman" charset="0"/>
              <a:cs typeface="Times New Roman" charset="0"/>
            </a:endParaRPr>
          </a:p>
        </p:txBody>
      </p:sp>
    </p:spTree>
    <p:extLst>
      <p:ext uri="{BB962C8B-B14F-4D97-AF65-F5344CB8AC3E}">
        <p14:creationId xmlns:p14="http://schemas.microsoft.com/office/powerpoint/2010/main" val="8026774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3389" y="117693"/>
            <a:ext cx="11758611" cy="5355312"/>
          </a:xfrm>
          <a:prstGeom prst="rect">
            <a:avLst/>
          </a:prstGeom>
        </p:spPr>
        <p:txBody>
          <a:bodyPr wrap="square">
            <a:spAutoFit/>
          </a:bodyPr>
          <a:lstStyle/>
          <a:p>
            <a:endParaRPr lang="en-GB" dirty="0" smtClean="0">
              <a:latin typeface="Times New Roman" charset="0"/>
              <a:ea typeface="Calibri" charset="0"/>
            </a:endParaRPr>
          </a:p>
          <a:p>
            <a:r>
              <a:rPr lang="en-GB" dirty="0" smtClean="0"/>
              <a:t>NHS </a:t>
            </a:r>
            <a:r>
              <a:rPr lang="en-GB" dirty="0"/>
              <a:t>England (2019) </a:t>
            </a:r>
            <a:r>
              <a:rPr lang="en-GB" i="1" dirty="0"/>
              <a:t>The NHS Long Term Plan</a:t>
            </a:r>
            <a:r>
              <a:rPr lang="en-GB" dirty="0"/>
              <a:t>. London: NHS England</a:t>
            </a:r>
            <a:r>
              <a:rPr lang="en-GB" dirty="0" smtClean="0"/>
              <a:t>.</a:t>
            </a:r>
          </a:p>
          <a:p>
            <a:endParaRPr lang="en-GB" dirty="0"/>
          </a:p>
          <a:p>
            <a:r>
              <a:rPr lang="en-GB" dirty="0"/>
              <a:t>SCIE (2020) </a:t>
            </a:r>
            <a:r>
              <a:rPr lang="en-GB" i="1" dirty="0"/>
              <a:t>Older people and prevention</a:t>
            </a:r>
            <a:r>
              <a:rPr lang="en-GB" dirty="0"/>
              <a:t>. London: Social Care Institute for Excellence</a:t>
            </a:r>
            <a:r>
              <a:rPr lang="en-GB" dirty="0" smtClean="0"/>
              <a:t>.</a:t>
            </a:r>
          </a:p>
          <a:p>
            <a:endParaRPr lang="en-GB" dirty="0"/>
          </a:p>
          <a:p>
            <a:r>
              <a:rPr lang="en-GB" dirty="0"/>
              <a:t>Skills for Care (2023) </a:t>
            </a:r>
            <a:r>
              <a:rPr lang="en-GB" i="1" dirty="0"/>
              <a:t>The state of the adult social care sector</a:t>
            </a:r>
            <a:r>
              <a:rPr lang="en-GB" dirty="0"/>
              <a:t>. Leeds: Skills for Care</a:t>
            </a:r>
            <a:r>
              <a:rPr lang="en-GB" dirty="0" smtClean="0"/>
              <a:t>.</a:t>
            </a:r>
          </a:p>
          <a:p>
            <a:endParaRPr lang="en-GB" dirty="0"/>
          </a:p>
          <a:p>
            <a:r>
              <a:rPr lang="en-GB" dirty="0"/>
              <a:t>Victor, C. et al. (2009) ‘Loneliness in later life’, </a:t>
            </a:r>
            <a:r>
              <a:rPr lang="en-GB" i="1" dirty="0"/>
              <a:t>Ageing and Society</a:t>
            </a:r>
            <a:r>
              <a:rPr lang="en-GB" dirty="0"/>
              <a:t>, 29(2), pp. 227–247</a:t>
            </a:r>
            <a:r>
              <a:rPr lang="en-GB" dirty="0" smtClean="0"/>
              <a:t>.</a:t>
            </a:r>
          </a:p>
          <a:p>
            <a:endParaRPr lang="en-GB" dirty="0"/>
          </a:p>
          <a:p>
            <a:r>
              <a:rPr lang="en-GB" dirty="0"/>
              <a:t>WHO (2021) </a:t>
            </a:r>
            <a:r>
              <a:rPr lang="en-GB" i="1" dirty="0"/>
              <a:t>Global report on ageism</a:t>
            </a:r>
            <a:r>
              <a:rPr lang="en-GB" dirty="0"/>
              <a:t>. Geneva: World Health Organization</a:t>
            </a:r>
            <a:r>
              <a:rPr lang="en-GB" dirty="0" smtClean="0"/>
              <a:t>.</a:t>
            </a:r>
          </a:p>
          <a:p>
            <a:endParaRPr lang="en-GB" dirty="0"/>
          </a:p>
          <a:p>
            <a:r>
              <a:rPr lang="en-GB" dirty="0"/>
              <a:t>WHO (2022) </a:t>
            </a:r>
            <a:r>
              <a:rPr lang="en-GB" i="1" dirty="0"/>
              <a:t>Ageing and health</a:t>
            </a:r>
            <a:r>
              <a:rPr lang="en-GB" dirty="0"/>
              <a:t>. Geneva: World Health Organization</a:t>
            </a:r>
            <a:r>
              <a:rPr lang="en-GB" dirty="0" smtClean="0"/>
              <a:t>.</a:t>
            </a:r>
          </a:p>
          <a:p>
            <a:endParaRPr lang="en-GB" dirty="0" smtClean="0"/>
          </a:p>
          <a:p>
            <a:r>
              <a:rPr lang="en-GB" dirty="0" smtClean="0"/>
              <a:t>Social </a:t>
            </a:r>
            <a:r>
              <a:rPr lang="en-GB" dirty="0"/>
              <a:t>Care Institute for Excellence (2020) </a:t>
            </a:r>
            <a:r>
              <a:rPr lang="en-GB" i="1" dirty="0"/>
              <a:t>Older people and prevention</a:t>
            </a:r>
            <a:r>
              <a:rPr lang="en-GB" dirty="0"/>
              <a:t>. London: Social Care Institute for Excellence.</a:t>
            </a:r>
          </a:p>
          <a:p>
            <a:endParaRPr lang="en-GB" dirty="0" smtClean="0">
              <a:latin typeface="Times New Roman" charset="0"/>
              <a:ea typeface="Calibri" charset="0"/>
            </a:endParaRPr>
          </a:p>
          <a:p>
            <a:r>
              <a:rPr lang="en-GB" dirty="0" smtClean="0">
                <a:latin typeface="Times New Roman" charset="0"/>
                <a:ea typeface="Calibri" charset="0"/>
                <a:hlinkClick r:id="rId2"/>
              </a:rPr>
              <a:t>https</a:t>
            </a:r>
            <a:r>
              <a:rPr lang="en-GB" dirty="0">
                <a:latin typeface="Times New Roman" charset="0"/>
                <a:ea typeface="Calibri" charset="0"/>
                <a:hlinkClick r:id="rId2"/>
              </a:rPr>
              <a:t>://</a:t>
            </a:r>
            <a:r>
              <a:rPr lang="en-GB" dirty="0" smtClean="0">
                <a:latin typeface="Times New Roman" charset="0"/>
                <a:ea typeface="Calibri" charset="0"/>
                <a:hlinkClick r:id="rId2"/>
              </a:rPr>
              <a:t>www.shutterstock.com/image-photo/smiling-senior-woman-caregiver-sharing-moment-2636433425?trackingId=c676ec98-40b9-408d-9b69-30c021288c6e&amp;listId=searchResults</a:t>
            </a:r>
            <a:r>
              <a:rPr lang="en-GB" dirty="0" smtClean="0">
                <a:latin typeface="Times New Roman" charset="0"/>
                <a:ea typeface="Calibri" charset="0"/>
              </a:rPr>
              <a:t>( Accessed 20</a:t>
            </a:r>
            <a:r>
              <a:rPr lang="en-GB" baseline="30000" dirty="0" smtClean="0">
                <a:latin typeface="Times New Roman" charset="0"/>
                <a:ea typeface="Calibri" charset="0"/>
              </a:rPr>
              <a:t>th</a:t>
            </a:r>
            <a:r>
              <a:rPr lang="en-GB" dirty="0" smtClean="0">
                <a:latin typeface="Times New Roman" charset="0"/>
                <a:ea typeface="Calibri" charset="0"/>
              </a:rPr>
              <a:t> of February)</a:t>
            </a:r>
            <a:endParaRPr lang="en-GB" dirty="0">
              <a:latin typeface="Times New Roman" charset="0"/>
              <a:ea typeface="Calibri" charset="0"/>
            </a:endParaRPr>
          </a:p>
          <a:p>
            <a:endParaRPr lang="en-GB" dirty="0">
              <a:latin typeface="Times New Roman" charset="0"/>
              <a:ea typeface="Calibri" charset="0"/>
            </a:endParaRPr>
          </a:p>
          <a:p>
            <a:endParaRPr lang="en-GB" dirty="0">
              <a:latin typeface="Calibri" charset="0"/>
              <a:ea typeface="Calibri" charset="0"/>
              <a:cs typeface="Times New Roman" charset="0"/>
            </a:endParaRPr>
          </a:p>
        </p:txBody>
      </p:sp>
    </p:spTree>
    <p:extLst>
      <p:ext uri="{BB962C8B-B14F-4D97-AF65-F5344CB8AC3E}">
        <p14:creationId xmlns:p14="http://schemas.microsoft.com/office/powerpoint/2010/main" val="1885974813"/>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Droplet</Template>
  <TotalTime>5026</TotalTime>
  <Words>2095</Words>
  <Application>Microsoft Macintosh PowerPoint</Application>
  <PresentationFormat>Widescreen</PresentationFormat>
  <Paragraphs>202</Paragraphs>
  <Slides>20</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Times New Roman</vt:lpstr>
      <vt:lpstr>Tw Cen MT</vt:lpstr>
      <vt:lpstr>Arial</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91</cp:revision>
  <dcterms:created xsi:type="dcterms:W3CDTF">2026-02-20T09:54:57Z</dcterms:created>
  <dcterms:modified xsi:type="dcterms:W3CDTF">2026-02-26T18:39:17Z</dcterms:modified>
</cp:coreProperties>
</file>