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8" r:id="rId3"/>
    <p:sldId id="261" r:id="rId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48" d="100"/>
          <a:sy n="48" d="100"/>
        </p:scale>
        <p:origin x="84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12B0A-B870-4F28-AD7E-2357BD922E55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98CBF-195E-4142-A1DC-02DADDFBE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30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12B0A-B870-4F28-AD7E-2357BD922E55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98CBF-195E-4142-A1DC-02DADDFBE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078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12B0A-B870-4F28-AD7E-2357BD922E55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98CBF-195E-4142-A1DC-02DADDFBE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355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12B0A-B870-4F28-AD7E-2357BD922E55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98CBF-195E-4142-A1DC-02DADDFBE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27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12B0A-B870-4F28-AD7E-2357BD922E55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98CBF-195E-4142-A1DC-02DADDFBE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500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12B0A-B870-4F28-AD7E-2357BD922E55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98CBF-195E-4142-A1DC-02DADDFBE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915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12B0A-B870-4F28-AD7E-2357BD922E55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98CBF-195E-4142-A1DC-02DADDFBE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807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12B0A-B870-4F28-AD7E-2357BD922E55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98CBF-195E-4142-A1DC-02DADDFBE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830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12B0A-B870-4F28-AD7E-2357BD922E55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98CBF-195E-4142-A1DC-02DADDFBE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938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12B0A-B870-4F28-AD7E-2357BD922E55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98CBF-195E-4142-A1DC-02DADDFBE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14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12B0A-B870-4F28-AD7E-2357BD922E55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98CBF-195E-4142-A1DC-02DADDFBE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642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12B0A-B870-4F28-AD7E-2357BD922E55}" type="datetimeFigureOut">
              <a:rPr lang="en-GB" smtClean="0"/>
              <a:t>11/05/2020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A98CBF-195E-4142-A1DC-02DADDFBE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641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FB7F4-B468-4B04-BA32-5CBCB0B41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+mn-lt"/>
              </a:rPr>
              <a:t>HPAN5003/6003 Contemporary Issues in Comparative Politics</a:t>
            </a:r>
            <a:br>
              <a:rPr lang="en-GB" sz="2000" b="1" dirty="0">
                <a:latin typeface="+mn-lt"/>
              </a:rPr>
            </a:br>
            <a:r>
              <a:rPr lang="en-GB" b="1" dirty="0">
                <a:latin typeface="+mn-lt"/>
              </a:rPr>
              <a:t>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08975-221D-46CA-BA33-EBB6ACEFA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Proposed deadlines:</a:t>
            </a:r>
          </a:p>
          <a:p>
            <a:pPr marL="0" indent="0">
              <a:buNone/>
            </a:pPr>
            <a:r>
              <a:rPr lang="en-GB" dirty="0"/>
              <a:t>Assignment 1: </a:t>
            </a:r>
            <a:r>
              <a:rPr lang="en-GB" b="1" dirty="0"/>
              <a:t>Monday, 8 June </a:t>
            </a:r>
            <a:r>
              <a:rPr lang="en-GB" dirty="0"/>
              <a:t>23:59</a:t>
            </a:r>
          </a:p>
          <a:p>
            <a:pPr marL="0" indent="0">
              <a:buNone/>
            </a:pPr>
            <a:r>
              <a:rPr lang="en-GB" dirty="0"/>
              <a:t>Assignment 2a and 2b: </a:t>
            </a:r>
            <a:r>
              <a:rPr lang="en-GB" b="1" dirty="0"/>
              <a:t>Friday, 12 June </a:t>
            </a:r>
            <a:r>
              <a:rPr lang="en-GB" dirty="0"/>
              <a:t>23:59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Simplifying Assignment 1:</a:t>
            </a:r>
          </a:p>
          <a:p>
            <a:r>
              <a:rPr lang="en-GB" dirty="0"/>
              <a:t>Focus on Democracy (see over)</a:t>
            </a:r>
          </a:p>
          <a:p>
            <a:r>
              <a:rPr lang="en-GB" dirty="0"/>
              <a:t>This will be taught in Lecture 2 – and work on the essay can begin immediately after</a:t>
            </a:r>
          </a:p>
          <a:p>
            <a:r>
              <a:rPr lang="en-GB" dirty="0"/>
              <a:t>Essay guidelines will be available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Simplifying Assignment 2 (research proposal on Migration Studies)</a:t>
            </a:r>
          </a:p>
          <a:p>
            <a:r>
              <a:rPr lang="en-GB" dirty="0"/>
              <a:t>Focus on Somalia or Syria; with help in choosing detailed research topic</a:t>
            </a:r>
          </a:p>
          <a:p>
            <a:r>
              <a:rPr lang="en-GB" dirty="0"/>
              <a:t>Guidelines will be available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9733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83939-6024-48AF-AE84-B67CEB787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7440F-95FF-4F3E-AC3C-D695178F1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9"/>
            <a:ext cx="7886700" cy="480218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u="sng" dirty="0"/>
              <a:t>Assignment 1: Essay (50%) 2500 words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Students will answer one of the essay questions below:</a:t>
            </a:r>
            <a:endParaRPr lang="en-GB" dirty="0"/>
          </a:p>
          <a:p>
            <a:pPr lvl="0"/>
            <a:r>
              <a:rPr lang="en-GB" b="1" dirty="0"/>
              <a:t>Is the United States the greatest country in the world, in your view? Why, or why not?</a:t>
            </a:r>
            <a:endParaRPr lang="en-GB" dirty="0"/>
          </a:p>
          <a:p>
            <a:pPr lvl="0"/>
            <a:r>
              <a:rPr lang="en-GB" b="1" dirty="0"/>
              <a:t>In the 21</a:t>
            </a:r>
            <a:r>
              <a:rPr lang="en-GB" b="1" baseline="30000" dirty="0"/>
              <a:t>st</a:t>
            </a:r>
            <a:r>
              <a:rPr lang="en-GB" b="1" dirty="0"/>
              <a:t> century, can you point to any cases where nationalism – perhaps to the point of secessionism – is in any sense progressive, or not?</a:t>
            </a:r>
            <a:endParaRPr lang="en-GB" dirty="0"/>
          </a:p>
          <a:p>
            <a:pPr lvl="0"/>
            <a:r>
              <a:rPr lang="en-GB" b="1" dirty="0">
                <a:solidFill>
                  <a:srgbClr val="7030A0"/>
                </a:solidFill>
              </a:rPr>
              <a:t>Is it reasonable to describe the modern UK as a fully democratic state?</a:t>
            </a:r>
            <a:endParaRPr lang="en-GB" dirty="0">
              <a:solidFill>
                <a:srgbClr val="7030A0"/>
              </a:solidFill>
            </a:endParaRPr>
          </a:p>
          <a:p>
            <a:pPr lvl="0"/>
            <a:r>
              <a:rPr lang="en-GB" b="1" dirty="0"/>
              <a:t>What is Fair Trade? What problems does it face in the implementation of its main aims?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In view of the distance-learning nature of this module – and the way that this impacts on class discussion and learning – I’m proposing to </a:t>
            </a:r>
            <a:r>
              <a:rPr lang="en-GB" b="1" u="sng" dirty="0">
                <a:solidFill>
                  <a:srgbClr val="FF0000"/>
                </a:solidFill>
              </a:rPr>
              <a:t>simplify the task</a:t>
            </a:r>
            <a:r>
              <a:rPr lang="en-GB" b="1" dirty="0">
                <a:solidFill>
                  <a:srgbClr val="FF0000"/>
                </a:solidFill>
              </a:rPr>
              <a:t> by suggesting that </a:t>
            </a:r>
            <a:r>
              <a:rPr lang="en-GB" b="1" u="sng" dirty="0">
                <a:solidFill>
                  <a:srgbClr val="FF0000"/>
                </a:solidFill>
              </a:rPr>
              <a:t>all of you tackle question 3 above.</a:t>
            </a:r>
            <a:r>
              <a:rPr lang="en-GB" b="1" dirty="0">
                <a:solidFill>
                  <a:srgbClr val="FF0000"/>
                </a:solidFill>
              </a:rPr>
              <a:t> If you agree, I will provide extra, focused support for that option – and I’ll be dealing with </a:t>
            </a:r>
            <a:r>
              <a:rPr lang="en-GB" b="1" i="1" dirty="0">
                <a:solidFill>
                  <a:srgbClr val="FF0000"/>
                </a:solidFill>
              </a:rPr>
              <a:t>Democracy</a:t>
            </a:r>
            <a:r>
              <a:rPr lang="en-GB" b="1" dirty="0">
                <a:solidFill>
                  <a:srgbClr val="FF0000"/>
                </a:solidFill>
              </a:rPr>
              <a:t> as the first major theme of the module. </a:t>
            </a:r>
            <a:r>
              <a:rPr lang="en-GB" b="1" dirty="0"/>
              <a:t>(Let me know if this is a problem.)</a:t>
            </a:r>
            <a:endParaRPr lang="en-GB" dirty="0"/>
          </a:p>
          <a:p>
            <a:pPr marL="0" lv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302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AF010-D22E-4C20-96AD-169C66BAD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C3D7C-997A-49C2-99E9-6B62884E1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u="sng" dirty="0"/>
              <a:t>Assignment 2: Portfolio (50%) 2500 words total </a:t>
            </a:r>
            <a:r>
              <a:rPr lang="en-GB" b="1" dirty="0">
                <a:solidFill>
                  <a:srgbClr val="FF0000"/>
                </a:solidFill>
              </a:rPr>
              <a:t>(Equivalent)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dirty="0"/>
              <a:t>This portfolio has two sections: </a:t>
            </a:r>
            <a:endParaRPr lang="en-GB" dirty="0"/>
          </a:p>
          <a:p>
            <a:r>
              <a:rPr lang="en-GB" b="1" dirty="0"/>
              <a:t>1) (25%) Students will write a research proposal on a specific, agreed aspect of migration studies </a:t>
            </a:r>
            <a:r>
              <a:rPr lang="en-GB" b="1" dirty="0">
                <a:solidFill>
                  <a:srgbClr val="FF0000"/>
                </a:solidFill>
              </a:rPr>
              <a:t>(The Research Proposal should outline plans for a proposed 2500-word paper – but the outline itself can be 600-1000 words, with plenty of bulletin points etc.) 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2) (25%) Students will write an annotated bibliography to support the above research proposal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There will be plenty of further guidance from me on how to tackle the portfolio.</a:t>
            </a:r>
          </a:p>
          <a:p>
            <a:pPr marL="0" indent="0">
              <a:buNone/>
            </a:pP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Explaining and simplifying the tasks:</a:t>
            </a:r>
          </a:p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What is a research proposal?  See Moodle Page (under Lecture 1)</a:t>
            </a:r>
          </a:p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What is an annotated bibliography? </a:t>
            </a:r>
            <a:r>
              <a:rPr lang="en-GB" b="1">
                <a:solidFill>
                  <a:schemeClr val="accent1">
                    <a:lumMod val="50000"/>
                  </a:schemeClr>
                </a:solidFill>
              </a:rPr>
              <a:t>See Moodle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Page (under Lecture 1)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76385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</TotalTime>
  <Words>406</Words>
  <Application>Microsoft Office PowerPoint</Application>
  <PresentationFormat>On-screen Show (4:3)</PresentationFormat>
  <Paragraphs>32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HPAN5003/6003 Contemporary Issues in Comparative Politics Assignments</vt:lpstr>
      <vt:lpstr>Assignments</vt:lpstr>
      <vt:lpstr>Assignment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Assignments</dc:title>
  <dc:creator>Andy Bevan</dc:creator>
  <cp:lastModifiedBy>Andy Bevan</cp:lastModifiedBy>
  <cp:revision>6</cp:revision>
  <dcterms:created xsi:type="dcterms:W3CDTF">2020-05-04T12:05:58Z</dcterms:created>
  <dcterms:modified xsi:type="dcterms:W3CDTF">2020-05-11T07:35:05Z</dcterms:modified>
</cp:coreProperties>
</file>