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Welcome students and explain that this session translates the validated assessment wording into a practical preparation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Use this slide to set expectations. Emphasise that the guidance supports the definitive brief but does not replace Moodle instructions or a published marking rubric.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Clarify that the validated document explicitly states that the workplace observation must be passed. Do not add submission dates here; students should use Moodle for operational deadlines.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that students should keep both learning outcomes visible while preparing. The interview focuses strongly on LO1 but also requires interpretation and professional reasoning.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Stress that analysis is more than describing the device. Students must explain the physiology, test the reliability of the result and justify their judgement.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This is guidance inferred from the verbs in the validated assessment brief. It is not presented as an official mark allocation.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Invite students to post their proposed measurement in the chat. Encourage discipline-specific choices where possible.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that an academic interview is a professional conversation. Students can prepare prompts, but memorised answers may become inflexible when follow-up questions are asked.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Model the framework with a familiar example such as an unexpectedly low SpO2 result. Ask students what they would check at each step.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Clarify that patient-derived does not automatically mean pathology. For example, movement artefact comes from the patient but may not reflect a true physiological abnormality.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This example demonstrates reasoning rather than diagnosis. Students should always refer to their local policy and scope of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Pause here for students to identify one preparation gap. Offer a short one-to-one tutorial slot for students who are unsure about measurement choice or scope.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that this is a real workplace assessment completed by an appropriate senior member of staff. Students should confirm local arrangements and documentation early.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Encourage students to treat feedback from the observer as evidence for the reflective account. Remind them to anonymise patient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Point out that 500 words requires selectivity. Students should focus on one or two meaningful aspects of performance rather than retelling the whole observation.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analysis section should be the largest because it demonstrates learning. The handout includes a planning template for each section.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assessment brief requires a structured reflective account but does not prescribe a single model. Students may choose a model that helps them analyse the observation within 500 words.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Gibbs is familiar and accessible, but students should keep description and feelings brief so that evaluation, analysis and action receive enough space.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that Rolfe and Driscoll are often presented through the same three core questions. Driscoll provides additional prompts that can deepen each stage.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Students do not need to use the most complex model. The best model is the one that helps them evaluate performance and develop a specific plan within the word limit.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Ask students to identify the analytical phrases in the second example. Remind them to link claims to relevant policy, professional standards or academic evidence where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Confirm any local submission arrangements before teaching this slide. The validated document gives assessment mode, volume and weighting but not submission dates.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how students should book or access one-to-one support. Encourage them to bring a plan or specific question so the tutorial is focused.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End with a clear action: students should choose a measurement and begin the planning template before the next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DD95BD5-3DB7-4676-B87C-30DEFDECA61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4000500" cy="685800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454582F-B589-4633-B995-AE5652606D22}"/>
              </a:ext>
            </a:extLst>
          </p:cNvPr>
          <p:cNvSpPr>
            <a:spLocks noGrp="1"/>
          </p:cNvSpPr>
          <p:nvPr/>
        </p:nvSpPr>
        <p:spPr>
          <a:xfrm>
            <a:off x="4000500" y="0"/>
            <a:ext cx="171450" cy="6858000"/>
          </a:xfrm>
          <a:prstGeom prst="rect">
            <a:avLst/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6241C63-81D3-4BCE-8CA3-C36FFAA14202}"/>
              </a:ext>
            </a:extLst>
          </p:cNvPr>
          <p:cNvSpPr>
            <a:spLocks noGrp="1"/>
          </p:cNvSpPr>
          <p:nvPr/>
        </p:nvSpPr>
        <p:spPr>
          <a:xfrm>
            <a:off x="666750" y="857250"/>
            <a:ext cx="2571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 dirty="0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WEEK </a:t>
            </a:r>
            <a:r>
              <a:rPr lang="en-US" sz="1500" b="1" dirty="0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1</a:t>
            </a:r>
            <a:endParaRPr sz="1500" b="1" dirty="0">
              <a:solidFill>
                <a:srgbClr val="FFFFFF"/>
              </a:solidFill>
              <a:latin typeface="Bitstream Charter"/>
              <a:ea typeface="Bitstream Charter"/>
              <a:cs typeface="Bitstream Charter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784442-F6CE-4499-BE77-D9F99D981038}"/>
              </a:ext>
            </a:extLst>
          </p:cNvPr>
          <p:cNvSpPr>
            <a:spLocks noGrp="1"/>
          </p:cNvSpPr>
          <p:nvPr/>
        </p:nvSpPr>
        <p:spPr>
          <a:xfrm>
            <a:off x="666750" y="1381125"/>
            <a:ext cx="2762250" cy="1428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34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34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Assessment</a:t>
            </a:r>
          </a:p>
          <a:p>
            <a:pPr algn="l">
              <a:defRPr sz="34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34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guidance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EF981EE-D796-41F9-9945-0D2BC8512CDD}"/>
              </a:ext>
            </a:extLst>
          </p:cNvPr>
          <p:cNvSpPr>
            <a:spLocks noGrp="1"/>
          </p:cNvSpPr>
          <p:nvPr/>
        </p:nvSpPr>
        <p:spPr>
          <a:xfrm>
            <a:off x="666750" y="5429250"/>
            <a:ext cx="2571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BMSC4009A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0E1511-926F-4CEE-8B56-8D04D9858717}"/>
              </a:ext>
            </a:extLst>
          </p:cNvPr>
          <p:cNvSpPr>
            <a:spLocks noGrp="1"/>
          </p:cNvSpPr>
          <p:nvPr/>
        </p:nvSpPr>
        <p:spPr>
          <a:xfrm>
            <a:off x="666750" y="5810250"/>
            <a:ext cx="2571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5833"/>
          </a:bodyPr>
          <a:lstStyle/>
          <a:p>
            <a:pPr algn="l">
              <a:defRPr sz="1200" b="0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00" b="0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18 November 2026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E324D2-6470-4531-A983-E9DCFD0791F1}"/>
              </a:ext>
            </a:extLst>
          </p:cNvPr>
          <p:cNvSpPr>
            <a:spLocks noGrp="1"/>
          </p:cNvSpPr>
          <p:nvPr/>
        </p:nvSpPr>
        <p:spPr>
          <a:xfrm>
            <a:off x="4857750" y="1428750"/>
            <a:ext cx="628650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9603"/>
          </a:bodyPr>
          <a:lstStyle/>
          <a:p>
            <a:pPr algn="l">
              <a:defRPr sz="31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31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Introduction to Clinical and</a:t>
            </a:r>
          </a:p>
          <a:p>
            <a:pPr algn="l">
              <a:defRPr sz="31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31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Biological Foundations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09763-C356-4202-92F9-ACC311055DB5}"/>
              </a:ext>
            </a:extLst>
          </p:cNvPr>
          <p:cNvSpPr>
            <a:spLocks noGrp="1"/>
          </p:cNvSpPr>
          <p:nvPr/>
        </p:nvSpPr>
        <p:spPr>
          <a:xfrm>
            <a:off x="4857750" y="2857500"/>
            <a:ext cx="5905500" cy="1123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Understanding the three assessment components, preparing for the academic interview and using reflection to improve practice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C1A8CBE-3254-4059-8FE8-D8FAD73A5F99}"/>
              </a:ext>
            </a:extLst>
          </p:cNvPr>
          <p:cNvSpPr>
            <a:spLocks noGrp="1"/>
          </p:cNvSpPr>
          <p:nvPr/>
        </p:nvSpPr>
        <p:spPr>
          <a:xfrm>
            <a:off x="4857750" y="4524375"/>
            <a:ext cx="2428875" cy="361950"/>
          </a:xfrm>
          <a:prstGeom prst="roundRect">
            <a:avLst>
              <a:gd name="adj" fmla="val 47368"/>
            </a:avLst>
          </a:prstGeom>
          <a:solidFill>
            <a:srgbClr val="0E2841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50AAD6-AD84-4646-89BB-E8C8CD13F36E}"/>
              </a:ext>
            </a:extLst>
          </p:cNvPr>
          <p:cNvSpPr>
            <a:spLocks noGrp="1"/>
          </p:cNvSpPr>
          <p:nvPr/>
        </p:nvSpPr>
        <p:spPr>
          <a:xfrm>
            <a:off x="4953000" y="4572000"/>
            <a:ext cx="2238375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417"/>
          </a:bodyPr>
          <a:lstStyle/>
          <a:p>
            <a:pPr algn="ctr">
              <a:defRPr sz="12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Academic interview 75%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F4F5FE2-64F4-4C1E-B69E-4EFC365EE7F8}"/>
              </a:ext>
            </a:extLst>
          </p:cNvPr>
          <p:cNvSpPr>
            <a:spLocks noGrp="1"/>
          </p:cNvSpPr>
          <p:nvPr/>
        </p:nvSpPr>
        <p:spPr>
          <a:xfrm>
            <a:off x="7477125" y="4524375"/>
            <a:ext cx="2619375" cy="361950"/>
          </a:xfrm>
          <a:prstGeom prst="roundRect">
            <a:avLst>
              <a:gd name="adj" fmla="val 47368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114E62-43B1-41FF-AF9D-952451134B32}"/>
              </a:ext>
            </a:extLst>
          </p:cNvPr>
          <p:cNvSpPr>
            <a:spLocks noGrp="1"/>
          </p:cNvSpPr>
          <p:nvPr/>
        </p:nvSpPr>
        <p:spPr>
          <a:xfrm>
            <a:off x="7572375" y="4572000"/>
            <a:ext cx="2428875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417"/>
          </a:bodyPr>
          <a:lstStyle/>
          <a:p>
            <a:pPr algn="ctr">
              <a:defRPr sz="12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Observation Pass or Fail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B6BA47-5A92-4462-ACF0-91DC2ADE8263}"/>
              </a:ext>
            </a:extLst>
          </p:cNvPr>
          <p:cNvSpPr>
            <a:spLocks noGrp="1"/>
          </p:cNvSpPr>
          <p:nvPr/>
        </p:nvSpPr>
        <p:spPr>
          <a:xfrm>
            <a:off x="4857750" y="5048250"/>
            <a:ext cx="2000250" cy="361950"/>
          </a:xfrm>
          <a:prstGeom prst="roundRect">
            <a:avLst>
              <a:gd name="adj" fmla="val 47368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C97032-153C-4C82-9E21-8C327549781B}"/>
              </a:ext>
            </a:extLst>
          </p:cNvPr>
          <p:cNvSpPr>
            <a:spLocks noGrp="1"/>
          </p:cNvSpPr>
          <p:nvPr/>
        </p:nvSpPr>
        <p:spPr>
          <a:xfrm>
            <a:off x="4953000" y="5095875"/>
            <a:ext cx="18097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417"/>
          </a:bodyPr>
          <a:lstStyle/>
          <a:p>
            <a:pPr algn="ctr">
              <a:defRPr sz="12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Reflection 25%</a:t>
            </a:r>
          </a:p>
        </p:txBody>
      </p:sp>
    </p:spTree>
    <p:extLst>
      <p:ext uri="{BB962C8B-B14F-4D97-AF65-F5344CB8AC3E}">
        <p14:creationId xmlns:p14="http://schemas.microsoft.com/office/powerpoint/2010/main" val="1830062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26D2774-900A-4375-A907-7EB32B6BD4D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250F8A-307C-4F5D-8388-4A54F67B505A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you should understand by the end of today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EE7632-62E2-41E9-9A21-DA796DB90122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6071AE-9CBB-44E8-B1B0-CEDBFFA387E6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2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B1DA765-33A1-4EB6-B634-F0C7C7652EF6}"/>
              </a:ext>
            </a:extLst>
          </p:cNvPr>
          <p:cNvSpPr>
            <a:spLocks noGrp="1"/>
          </p:cNvSpPr>
          <p:nvPr/>
        </p:nvSpPr>
        <p:spPr>
          <a:xfrm>
            <a:off x="952500" y="17145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9C5E922-0B71-4AAA-AA9B-69663B07DFD3}"/>
              </a:ext>
            </a:extLst>
          </p:cNvPr>
          <p:cNvSpPr>
            <a:spLocks noGrp="1"/>
          </p:cNvSpPr>
          <p:nvPr/>
        </p:nvSpPr>
        <p:spPr>
          <a:xfrm>
            <a:off x="1238250" y="1666875"/>
            <a:ext cx="98107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each assessment component requires and how the three elements connect.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6160A35-7585-4458-A0AA-012D20577D73}"/>
              </a:ext>
            </a:extLst>
          </p:cNvPr>
          <p:cNvSpPr>
            <a:spLocks noGrp="1"/>
          </p:cNvSpPr>
          <p:nvPr/>
        </p:nvSpPr>
        <p:spPr>
          <a:xfrm>
            <a:off x="952500" y="24955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658E70-B9C0-4952-935E-7481C6622F89}"/>
              </a:ext>
            </a:extLst>
          </p:cNvPr>
          <p:cNvSpPr>
            <a:spLocks noGrp="1"/>
          </p:cNvSpPr>
          <p:nvPr/>
        </p:nvSpPr>
        <p:spPr>
          <a:xfrm>
            <a:off x="1238250" y="2447925"/>
            <a:ext cx="98107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How to prepare a clear, evidence-based answer for the 11-minute academic interview.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6FEAE35-A62A-4515-83BB-F67E8427CCED}"/>
              </a:ext>
            </a:extLst>
          </p:cNvPr>
          <p:cNvSpPr>
            <a:spLocks noGrp="1"/>
          </p:cNvSpPr>
          <p:nvPr/>
        </p:nvSpPr>
        <p:spPr>
          <a:xfrm>
            <a:off x="952500" y="32766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127858-A854-4C26-9EAB-BDC7A12012A4}"/>
              </a:ext>
            </a:extLst>
          </p:cNvPr>
          <p:cNvSpPr>
            <a:spLocks noGrp="1"/>
          </p:cNvSpPr>
          <p:nvPr/>
        </p:nvSpPr>
        <p:spPr>
          <a:xfrm>
            <a:off x="1238250" y="3228975"/>
            <a:ext cx="98107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safe and professional practice should look like during the workplace observation.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85751A5-743A-4770-898F-AFB12103C5E1}"/>
              </a:ext>
            </a:extLst>
          </p:cNvPr>
          <p:cNvSpPr>
            <a:spLocks noGrp="1"/>
          </p:cNvSpPr>
          <p:nvPr/>
        </p:nvSpPr>
        <p:spPr>
          <a:xfrm>
            <a:off x="952500" y="40576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31FC27-8835-4F13-AF2E-270BB1B37D87}"/>
              </a:ext>
            </a:extLst>
          </p:cNvPr>
          <p:cNvSpPr>
            <a:spLocks noGrp="1"/>
          </p:cNvSpPr>
          <p:nvPr/>
        </p:nvSpPr>
        <p:spPr>
          <a:xfrm>
            <a:off x="1238250" y="4010025"/>
            <a:ext cx="981075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How to structure a 500-word reflective account and select a suitable reflective model.</a:t>
            </a:r>
          </a:p>
        </p:txBody>
      </p:sp>
    </p:spTree>
    <p:extLst>
      <p:ext uri="{BB962C8B-B14F-4D97-AF65-F5344CB8AC3E}">
        <p14:creationId xmlns:p14="http://schemas.microsoft.com/office/powerpoint/2010/main" val="49985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FC65115-80E0-41B4-8A84-E1C8102DCB6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09A3C5-B884-4B14-B19F-99632A533453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ASSESSMENT MAP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0DD9269-1354-4A75-B62A-1E06A8FBCA4A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The assessment at a glance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DDB559C-FD69-4B69-9ECF-86A368772615}"/>
              </a:ext>
            </a:extLst>
          </p:cNvPr>
          <p:cNvSpPr>
            <a:spLocks noGrp="1"/>
          </p:cNvSpPr>
          <p:nvPr/>
        </p:nvSpPr>
        <p:spPr>
          <a:xfrm>
            <a:off x="723900" y="1143000"/>
            <a:ext cx="1047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Three connected components assess knowledge, practical competence and professional learning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D9B25C-0D0F-4A53-8A61-A81ED69DC268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A77CB8-088A-4E9C-8214-BA7F5040ED46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3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687C008-2188-40C6-8E27-BA89512C6D09}"/>
              </a:ext>
            </a:extLst>
          </p:cNvPr>
          <p:cNvSpPr>
            <a:spLocks noGrp="1"/>
          </p:cNvSpPr>
          <p:nvPr/>
        </p:nvSpPr>
        <p:spPr>
          <a:xfrm>
            <a:off x="704850" y="1809750"/>
            <a:ext cx="3143250" cy="2857500"/>
          </a:xfrm>
          <a:prstGeom prst="roundRect">
            <a:avLst>
              <a:gd name="adj" fmla="val 8000"/>
            </a:avLst>
          </a:prstGeom>
          <a:solidFill>
            <a:srgbClr val="EAF6FB"/>
          </a:solidFill>
          <a:ln w="9525">
            <a:solidFill>
              <a:srgbClr val="D6E3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9D2831-D9AB-4D8F-BD70-B6A2C2C5DBC5}"/>
              </a:ext>
            </a:extLst>
          </p:cNvPr>
          <p:cNvSpPr>
            <a:spLocks noGrp="1"/>
          </p:cNvSpPr>
          <p:nvPr/>
        </p:nvSpPr>
        <p:spPr>
          <a:xfrm>
            <a:off x="914400" y="2019300"/>
            <a:ext cx="590550" cy="5905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E647FA-A441-4E4B-BB92-059C61A2B02A}"/>
              </a:ext>
            </a:extLst>
          </p:cNvPr>
          <p:cNvSpPr>
            <a:spLocks noGrp="1"/>
          </p:cNvSpPr>
          <p:nvPr/>
        </p:nvSpPr>
        <p:spPr>
          <a:xfrm>
            <a:off x="914400" y="2114550"/>
            <a:ext cx="5905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205"/>
          </a:bodyPr>
          <a:lstStyle/>
          <a:p>
            <a:pPr algn="ctr">
              <a:defRPr sz="19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32F5D1-385D-457C-9259-EE18DED76840}"/>
              </a:ext>
            </a:extLst>
          </p:cNvPr>
          <p:cNvSpPr>
            <a:spLocks noGrp="1"/>
          </p:cNvSpPr>
          <p:nvPr/>
        </p:nvSpPr>
        <p:spPr>
          <a:xfrm>
            <a:off x="933450" y="2857500"/>
            <a:ext cx="26860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Academic interview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4F4514-04E5-48AB-8ABF-BFB5B1EA0E25}"/>
              </a:ext>
            </a:extLst>
          </p:cNvPr>
          <p:cNvSpPr>
            <a:spLocks noGrp="1"/>
          </p:cNvSpPr>
          <p:nvPr/>
        </p:nvSpPr>
        <p:spPr>
          <a:xfrm>
            <a:off x="1038225" y="3619500"/>
            <a:ext cx="2476500" cy="838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11 minutes</a:t>
            </a:r>
          </a:p>
          <a:p>
            <a:pPr algn="ctr">
              <a:def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75% of module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456543-17CD-4741-95E3-35A223450575}"/>
              </a:ext>
            </a:extLst>
          </p:cNvPr>
          <p:cNvSpPr>
            <a:spLocks noGrp="1"/>
          </p:cNvSpPr>
          <p:nvPr/>
        </p:nvSpPr>
        <p:spPr>
          <a:xfrm>
            <a:off x="4133850" y="1809750"/>
            <a:ext cx="3143250" cy="2857500"/>
          </a:xfrm>
          <a:prstGeom prst="roundRect">
            <a:avLst>
              <a:gd name="adj" fmla="val 8000"/>
            </a:avLst>
          </a:prstGeom>
          <a:solidFill>
            <a:srgbClr val="FFF6DE"/>
          </a:solidFill>
          <a:ln w="9525">
            <a:solidFill>
              <a:srgbClr val="D6E3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4AEF8B5-47FA-4A59-AE9B-76E659081CAB}"/>
              </a:ext>
            </a:extLst>
          </p:cNvPr>
          <p:cNvSpPr>
            <a:spLocks noGrp="1"/>
          </p:cNvSpPr>
          <p:nvPr/>
        </p:nvSpPr>
        <p:spPr>
          <a:xfrm>
            <a:off x="4343400" y="2019300"/>
            <a:ext cx="590550" cy="5905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7F84168-307B-40A8-9492-3C1EBF162676}"/>
              </a:ext>
            </a:extLst>
          </p:cNvPr>
          <p:cNvSpPr>
            <a:spLocks noGrp="1"/>
          </p:cNvSpPr>
          <p:nvPr/>
        </p:nvSpPr>
        <p:spPr>
          <a:xfrm>
            <a:off x="4343400" y="2114550"/>
            <a:ext cx="5905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205"/>
          </a:bodyPr>
          <a:lstStyle/>
          <a:p>
            <a:pPr algn="ctr">
              <a:defRPr sz="19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2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BA9D32C-6C42-4A0F-AD79-45D12A0DDD1D}"/>
              </a:ext>
            </a:extLst>
          </p:cNvPr>
          <p:cNvSpPr>
            <a:spLocks noGrp="1"/>
          </p:cNvSpPr>
          <p:nvPr/>
        </p:nvSpPr>
        <p:spPr>
          <a:xfrm>
            <a:off x="4362450" y="2857500"/>
            <a:ext cx="26860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Workplace observation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02F0AA-16E2-4D65-9CCB-2B6F015CDB73}"/>
              </a:ext>
            </a:extLst>
          </p:cNvPr>
          <p:cNvSpPr>
            <a:spLocks noGrp="1"/>
          </p:cNvSpPr>
          <p:nvPr/>
        </p:nvSpPr>
        <p:spPr>
          <a:xfrm>
            <a:off x="4467225" y="3619500"/>
            <a:ext cx="2476500" cy="838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One observed element</a:t>
            </a:r>
          </a:p>
          <a:p>
            <a:pPr algn="ctr">
              <a:def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Pass or fail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9A3D591-923D-4DEB-868A-8500421BD334}"/>
              </a:ext>
            </a:extLst>
          </p:cNvPr>
          <p:cNvSpPr>
            <a:spLocks noGrp="1"/>
          </p:cNvSpPr>
          <p:nvPr/>
        </p:nvSpPr>
        <p:spPr>
          <a:xfrm>
            <a:off x="7562850" y="1809750"/>
            <a:ext cx="3143250" cy="2857500"/>
          </a:xfrm>
          <a:prstGeom prst="roundRect">
            <a:avLst>
              <a:gd name="adj" fmla="val 8000"/>
            </a:avLst>
          </a:prstGeom>
          <a:solidFill>
            <a:srgbClr val="FDF0E8"/>
          </a:solidFill>
          <a:ln w="9525">
            <a:solidFill>
              <a:srgbClr val="D6E3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8E4CD82-62BB-4D61-AFC1-CA34C2C1604B}"/>
              </a:ext>
            </a:extLst>
          </p:cNvPr>
          <p:cNvSpPr>
            <a:spLocks noGrp="1"/>
          </p:cNvSpPr>
          <p:nvPr/>
        </p:nvSpPr>
        <p:spPr>
          <a:xfrm>
            <a:off x="7772400" y="2019300"/>
            <a:ext cx="590550" cy="5905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0AD5FA2-C6FD-4D05-983F-173D5734F49C}"/>
              </a:ext>
            </a:extLst>
          </p:cNvPr>
          <p:cNvSpPr>
            <a:spLocks noGrp="1"/>
          </p:cNvSpPr>
          <p:nvPr/>
        </p:nvSpPr>
        <p:spPr>
          <a:xfrm>
            <a:off x="7772400" y="2114550"/>
            <a:ext cx="5905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205"/>
          </a:bodyPr>
          <a:lstStyle/>
          <a:p>
            <a:pPr algn="ctr">
              <a:defRPr sz="19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3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5124B8-4AF4-4EEA-B004-152C075D3FB4}"/>
              </a:ext>
            </a:extLst>
          </p:cNvPr>
          <p:cNvSpPr>
            <a:spLocks noGrp="1"/>
          </p:cNvSpPr>
          <p:nvPr/>
        </p:nvSpPr>
        <p:spPr>
          <a:xfrm>
            <a:off x="7791450" y="2857500"/>
            <a:ext cx="26860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Reflective account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CA49B82-185E-4A7D-9881-386933D0D501}"/>
              </a:ext>
            </a:extLst>
          </p:cNvPr>
          <p:cNvSpPr>
            <a:spLocks noGrp="1"/>
          </p:cNvSpPr>
          <p:nvPr/>
        </p:nvSpPr>
        <p:spPr>
          <a:xfrm>
            <a:off x="7896225" y="3619500"/>
            <a:ext cx="2476500" cy="838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500 words</a:t>
            </a:r>
          </a:p>
          <a:p>
            <a:pPr algn="ctr">
              <a:def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25% of module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35CED8B-AA0A-4EF4-9D1C-AE954FF594A6}"/>
              </a:ext>
            </a:extLst>
          </p:cNvPr>
          <p:cNvSpPr>
            <a:spLocks noGrp="1"/>
          </p:cNvSpPr>
          <p:nvPr/>
        </p:nvSpPr>
        <p:spPr>
          <a:xfrm>
            <a:off x="1333500" y="5095875"/>
            <a:ext cx="952500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7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The workplace observation must be passed to pass the module.</a:t>
            </a:r>
          </a:p>
        </p:txBody>
      </p:sp>
    </p:spTree>
    <p:extLst>
      <p:ext uri="{BB962C8B-B14F-4D97-AF65-F5344CB8AC3E}">
        <p14:creationId xmlns:p14="http://schemas.microsoft.com/office/powerpoint/2010/main" val="1992289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F1D625D-625B-4348-B8D6-857F0017F3E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F06F1A9-CE50-4EC1-B06A-77B744EA920C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LEARNING OUTCOMES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E02376-0E76-4233-B2F6-0FF8C3454487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the assessments are designed to test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5B74C0-8127-4783-B43D-DDE9138206E6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994CB9E-5034-4F0D-B0A0-5D11B01605E8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4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00A9747-D701-4FEB-9E29-13C45C147BE6}"/>
              </a:ext>
            </a:extLst>
          </p:cNvPr>
          <p:cNvSpPr>
            <a:spLocks noGrp="1"/>
          </p:cNvSpPr>
          <p:nvPr/>
        </p:nvSpPr>
        <p:spPr>
          <a:xfrm>
            <a:off x="809625" y="1666875"/>
            <a:ext cx="5000625" cy="3143250"/>
          </a:xfrm>
          <a:prstGeom prst="roundRect">
            <a:avLst>
              <a:gd name="adj" fmla="val 7273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605627-8E80-4B0F-8321-02C97825FCD9}"/>
              </a:ext>
            </a:extLst>
          </p:cNvPr>
          <p:cNvSpPr>
            <a:spLocks noGrp="1"/>
          </p:cNvSpPr>
          <p:nvPr/>
        </p:nvSpPr>
        <p:spPr>
          <a:xfrm>
            <a:off x="1143000" y="1952625"/>
            <a:ext cx="42862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Learning outcome 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D090E5-0132-474A-A37D-4E8AA3E7B699}"/>
              </a:ext>
            </a:extLst>
          </p:cNvPr>
          <p:cNvSpPr>
            <a:spLocks noGrp="1"/>
          </p:cNvSpPr>
          <p:nvPr/>
        </p:nvSpPr>
        <p:spPr>
          <a:xfrm>
            <a:off x="1143000" y="2476500"/>
            <a:ext cx="4238625" cy="1524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931"/>
          </a:bodyPr>
          <a:lstStyle/>
          <a:p>
            <a:pPr algn="l">
              <a:defRPr sz="20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0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Demonstrate knowledge and understanding of the structure and function of human body systems and their interrelationships.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95C3D0-34B0-4548-B7CC-1B76A632AF16}"/>
              </a:ext>
            </a:extLst>
          </p:cNvPr>
          <p:cNvSpPr>
            <a:spLocks noGrp="1"/>
          </p:cNvSpPr>
          <p:nvPr/>
        </p:nvSpPr>
        <p:spPr>
          <a:xfrm>
            <a:off x="1143000" y="4238625"/>
            <a:ext cx="423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Main evidence: academic interview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A27506B-DD94-4443-AFCC-3FDCCF7F36A9}"/>
              </a:ext>
            </a:extLst>
          </p:cNvPr>
          <p:cNvSpPr>
            <a:spLocks noGrp="1"/>
          </p:cNvSpPr>
          <p:nvPr/>
        </p:nvSpPr>
        <p:spPr>
          <a:xfrm>
            <a:off x="6381750" y="1666875"/>
            <a:ext cx="5000625" cy="3143250"/>
          </a:xfrm>
          <a:prstGeom prst="roundRect">
            <a:avLst>
              <a:gd name="adj" fmla="val 7273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C11BD5-AE57-48A3-9E79-C67F097D51CE}"/>
              </a:ext>
            </a:extLst>
          </p:cNvPr>
          <p:cNvSpPr>
            <a:spLocks noGrp="1"/>
          </p:cNvSpPr>
          <p:nvPr/>
        </p:nvSpPr>
        <p:spPr>
          <a:xfrm>
            <a:off x="6715125" y="1952625"/>
            <a:ext cx="42862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Learning outcome 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133C0D-7652-4B72-ACCB-BEFEBC7E275F}"/>
              </a:ext>
            </a:extLst>
          </p:cNvPr>
          <p:cNvSpPr>
            <a:spLocks noGrp="1"/>
          </p:cNvSpPr>
          <p:nvPr/>
        </p:nvSpPr>
        <p:spPr>
          <a:xfrm>
            <a:off x="6715125" y="2476500"/>
            <a:ext cx="4238625" cy="1619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9012"/>
          </a:bodyPr>
          <a:lstStyle/>
          <a:p>
            <a:pPr algn="l">
              <a:defRPr sz="20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0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Apply clinical observation and patient interaction skills safely and professionally, recording and interpreting findings in a work-based context.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3E6DAF0-D4E0-4D43-8307-591068AF4515}"/>
              </a:ext>
            </a:extLst>
          </p:cNvPr>
          <p:cNvSpPr>
            <a:spLocks noGrp="1"/>
          </p:cNvSpPr>
          <p:nvPr/>
        </p:nvSpPr>
        <p:spPr>
          <a:xfrm>
            <a:off x="6715125" y="4238625"/>
            <a:ext cx="423862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Main evidence: observation and reflection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ECF6A8D-F78A-42F2-AEB8-1C43BFB26FF0}"/>
              </a:ext>
            </a:extLst>
          </p:cNvPr>
          <p:cNvSpPr>
            <a:spLocks noGrp="1"/>
          </p:cNvSpPr>
          <p:nvPr/>
        </p:nvSpPr>
        <p:spPr>
          <a:xfrm>
            <a:off x="1190625" y="5286375"/>
            <a:ext cx="981075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4814"/>
          </a:bodyPr>
          <a:lstStyle/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The strongest work links physiology, measurement, patient context and professional action.</a:t>
            </a:r>
          </a:p>
        </p:txBody>
      </p:sp>
    </p:spTree>
    <p:extLst>
      <p:ext uri="{BB962C8B-B14F-4D97-AF65-F5344CB8AC3E}">
        <p14:creationId xmlns:p14="http://schemas.microsoft.com/office/powerpoint/2010/main" val="837095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331E684-2531-47BB-894D-85466EB052C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EE14098-CE8D-4446-B997-8BF41496489F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75%  |  11 MINUTES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CBF077C-5A75-41BE-91AB-B6C667420326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Component 1  Academic interview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CC7F4D-6498-4347-A362-7637C3CE5B3C}"/>
              </a:ext>
            </a:extLst>
          </p:cNvPr>
          <p:cNvSpPr>
            <a:spLocks noGrp="1"/>
          </p:cNvSpPr>
          <p:nvPr/>
        </p:nvSpPr>
        <p:spPr>
          <a:xfrm>
            <a:off x="723900" y="1143000"/>
            <a:ext cx="1047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000" b="0" dirty="0" err="1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Analyse</a:t>
            </a:r>
            <a:r>
              <a:rPr sz="2000" b="0" dirty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 one discipline-specific physiological measurement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0C5D54-A8DC-4FCE-B67D-AA991637507B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7AC146-B8A4-4716-B3A5-41414C80EC9B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5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31C7AB0-EF46-46F8-A152-AE1B552BF053}"/>
              </a:ext>
            </a:extLst>
          </p:cNvPr>
          <p:cNvSpPr>
            <a:spLocks noGrp="1"/>
          </p:cNvSpPr>
          <p:nvPr/>
        </p:nvSpPr>
        <p:spPr>
          <a:xfrm>
            <a:off x="1000125" y="17145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ECB248-8D85-407B-BA00-425A70F95070}"/>
              </a:ext>
            </a:extLst>
          </p:cNvPr>
          <p:cNvSpPr>
            <a:spLocks noGrp="1"/>
          </p:cNvSpPr>
          <p:nvPr/>
        </p:nvSpPr>
        <p:spPr>
          <a:xfrm>
            <a:off x="1285875" y="1666875"/>
            <a:ext cx="97155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Explain what the measurement is and why it matters in your discipline.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5C28063-CF7B-49E3-A1AD-F3861D346545}"/>
              </a:ext>
            </a:extLst>
          </p:cNvPr>
          <p:cNvSpPr>
            <a:spLocks noGrp="1"/>
          </p:cNvSpPr>
          <p:nvPr/>
        </p:nvSpPr>
        <p:spPr>
          <a:xfrm>
            <a:off x="1000125" y="24955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A17C3A6-5ACF-4083-9E9E-BACA28CAEFAD}"/>
              </a:ext>
            </a:extLst>
          </p:cNvPr>
          <p:cNvSpPr>
            <a:spLocks noGrp="1"/>
          </p:cNvSpPr>
          <p:nvPr/>
        </p:nvSpPr>
        <p:spPr>
          <a:xfrm>
            <a:off x="1285875" y="2447925"/>
            <a:ext cx="97155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Explain the normal physiological parameters and the physiology that produces the result.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78AE565-A211-4720-BECE-F01A25A2EDBC}"/>
              </a:ext>
            </a:extLst>
          </p:cNvPr>
          <p:cNvSpPr>
            <a:spLocks noGrp="1"/>
          </p:cNvSpPr>
          <p:nvPr/>
        </p:nvSpPr>
        <p:spPr>
          <a:xfrm>
            <a:off x="1000125" y="32766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89D712-E03E-4AEF-A06C-595F04EBB4FD}"/>
              </a:ext>
            </a:extLst>
          </p:cNvPr>
          <p:cNvSpPr>
            <a:spLocks noGrp="1"/>
          </p:cNvSpPr>
          <p:nvPr/>
        </p:nvSpPr>
        <p:spPr>
          <a:xfrm>
            <a:off x="1285875" y="3228975"/>
            <a:ext cx="97155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Identify noise, interference and factors that could reduce accuracy or reliability.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7C81B74-3150-4A31-83DD-6D095899F6D5}"/>
              </a:ext>
            </a:extLst>
          </p:cNvPr>
          <p:cNvSpPr>
            <a:spLocks noGrp="1"/>
          </p:cNvSpPr>
          <p:nvPr/>
        </p:nvSpPr>
        <p:spPr>
          <a:xfrm>
            <a:off x="1000125" y="40576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F03F30-5FBD-497F-A562-E0CD447BE991}"/>
              </a:ext>
            </a:extLst>
          </p:cNvPr>
          <p:cNvSpPr>
            <a:spLocks noGrp="1"/>
          </p:cNvSpPr>
          <p:nvPr/>
        </p:nvSpPr>
        <p:spPr>
          <a:xfrm>
            <a:off x="1285875" y="4010025"/>
            <a:ext cx="97155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Evaluate whether an unexpected result is patient-derived, environment-derived, equipment-related or pathological.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3218D1E-17A1-4C17-BA6F-D9E6DB376B1E}"/>
              </a:ext>
            </a:extLst>
          </p:cNvPr>
          <p:cNvSpPr>
            <a:spLocks noGrp="1"/>
          </p:cNvSpPr>
          <p:nvPr/>
        </p:nvSpPr>
        <p:spPr>
          <a:xfrm>
            <a:off x="1000125" y="48387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C7A0642-3D68-4AD5-912F-97C2CA781C7E}"/>
              </a:ext>
            </a:extLst>
          </p:cNvPr>
          <p:cNvSpPr>
            <a:spLocks noGrp="1"/>
          </p:cNvSpPr>
          <p:nvPr/>
        </p:nvSpPr>
        <p:spPr>
          <a:xfrm>
            <a:off x="1285875" y="4791075"/>
            <a:ext cx="97155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Use scientific reasoning to justify your interpretation and the next safe action within your role.</a:t>
            </a:r>
          </a:p>
        </p:txBody>
      </p:sp>
    </p:spTree>
    <p:extLst>
      <p:ext uri="{BB962C8B-B14F-4D97-AF65-F5344CB8AC3E}">
        <p14:creationId xmlns:p14="http://schemas.microsoft.com/office/powerpoint/2010/main" val="761105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FD36E3EA-3868-4FDB-AA77-5A3295DBDAD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0327E67-7D9A-4C17-85BD-F6083621FE65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ACADEMIC INTERVIEW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8C8F67-D628-4629-8E3E-5F5DD0E6500E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strong interview evidence looks like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EE5C4-76CE-4190-A3E8-91EED5AF50E5}"/>
              </a:ext>
            </a:extLst>
          </p:cNvPr>
          <p:cNvSpPr>
            <a:spLocks noGrp="1"/>
          </p:cNvSpPr>
          <p:nvPr/>
        </p:nvSpPr>
        <p:spPr>
          <a:xfrm>
            <a:off x="723900" y="1143000"/>
            <a:ext cx="1047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b="0" dirty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Use this as a preparation checklist; the formal rubric on Moodle remains the final authority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0754E4-DEAD-4295-87DA-86B0E7D912AB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035C4A-5AC5-4451-BE7E-54A9BB6C5077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6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CB87CEA-703F-440D-AE3A-CFD8EE3BF3AD}"/>
              </a:ext>
            </a:extLst>
          </p:cNvPr>
          <p:cNvSpPr>
            <a:spLocks noGrp="1"/>
          </p:cNvSpPr>
          <p:nvPr/>
        </p:nvSpPr>
        <p:spPr>
          <a:xfrm>
            <a:off x="857250" y="1600200"/>
            <a:ext cx="2286000" cy="514350"/>
          </a:xfrm>
          <a:prstGeom prst="roundRect">
            <a:avLst>
              <a:gd name="adj" fmla="val 2963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0C1098-0782-4775-BB58-B148CDC15133}"/>
              </a:ext>
            </a:extLst>
          </p:cNvPr>
          <p:cNvSpPr>
            <a:spLocks noGrp="1"/>
          </p:cNvSpPr>
          <p:nvPr/>
        </p:nvSpPr>
        <p:spPr>
          <a:xfrm>
            <a:off x="1047750" y="1695450"/>
            <a:ext cx="190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000"/>
          </a:bodyPr>
          <a:lstStyle/>
          <a:p>
            <a:pPr algn="l">
              <a:defRPr sz="15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Accuracy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2F9171-DD7C-41DA-B3C8-1BB31EA0AABE}"/>
              </a:ext>
            </a:extLst>
          </p:cNvPr>
          <p:cNvSpPr>
            <a:spLocks noGrp="1"/>
          </p:cNvSpPr>
          <p:nvPr/>
        </p:nvSpPr>
        <p:spPr>
          <a:xfrm>
            <a:off x="3429000" y="1638300"/>
            <a:ext cx="76200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Correct terminology, units, normal parameters and underlying physiology.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D7C8F75-389C-4820-8466-91DADE51EFFF}"/>
              </a:ext>
            </a:extLst>
          </p:cNvPr>
          <p:cNvSpPr>
            <a:spLocks noGrp="1"/>
          </p:cNvSpPr>
          <p:nvPr/>
        </p:nvSpPr>
        <p:spPr>
          <a:xfrm>
            <a:off x="857250" y="2286000"/>
            <a:ext cx="2286000" cy="514350"/>
          </a:xfrm>
          <a:prstGeom prst="roundRect">
            <a:avLst>
              <a:gd name="adj" fmla="val 2963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DF0226-BC1E-4B3C-B04C-DBBD7166F33D}"/>
              </a:ext>
            </a:extLst>
          </p:cNvPr>
          <p:cNvSpPr>
            <a:spLocks noGrp="1"/>
          </p:cNvSpPr>
          <p:nvPr/>
        </p:nvSpPr>
        <p:spPr>
          <a:xfrm>
            <a:off x="1047750" y="2381250"/>
            <a:ext cx="190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000"/>
          </a:bodyPr>
          <a:lstStyle/>
          <a:p>
            <a:pPr algn="l">
              <a:defRPr sz="15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Analysis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8C1F564-A22E-4431-A298-0CCE38BFAEA6}"/>
              </a:ext>
            </a:extLst>
          </p:cNvPr>
          <p:cNvSpPr>
            <a:spLocks noGrp="1"/>
          </p:cNvSpPr>
          <p:nvPr/>
        </p:nvSpPr>
        <p:spPr>
          <a:xfrm>
            <a:off x="3429000" y="2324100"/>
            <a:ext cx="76200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Explains relationships rather than listing facts.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04A26EF-25A2-4CDE-B6DF-C54B17039734}"/>
              </a:ext>
            </a:extLst>
          </p:cNvPr>
          <p:cNvSpPr>
            <a:spLocks noGrp="1"/>
          </p:cNvSpPr>
          <p:nvPr/>
        </p:nvSpPr>
        <p:spPr>
          <a:xfrm>
            <a:off x="857250" y="2971800"/>
            <a:ext cx="2286000" cy="514350"/>
          </a:xfrm>
          <a:prstGeom prst="roundRect">
            <a:avLst>
              <a:gd name="adj" fmla="val 2963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B5BE843-A1EC-4500-A367-F63DE0D50F57}"/>
              </a:ext>
            </a:extLst>
          </p:cNvPr>
          <p:cNvSpPr>
            <a:spLocks noGrp="1"/>
          </p:cNvSpPr>
          <p:nvPr/>
        </p:nvSpPr>
        <p:spPr>
          <a:xfrm>
            <a:off x="1047750" y="3067050"/>
            <a:ext cx="190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000"/>
          </a:bodyPr>
          <a:lstStyle/>
          <a:p>
            <a:pPr algn="l">
              <a:defRPr sz="15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Reliability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0591C61-ABDA-43D1-8FEA-633CDFE7498A}"/>
              </a:ext>
            </a:extLst>
          </p:cNvPr>
          <p:cNvSpPr>
            <a:spLocks noGrp="1"/>
          </p:cNvSpPr>
          <p:nvPr/>
        </p:nvSpPr>
        <p:spPr>
          <a:xfrm>
            <a:off x="3429000" y="3009900"/>
            <a:ext cx="76200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Recognises limitations, artefact, noise and measurement error.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6AE6AF4-FD4E-4032-918A-9EA262FC65D0}"/>
              </a:ext>
            </a:extLst>
          </p:cNvPr>
          <p:cNvSpPr>
            <a:spLocks noGrp="1"/>
          </p:cNvSpPr>
          <p:nvPr/>
        </p:nvSpPr>
        <p:spPr>
          <a:xfrm>
            <a:off x="857250" y="3657600"/>
            <a:ext cx="2286000" cy="514350"/>
          </a:xfrm>
          <a:prstGeom prst="roundRect">
            <a:avLst>
              <a:gd name="adj" fmla="val 2963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088672A-3A35-406E-8E38-24DD7A30CB2C}"/>
              </a:ext>
            </a:extLst>
          </p:cNvPr>
          <p:cNvSpPr>
            <a:spLocks noGrp="1"/>
          </p:cNvSpPr>
          <p:nvPr/>
        </p:nvSpPr>
        <p:spPr>
          <a:xfrm>
            <a:off x="1047750" y="3752850"/>
            <a:ext cx="190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000"/>
          </a:bodyPr>
          <a:lstStyle/>
          <a:p>
            <a:pPr algn="l">
              <a:defRPr sz="15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Evaluation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5FE9000-9E17-4E94-9CFE-9D947701DEF4}"/>
              </a:ext>
            </a:extLst>
          </p:cNvPr>
          <p:cNvSpPr>
            <a:spLocks noGrp="1"/>
          </p:cNvSpPr>
          <p:nvPr/>
        </p:nvSpPr>
        <p:spPr>
          <a:xfrm>
            <a:off x="3429000" y="3695700"/>
            <a:ext cx="76200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Weighs competing explanations and distinguishes error from pathology.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02B6FF6-9C2B-40E6-B958-EC9B83BF6934}"/>
              </a:ext>
            </a:extLst>
          </p:cNvPr>
          <p:cNvSpPr>
            <a:spLocks noGrp="1"/>
          </p:cNvSpPr>
          <p:nvPr/>
        </p:nvSpPr>
        <p:spPr>
          <a:xfrm>
            <a:off x="857250" y="4343400"/>
            <a:ext cx="2286000" cy="514350"/>
          </a:xfrm>
          <a:prstGeom prst="roundRect">
            <a:avLst>
              <a:gd name="adj" fmla="val 2963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C5B2634-B265-4E97-9C41-679E6C8B7567}"/>
              </a:ext>
            </a:extLst>
          </p:cNvPr>
          <p:cNvSpPr>
            <a:spLocks noGrp="1"/>
          </p:cNvSpPr>
          <p:nvPr/>
        </p:nvSpPr>
        <p:spPr>
          <a:xfrm>
            <a:off x="1047750" y="4438650"/>
            <a:ext cx="190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000"/>
          </a:bodyPr>
          <a:lstStyle/>
          <a:p>
            <a:pPr algn="l">
              <a:defRPr sz="15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Application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98A30FF-4E23-4430-9EAB-B52D53C5687A}"/>
              </a:ext>
            </a:extLst>
          </p:cNvPr>
          <p:cNvSpPr>
            <a:spLocks noGrp="1"/>
          </p:cNvSpPr>
          <p:nvPr/>
        </p:nvSpPr>
        <p:spPr>
          <a:xfrm>
            <a:off x="3429000" y="4381500"/>
            <a:ext cx="76200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Links the result to the patient, the clinical context and safe action.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DCA2564-2689-40A4-A2C9-A9AA3F8E9A65}"/>
              </a:ext>
            </a:extLst>
          </p:cNvPr>
          <p:cNvSpPr>
            <a:spLocks noGrp="1"/>
          </p:cNvSpPr>
          <p:nvPr/>
        </p:nvSpPr>
        <p:spPr>
          <a:xfrm>
            <a:off x="857250" y="5029200"/>
            <a:ext cx="2286000" cy="514350"/>
          </a:xfrm>
          <a:prstGeom prst="roundRect">
            <a:avLst>
              <a:gd name="adj" fmla="val 2963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7F3FB84-F4DC-474F-8D59-96AD6CC41B20}"/>
              </a:ext>
            </a:extLst>
          </p:cNvPr>
          <p:cNvSpPr>
            <a:spLocks noGrp="1"/>
          </p:cNvSpPr>
          <p:nvPr/>
        </p:nvSpPr>
        <p:spPr>
          <a:xfrm>
            <a:off x="1047750" y="5124450"/>
            <a:ext cx="190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000"/>
          </a:bodyPr>
          <a:lstStyle/>
          <a:p>
            <a:pPr algn="l">
              <a:defRPr sz="15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Communication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C332FAF-3F1B-41B3-A6B9-790635844DE7}"/>
              </a:ext>
            </a:extLst>
          </p:cNvPr>
          <p:cNvSpPr>
            <a:spLocks noGrp="1"/>
          </p:cNvSpPr>
          <p:nvPr/>
        </p:nvSpPr>
        <p:spPr>
          <a:xfrm>
            <a:off x="3429000" y="5067300"/>
            <a:ext cx="76200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Clear, organised and concise answers supported by appropriate evidence.</a:t>
            </a:r>
          </a:p>
        </p:txBody>
      </p:sp>
    </p:spTree>
    <p:extLst>
      <p:ext uri="{BB962C8B-B14F-4D97-AF65-F5344CB8AC3E}">
        <p14:creationId xmlns:p14="http://schemas.microsoft.com/office/powerpoint/2010/main" val="171350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4D4523C-373B-4FBA-868D-E395D824AB1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D0CC0D-1568-40B8-AB80-C0C6ABF3B676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ACADEMIC INTERVIEW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52D52F-A75E-4464-9361-658A754B9F31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Choose a measurement you genuinely understand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71229A-68E4-49B6-A548-BD4C30FC6BA5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FD595DD-B384-4D64-892C-02889FC0D8E1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7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15386B-B83A-4FAA-B19A-EE1358F40558}"/>
              </a:ext>
            </a:extLst>
          </p:cNvPr>
          <p:cNvSpPr>
            <a:spLocks noGrp="1"/>
          </p:cNvSpPr>
          <p:nvPr/>
        </p:nvSpPr>
        <p:spPr>
          <a:xfrm>
            <a:off x="857250" y="1571625"/>
            <a:ext cx="619125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029"/>
          </a:bodyPr>
          <a:lstStyle/>
          <a:p>
            <a:pPr algn="l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 suitable choice should allow you to discuss: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47C0413-1F33-4272-B836-3D0CCA2AE5B7}"/>
              </a:ext>
            </a:extLst>
          </p:cNvPr>
          <p:cNvSpPr>
            <a:spLocks noGrp="1"/>
          </p:cNvSpPr>
          <p:nvPr/>
        </p:nvSpPr>
        <p:spPr>
          <a:xfrm>
            <a:off x="1000125" y="21431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A03DC5-B707-4BA9-948D-B7317CC5A44D}"/>
              </a:ext>
            </a:extLst>
          </p:cNvPr>
          <p:cNvSpPr>
            <a:spLocks noGrp="1"/>
          </p:cNvSpPr>
          <p:nvPr/>
        </p:nvSpPr>
        <p:spPr>
          <a:xfrm>
            <a:off x="1285875" y="2095500"/>
            <a:ext cx="5619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the physiological variable and its units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112F60F-D7A8-4D10-9711-3717BFA3F33F}"/>
              </a:ext>
            </a:extLst>
          </p:cNvPr>
          <p:cNvSpPr>
            <a:spLocks noGrp="1"/>
          </p:cNvSpPr>
          <p:nvPr/>
        </p:nvSpPr>
        <p:spPr>
          <a:xfrm>
            <a:off x="1000125" y="27146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B17D79-86B3-4D44-ADD0-90C6DE687219}"/>
              </a:ext>
            </a:extLst>
          </p:cNvPr>
          <p:cNvSpPr>
            <a:spLocks noGrp="1"/>
          </p:cNvSpPr>
          <p:nvPr/>
        </p:nvSpPr>
        <p:spPr>
          <a:xfrm>
            <a:off x="1285875" y="2667000"/>
            <a:ext cx="5619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the body system and normal regulation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01802A3-8235-494C-AE00-80AF3DF628EA}"/>
              </a:ext>
            </a:extLst>
          </p:cNvPr>
          <p:cNvSpPr>
            <a:spLocks noGrp="1"/>
          </p:cNvSpPr>
          <p:nvPr/>
        </p:nvSpPr>
        <p:spPr>
          <a:xfrm>
            <a:off x="1000125" y="32861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4804EE-94C0-4759-BFBB-589B1EFB3F77}"/>
              </a:ext>
            </a:extLst>
          </p:cNvPr>
          <p:cNvSpPr>
            <a:spLocks noGrp="1"/>
          </p:cNvSpPr>
          <p:nvPr/>
        </p:nvSpPr>
        <p:spPr>
          <a:xfrm>
            <a:off x="1285875" y="3238500"/>
            <a:ext cx="5619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how the device or procedure obtains the result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D637547-0948-4B3E-A384-1D613DB2B7D2}"/>
              </a:ext>
            </a:extLst>
          </p:cNvPr>
          <p:cNvSpPr>
            <a:spLocks noGrp="1"/>
          </p:cNvSpPr>
          <p:nvPr/>
        </p:nvSpPr>
        <p:spPr>
          <a:xfrm>
            <a:off x="1000125" y="38576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16DCB5-76C7-4580-B015-903D8EBE0F81}"/>
              </a:ext>
            </a:extLst>
          </p:cNvPr>
          <p:cNvSpPr>
            <a:spLocks noGrp="1"/>
          </p:cNvSpPr>
          <p:nvPr/>
        </p:nvSpPr>
        <p:spPr>
          <a:xfrm>
            <a:off x="1285875" y="3810000"/>
            <a:ext cx="5619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normal variation and clinically important abnormality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9AA2339-0B14-4176-A4FE-CF71A53193C4}"/>
              </a:ext>
            </a:extLst>
          </p:cNvPr>
          <p:cNvSpPr>
            <a:spLocks noGrp="1"/>
          </p:cNvSpPr>
          <p:nvPr/>
        </p:nvSpPr>
        <p:spPr>
          <a:xfrm>
            <a:off x="1000125" y="44291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5D0C62D-16A4-4CA6-9F73-1D12F49D070C}"/>
              </a:ext>
            </a:extLst>
          </p:cNvPr>
          <p:cNvSpPr>
            <a:spLocks noGrp="1"/>
          </p:cNvSpPr>
          <p:nvPr/>
        </p:nvSpPr>
        <p:spPr>
          <a:xfrm>
            <a:off x="1285875" y="4381500"/>
            <a:ext cx="5619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common artefact, noise and interference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616D9DA-9A8E-458B-B570-77A688F2802B}"/>
              </a:ext>
            </a:extLst>
          </p:cNvPr>
          <p:cNvSpPr>
            <a:spLocks noGrp="1"/>
          </p:cNvSpPr>
          <p:nvPr/>
        </p:nvSpPr>
        <p:spPr>
          <a:xfrm>
            <a:off x="1000125" y="50006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01A4D3-3495-4E25-BCA1-26480E1728BE}"/>
              </a:ext>
            </a:extLst>
          </p:cNvPr>
          <p:cNvSpPr>
            <a:spLocks noGrp="1"/>
          </p:cNvSpPr>
          <p:nvPr/>
        </p:nvSpPr>
        <p:spPr>
          <a:xfrm>
            <a:off x="1285875" y="4953000"/>
            <a:ext cx="5619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how you would check, repeat, compare or escalate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7105C3C-D4BC-4AD1-B857-96C0B873DDA8}"/>
              </a:ext>
            </a:extLst>
          </p:cNvPr>
          <p:cNvSpPr>
            <a:spLocks noGrp="1"/>
          </p:cNvSpPr>
          <p:nvPr/>
        </p:nvSpPr>
        <p:spPr>
          <a:xfrm>
            <a:off x="7524750" y="1714500"/>
            <a:ext cx="3714750" cy="3429000"/>
          </a:xfrm>
          <a:prstGeom prst="roundRect">
            <a:avLst>
              <a:gd name="adj" fmla="val 7778"/>
            </a:avLst>
          </a:prstGeom>
          <a:solidFill>
            <a:srgbClr val="FFF6DE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DF5A6C-6E23-4CD4-8B92-997C3530D778}"/>
              </a:ext>
            </a:extLst>
          </p:cNvPr>
          <p:cNvSpPr>
            <a:spLocks noGrp="1"/>
          </p:cNvSpPr>
          <p:nvPr/>
        </p:nvSpPr>
        <p:spPr>
          <a:xfrm>
            <a:off x="7858125" y="2047875"/>
            <a:ext cx="3048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8611"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Possible examples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7C5D008-974E-4B84-873A-472808DCDE77}"/>
              </a:ext>
            </a:extLst>
          </p:cNvPr>
          <p:cNvSpPr>
            <a:spLocks noGrp="1"/>
          </p:cNvSpPr>
          <p:nvPr/>
        </p:nvSpPr>
        <p:spPr>
          <a:xfrm>
            <a:off x="7905750" y="2667000"/>
            <a:ext cx="2952750" cy="2238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Blood pressure</a:t>
            </a:r>
          </a:p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Oxygen saturation</a:t>
            </a:r>
          </a:p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Respiratory rate</a:t>
            </a:r>
          </a:p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Temperature</a:t>
            </a:r>
          </a:p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Pulse or ECG parameter</a:t>
            </a:r>
          </a:p>
          <a:p>
            <a:pPr algn="ctr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 discipline-specific measure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827D39-8897-4C72-9839-7D0922840746}"/>
              </a:ext>
            </a:extLst>
          </p:cNvPr>
          <p:cNvSpPr>
            <a:spLocks noGrp="1"/>
          </p:cNvSpPr>
          <p:nvPr/>
        </p:nvSpPr>
        <p:spPr>
          <a:xfrm>
            <a:off x="1524000" y="5619750"/>
            <a:ext cx="91440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7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Choose one measurement. Depth is more valuable than a long list.</a:t>
            </a:r>
          </a:p>
        </p:txBody>
      </p:sp>
    </p:spTree>
    <p:extLst>
      <p:ext uri="{BB962C8B-B14F-4D97-AF65-F5344CB8AC3E}">
        <p14:creationId xmlns:p14="http://schemas.microsoft.com/office/powerpoint/2010/main" val="184090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C42076A2-AD63-406E-B352-20833AEF2C8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51B26D-6BF4-46E7-892B-8330DABB1CB0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ACADEMIC INTERVIEW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25B48C-FC0A-4F00-907D-97067D6E5197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 practical structure for 11 minutes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98D5F95-DC1C-4F41-BC44-78CE1999478F}"/>
              </a:ext>
            </a:extLst>
          </p:cNvPr>
          <p:cNvSpPr>
            <a:spLocks noGrp="1"/>
          </p:cNvSpPr>
          <p:nvPr/>
        </p:nvSpPr>
        <p:spPr>
          <a:xfrm>
            <a:off x="723900" y="1143000"/>
            <a:ext cx="1047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00" b="0" dirty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Use the timings to </a:t>
            </a:r>
            <a:r>
              <a:rPr sz="1600" b="0" dirty="0" err="1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organise</a:t>
            </a:r>
            <a:r>
              <a:rPr sz="1600" b="0" dirty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 preparation, not as a rigid script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4A70F0-AD73-4F6E-9241-C87830634ACA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819949-BA8F-4260-98AD-FE9ACD0927FF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8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CF178E9-66E6-49DE-A0BE-81600F3B2A15}"/>
              </a:ext>
            </a:extLst>
          </p:cNvPr>
          <p:cNvSpPr>
            <a:spLocks noGrp="1"/>
          </p:cNvSpPr>
          <p:nvPr/>
        </p:nvSpPr>
        <p:spPr>
          <a:xfrm>
            <a:off x="590550" y="1905000"/>
            <a:ext cx="1695450" cy="2762250"/>
          </a:xfrm>
          <a:prstGeom prst="roundRect">
            <a:avLst>
              <a:gd name="adj" fmla="val 1236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0816E9-85B6-46BD-84DD-5DC137BCC99B}"/>
              </a:ext>
            </a:extLst>
          </p:cNvPr>
          <p:cNvSpPr>
            <a:spLocks noGrp="1"/>
          </p:cNvSpPr>
          <p:nvPr/>
        </p:nvSpPr>
        <p:spPr>
          <a:xfrm>
            <a:off x="733425" y="2095500"/>
            <a:ext cx="1409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1 min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86F4E45-8D88-4BCE-B2F5-3B5F2CB9AE67}"/>
              </a:ext>
            </a:extLst>
          </p:cNvPr>
          <p:cNvSpPr>
            <a:spLocks noGrp="1"/>
          </p:cNvSpPr>
          <p:nvPr/>
        </p:nvSpPr>
        <p:spPr>
          <a:xfrm>
            <a:off x="733425" y="2714625"/>
            <a:ext cx="14097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Define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6851541-D360-4C63-AD97-F3311CE3007D}"/>
              </a:ext>
            </a:extLst>
          </p:cNvPr>
          <p:cNvSpPr>
            <a:spLocks noGrp="1"/>
          </p:cNvSpPr>
          <p:nvPr/>
        </p:nvSpPr>
        <p:spPr>
          <a:xfrm>
            <a:off x="762000" y="3333750"/>
            <a:ext cx="135255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Measurement, purpose and units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6E92BCD-CA5C-450F-A58C-45C5783715DD}"/>
              </a:ext>
            </a:extLst>
          </p:cNvPr>
          <p:cNvSpPr>
            <a:spLocks noGrp="1"/>
          </p:cNvSpPr>
          <p:nvPr/>
        </p:nvSpPr>
        <p:spPr>
          <a:xfrm>
            <a:off x="2505075" y="1905000"/>
            <a:ext cx="1695450" cy="2762250"/>
          </a:xfrm>
          <a:prstGeom prst="roundRect">
            <a:avLst>
              <a:gd name="adj" fmla="val 1236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B884BB-BD67-4911-8274-279B63047FD5}"/>
              </a:ext>
            </a:extLst>
          </p:cNvPr>
          <p:cNvSpPr>
            <a:spLocks noGrp="1"/>
          </p:cNvSpPr>
          <p:nvPr/>
        </p:nvSpPr>
        <p:spPr>
          <a:xfrm>
            <a:off x="2647950" y="2095500"/>
            <a:ext cx="1409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2 min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CDD472-97EA-44AA-9585-A57F6A6F6672}"/>
              </a:ext>
            </a:extLst>
          </p:cNvPr>
          <p:cNvSpPr>
            <a:spLocks noGrp="1"/>
          </p:cNvSpPr>
          <p:nvPr/>
        </p:nvSpPr>
        <p:spPr>
          <a:xfrm>
            <a:off x="2647950" y="2714625"/>
            <a:ext cx="14097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Explain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20976F-0EFE-458F-B1FB-0B2C37E2048B}"/>
              </a:ext>
            </a:extLst>
          </p:cNvPr>
          <p:cNvSpPr>
            <a:spLocks noGrp="1"/>
          </p:cNvSpPr>
          <p:nvPr/>
        </p:nvSpPr>
        <p:spPr>
          <a:xfrm>
            <a:off x="2676525" y="3333750"/>
            <a:ext cx="135255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Physiology and normal parameters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C3D5603-BD22-4766-9923-05D70B77A4B1}"/>
              </a:ext>
            </a:extLst>
          </p:cNvPr>
          <p:cNvSpPr>
            <a:spLocks noGrp="1"/>
          </p:cNvSpPr>
          <p:nvPr/>
        </p:nvSpPr>
        <p:spPr>
          <a:xfrm>
            <a:off x="4419600" y="1905000"/>
            <a:ext cx="1695450" cy="2762250"/>
          </a:xfrm>
          <a:prstGeom prst="roundRect">
            <a:avLst>
              <a:gd name="adj" fmla="val 1236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EC978D6-2BBC-4147-AF00-AC041F49238E}"/>
              </a:ext>
            </a:extLst>
          </p:cNvPr>
          <p:cNvSpPr>
            <a:spLocks noGrp="1"/>
          </p:cNvSpPr>
          <p:nvPr/>
        </p:nvSpPr>
        <p:spPr>
          <a:xfrm>
            <a:off x="4562475" y="2095500"/>
            <a:ext cx="1409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2 min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0331E4-0115-4F19-A74E-BD7C12B943E0}"/>
              </a:ext>
            </a:extLst>
          </p:cNvPr>
          <p:cNvSpPr>
            <a:spLocks noGrp="1"/>
          </p:cNvSpPr>
          <p:nvPr/>
        </p:nvSpPr>
        <p:spPr>
          <a:xfrm>
            <a:off x="4562475" y="2714625"/>
            <a:ext cx="14097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Measure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2390AE-4EE7-4990-BC6C-FB28F29D5088}"/>
              </a:ext>
            </a:extLst>
          </p:cNvPr>
          <p:cNvSpPr>
            <a:spLocks noGrp="1"/>
          </p:cNvSpPr>
          <p:nvPr/>
        </p:nvSpPr>
        <p:spPr>
          <a:xfrm>
            <a:off x="4591050" y="3333750"/>
            <a:ext cx="135255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How the result is obtained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91D85F7-FCEC-43A7-8F45-16A058839330}"/>
              </a:ext>
            </a:extLst>
          </p:cNvPr>
          <p:cNvSpPr>
            <a:spLocks noGrp="1"/>
          </p:cNvSpPr>
          <p:nvPr/>
        </p:nvSpPr>
        <p:spPr>
          <a:xfrm>
            <a:off x="6334125" y="1905000"/>
            <a:ext cx="1695450" cy="2762250"/>
          </a:xfrm>
          <a:prstGeom prst="roundRect">
            <a:avLst>
              <a:gd name="adj" fmla="val 1236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19DDEA-022F-49B2-BA04-DB65C0348D34}"/>
              </a:ext>
            </a:extLst>
          </p:cNvPr>
          <p:cNvSpPr>
            <a:spLocks noGrp="1"/>
          </p:cNvSpPr>
          <p:nvPr/>
        </p:nvSpPr>
        <p:spPr>
          <a:xfrm>
            <a:off x="6477000" y="2095500"/>
            <a:ext cx="1409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2 min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CAE35-716D-4437-8E4B-0DC696C01F45}"/>
              </a:ext>
            </a:extLst>
          </p:cNvPr>
          <p:cNvSpPr>
            <a:spLocks noGrp="1"/>
          </p:cNvSpPr>
          <p:nvPr/>
        </p:nvSpPr>
        <p:spPr>
          <a:xfrm>
            <a:off x="6477000" y="2714625"/>
            <a:ext cx="14097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Challenge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5BFD2B9-4DD5-4A12-AE48-6991A627A7CD}"/>
              </a:ext>
            </a:extLst>
          </p:cNvPr>
          <p:cNvSpPr>
            <a:spLocks noGrp="1"/>
          </p:cNvSpPr>
          <p:nvPr/>
        </p:nvSpPr>
        <p:spPr>
          <a:xfrm>
            <a:off x="6505575" y="3333750"/>
            <a:ext cx="135255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Noise, interference and limitations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758EB04-D980-43DD-A404-DBB005F00050}"/>
              </a:ext>
            </a:extLst>
          </p:cNvPr>
          <p:cNvSpPr>
            <a:spLocks noGrp="1"/>
          </p:cNvSpPr>
          <p:nvPr/>
        </p:nvSpPr>
        <p:spPr>
          <a:xfrm>
            <a:off x="8248650" y="1905000"/>
            <a:ext cx="1695450" cy="2762250"/>
          </a:xfrm>
          <a:prstGeom prst="roundRect">
            <a:avLst>
              <a:gd name="adj" fmla="val 1236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DDEA9C4-2211-4EDA-8149-78D5B37DC087}"/>
              </a:ext>
            </a:extLst>
          </p:cNvPr>
          <p:cNvSpPr>
            <a:spLocks noGrp="1"/>
          </p:cNvSpPr>
          <p:nvPr/>
        </p:nvSpPr>
        <p:spPr>
          <a:xfrm>
            <a:off x="8391525" y="2095500"/>
            <a:ext cx="1409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3 min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C69C97-4797-448C-A289-D2703FDC8D86}"/>
              </a:ext>
            </a:extLst>
          </p:cNvPr>
          <p:cNvSpPr>
            <a:spLocks noGrp="1"/>
          </p:cNvSpPr>
          <p:nvPr/>
        </p:nvSpPr>
        <p:spPr>
          <a:xfrm>
            <a:off x="8391525" y="2714625"/>
            <a:ext cx="14097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Evaluate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F77B3-A0AE-4DC9-B19E-3F200B08F794}"/>
              </a:ext>
            </a:extLst>
          </p:cNvPr>
          <p:cNvSpPr>
            <a:spLocks noGrp="1"/>
          </p:cNvSpPr>
          <p:nvPr/>
        </p:nvSpPr>
        <p:spPr>
          <a:xfrm>
            <a:off x="8420100" y="3333750"/>
            <a:ext cx="135255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Patient, environment, equipment or pathology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756FFACB-6F33-40CE-B718-D5D03FD96EFA}"/>
              </a:ext>
            </a:extLst>
          </p:cNvPr>
          <p:cNvSpPr>
            <a:spLocks noGrp="1"/>
          </p:cNvSpPr>
          <p:nvPr/>
        </p:nvSpPr>
        <p:spPr>
          <a:xfrm>
            <a:off x="10163175" y="1905000"/>
            <a:ext cx="1695450" cy="2762250"/>
          </a:xfrm>
          <a:prstGeom prst="roundRect">
            <a:avLst>
              <a:gd name="adj" fmla="val 1236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9292544-A996-44B0-B452-96DD677B8B9C}"/>
              </a:ext>
            </a:extLst>
          </p:cNvPr>
          <p:cNvSpPr>
            <a:spLocks noGrp="1"/>
          </p:cNvSpPr>
          <p:nvPr/>
        </p:nvSpPr>
        <p:spPr>
          <a:xfrm>
            <a:off x="10306050" y="2095500"/>
            <a:ext cx="1409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1 min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8E9FD1F-6240-49D6-BA45-FFD490EA0F35}"/>
              </a:ext>
            </a:extLst>
          </p:cNvPr>
          <p:cNvSpPr>
            <a:spLocks noGrp="1"/>
          </p:cNvSpPr>
          <p:nvPr/>
        </p:nvSpPr>
        <p:spPr>
          <a:xfrm>
            <a:off x="10306050" y="2714625"/>
            <a:ext cx="14097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Conclude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C70BDE1-AC59-4D7E-B2B7-60E08E6A0B83}"/>
              </a:ext>
            </a:extLst>
          </p:cNvPr>
          <p:cNvSpPr>
            <a:spLocks noGrp="1"/>
          </p:cNvSpPr>
          <p:nvPr/>
        </p:nvSpPr>
        <p:spPr>
          <a:xfrm>
            <a:off x="10334625" y="3333750"/>
            <a:ext cx="135255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Checks, action and escalation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F375E5A-F13F-40B4-8981-E8F4DEF4DF96}"/>
              </a:ext>
            </a:extLst>
          </p:cNvPr>
          <p:cNvSpPr>
            <a:spLocks noGrp="1"/>
          </p:cNvSpPr>
          <p:nvPr/>
        </p:nvSpPr>
        <p:spPr>
          <a:xfrm>
            <a:off x="1000125" y="5238750"/>
            <a:ext cx="10191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Expect follow-up questions. Practise explaining your reasoning aloud without reading a script.</a:t>
            </a:r>
          </a:p>
        </p:txBody>
      </p:sp>
    </p:spTree>
    <p:extLst>
      <p:ext uri="{BB962C8B-B14F-4D97-AF65-F5344CB8AC3E}">
        <p14:creationId xmlns:p14="http://schemas.microsoft.com/office/powerpoint/2010/main" val="222777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9A50002-D673-4990-8C01-5270F086557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593B23D-2043-4238-840C-6A67406E7A56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ACADEMIC INTERVIEW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0ED3E7-B688-4CBE-8D1F-9AB37AC2B7D3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 scientific reasoning pathway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FA1C36-1511-4F45-80D2-2AC465F58FD5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D9AB76-7ACA-435D-AC96-1845E62A354B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9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9AAD83E-F751-46E5-AFD1-00F08F4FD531}"/>
              </a:ext>
            </a:extLst>
          </p:cNvPr>
          <p:cNvSpPr>
            <a:spLocks noGrp="1"/>
          </p:cNvSpPr>
          <p:nvPr/>
        </p:nvSpPr>
        <p:spPr>
          <a:xfrm>
            <a:off x="904875" y="1428750"/>
            <a:ext cx="666750" cy="514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02AF13-3D3E-4CD8-A412-AC741988653F}"/>
              </a:ext>
            </a:extLst>
          </p:cNvPr>
          <p:cNvSpPr>
            <a:spLocks noGrp="1"/>
          </p:cNvSpPr>
          <p:nvPr/>
        </p:nvSpPr>
        <p:spPr>
          <a:xfrm>
            <a:off x="904875" y="1514475"/>
            <a:ext cx="66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7273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A8C5C4-8EAD-49CB-AC99-516B05190317}"/>
              </a:ext>
            </a:extLst>
          </p:cNvPr>
          <p:cNvSpPr>
            <a:spLocks noGrp="1"/>
          </p:cNvSpPr>
          <p:nvPr/>
        </p:nvSpPr>
        <p:spPr>
          <a:xfrm>
            <a:off x="1905000" y="1457325"/>
            <a:ext cx="2476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MEASUREMENT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0ACA20-2749-4F7A-8830-209F217DD4C0}"/>
              </a:ext>
            </a:extLst>
          </p:cNvPr>
          <p:cNvSpPr>
            <a:spLocks noGrp="1"/>
          </p:cNvSpPr>
          <p:nvPr/>
        </p:nvSpPr>
        <p:spPr>
          <a:xfrm>
            <a:off x="4476750" y="1457325"/>
            <a:ext cx="6429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is being measured?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26B6855-6CB1-47DD-97B7-4AC386EEA67A}"/>
              </a:ext>
            </a:extLst>
          </p:cNvPr>
          <p:cNvSpPr>
            <a:spLocks noGrp="1"/>
          </p:cNvSpPr>
          <p:nvPr/>
        </p:nvSpPr>
        <p:spPr>
          <a:xfrm>
            <a:off x="904875" y="2171700"/>
            <a:ext cx="666750" cy="514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2078EA7-764A-4C5F-BD1D-BF0EADBBD9A7}"/>
              </a:ext>
            </a:extLst>
          </p:cNvPr>
          <p:cNvSpPr>
            <a:spLocks noGrp="1"/>
          </p:cNvSpPr>
          <p:nvPr/>
        </p:nvSpPr>
        <p:spPr>
          <a:xfrm>
            <a:off x="904875" y="2257425"/>
            <a:ext cx="66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7273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47FBD9-E436-4499-92E1-60A8AA76DC92}"/>
              </a:ext>
            </a:extLst>
          </p:cNvPr>
          <p:cNvSpPr>
            <a:spLocks noGrp="1"/>
          </p:cNvSpPr>
          <p:nvPr/>
        </p:nvSpPr>
        <p:spPr>
          <a:xfrm>
            <a:off x="1905000" y="2200275"/>
            <a:ext cx="2476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PHYSIOLOGY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C21CE0-567E-43A3-9BE7-D4DA8AA4531E}"/>
              </a:ext>
            </a:extLst>
          </p:cNvPr>
          <p:cNvSpPr>
            <a:spLocks noGrp="1"/>
          </p:cNvSpPr>
          <p:nvPr/>
        </p:nvSpPr>
        <p:spPr>
          <a:xfrm>
            <a:off x="4476750" y="2200275"/>
            <a:ext cx="6429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produces the result?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40104F7-D9B7-46DD-9787-D07D76A06B4E}"/>
              </a:ext>
            </a:extLst>
          </p:cNvPr>
          <p:cNvSpPr>
            <a:spLocks noGrp="1"/>
          </p:cNvSpPr>
          <p:nvPr/>
        </p:nvSpPr>
        <p:spPr>
          <a:xfrm>
            <a:off x="904875" y="2914650"/>
            <a:ext cx="666750" cy="514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DA39A3-C41F-4C27-A180-B437ECDA3E21}"/>
              </a:ext>
            </a:extLst>
          </p:cNvPr>
          <p:cNvSpPr>
            <a:spLocks noGrp="1"/>
          </p:cNvSpPr>
          <p:nvPr/>
        </p:nvSpPr>
        <p:spPr>
          <a:xfrm>
            <a:off x="904875" y="3000375"/>
            <a:ext cx="66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7273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3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F1A85E9-3234-4064-94B6-995711CB63A8}"/>
              </a:ext>
            </a:extLst>
          </p:cNvPr>
          <p:cNvSpPr>
            <a:spLocks noGrp="1"/>
          </p:cNvSpPr>
          <p:nvPr/>
        </p:nvSpPr>
        <p:spPr>
          <a:xfrm>
            <a:off x="1905000" y="2943225"/>
            <a:ext cx="2476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NORMAL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E3B1C67-4ACC-47DC-965E-02A12A070956}"/>
              </a:ext>
            </a:extLst>
          </p:cNvPr>
          <p:cNvSpPr>
            <a:spLocks noGrp="1"/>
          </p:cNvSpPr>
          <p:nvPr/>
        </p:nvSpPr>
        <p:spPr>
          <a:xfrm>
            <a:off x="4476750" y="2943225"/>
            <a:ext cx="6429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range or pattern is expected?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0101AFC-E17A-4CED-9733-32D6F4555333}"/>
              </a:ext>
            </a:extLst>
          </p:cNvPr>
          <p:cNvSpPr>
            <a:spLocks noGrp="1"/>
          </p:cNvSpPr>
          <p:nvPr/>
        </p:nvSpPr>
        <p:spPr>
          <a:xfrm>
            <a:off x="904875" y="3657600"/>
            <a:ext cx="666750" cy="514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0317C5-5149-4297-AE2C-45198653B442}"/>
              </a:ext>
            </a:extLst>
          </p:cNvPr>
          <p:cNvSpPr>
            <a:spLocks noGrp="1"/>
          </p:cNvSpPr>
          <p:nvPr/>
        </p:nvSpPr>
        <p:spPr>
          <a:xfrm>
            <a:off x="904875" y="3743325"/>
            <a:ext cx="66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7273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4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52CDDEC-49C5-40DD-9325-3DC28BAD165D}"/>
              </a:ext>
            </a:extLst>
          </p:cNvPr>
          <p:cNvSpPr>
            <a:spLocks noGrp="1"/>
          </p:cNvSpPr>
          <p:nvPr/>
        </p:nvSpPr>
        <p:spPr>
          <a:xfrm>
            <a:off x="1905000" y="3686175"/>
            <a:ext cx="2476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VALIDITY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FB0AA53-F29F-4F65-8F0B-C2473667A160}"/>
              </a:ext>
            </a:extLst>
          </p:cNvPr>
          <p:cNvSpPr>
            <a:spLocks noGrp="1"/>
          </p:cNvSpPr>
          <p:nvPr/>
        </p:nvSpPr>
        <p:spPr>
          <a:xfrm>
            <a:off x="4476750" y="3686175"/>
            <a:ext cx="6429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Was it obtained correctly?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9785027-2B83-434C-ABB0-CFC3F393283F}"/>
              </a:ext>
            </a:extLst>
          </p:cNvPr>
          <p:cNvSpPr>
            <a:spLocks noGrp="1"/>
          </p:cNvSpPr>
          <p:nvPr/>
        </p:nvSpPr>
        <p:spPr>
          <a:xfrm>
            <a:off x="904875" y="4400550"/>
            <a:ext cx="666750" cy="514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7EFA260-AC45-4010-A990-E1D57D46B118}"/>
              </a:ext>
            </a:extLst>
          </p:cNvPr>
          <p:cNvSpPr>
            <a:spLocks noGrp="1"/>
          </p:cNvSpPr>
          <p:nvPr/>
        </p:nvSpPr>
        <p:spPr>
          <a:xfrm>
            <a:off x="904875" y="4486275"/>
            <a:ext cx="66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7273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5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1729D58-C3CF-4979-931A-18B08DCEA13B}"/>
              </a:ext>
            </a:extLst>
          </p:cNvPr>
          <p:cNvSpPr>
            <a:spLocks noGrp="1"/>
          </p:cNvSpPr>
          <p:nvPr/>
        </p:nvSpPr>
        <p:spPr>
          <a:xfrm>
            <a:off x="1905000" y="4429125"/>
            <a:ext cx="2476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INTERPRET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B85FC50-BE84-4F94-A60C-6EB22DDE4F6F}"/>
              </a:ext>
            </a:extLst>
          </p:cNvPr>
          <p:cNvSpPr>
            <a:spLocks noGrp="1"/>
          </p:cNvSpPr>
          <p:nvPr/>
        </p:nvSpPr>
        <p:spPr>
          <a:xfrm>
            <a:off x="4476750" y="4429125"/>
            <a:ext cx="6429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explanations fit the evidence?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D67A636-66FB-4336-B066-85BD29BA0C18}"/>
              </a:ext>
            </a:extLst>
          </p:cNvPr>
          <p:cNvSpPr>
            <a:spLocks noGrp="1"/>
          </p:cNvSpPr>
          <p:nvPr/>
        </p:nvSpPr>
        <p:spPr>
          <a:xfrm>
            <a:off x="904875" y="5143500"/>
            <a:ext cx="666750" cy="514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0C45FE4-085C-48C0-B8D8-E4D8ACD2459B}"/>
              </a:ext>
            </a:extLst>
          </p:cNvPr>
          <p:cNvSpPr>
            <a:spLocks noGrp="1"/>
          </p:cNvSpPr>
          <p:nvPr/>
        </p:nvSpPr>
        <p:spPr>
          <a:xfrm>
            <a:off x="904875" y="5229225"/>
            <a:ext cx="666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7273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6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7213F1-A34E-4B77-9C2D-EB6BE1D808C2}"/>
              </a:ext>
            </a:extLst>
          </p:cNvPr>
          <p:cNvSpPr>
            <a:spLocks noGrp="1"/>
          </p:cNvSpPr>
          <p:nvPr/>
        </p:nvSpPr>
        <p:spPr>
          <a:xfrm>
            <a:off x="1905000" y="5172075"/>
            <a:ext cx="2476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ACT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FCF960-2058-4D4B-82A7-1FCD06B4C439}"/>
              </a:ext>
            </a:extLst>
          </p:cNvPr>
          <p:cNvSpPr>
            <a:spLocks noGrp="1"/>
          </p:cNvSpPr>
          <p:nvPr/>
        </p:nvSpPr>
        <p:spPr>
          <a:xfrm>
            <a:off x="4476750" y="5172075"/>
            <a:ext cx="64293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should happen next?</a:t>
            </a:r>
          </a:p>
        </p:txBody>
      </p:sp>
    </p:spTree>
    <p:extLst>
      <p:ext uri="{BB962C8B-B14F-4D97-AF65-F5344CB8AC3E}">
        <p14:creationId xmlns:p14="http://schemas.microsoft.com/office/powerpoint/2010/main" val="1895346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230A56F-7AB3-4A3A-B4AE-7659BDF445F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CE4FE2-CD7D-489C-94AA-F762C7BD1176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CRITICAL EVALUATION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9966CB-A698-45A4-9029-26154966AD03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Where could an unexpected result come from?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D29B377-D72D-4E76-B888-3B01F258F1B4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70640F-113E-41D9-AED4-2A75C5255E36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10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995FF86-AB64-437B-93A3-6507BBE3F517}"/>
              </a:ext>
            </a:extLst>
          </p:cNvPr>
          <p:cNvSpPr>
            <a:spLocks noGrp="1"/>
          </p:cNvSpPr>
          <p:nvPr/>
        </p:nvSpPr>
        <p:spPr>
          <a:xfrm>
            <a:off x="457200" y="1666875"/>
            <a:ext cx="2667000" cy="3429000"/>
          </a:xfrm>
          <a:prstGeom prst="roundRect">
            <a:avLst>
              <a:gd name="adj" fmla="val 7857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97076-1A06-4EE1-B4E1-123062D1C2AB}"/>
              </a:ext>
            </a:extLst>
          </p:cNvPr>
          <p:cNvSpPr>
            <a:spLocks noGrp="1"/>
          </p:cNvSpPr>
          <p:nvPr/>
        </p:nvSpPr>
        <p:spPr>
          <a:xfrm>
            <a:off x="628650" y="1905000"/>
            <a:ext cx="23241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Patient-derived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A48C979-4C00-4A0A-8154-9FC18FA1A529}"/>
              </a:ext>
            </a:extLst>
          </p:cNvPr>
          <p:cNvSpPr>
            <a:spLocks noGrp="1"/>
          </p:cNvSpPr>
          <p:nvPr/>
        </p:nvSpPr>
        <p:spPr>
          <a:xfrm>
            <a:off x="742950" y="2714625"/>
            <a:ext cx="2095500" cy="2000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Movement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Poor positioning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Anxiety or pain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Cold peripheries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Individual baseline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AE70DF0-F28B-4AF7-9051-EE64C450BCFE}"/>
              </a:ext>
            </a:extLst>
          </p:cNvPr>
          <p:cNvSpPr>
            <a:spLocks noGrp="1"/>
          </p:cNvSpPr>
          <p:nvPr/>
        </p:nvSpPr>
        <p:spPr>
          <a:xfrm>
            <a:off x="3371850" y="1666875"/>
            <a:ext cx="2667000" cy="3429000"/>
          </a:xfrm>
          <a:prstGeom prst="roundRect">
            <a:avLst>
              <a:gd name="adj" fmla="val 7857"/>
            </a:avLst>
          </a:prstGeom>
          <a:solidFill>
            <a:srgbClr val="FFF6DE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CBACD5-3FC7-4F1E-97B6-7544A4A0FF84}"/>
              </a:ext>
            </a:extLst>
          </p:cNvPr>
          <p:cNvSpPr>
            <a:spLocks noGrp="1"/>
          </p:cNvSpPr>
          <p:nvPr/>
        </p:nvSpPr>
        <p:spPr>
          <a:xfrm>
            <a:off x="3543300" y="1905000"/>
            <a:ext cx="23241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Environment-derived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A47B8F-988B-4688-BBC5-E43F93DE3B78}"/>
              </a:ext>
            </a:extLst>
          </p:cNvPr>
          <p:cNvSpPr>
            <a:spLocks noGrp="1"/>
          </p:cNvSpPr>
          <p:nvPr/>
        </p:nvSpPr>
        <p:spPr>
          <a:xfrm>
            <a:off x="3657600" y="2714625"/>
            <a:ext cx="2095500" cy="2000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Noise or vibration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Lighting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Temperature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Electrical interference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Interruptions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B9B9758-C1F1-4AF2-8734-F17CA4E5F585}"/>
              </a:ext>
            </a:extLst>
          </p:cNvPr>
          <p:cNvSpPr>
            <a:spLocks noGrp="1"/>
          </p:cNvSpPr>
          <p:nvPr/>
        </p:nvSpPr>
        <p:spPr>
          <a:xfrm>
            <a:off x="6286500" y="1666875"/>
            <a:ext cx="2667000" cy="3429000"/>
          </a:xfrm>
          <a:prstGeom prst="roundRect">
            <a:avLst>
              <a:gd name="adj" fmla="val 7857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8B482B-0989-4689-9B2B-838C7C0F3D51}"/>
              </a:ext>
            </a:extLst>
          </p:cNvPr>
          <p:cNvSpPr>
            <a:spLocks noGrp="1"/>
          </p:cNvSpPr>
          <p:nvPr/>
        </p:nvSpPr>
        <p:spPr>
          <a:xfrm>
            <a:off x="6457950" y="1905000"/>
            <a:ext cx="23241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Equipment-derived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F09342-FC2D-4987-93F1-1C3AF18B88D7}"/>
              </a:ext>
            </a:extLst>
          </p:cNvPr>
          <p:cNvSpPr>
            <a:spLocks noGrp="1"/>
          </p:cNvSpPr>
          <p:nvPr/>
        </p:nvSpPr>
        <p:spPr>
          <a:xfrm>
            <a:off x="6572250" y="2714625"/>
            <a:ext cx="2095500" cy="2000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Wrong cuff or probe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Poor contact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Calibration issue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Battery or cable fault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Incorrect settings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677D7B0-1254-4D2E-8B8F-5F0804EB00D9}"/>
              </a:ext>
            </a:extLst>
          </p:cNvPr>
          <p:cNvSpPr>
            <a:spLocks noGrp="1"/>
          </p:cNvSpPr>
          <p:nvPr/>
        </p:nvSpPr>
        <p:spPr>
          <a:xfrm>
            <a:off x="9201150" y="1666875"/>
            <a:ext cx="2667000" cy="3429000"/>
          </a:xfrm>
          <a:prstGeom prst="roundRect">
            <a:avLst>
              <a:gd name="adj" fmla="val 7857"/>
            </a:avLst>
          </a:prstGeom>
          <a:solidFill>
            <a:srgbClr val="EEF6EE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005FC66-5517-4BB8-8193-E70CCC6DFA32}"/>
              </a:ext>
            </a:extLst>
          </p:cNvPr>
          <p:cNvSpPr>
            <a:spLocks noGrp="1"/>
          </p:cNvSpPr>
          <p:nvPr/>
        </p:nvSpPr>
        <p:spPr>
          <a:xfrm>
            <a:off x="9372600" y="1905000"/>
            <a:ext cx="23241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196B24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196B24"/>
                </a:solidFill>
                <a:latin typeface="Bitstream Charter"/>
                <a:ea typeface="Bitstream Charter"/>
                <a:cs typeface="Bitstream Charter"/>
              </a:rPr>
              <a:t>Pathological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92E7482-B0CE-4BE4-97EB-BE75E3720B5C}"/>
              </a:ext>
            </a:extLst>
          </p:cNvPr>
          <p:cNvSpPr>
            <a:spLocks noGrp="1"/>
          </p:cNvSpPr>
          <p:nvPr/>
        </p:nvSpPr>
        <p:spPr>
          <a:xfrm>
            <a:off x="9486900" y="2714625"/>
            <a:ext cx="2095500" cy="2000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True physiological change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Acute illness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Chronic disease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Deterioration</a:t>
            </a:r>
          </a:p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Treatment effect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CDB1FDD-4F1C-4965-B171-16DADFDE7E45}"/>
              </a:ext>
            </a:extLst>
          </p:cNvPr>
          <p:cNvSpPr>
            <a:spLocks noGrp="1"/>
          </p:cNvSpPr>
          <p:nvPr/>
        </p:nvSpPr>
        <p:spPr>
          <a:xfrm>
            <a:off x="1000125" y="5476875"/>
            <a:ext cx="101917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Do not decide too early. Check the quality of the measurement before labelling the patient.</a:t>
            </a:r>
          </a:p>
        </p:txBody>
      </p:sp>
    </p:spTree>
    <p:extLst>
      <p:ext uri="{BB962C8B-B14F-4D97-AF65-F5344CB8AC3E}">
        <p14:creationId xmlns:p14="http://schemas.microsoft.com/office/powerpoint/2010/main" val="1832996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D02B3C1-61D7-489B-8C98-A934C2539EDC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75E932-B7A8-4102-8746-F327962A93AE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APPLY THE FRAMEWORK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305ED9A-43FA-40AE-B611-7099033484D8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Worked example  A high automated blood pressure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4BD98D-D070-4B74-AE0A-C2595B7B2C52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3D4826-A050-41F4-878E-6FE574A6C974}"/>
              </a:ext>
            </a:extLst>
          </p:cNvPr>
          <p:cNvSpPr>
            <a:spLocks noGrp="1"/>
          </p:cNvSpPr>
          <p:nvPr/>
        </p:nvSpPr>
        <p:spPr>
          <a:xfrm>
            <a:off x="704850" y="6505575"/>
            <a:ext cx="80962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3636"/>
          </a:bodyPr>
          <a:lstStyle/>
          <a:p>
            <a:pPr algn="l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BMSC4009A  |  Introduction to Clinical and Biological Foundations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852E3C-6215-4D48-9755-4E1D9F3647C9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64B8815-7F8D-41DA-A1B7-ADE6FD296B5D}"/>
              </a:ext>
            </a:extLst>
          </p:cNvPr>
          <p:cNvSpPr>
            <a:spLocks noGrp="1"/>
          </p:cNvSpPr>
          <p:nvPr/>
        </p:nvSpPr>
        <p:spPr>
          <a:xfrm>
            <a:off x="904875" y="1524000"/>
            <a:ext cx="102870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20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0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The monitor displays 178/102 mmHg. The patient is talking and appears anxious.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223080-F77F-4FB1-92E3-CE2F194A7765}"/>
              </a:ext>
            </a:extLst>
          </p:cNvPr>
          <p:cNvSpPr>
            <a:spLocks noGrp="1"/>
          </p:cNvSpPr>
          <p:nvPr/>
        </p:nvSpPr>
        <p:spPr>
          <a:xfrm>
            <a:off x="857250" y="2238375"/>
            <a:ext cx="428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1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983603-494C-4852-90FD-7A954B822A3E}"/>
              </a:ext>
            </a:extLst>
          </p:cNvPr>
          <p:cNvSpPr>
            <a:spLocks noGrp="1"/>
          </p:cNvSpPr>
          <p:nvPr/>
        </p:nvSpPr>
        <p:spPr>
          <a:xfrm>
            <a:off x="781050" y="2209800"/>
            <a:ext cx="571500" cy="4762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BC1DF49-403C-43AF-A024-87C87F847267}"/>
              </a:ext>
            </a:extLst>
          </p:cNvPr>
          <p:cNvSpPr>
            <a:spLocks noGrp="1"/>
          </p:cNvSpPr>
          <p:nvPr/>
        </p:nvSpPr>
        <p:spPr>
          <a:xfrm>
            <a:off x="1666875" y="2209800"/>
            <a:ext cx="271462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Check the measurement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1C652F-3E4F-40C4-8994-C213E1B23F5F}"/>
              </a:ext>
            </a:extLst>
          </p:cNvPr>
          <p:cNvSpPr>
            <a:spLocks noGrp="1"/>
          </p:cNvSpPr>
          <p:nvPr/>
        </p:nvSpPr>
        <p:spPr>
          <a:xfrm>
            <a:off x="4476750" y="2190750"/>
            <a:ext cx="666750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Correct cuff size? Arm supported? Patient rested? Talking stopped?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12E25-3C5F-451D-B55C-152E74A6F5A5}"/>
              </a:ext>
            </a:extLst>
          </p:cNvPr>
          <p:cNvSpPr>
            <a:spLocks noGrp="1"/>
          </p:cNvSpPr>
          <p:nvPr/>
        </p:nvSpPr>
        <p:spPr>
          <a:xfrm>
            <a:off x="857250" y="2924175"/>
            <a:ext cx="428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2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98DC693-F430-4697-A320-044633C98EF2}"/>
              </a:ext>
            </a:extLst>
          </p:cNvPr>
          <p:cNvSpPr>
            <a:spLocks noGrp="1"/>
          </p:cNvSpPr>
          <p:nvPr/>
        </p:nvSpPr>
        <p:spPr>
          <a:xfrm>
            <a:off x="781050" y="2895600"/>
            <a:ext cx="571500" cy="4762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162B93-8D14-476E-8B24-519A844766CD}"/>
              </a:ext>
            </a:extLst>
          </p:cNvPr>
          <p:cNvSpPr>
            <a:spLocks noGrp="1"/>
          </p:cNvSpPr>
          <p:nvPr/>
        </p:nvSpPr>
        <p:spPr>
          <a:xfrm>
            <a:off x="1666875" y="2895600"/>
            <a:ext cx="271462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Check the patient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837FB9-40A4-4FA8-A91D-EB87D154E3F3}"/>
              </a:ext>
            </a:extLst>
          </p:cNvPr>
          <p:cNvSpPr>
            <a:spLocks noGrp="1"/>
          </p:cNvSpPr>
          <p:nvPr/>
        </p:nvSpPr>
        <p:spPr>
          <a:xfrm>
            <a:off x="4476750" y="2876550"/>
            <a:ext cx="666750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Symptoms? Pain? Anxiety? Previous readings? Medication?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5663A7-898D-4E36-BF19-658F521B8130}"/>
              </a:ext>
            </a:extLst>
          </p:cNvPr>
          <p:cNvSpPr>
            <a:spLocks noGrp="1"/>
          </p:cNvSpPr>
          <p:nvPr/>
        </p:nvSpPr>
        <p:spPr>
          <a:xfrm>
            <a:off x="857250" y="3609975"/>
            <a:ext cx="428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3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FC343D4-700A-4C4B-97B6-A7FBC2405AFB}"/>
              </a:ext>
            </a:extLst>
          </p:cNvPr>
          <p:cNvSpPr>
            <a:spLocks noGrp="1"/>
          </p:cNvSpPr>
          <p:nvPr/>
        </p:nvSpPr>
        <p:spPr>
          <a:xfrm>
            <a:off x="781050" y="3581400"/>
            <a:ext cx="571500" cy="4762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E3A2C7A-8618-440F-8927-4B1C65DDF9BF}"/>
              </a:ext>
            </a:extLst>
          </p:cNvPr>
          <p:cNvSpPr>
            <a:spLocks noGrp="1"/>
          </p:cNvSpPr>
          <p:nvPr/>
        </p:nvSpPr>
        <p:spPr>
          <a:xfrm>
            <a:off x="1666875" y="3581400"/>
            <a:ext cx="271462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Repeat and compare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689D19-8169-427C-B8D5-461C6D50A6D0}"/>
              </a:ext>
            </a:extLst>
          </p:cNvPr>
          <p:cNvSpPr>
            <a:spLocks noGrp="1"/>
          </p:cNvSpPr>
          <p:nvPr/>
        </p:nvSpPr>
        <p:spPr>
          <a:xfrm>
            <a:off x="4476750" y="3562350"/>
            <a:ext cx="666750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Allow rest, repeat correctly, consider manual confirmation and trend.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73627EF-988E-4D31-8185-C3B776299703}"/>
              </a:ext>
            </a:extLst>
          </p:cNvPr>
          <p:cNvSpPr>
            <a:spLocks noGrp="1"/>
          </p:cNvSpPr>
          <p:nvPr/>
        </p:nvSpPr>
        <p:spPr>
          <a:xfrm>
            <a:off x="857250" y="4295775"/>
            <a:ext cx="428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4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D5F02E8-A527-4225-85DC-32C98A80ADE0}"/>
              </a:ext>
            </a:extLst>
          </p:cNvPr>
          <p:cNvSpPr>
            <a:spLocks noGrp="1"/>
          </p:cNvSpPr>
          <p:nvPr/>
        </p:nvSpPr>
        <p:spPr>
          <a:xfrm>
            <a:off x="781050" y="4267200"/>
            <a:ext cx="571500" cy="4762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EB5858D-1D42-48CD-9E14-032C3C948F3E}"/>
              </a:ext>
            </a:extLst>
          </p:cNvPr>
          <p:cNvSpPr>
            <a:spLocks noGrp="1"/>
          </p:cNvSpPr>
          <p:nvPr/>
        </p:nvSpPr>
        <p:spPr>
          <a:xfrm>
            <a:off x="1666875" y="4267200"/>
            <a:ext cx="271462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Interpret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14DB42A-E12B-4DCD-AA33-90BC24C7EC76}"/>
              </a:ext>
            </a:extLst>
          </p:cNvPr>
          <p:cNvSpPr>
            <a:spLocks noGrp="1"/>
          </p:cNvSpPr>
          <p:nvPr/>
        </p:nvSpPr>
        <p:spPr>
          <a:xfrm>
            <a:off x="4476750" y="4248150"/>
            <a:ext cx="666750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012"/>
          </a:bodyPr>
          <a:lstStyle/>
          <a:p>
            <a:pPr algn="l">
              <a:def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Could be technique, temporary physiological response or persistent hypertension.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EEF14C3-14F4-4171-8F0B-D99D4F827E93}"/>
              </a:ext>
            </a:extLst>
          </p:cNvPr>
          <p:cNvSpPr>
            <a:spLocks noGrp="1"/>
          </p:cNvSpPr>
          <p:nvPr/>
        </p:nvSpPr>
        <p:spPr>
          <a:xfrm>
            <a:off x="857250" y="4981575"/>
            <a:ext cx="428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5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167933A-D0E4-4631-9656-3186690D5877}"/>
              </a:ext>
            </a:extLst>
          </p:cNvPr>
          <p:cNvSpPr>
            <a:spLocks noGrp="1"/>
          </p:cNvSpPr>
          <p:nvPr/>
        </p:nvSpPr>
        <p:spPr>
          <a:xfrm>
            <a:off x="781050" y="4953000"/>
            <a:ext cx="571500" cy="4762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1983099-E499-4F5D-BE63-04871E39AC17}"/>
              </a:ext>
            </a:extLst>
          </p:cNvPr>
          <p:cNvSpPr>
            <a:spLocks noGrp="1"/>
          </p:cNvSpPr>
          <p:nvPr/>
        </p:nvSpPr>
        <p:spPr>
          <a:xfrm>
            <a:off x="1666875" y="4953000"/>
            <a:ext cx="271462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Act safely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6317BF8-6595-43F5-BCCA-561FD1678732}"/>
              </a:ext>
            </a:extLst>
          </p:cNvPr>
          <p:cNvSpPr>
            <a:spLocks noGrp="1"/>
          </p:cNvSpPr>
          <p:nvPr/>
        </p:nvSpPr>
        <p:spPr>
          <a:xfrm>
            <a:off x="4476750" y="4933950"/>
            <a:ext cx="666750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172"/>
          </a:bodyPr>
          <a:lstStyle/>
          <a:p>
            <a:pPr algn="l">
              <a:def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Follow local policy and escalate urgent symptoms or severely abnormal readings.</a:t>
            </a:r>
          </a:p>
        </p:txBody>
      </p:sp>
    </p:spTree>
    <p:extLst>
      <p:ext uri="{BB962C8B-B14F-4D97-AF65-F5344CB8AC3E}">
        <p14:creationId xmlns:p14="http://schemas.microsoft.com/office/powerpoint/2010/main" val="1671710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E78168F-0ADC-4264-9795-097941670323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DF29B50-D24D-4331-9018-809DF43B85CA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BEFORE THE ASSESSMENT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3F08A4A-C480-47D1-980B-898F5A322708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Academic interview preparation checklist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F03383-FDCC-485E-984F-18F09DE79A7E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CE20BD-A012-437A-B9AA-8B031592562F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12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CFACBE7-7230-47BB-86AE-35A243560895}"/>
              </a:ext>
            </a:extLst>
          </p:cNvPr>
          <p:cNvSpPr>
            <a:spLocks noGrp="1"/>
          </p:cNvSpPr>
          <p:nvPr/>
        </p:nvSpPr>
        <p:spPr>
          <a:xfrm>
            <a:off x="809625" y="16668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8739E07-43FC-4575-B0D4-0F6B68E293DD}"/>
              </a:ext>
            </a:extLst>
          </p:cNvPr>
          <p:cNvSpPr>
            <a:spLocks noGrp="1"/>
          </p:cNvSpPr>
          <p:nvPr/>
        </p:nvSpPr>
        <p:spPr>
          <a:xfrm>
            <a:off x="1428750" y="16383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can define the measurement and state the units.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B05EF24-B703-4AC8-ABC5-BDAB33A2E23A}"/>
              </a:ext>
            </a:extLst>
          </p:cNvPr>
          <p:cNvSpPr>
            <a:spLocks noGrp="1"/>
          </p:cNvSpPr>
          <p:nvPr/>
        </p:nvSpPr>
        <p:spPr>
          <a:xfrm>
            <a:off x="809625" y="26193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0A4CA3-E391-4AFC-BF45-A339F8AEDDBC}"/>
              </a:ext>
            </a:extLst>
          </p:cNvPr>
          <p:cNvSpPr>
            <a:spLocks noGrp="1"/>
          </p:cNvSpPr>
          <p:nvPr/>
        </p:nvSpPr>
        <p:spPr>
          <a:xfrm>
            <a:off x="1428750" y="25908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can explain the relevant anatomy and physiology.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082C313-0DAC-4098-AE3C-3D3769FC4BB4}"/>
              </a:ext>
            </a:extLst>
          </p:cNvPr>
          <p:cNvSpPr>
            <a:spLocks noGrp="1"/>
          </p:cNvSpPr>
          <p:nvPr/>
        </p:nvSpPr>
        <p:spPr>
          <a:xfrm>
            <a:off x="809625" y="35718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0064B92-CDAD-43F3-8E78-45F5F9A7FD32}"/>
              </a:ext>
            </a:extLst>
          </p:cNvPr>
          <p:cNvSpPr>
            <a:spLocks noGrp="1"/>
          </p:cNvSpPr>
          <p:nvPr/>
        </p:nvSpPr>
        <p:spPr>
          <a:xfrm>
            <a:off x="1428750" y="35433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know the expected normal parameters or pattern.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D5D6B5D-2D79-43CE-93AE-E8EEE5A245BA}"/>
              </a:ext>
            </a:extLst>
          </p:cNvPr>
          <p:cNvSpPr>
            <a:spLocks noGrp="1"/>
          </p:cNvSpPr>
          <p:nvPr/>
        </p:nvSpPr>
        <p:spPr>
          <a:xfrm>
            <a:off x="809625" y="45243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F67C87-D3B2-4120-9A8A-A1C52C24D2D7}"/>
              </a:ext>
            </a:extLst>
          </p:cNvPr>
          <p:cNvSpPr>
            <a:spLocks noGrp="1"/>
          </p:cNvSpPr>
          <p:nvPr/>
        </p:nvSpPr>
        <p:spPr>
          <a:xfrm>
            <a:off x="1428750" y="44958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can explain how the result is obtained.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0017887-C9C8-4708-81C7-CC560555F745}"/>
              </a:ext>
            </a:extLst>
          </p:cNvPr>
          <p:cNvSpPr>
            <a:spLocks noGrp="1"/>
          </p:cNvSpPr>
          <p:nvPr/>
        </p:nvSpPr>
        <p:spPr>
          <a:xfrm>
            <a:off x="6334125" y="16668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4F40CD-F51D-4F9D-B1A1-ED2A00B22ECB}"/>
              </a:ext>
            </a:extLst>
          </p:cNvPr>
          <p:cNvSpPr>
            <a:spLocks noGrp="1"/>
          </p:cNvSpPr>
          <p:nvPr/>
        </p:nvSpPr>
        <p:spPr>
          <a:xfrm>
            <a:off x="6953250" y="16383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can identify at least three sources of noise or interference.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61B7AEE-4930-4F5A-9BAB-CB2842B9FA5A}"/>
              </a:ext>
            </a:extLst>
          </p:cNvPr>
          <p:cNvSpPr>
            <a:spLocks noGrp="1"/>
          </p:cNvSpPr>
          <p:nvPr/>
        </p:nvSpPr>
        <p:spPr>
          <a:xfrm>
            <a:off x="6334125" y="26193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E6C75D-A577-4AEB-9DB5-1652D83F44F0}"/>
              </a:ext>
            </a:extLst>
          </p:cNvPr>
          <p:cNvSpPr>
            <a:spLocks noGrp="1"/>
          </p:cNvSpPr>
          <p:nvPr/>
        </p:nvSpPr>
        <p:spPr>
          <a:xfrm>
            <a:off x="6953250" y="25908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can compare patient, environment, equipment and pathology explanations.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EA4FF4F-59D9-4C22-A27F-00B7860109A6}"/>
              </a:ext>
            </a:extLst>
          </p:cNvPr>
          <p:cNvSpPr>
            <a:spLocks noGrp="1"/>
          </p:cNvSpPr>
          <p:nvPr/>
        </p:nvSpPr>
        <p:spPr>
          <a:xfrm>
            <a:off x="6334125" y="35718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C72576-453E-44BF-8D71-28855DD45CEF}"/>
              </a:ext>
            </a:extLst>
          </p:cNvPr>
          <p:cNvSpPr>
            <a:spLocks noGrp="1"/>
          </p:cNvSpPr>
          <p:nvPr/>
        </p:nvSpPr>
        <p:spPr>
          <a:xfrm>
            <a:off x="6953250" y="35433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can describe checks and safe escalation within my role.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91528F0-4C29-424B-A960-79B5FF4BA8FA}"/>
              </a:ext>
            </a:extLst>
          </p:cNvPr>
          <p:cNvSpPr>
            <a:spLocks noGrp="1"/>
          </p:cNvSpPr>
          <p:nvPr/>
        </p:nvSpPr>
        <p:spPr>
          <a:xfrm>
            <a:off x="6334125" y="4524375"/>
            <a:ext cx="400050" cy="400050"/>
          </a:xfrm>
          <a:prstGeom prst="roundRect">
            <a:avLst>
              <a:gd name="adj" fmla="val 14286"/>
            </a:avLst>
          </a:prstGeom>
          <a:solidFill>
            <a:srgbClr val="FFFFFF"/>
          </a:solidFill>
          <a:ln w="19050">
            <a:solidFill>
              <a:srgbClr val="0F9E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A9D0B7-E67B-4BD3-9429-B2854E52996D}"/>
              </a:ext>
            </a:extLst>
          </p:cNvPr>
          <p:cNvSpPr>
            <a:spLocks noGrp="1"/>
          </p:cNvSpPr>
          <p:nvPr/>
        </p:nvSpPr>
        <p:spPr>
          <a:xfrm>
            <a:off x="6953250" y="4495800"/>
            <a:ext cx="4476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 have practised aloud and can answer follow-up questions.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100B92C-70C2-45C2-A09F-FB42085EBC8C}"/>
              </a:ext>
            </a:extLst>
          </p:cNvPr>
          <p:cNvSpPr>
            <a:spLocks noGrp="1"/>
          </p:cNvSpPr>
          <p:nvPr/>
        </p:nvSpPr>
        <p:spPr>
          <a:xfrm>
            <a:off x="1905000" y="5619750"/>
            <a:ext cx="83820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1667" lnSpcReduction="10000"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 dirty="0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Use the handout planning </a:t>
            </a:r>
            <a:r>
              <a:rPr lang="en-US" sz="1800" b="1" dirty="0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booklet </a:t>
            </a:r>
            <a:r>
              <a:rPr sz="1800" b="1" dirty="0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to build your own answer.</a:t>
            </a:r>
          </a:p>
        </p:txBody>
      </p:sp>
    </p:spTree>
    <p:extLst>
      <p:ext uri="{BB962C8B-B14F-4D97-AF65-F5344CB8AC3E}">
        <p14:creationId xmlns:p14="http://schemas.microsoft.com/office/powerpoint/2010/main" val="15871704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0569072-89BF-4998-9C8A-4138C963D7E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2699F3-6D9F-4C38-8CE1-8522365D3D30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PASS OR FAIL  |  ONE ELEMENT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265305-736C-45B2-805F-5ED8D728E921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Component 2  Workplace observation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CD26BF-6431-4317-9C45-4FD7D80304B3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5C86E1-1FCB-445B-8C6A-2E70F98AD250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787D9F-5500-4D32-B9F7-AD9E42E52F85}"/>
              </a:ext>
            </a:extLst>
          </p:cNvPr>
          <p:cNvSpPr>
            <a:spLocks noGrp="1"/>
          </p:cNvSpPr>
          <p:nvPr/>
        </p:nvSpPr>
        <p:spPr>
          <a:xfrm>
            <a:off x="857250" y="1571625"/>
            <a:ext cx="52387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 senior member of staff observes: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ADB7FF2-9124-4A8D-A6A3-59EB65E8439D}"/>
              </a:ext>
            </a:extLst>
          </p:cNvPr>
          <p:cNvSpPr>
            <a:spLocks noGrp="1"/>
          </p:cNvSpPr>
          <p:nvPr/>
        </p:nvSpPr>
        <p:spPr>
          <a:xfrm>
            <a:off x="1047750" y="21907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F572D4-AEB9-4970-A45E-426B77C8E32C}"/>
              </a:ext>
            </a:extLst>
          </p:cNvPr>
          <p:cNvSpPr>
            <a:spLocks noGrp="1"/>
          </p:cNvSpPr>
          <p:nvPr/>
        </p:nvSpPr>
        <p:spPr>
          <a:xfrm>
            <a:off x="1333500" y="2143125"/>
            <a:ext cx="49053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9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patient history-taking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8774E56-F9F3-4703-959A-E5EAD59CAFCD}"/>
              </a:ext>
            </a:extLst>
          </p:cNvPr>
          <p:cNvSpPr>
            <a:spLocks noGrp="1"/>
          </p:cNvSpPr>
          <p:nvPr/>
        </p:nvSpPr>
        <p:spPr>
          <a:xfrm>
            <a:off x="1047750" y="29718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DF7E19-B23D-4938-A867-85F75BE43C01}"/>
              </a:ext>
            </a:extLst>
          </p:cNvPr>
          <p:cNvSpPr>
            <a:spLocks noGrp="1"/>
          </p:cNvSpPr>
          <p:nvPr/>
        </p:nvSpPr>
        <p:spPr>
          <a:xfrm>
            <a:off x="1333500" y="2924175"/>
            <a:ext cx="49053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9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clinical assessment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60C817E-F1FB-40E3-A60E-E7B6C4054948}"/>
              </a:ext>
            </a:extLst>
          </p:cNvPr>
          <p:cNvSpPr>
            <a:spLocks noGrp="1"/>
          </p:cNvSpPr>
          <p:nvPr/>
        </p:nvSpPr>
        <p:spPr>
          <a:xfrm>
            <a:off x="1047750" y="37528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6DBCE2-7731-4211-8AB8-F0B4AB83A465}"/>
              </a:ext>
            </a:extLst>
          </p:cNvPr>
          <p:cNvSpPr>
            <a:spLocks noGrp="1"/>
          </p:cNvSpPr>
          <p:nvPr/>
        </p:nvSpPr>
        <p:spPr>
          <a:xfrm>
            <a:off x="1333500" y="3705225"/>
            <a:ext cx="49053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9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preparation for a procedure relevant to your discipline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AA44912-3590-4A73-BB92-16F1A5A85E99}"/>
              </a:ext>
            </a:extLst>
          </p:cNvPr>
          <p:cNvSpPr>
            <a:spLocks noGrp="1"/>
          </p:cNvSpPr>
          <p:nvPr/>
        </p:nvSpPr>
        <p:spPr>
          <a:xfrm>
            <a:off x="6667500" y="1666875"/>
            <a:ext cx="4429125" cy="3238500"/>
          </a:xfrm>
          <a:prstGeom prst="roundRect">
            <a:avLst>
              <a:gd name="adj" fmla="val 823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CF1BF9-F6E2-4506-A779-DEB228ABFA82}"/>
              </a:ext>
            </a:extLst>
          </p:cNvPr>
          <p:cNvSpPr>
            <a:spLocks noGrp="1"/>
          </p:cNvSpPr>
          <p:nvPr/>
        </p:nvSpPr>
        <p:spPr>
          <a:xfrm>
            <a:off x="7143750" y="2000250"/>
            <a:ext cx="3476625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1667"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What must be visible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4C2399C-21E4-4C64-BD78-28548FC66F42}"/>
              </a:ext>
            </a:extLst>
          </p:cNvPr>
          <p:cNvSpPr>
            <a:spLocks noGrp="1"/>
          </p:cNvSpPr>
          <p:nvPr/>
        </p:nvSpPr>
        <p:spPr>
          <a:xfrm>
            <a:off x="7286625" y="2571750"/>
            <a:ext cx="3190875" cy="2095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Safe preparation</a:t>
            </a: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Professional communication</a:t>
            </a: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Consent and dignity</a:t>
            </a: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Accurate observation</a:t>
            </a: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Ethical recording</a:t>
            </a: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Awareness of limitations</a:t>
            </a: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Action within your role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A44AE3-522F-4E13-8454-C57094D41E5F}"/>
              </a:ext>
            </a:extLst>
          </p:cNvPr>
          <p:cNvSpPr>
            <a:spLocks noGrp="1"/>
          </p:cNvSpPr>
          <p:nvPr/>
        </p:nvSpPr>
        <p:spPr>
          <a:xfrm>
            <a:off x="1000125" y="5381625"/>
            <a:ext cx="10191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The definitive document states that this observation must be passed to pass the module.</a:t>
            </a:r>
          </a:p>
        </p:txBody>
      </p:sp>
    </p:spTree>
    <p:extLst>
      <p:ext uri="{BB962C8B-B14F-4D97-AF65-F5344CB8AC3E}">
        <p14:creationId xmlns:p14="http://schemas.microsoft.com/office/powerpoint/2010/main" val="1629236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A45524A2-DDC9-43D7-86ED-77C68A76F1A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CDCD5D5-214D-4DE1-9CFF-E159A182B799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PRACTICAL GUIDANCE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9D82A2-02C6-4328-B68C-9F486FCD31F3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Preparing for the workplace observation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B60011-3AC0-4108-B9B4-FAC72384407D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12EB9F-9708-47F4-BF65-FC8EB6A8BBD8}"/>
              </a:ext>
            </a:extLst>
          </p:cNvPr>
          <p:cNvSpPr>
            <a:spLocks noGrp="1"/>
          </p:cNvSpPr>
          <p:nvPr/>
        </p:nvSpPr>
        <p:spPr>
          <a:xfrm>
            <a:off x="704850" y="6505575"/>
            <a:ext cx="80962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3636"/>
          </a:bodyPr>
          <a:lstStyle/>
          <a:p>
            <a:pPr algn="l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BMSC4009A  |  Introduction to Clinical and Biological Foundations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35CB74-0998-4F7C-BAB4-6A6EC0ECED15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14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D843C14-0750-495F-A866-686D3E9D41B8}"/>
              </a:ext>
            </a:extLst>
          </p:cNvPr>
          <p:cNvSpPr>
            <a:spLocks noGrp="1"/>
          </p:cNvSpPr>
          <p:nvPr/>
        </p:nvSpPr>
        <p:spPr>
          <a:xfrm>
            <a:off x="666750" y="1619250"/>
            <a:ext cx="3429000" cy="3714750"/>
          </a:xfrm>
          <a:prstGeom prst="roundRect">
            <a:avLst>
              <a:gd name="adj" fmla="val 6667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D9B0CD-4552-4F3C-AB44-6115AC334BBD}"/>
              </a:ext>
            </a:extLst>
          </p:cNvPr>
          <p:cNvSpPr>
            <a:spLocks noGrp="1"/>
          </p:cNvSpPr>
          <p:nvPr/>
        </p:nvSpPr>
        <p:spPr>
          <a:xfrm>
            <a:off x="952500" y="1905000"/>
            <a:ext cx="2857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4667"/>
          </a:bodyPr>
          <a:lstStyle/>
          <a:p>
            <a:pPr algn="ctr">
              <a:defRPr sz="187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Before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49D4391-E734-4100-8BE7-40EE3EC1D0B5}"/>
              </a:ext>
            </a:extLst>
          </p:cNvPr>
          <p:cNvSpPr>
            <a:spLocks noGrp="1"/>
          </p:cNvSpPr>
          <p:nvPr/>
        </p:nvSpPr>
        <p:spPr>
          <a:xfrm>
            <a:off x="952500" y="25717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570145-0F48-454A-B461-4B14AEB83FD4}"/>
              </a:ext>
            </a:extLst>
          </p:cNvPr>
          <p:cNvSpPr>
            <a:spLocks noGrp="1"/>
          </p:cNvSpPr>
          <p:nvPr/>
        </p:nvSpPr>
        <p:spPr>
          <a:xfrm>
            <a:off x="1219200" y="24765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597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Confirm the procedure and assessor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97B0FD4-E8D2-40B6-8E72-2FCF685E183A}"/>
              </a:ext>
            </a:extLst>
          </p:cNvPr>
          <p:cNvSpPr>
            <a:spLocks noGrp="1"/>
          </p:cNvSpPr>
          <p:nvPr/>
        </p:nvSpPr>
        <p:spPr>
          <a:xfrm>
            <a:off x="952500" y="312420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DC3A77-A2A6-46A0-9720-9733B242BDC4}"/>
              </a:ext>
            </a:extLst>
          </p:cNvPr>
          <p:cNvSpPr>
            <a:spLocks noGrp="1"/>
          </p:cNvSpPr>
          <p:nvPr/>
        </p:nvSpPr>
        <p:spPr>
          <a:xfrm>
            <a:off x="1219200" y="302895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Review local policy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00ADA34-2819-4D3D-9D1A-74955D71B718}"/>
              </a:ext>
            </a:extLst>
          </p:cNvPr>
          <p:cNvSpPr>
            <a:spLocks noGrp="1"/>
          </p:cNvSpPr>
          <p:nvPr/>
        </p:nvSpPr>
        <p:spPr>
          <a:xfrm>
            <a:off x="952500" y="36766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D7F7E92-4CA1-4DC8-B9E3-7A61EC583C5F}"/>
              </a:ext>
            </a:extLst>
          </p:cNvPr>
          <p:cNvSpPr>
            <a:spLocks noGrp="1"/>
          </p:cNvSpPr>
          <p:nvPr/>
        </p:nvSpPr>
        <p:spPr>
          <a:xfrm>
            <a:off x="1219200" y="35814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487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Prepare equipment and environment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554301D-215B-4335-B70F-BFCF84D9F968}"/>
              </a:ext>
            </a:extLst>
          </p:cNvPr>
          <p:cNvSpPr>
            <a:spLocks noGrp="1"/>
          </p:cNvSpPr>
          <p:nvPr/>
        </p:nvSpPr>
        <p:spPr>
          <a:xfrm>
            <a:off x="952500" y="422910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AEA6EBE-4554-4020-80E9-3AB32D38C59D}"/>
              </a:ext>
            </a:extLst>
          </p:cNvPr>
          <p:cNvSpPr>
            <a:spLocks noGrp="1"/>
          </p:cNvSpPr>
          <p:nvPr/>
        </p:nvSpPr>
        <p:spPr>
          <a:xfrm>
            <a:off x="1219200" y="413385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9062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Check identity, consent and privacy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08330D5-60C6-4586-B0DF-6FBE200C88E7}"/>
              </a:ext>
            </a:extLst>
          </p:cNvPr>
          <p:cNvSpPr>
            <a:spLocks noGrp="1"/>
          </p:cNvSpPr>
          <p:nvPr/>
        </p:nvSpPr>
        <p:spPr>
          <a:xfrm>
            <a:off x="4476750" y="1619250"/>
            <a:ext cx="3429000" cy="3714750"/>
          </a:xfrm>
          <a:prstGeom prst="roundRect">
            <a:avLst>
              <a:gd name="adj" fmla="val 6667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01B6318-FED9-44E7-9687-4836A6D8E81C}"/>
              </a:ext>
            </a:extLst>
          </p:cNvPr>
          <p:cNvSpPr>
            <a:spLocks noGrp="1"/>
          </p:cNvSpPr>
          <p:nvPr/>
        </p:nvSpPr>
        <p:spPr>
          <a:xfrm>
            <a:off x="4762500" y="1905000"/>
            <a:ext cx="2857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4667"/>
          </a:bodyPr>
          <a:lstStyle/>
          <a:p>
            <a:pPr algn="ctr">
              <a:defRPr sz="187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During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3E4A84F2-BA41-4A87-94B2-105F3B936405}"/>
              </a:ext>
            </a:extLst>
          </p:cNvPr>
          <p:cNvSpPr>
            <a:spLocks noGrp="1"/>
          </p:cNvSpPr>
          <p:nvPr/>
        </p:nvSpPr>
        <p:spPr>
          <a:xfrm>
            <a:off x="4762500" y="25717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4825D9-86F9-48EA-911E-5E7F7DF737D4}"/>
              </a:ext>
            </a:extLst>
          </p:cNvPr>
          <p:cNvSpPr>
            <a:spLocks noGrp="1"/>
          </p:cNvSpPr>
          <p:nvPr/>
        </p:nvSpPr>
        <p:spPr>
          <a:xfrm>
            <a:off x="5029200" y="24765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Communicate clearly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A0407154-C925-488C-B88A-12E4FC200025}"/>
              </a:ext>
            </a:extLst>
          </p:cNvPr>
          <p:cNvSpPr>
            <a:spLocks noGrp="1"/>
          </p:cNvSpPr>
          <p:nvPr/>
        </p:nvSpPr>
        <p:spPr>
          <a:xfrm>
            <a:off x="4762500" y="312420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4688CA5-6004-4F88-8F73-102F16153346}"/>
              </a:ext>
            </a:extLst>
          </p:cNvPr>
          <p:cNvSpPr>
            <a:spLocks noGrp="1"/>
          </p:cNvSpPr>
          <p:nvPr/>
        </p:nvSpPr>
        <p:spPr>
          <a:xfrm>
            <a:off x="5029200" y="302895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Use safe technique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B5009242-8BEB-4278-A3E6-2377AAA91EBC}"/>
              </a:ext>
            </a:extLst>
          </p:cNvPr>
          <p:cNvSpPr>
            <a:spLocks noGrp="1"/>
          </p:cNvSpPr>
          <p:nvPr/>
        </p:nvSpPr>
        <p:spPr>
          <a:xfrm>
            <a:off x="4762500" y="36766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E42AFF3-FBCC-430A-83D2-A173D8367C8E}"/>
              </a:ext>
            </a:extLst>
          </p:cNvPr>
          <p:cNvSpPr>
            <a:spLocks noGrp="1"/>
          </p:cNvSpPr>
          <p:nvPr/>
        </p:nvSpPr>
        <p:spPr>
          <a:xfrm>
            <a:off x="5029200" y="35814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Observe the patient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0210B36-D090-4B8B-9844-E180D39FB7E7}"/>
              </a:ext>
            </a:extLst>
          </p:cNvPr>
          <p:cNvSpPr>
            <a:spLocks noGrp="1"/>
          </p:cNvSpPr>
          <p:nvPr/>
        </p:nvSpPr>
        <p:spPr>
          <a:xfrm>
            <a:off x="4762500" y="422910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162004A-7E36-4A67-8026-50F736AD0BBD}"/>
              </a:ext>
            </a:extLst>
          </p:cNvPr>
          <p:cNvSpPr>
            <a:spLocks noGrp="1"/>
          </p:cNvSpPr>
          <p:nvPr/>
        </p:nvSpPr>
        <p:spPr>
          <a:xfrm>
            <a:off x="5029200" y="413385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Record accurately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99A8E790-E138-4694-9791-6C3A354ECF4A}"/>
              </a:ext>
            </a:extLst>
          </p:cNvPr>
          <p:cNvSpPr>
            <a:spLocks noGrp="1"/>
          </p:cNvSpPr>
          <p:nvPr/>
        </p:nvSpPr>
        <p:spPr>
          <a:xfrm>
            <a:off x="4762500" y="47815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E3ECB54-1F54-4B53-85BA-D8F293278CDD}"/>
              </a:ext>
            </a:extLst>
          </p:cNvPr>
          <p:cNvSpPr>
            <a:spLocks noGrp="1"/>
          </p:cNvSpPr>
          <p:nvPr/>
        </p:nvSpPr>
        <p:spPr>
          <a:xfrm>
            <a:off x="5029200" y="46863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Respond within your role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5E37AE14-1AA7-46FD-93EE-429CA6F45E7E}"/>
              </a:ext>
            </a:extLst>
          </p:cNvPr>
          <p:cNvSpPr>
            <a:spLocks noGrp="1"/>
          </p:cNvSpPr>
          <p:nvPr/>
        </p:nvSpPr>
        <p:spPr>
          <a:xfrm>
            <a:off x="8286750" y="1619250"/>
            <a:ext cx="3429000" cy="3714750"/>
          </a:xfrm>
          <a:prstGeom prst="roundRect">
            <a:avLst>
              <a:gd name="adj" fmla="val 6667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C056F81-2CC8-4C0B-AA08-EB6A94F53289}"/>
              </a:ext>
            </a:extLst>
          </p:cNvPr>
          <p:cNvSpPr>
            <a:spLocks noGrp="1"/>
          </p:cNvSpPr>
          <p:nvPr/>
        </p:nvSpPr>
        <p:spPr>
          <a:xfrm>
            <a:off x="8572500" y="1905000"/>
            <a:ext cx="2857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4667"/>
          </a:bodyPr>
          <a:lstStyle/>
          <a:p>
            <a:pPr algn="ctr">
              <a:defRPr sz="187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After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7BA57737-FE7C-4CA5-8A0C-2C1A74BBA418}"/>
              </a:ext>
            </a:extLst>
          </p:cNvPr>
          <p:cNvSpPr>
            <a:spLocks noGrp="1"/>
          </p:cNvSpPr>
          <p:nvPr/>
        </p:nvSpPr>
        <p:spPr>
          <a:xfrm>
            <a:off x="8572500" y="25717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E430C24-8680-4834-B7BA-4E12C7B6246D}"/>
              </a:ext>
            </a:extLst>
          </p:cNvPr>
          <p:cNvSpPr>
            <a:spLocks noGrp="1"/>
          </p:cNvSpPr>
          <p:nvPr/>
        </p:nvSpPr>
        <p:spPr>
          <a:xfrm>
            <a:off x="8839200" y="24765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Complete documentation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BB5FF0D2-80EA-44BA-8D17-48895335805A}"/>
              </a:ext>
            </a:extLst>
          </p:cNvPr>
          <p:cNvSpPr>
            <a:spLocks noGrp="1"/>
          </p:cNvSpPr>
          <p:nvPr/>
        </p:nvSpPr>
        <p:spPr>
          <a:xfrm>
            <a:off x="8572500" y="312420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E509197-A36C-4445-B6CC-86BA80E53A0D}"/>
              </a:ext>
            </a:extLst>
          </p:cNvPr>
          <p:cNvSpPr>
            <a:spLocks noGrp="1"/>
          </p:cNvSpPr>
          <p:nvPr/>
        </p:nvSpPr>
        <p:spPr>
          <a:xfrm>
            <a:off x="8839200" y="302895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Seek feedback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A14422DE-6AC3-485B-BE2D-2FD3436D2F51}"/>
              </a:ext>
            </a:extLst>
          </p:cNvPr>
          <p:cNvSpPr>
            <a:spLocks noGrp="1"/>
          </p:cNvSpPr>
          <p:nvPr/>
        </p:nvSpPr>
        <p:spPr>
          <a:xfrm>
            <a:off x="8572500" y="36766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CC5AE65-D3A0-4D79-85D2-038B16F90B6E}"/>
              </a:ext>
            </a:extLst>
          </p:cNvPr>
          <p:cNvSpPr>
            <a:spLocks noGrp="1"/>
          </p:cNvSpPr>
          <p:nvPr/>
        </p:nvSpPr>
        <p:spPr>
          <a:xfrm>
            <a:off x="8839200" y="35814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Identify one strength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F0D15E34-59E2-420B-92CE-40BFFDFDEACA}"/>
              </a:ext>
            </a:extLst>
          </p:cNvPr>
          <p:cNvSpPr>
            <a:spLocks noGrp="1"/>
          </p:cNvSpPr>
          <p:nvPr/>
        </p:nvSpPr>
        <p:spPr>
          <a:xfrm>
            <a:off x="8572500" y="422910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1F79CC3-0F4D-4869-B5C5-72CE14C4915D}"/>
              </a:ext>
            </a:extLst>
          </p:cNvPr>
          <p:cNvSpPr>
            <a:spLocks noGrp="1"/>
          </p:cNvSpPr>
          <p:nvPr/>
        </p:nvSpPr>
        <p:spPr>
          <a:xfrm>
            <a:off x="8839200" y="413385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0702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Identify one development need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AAB43E2D-A484-452B-BD28-EB6C5C4A9B25}"/>
              </a:ext>
            </a:extLst>
          </p:cNvPr>
          <p:cNvSpPr>
            <a:spLocks noGrp="1"/>
          </p:cNvSpPr>
          <p:nvPr/>
        </p:nvSpPr>
        <p:spPr>
          <a:xfrm>
            <a:off x="8572500" y="4781550"/>
            <a:ext cx="133350" cy="133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68C53FB-27E9-4931-AB53-A44810A67FC5}"/>
              </a:ext>
            </a:extLst>
          </p:cNvPr>
          <p:cNvSpPr>
            <a:spLocks noGrp="1"/>
          </p:cNvSpPr>
          <p:nvPr/>
        </p:nvSpPr>
        <p:spPr>
          <a:xfrm>
            <a:off x="8839200" y="4686300"/>
            <a:ext cx="2524125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Plan your reflection</a:t>
            </a:r>
          </a:p>
        </p:txBody>
      </p:sp>
    </p:spTree>
    <p:extLst>
      <p:ext uri="{BB962C8B-B14F-4D97-AF65-F5344CB8AC3E}">
        <p14:creationId xmlns:p14="http://schemas.microsoft.com/office/powerpoint/2010/main" val="13440826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19268BC-A924-43E8-BC79-F2DDD4BA81E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694733E-BB63-4B0A-8F42-291CFFD2FEED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25%  |  500 WORDS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3761B27-7D56-48BA-889D-F5A3477C3391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Component 3  Structured reflective account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E0CC7F-9184-41DE-8EB7-197BE9DF1B14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91308BC-4C08-4CBA-8037-1FE5CFCDC5BB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15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58A6C8-23A7-45C0-BA3E-688E2D07BE62}"/>
              </a:ext>
            </a:extLst>
          </p:cNvPr>
          <p:cNvSpPr>
            <a:spLocks noGrp="1"/>
          </p:cNvSpPr>
          <p:nvPr/>
        </p:nvSpPr>
        <p:spPr>
          <a:xfrm>
            <a:off x="1047750" y="1571625"/>
            <a:ext cx="100965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21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1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Your reflection must be based on the workplace observation.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C60E20-7FE3-40BD-81F0-DD9F0002FEE1}"/>
              </a:ext>
            </a:extLst>
          </p:cNvPr>
          <p:cNvSpPr>
            <a:spLocks noGrp="1"/>
          </p:cNvSpPr>
          <p:nvPr/>
        </p:nvSpPr>
        <p:spPr>
          <a:xfrm>
            <a:off x="666750" y="2381250"/>
            <a:ext cx="5191125" cy="1190625"/>
          </a:xfrm>
          <a:prstGeom prst="roundRect">
            <a:avLst>
              <a:gd name="adj" fmla="val 1760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41A91F-00AD-4E7B-B2AF-73A575AEB722}"/>
              </a:ext>
            </a:extLst>
          </p:cNvPr>
          <p:cNvSpPr>
            <a:spLocks noGrp="1"/>
          </p:cNvSpPr>
          <p:nvPr/>
        </p:nvSpPr>
        <p:spPr>
          <a:xfrm>
            <a:off x="933450" y="2590800"/>
            <a:ext cx="2190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l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Evaluate performance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E042E3-AFF4-4791-A82F-A480D9F39528}"/>
              </a:ext>
            </a:extLst>
          </p:cNvPr>
          <p:cNvSpPr>
            <a:spLocks noGrp="1"/>
          </p:cNvSpPr>
          <p:nvPr/>
        </p:nvSpPr>
        <p:spPr>
          <a:xfrm>
            <a:off x="3238500" y="2552700"/>
            <a:ext cx="233362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did you do well? What was less effective?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5CE11FE-97A7-42AD-808F-99795630E824}"/>
              </a:ext>
            </a:extLst>
          </p:cNvPr>
          <p:cNvSpPr>
            <a:spLocks noGrp="1"/>
          </p:cNvSpPr>
          <p:nvPr/>
        </p:nvSpPr>
        <p:spPr>
          <a:xfrm>
            <a:off x="6238875" y="2381250"/>
            <a:ext cx="5191125" cy="1190625"/>
          </a:xfrm>
          <a:prstGeom prst="roundRect">
            <a:avLst>
              <a:gd name="adj" fmla="val 1760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80BA04-A1CC-4553-8087-52A28A616998}"/>
              </a:ext>
            </a:extLst>
          </p:cNvPr>
          <p:cNvSpPr>
            <a:spLocks noGrp="1"/>
          </p:cNvSpPr>
          <p:nvPr/>
        </p:nvSpPr>
        <p:spPr>
          <a:xfrm>
            <a:off x="6505575" y="2590800"/>
            <a:ext cx="2190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l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Explain why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54F8EC-BE4B-4B92-AC5C-9C58A69CFA9A}"/>
              </a:ext>
            </a:extLst>
          </p:cNvPr>
          <p:cNvSpPr>
            <a:spLocks noGrp="1"/>
          </p:cNvSpPr>
          <p:nvPr/>
        </p:nvSpPr>
        <p:spPr>
          <a:xfrm>
            <a:off x="8810625" y="2552700"/>
            <a:ext cx="233362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0833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Use professional knowledge, feedback and evidence.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267BEAE-0FC2-4784-92F7-FB5CFA8752FF}"/>
              </a:ext>
            </a:extLst>
          </p:cNvPr>
          <p:cNvSpPr>
            <a:spLocks noGrp="1"/>
          </p:cNvSpPr>
          <p:nvPr/>
        </p:nvSpPr>
        <p:spPr>
          <a:xfrm>
            <a:off x="666750" y="3905250"/>
            <a:ext cx="5191125" cy="1190625"/>
          </a:xfrm>
          <a:prstGeom prst="roundRect">
            <a:avLst>
              <a:gd name="adj" fmla="val 17600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C6C32F-2F65-40BC-A6A6-99A2639468F6}"/>
              </a:ext>
            </a:extLst>
          </p:cNvPr>
          <p:cNvSpPr>
            <a:spLocks noGrp="1"/>
          </p:cNvSpPr>
          <p:nvPr/>
        </p:nvSpPr>
        <p:spPr>
          <a:xfrm>
            <a:off x="933450" y="4114800"/>
            <a:ext cx="2190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l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Identify learning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9A130E-2932-4642-9708-7B43F05C930F}"/>
              </a:ext>
            </a:extLst>
          </p:cNvPr>
          <p:cNvSpPr>
            <a:spLocks noGrp="1"/>
          </p:cNvSpPr>
          <p:nvPr/>
        </p:nvSpPr>
        <p:spPr>
          <a:xfrm>
            <a:off x="3238500" y="4076700"/>
            <a:ext cx="233362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0833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have you learned about yourself and your practice?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4F1F7F4-97BC-49A5-B7F8-385C721D47D4}"/>
              </a:ext>
            </a:extLst>
          </p:cNvPr>
          <p:cNvSpPr>
            <a:spLocks noGrp="1"/>
          </p:cNvSpPr>
          <p:nvPr/>
        </p:nvSpPr>
        <p:spPr>
          <a:xfrm>
            <a:off x="6238875" y="3905250"/>
            <a:ext cx="5191125" cy="1190625"/>
          </a:xfrm>
          <a:prstGeom prst="roundRect">
            <a:avLst>
              <a:gd name="adj" fmla="val 17600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568DA8-57F1-4074-BD9C-186234E28DFD}"/>
              </a:ext>
            </a:extLst>
          </p:cNvPr>
          <p:cNvSpPr>
            <a:spLocks noGrp="1"/>
          </p:cNvSpPr>
          <p:nvPr/>
        </p:nvSpPr>
        <p:spPr>
          <a:xfrm>
            <a:off x="6505575" y="4114800"/>
            <a:ext cx="2190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l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Plan development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6D05CB-36B8-4D3A-95A2-5D06661A759B}"/>
              </a:ext>
            </a:extLst>
          </p:cNvPr>
          <p:cNvSpPr>
            <a:spLocks noGrp="1"/>
          </p:cNvSpPr>
          <p:nvPr/>
        </p:nvSpPr>
        <p:spPr>
          <a:xfrm>
            <a:off x="8810625" y="4076700"/>
            <a:ext cx="233362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0833"/>
          </a:bodyPr>
          <a:lstStyle/>
          <a:p>
            <a:pPr algn="l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will you do differently, how and by when?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F996BAB-D933-44BF-8653-D2D3F01CAF69}"/>
              </a:ext>
            </a:extLst>
          </p:cNvPr>
          <p:cNvSpPr>
            <a:spLocks noGrp="1"/>
          </p:cNvSpPr>
          <p:nvPr/>
        </p:nvSpPr>
        <p:spPr>
          <a:xfrm>
            <a:off x="1333500" y="5572125"/>
            <a:ext cx="95250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7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7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Reflection is analysis of practice, not a diary of everything that happened.</a:t>
            </a:r>
          </a:p>
        </p:txBody>
      </p:sp>
    </p:spTree>
    <p:extLst>
      <p:ext uri="{BB962C8B-B14F-4D97-AF65-F5344CB8AC3E}">
        <p14:creationId xmlns:p14="http://schemas.microsoft.com/office/powerpoint/2010/main" val="566174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57EEA2CE-21C3-411D-A5CE-4C767B8F48E3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BEC3FC-775F-45E4-8DF4-2D04A60C0308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REFLECTIVE ACCOUNT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438376-27A5-4CF5-B559-219FCC39869E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 workable structure for 500 words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ABDF24-6D43-48EE-8720-F20E923C784C}"/>
              </a:ext>
            </a:extLst>
          </p:cNvPr>
          <p:cNvSpPr>
            <a:spLocks noGrp="1"/>
          </p:cNvSpPr>
          <p:nvPr/>
        </p:nvSpPr>
        <p:spPr>
          <a:xfrm>
            <a:off x="723900" y="1143000"/>
            <a:ext cx="1047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The word allocations are guidance, not fixed rules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17D06F-3BA3-4A3C-AC23-522B47747825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7249EB-30AC-4467-ABBC-6675FF311B69}"/>
              </a:ext>
            </a:extLst>
          </p:cNvPr>
          <p:cNvSpPr>
            <a:spLocks noGrp="1"/>
          </p:cNvSpPr>
          <p:nvPr/>
        </p:nvSpPr>
        <p:spPr>
          <a:xfrm>
            <a:off x="704850" y="6505575"/>
            <a:ext cx="80962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1136" lnSpcReduction="20000"/>
          </a:bodyPr>
          <a:lstStyle/>
          <a:p>
            <a:pPr algn="l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endParaRPr sz="825" b="0" dirty="0">
              <a:solidFill>
                <a:srgbClr val="5F6B7A"/>
              </a:solidFill>
              <a:latin typeface="Bitstream Charter"/>
              <a:ea typeface="Bitstream Charter"/>
              <a:cs typeface="Bitstream Charter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1BA8492-0285-4215-BDF8-0FCC76D12D68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16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35ED587-C428-47AC-B1E5-FF9F0E4D5045}"/>
              </a:ext>
            </a:extLst>
          </p:cNvPr>
          <p:cNvSpPr>
            <a:spLocks noGrp="1"/>
          </p:cNvSpPr>
          <p:nvPr/>
        </p:nvSpPr>
        <p:spPr>
          <a:xfrm>
            <a:off x="762000" y="1571625"/>
            <a:ext cx="10668000" cy="523875"/>
          </a:xfrm>
          <a:prstGeom prst="roundRect">
            <a:avLst>
              <a:gd name="adj" fmla="val 25455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5B4205-71AE-42E5-B1F3-AA8C907B31B1}"/>
              </a:ext>
            </a:extLst>
          </p:cNvPr>
          <p:cNvSpPr>
            <a:spLocks noGrp="1"/>
          </p:cNvSpPr>
          <p:nvPr/>
        </p:nvSpPr>
        <p:spPr>
          <a:xfrm>
            <a:off x="1000125" y="1666875"/>
            <a:ext cx="1809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667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Context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9375C1-5E05-4885-8C34-B6A540484965}"/>
              </a:ext>
            </a:extLst>
          </p:cNvPr>
          <p:cNvSpPr>
            <a:spLocks noGrp="1"/>
          </p:cNvSpPr>
          <p:nvPr/>
        </p:nvSpPr>
        <p:spPr>
          <a:xfrm>
            <a:off x="3000375" y="1666875"/>
            <a:ext cx="128587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0702"/>
          </a:bodyPr>
          <a:lstStyle/>
          <a:p>
            <a:pPr algn="ctr">
              <a:defRPr sz="14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50 words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F6034A-745B-48B4-9799-ADE384457640}"/>
              </a:ext>
            </a:extLst>
          </p:cNvPr>
          <p:cNvSpPr>
            <a:spLocks noGrp="1"/>
          </p:cNvSpPr>
          <p:nvPr/>
        </p:nvSpPr>
        <p:spPr>
          <a:xfrm>
            <a:off x="4572000" y="1628775"/>
            <a:ext cx="647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Briefly identify the observed activity and your role.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15EE31B-0267-4C42-B448-9BDF2A74D230}"/>
              </a:ext>
            </a:extLst>
          </p:cNvPr>
          <p:cNvSpPr>
            <a:spLocks noGrp="1"/>
          </p:cNvSpPr>
          <p:nvPr/>
        </p:nvSpPr>
        <p:spPr>
          <a:xfrm>
            <a:off x="762000" y="2238375"/>
            <a:ext cx="10668000" cy="523875"/>
          </a:xfrm>
          <a:prstGeom prst="roundRect">
            <a:avLst>
              <a:gd name="adj" fmla="val 2545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62FC43-4112-48A4-94B9-4B50C7B604EB}"/>
              </a:ext>
            </a:extLst>
          </p:cNvPr>
          <p:cNvSpPr>
            <a:spLocks noGrp="1"/>
          </p:cNvSpPr>
          <p:nvPr/>
        </p:nvSpPr>
        <p:spPr>
          <a:xfrm>
            <a:off x="1000125" y="2333625"/>
            <a:ext cx="1809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667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Description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281B16-17A6-4F74-A616-60F01E9E3D94}"/>
              </a:ext>
            </a:extLst>
          </p:cNvPr>
          <p:cNvSpPr>
            <a:spLocks noGrp="1"/>
          </p:cNvSpPr>
          <p:nvPr/>
        </p:nvSpPr>
        <p:spPr>
          <a:xfrm>
            <a:off x="3000375" y="2333625"/>
            <a:ext cx="128587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0702"/>
          </a:bodyPr>
          <a:lstStyle/>
          <a:p>
            <a:pPr algn="ctr">
              <a:defRPr sz="14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75 words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63199F-CB04-4A6C-9CEB-891FDA280B17}"/>
              </a:ext>
            </a:extLst>
          </p:cNvPr>
          <p:cNvSpPr>
            <a:spLocks noGrp="1"/>
          </p:cNvSpPr>
          <p:nvPr/>
        </p:nvSpPr>
        <p:spPr>
          <a:xfrm>
            <a:off x="4572000" y="2295525"/>
            <a:ext cx="647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happened? Include only facts needed for the analysis.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EB5FB1D-5A0F-4975-8168-C320FEA30245}"/>
              </a:ext>
            </a:extLst>
          </p:cNvPr>
          <p:cNvSpPr>
            <a:spLocks noGrp="1"/>
          </p:cNvSpPr>
          <p:nvPr/>
        </p:nvSpPr>
        <p:spPr>
          <a:xfrm>
            <a:off x="762000" y="2905125"/>
            <a:ext cx="10668000" cy="523875"/>
          </a:xfrm>
          <a:prstGeom prst="roundRect">
            <a:avLst>
              <a:gd name="adj" fmla="val 25455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1997F05-8A0A-4A6A-A1D7-A985C4629F68}"/>
              </a:ext>
            </a:extLst>
          </p:cNvPr>
          <p:cNvSpPr>
            <a:spLocks noGrp="1"/>
          </p:cNvSpPr>
          <p:nvPr/>
        </p:nvSpPr>
        <p:spPr>
          <a:xfrm>
            <a:off x="1000125" y="3000375"/>
            <a:ext cx="1809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667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Evaluation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32F9DA1-B4C1-401F-A72D-D73691DB6814}"/>
              </a:ext>
            </a:extLst>
          </p:cNvPr>
          <p:cNvSpPr>
            <a:spLocks noGrp="1"/>
          </p:cNvSpPr>
          <p:nvPr/>
        </p:nvSpPr>
        <p:spPr>
          <a:xfrm>
            <a:off x="3000375" y="3000375"/>
            <a:ext cx="128587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0702"/>
          </a:bodyPr>
          <a:lstStyle/>
          <a:p>
            <a:pPr algn="ctr">
              <a:defRPr sz="14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100 words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025C79C-4A9F-492E-9401-8FB985BB66A5}"/>
              </a:ext>
            </a:extLst>
          </p:cNvPr>
          <p:cNvSpPr>
            <a:spLocks noGrp="1"/>
          </p:cNvSpPr>
          <p:nvPr/>
        </p:nvSpPr>
        <p:spPr>
          <a:xfrm>
            <a:off x="4572000" y="2962275"/>
            <a:ext cx="647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went well and what could improve? Use feedback.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3A15B57-A2A5-439D-8BF3-020320E9CC56}"/>
              </a:ext>
            </a:extLst>
          </p:cNvPr>
          <p:cNvSpPr>
            <a:spLocks noGrp="1"/>
          </p:cNvSpPr>
          <p:nvPr/>
        </p:nvSpPr>
        <p:spPr>
          <a:xfrm>
            <a:off x="762000" y="3571875"/>
            <a:ext cx="10668000" cy="523875"/>
          </a:xfrm>
          <a:prstGeom prst="roundRect">
            <a:avLst>
              <a:gd name="adj" fmla="val 2545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C358EA-31DD-49A8-8F49-F2A3C774A126}"/>
              </a:ext>
            </a:extLst>
          </p:cNvPr>
          <p:cNvSpPr>
            <a:spLocks noGrp="1"/>
          </p:cNvSpPr>
          <p:nvPr/>
        </p:nvSpPr>
        <p:spPr>
          <a:xfrm>
            <a:off x="1000125" y="3667125"/>
            <a:ext cx="1809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667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Analysis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45EB75-EA5B-46BD-93F8-DD9A97F2A7ED}"/>
              </a:ext>
            </a:extLst>
          </p:cNvPr>
          <p:cNvSpPr>
            <a:spLocks noGrp="1"/>
          </p:cNvSpPr>
          <p:nvPr/>
        </p:nvSpPr>
        <p:spPr>
          <a:xfrm>
            <a:off x="3000375" y="3667125"/>
            <a:ext cx="128587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0702"/>
          </a:bodyPr>
          <a:lstStyle/>
          <a:p>
            <a:pPr algn="ctr">
              <a:defRPr sz="14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175 words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FFCC6C1-48C7-4A7B-8B74-717D2B208A53}"/>
              </a:ext>
            </a:extLst>
          </p:cNvPr>
          <p:cNvSpPr>
            <a:spLocks noGrp="1"/>
          </p:cNvSpPr>
          <p:nvPr/>
        </p:nvSpPr>
        <p:spPr>
          <a:xfrm>
            <a:off x="4572000" y="3629025"/>
            <a:ext cx="647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Explain why. Connect practice with evidence, policy and physiology.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9B1161C-4D50-40BC-947B-9EDBBE5F456C}"/>
              </a:ext>
            </a:extLst>
          </p:cNvPr>
          <p:cNvSpPr>
            <a:spLocks noGrp="1"/>
          </p:cNvSpPr>
          <p:nvPr/>
        </p:nvSpPr>
        <p:spPr>
          <a:xfrm>
            <a:off x="762000" y="4238625"/>
            <a:ext cx="10668000" cy="523875"/>
          </a:xfrm>
          <a:prstGeom prst="roundRect">
            <a:avLst>
              <a:gd name="adj" fmla="val 25455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DB2A388-D5AA-4A00-8580-68A4C8C6D10B}"/>
              </a:ext>
            </a:extLst>
          </p:cNvPr>
          <p:cNvSpPr>
            <a:spLocks noGrp="1"/>
          </p:cNvSpPr>
          <p:nvPr/>
        </p:nvSpPr>
        <p:spPr>
          <a:xfrm>
            <a:off x="1000125" y="4333875"/>
            <a:ext cx="1809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667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Conclusion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1E5E6AE-998D-4C98-8454-9DC6D6C58B91}"/>
              </a:ext>
            </a:extLst>
          </p:cNvPr>
          <p:cNvSpPr>
            <a:spLocks noGrp="1"/>
          </p:cNvSpPr>
          <p:nvPr/>
        </p:nvSpPr>
        <p:spPr>
          <a:xfrm>
            <a:off x="3000375" y="4333875"/>
            <a:ext cx="128587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0702"/>
          </a:bodyPr>
          <a:lstStyle/>
          <a:p>
            <a:pPr algn="ctr">
              <a:defRPr sz="14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50 words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21E78F-BFC9-4D61-9BAB-44A067A61764}"/>
              </a:ext>
            </a:extLst>
          </p:cNvPr>
          <p:cNvSpPr>
            <a:spLocks noGrp="1"/>
          </p:cNvSpPr>
          <p:nvPr/>
        </p:nvSpPr>
        <p:spPr>
          <a:xfrm>
            <a:off x="4572000" y="4295775"/>
            <a:ext cx="647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State the main learning from the experience.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7E883A4A-3197-4899-A41A-64A6FA2645AC}"/>
              </a:ext>
            </a:extLst>
          </p:cNvPr>
          <p:cNvSpPr>
            <a:spLocks noGrp="1"/>
          </p:cNvSpPr>
          <p:nvPr/>
        </p:nvSpPr>
        <p:spPr>
          <a:xfrm>
            <a:off x="762000" y="4905375"/>
            <a:ext cx="10668000" cy="523875"/>
          </a:xfrm>
          <a:prstGeom prst="roundRect">
            <a:avLst>
              <a:gd name="adj" fmla="val 2545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07126C8-4038-4A87-8446-616AFC28C409}"/>
              </a:ext>
            </a:extLst>
          </p:cNvPr>
          <p:cNvSpPr>
            <a:spLocks noGrp="1"/>
          </p:cNvSpPr>
          <p:nvPr/>
        </p:nvSpPr>
        <p:spPr>
          <a:xfrm>
            <a:off x="1000125" y="5000625"/>
            <a:ext cx="1809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6667"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Action plan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A6B428-41A1-415A-AF11-3A5441A86A75}"/>
              </a:ext>
            </a:extLst>
          </p:cNvPr>
          <p:cNvSpPr>
            <a:spLocks noGrp="1"/>
          </p:cNvSpPr>
          <p:nvPr/>
        </p:nvSpPr>
        <p:spPr>
          <a:xfrm>
            <a:off x="3000375" y="5000625"/>
            <a:ext cx="128587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0702"/>
          </a:bodyPr>
          <a:lstStyle/>
          <a:p>
            <a:pPr algn="ctr">
              <a:defRPr sz="14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50 words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B4C9DD-0F84-4941-8F37-97451B50F5D8}"/>
              </a:ext>
            </a:extLst>
          </p:cNvPr>
          <p:cNvSpPr>
            <a:spLocks noGrp="1"/>
          </p:cNvSpPr>
          <p:nvPr/>
        </p:nvSpPr>
        <p:spPr>
          <a:xfrm>
            <a:off x="4572000" y="4962525"/>
            <a:ext cx="647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Set a specific, realistic professional development action.</a:t>
            </a:r>
          </a:p>
        </p:txBody>
      </p:sp>
    </p:spTree>
    <p:extLst>
      <p:ext uri="{BB962C8B-B14F-4D97-AF65-F5344CB8AC3E}">
        <p14:creationId xmlns:p14="http://schemas.microsoft.com/office/powerpoint/2010/main" val="2355583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E5572A54-A8EA-4B25-916A-E6041B40D2B3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13C5B4-6093-4953-A1A6-665D8CBA69C4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REFLECTION MODELS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421D908-8D0D-4D85-BDAB-7C92E0A58D97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Choosing a model of reflection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6972CF-A9A2-4780-9EE9-02E8C12302CB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A3E2F8-47C1-4E86-B23E-1689E3B5F82F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17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47D7EB2-9BCB-48A2-AA78-D93D64EBD6D9}"/>
              </a:ext>
            </a:extLst>
          </p:cNvPr>
          <p:cNvSpPr>
            <a:spLocks noGrp="1"/>
          </p:cNvSpPr>
          <p:nvPr/>
        </p:nvSpPr>
        <p:spPr>
          <a:xfrm>
            <a:off x="809625" y="1428750"/>
            <a:ext cx="1952625" cy="647700"/>
          </a:xfrm>
          <a:prstGeom prst="roundRect">
            <a:avLst>
              <a:gd name="adj" fmla="val 26471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014582-492D-4849-AE85-F0007829834E}"/>
              </a:ext>
            </a:extLst>
          </p:cNvPr>
          <p:cNvSpPr>
            <a:spLocks noGrp="1"/>
          </p:cNvSpPr>
          <p:nvPr/>
        </p:nvSpPr>
        <p:spPr>
          <a:xfrm>
            <a:off x="952500" y="1571625"/>
            <a:ext cx="166687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Gibbs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45062B3-2FC5-4F07-9E0C-1CE827A4B02B}"/>
              </a:ext>
            </a:extLst>
          </p:cNvPr>
          <p:cNvSpPr>
            <a:spLocks noGrp="1"/>
          </p:cNvSpPr>
          <p:nvPr/>
        </p:nvSpPr>
        <p:spPr>
          <a:xfrm>
            <a:off x="3095625" y="1466850"/>
            <a:ext cx="285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Six stages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6E38F7-539E-4116-A36B-1155110058C8}"/>
              </a:ext>
            </a:extLst>
          </p:cNvPr>
          <p:cNvSpPr>
            <a:spLocks noGrp="1"/>
          </p:cNvSpPr>
          <p:nvPr/>
        </p:nvSpPr>
        <p:spPr>
          <a:xfrm>
            <a:off x="5953125" y="1447800"/>
            <a:ext cx="5238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Helpful when you want detailed prompts and a clear action plan.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E853DC0-78DB-4D32-9C9B-5F63F72AD705}"/>
              </a:ext>
            </a:extLst>
          </p:cNvPr>
          <p:cNvSpPr>
            <a:spLocks noGrp="1"/>
          </p:cNvSpPr>
          <p:nvPr/>
        </p:nvSpPr>
        <p:spPr>
          <a:xfrm>
            <a:off x="809625" y="2324100"/>
            <a:ext cx="1952625" cy="647700"/>
          </a:xfrm>
          <a:prstGeom prst="roundRect">
            <a:avLst>
              <a:gd name="adj" fmla="val 26471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7F267-462A-4C77-8BF5-88C207C631AE}"/>
              </a:ext>
            </a:extLst>
          </p:cNvPr>
          <p:cNvSpPr>
            <a:spLocks noGrp="1"/>
          </p:cNvSpPr>
          <p:nvPr/>
        </p:nvSpPr>
        <p:spPr>
          <a:xfrm>
            <a:off x="952500" y="2466975"/>
            <a:ext cx="166687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Rolfe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11C9E-C61F-464E-96CB-68F906CB1395}"/>
              </a:ext>
            </a:extLst>
          </p:cNvPr>
          <p:cNvSpPr>
            <a:spLocks noGrp="1"/>
          </p:cNvSpPr>
          <p:nvPr/>
        </p:nvSpPr>
        <p:spPr>
          <a:xfrm>
            <a:off x="3095625" y="2362200"/>
            <a:ext cx="285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What? So what? Now what?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0A87E7-CB0A-4A25-A8E9-3A1D9A2BA1AD}"/>
              </a:ext>
            </a:extLst>
          </p:cNvPr>
          <p:cNvSpPr>
            <a:spLocks noGrp="1"/>
          </p:cNvSpPr>
          <p:nvPr/>
        </p:nvSpPr>
        <p:spPr>
          <a:xfrm>
            <a:off x="5953125" y="2343150"/>
            <a:ext cx="5238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Simple, direct and useful when the word count is tight.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CB7A98F-74BF-43BB-A210-8BD02253A98F}"/>
              </a:ext>
            </a:extLst>
          </p:cNvPr>
          <p:cNvSpPr>
            <a:spLocks noGrp="1"/>
          </p:cNvSpPr>
          <p:nvPr/>
        </p:nvSpPr>
        <p:spPr>
          <a:xfrm>
            <a:off x="809625" y="3219450"/>
            <a:ext cx="1952625" cy="647700"/>
          </a:xfrm>
          <a:prstGeom prst="roundRect">
            <a:avLst>
              <a:gd name="adj" fmla="val 26471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E24A0E-1591-4F8E-8AE3-3435E6F2B85F}"/>
              </a:ext>
            </a:extLst>
          </p:cNvPr>
          <p:cNvSpPr>
            <a:spLocks noGrp="1"/>
          </p:cNvSpPr>
          <p:nvPr/>
        </p:nvSpPr>
        <p:spPr>
          <a:xfrm>
            <a:off x="952500" y="3362325"/>
            <a:ext cx="166687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Driscoll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6134141-9340-4E65-8733-EB6CF030746E}"/>
              </a:ext>
            </a:extLst>
          </p:cNvPr>
          <p:cNvSpPr>
            <a:spLocks noGrp="1"/>
          </p:cNvSpPr>
          <p:nvPr/>
        </p:nvSpPr>
        <p:spPr>
          <a:xfrm>
            <a:off x="3095625" y="3257550"/>
            <a:ext cx="285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Three questions with prompts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08B8B0A-62B8-44FB-9397-86DEF63B1FD9}"/>
              </a:ext>
            </a:extLst>
          </p:cNvPr>
          <p:cNvSpPr>
            <a:spLocks noGrp="1"/>
          </p:cNvSpPr>
          <p:nvPr/>
        </p:nvSpPr>
        <p:spPr>
          <a:xfrm>
            <a:off x="5953125" y="3238500"/>
            <a:ext cx="5238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A practical healthcare-focused development of the three-question approach.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B1C8042-AD05-48AF-988F-1188D01BBB98}"/>
              </a:ext>
            </a:extLst>
          </p:cNvPr>
          <p:cNvSpPr>
            <a:spLocks noGrp="1"/>
          </p:cNvSpPr>
          <p:nvPr/>
        </p:nvSpPr>
        <p:spPr>
          <a:xfrm>
            <a:off x="809625" y="4114800"/>
            <a:ext cx="1952625" cy="647700"/>
          </a:xfrm>
          <a:prstGeom prst="roundRect">
            <a:avLst>
              <a:gd name="adj" fmla="val 26471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BA6513C-6364-45FF-A6E5-F9F95738C8B5}"/>
              </a:ext>
            </a:extLst>
          </p:cNvPr>
          <p:cNvSpPr>
            <a:spLocks noGrp="1"/>
          </p:cNvSpPr>
          <p:nvPr/>
        </p:nvSpPr>
        <p:spPr>
          <a:xfrm>
            <a:off x="952500" y="4257675"/>
            <a:ext cx="166687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Kolb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928F6A9-51ED-49CA-B2C3-D44DEC28602C}"/>
              </a:ext>
            </a:extLst>
          </p:cNvPr>
          <p:cNvSpPr>
            <a:spLocks noGrp="1"/>
          </p:cNvSpPr>
          <p:nvPr/>
        </p:nvSpPr>
        <p:spPr>
          <a:xfrm>
            <a:off x="3095625" y="4152900"/>
            <a:ext cx="285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Learning cycle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D89DF0-1FEE-45B8-854D-BBE10887D464}"/>
              </a:ext>
            </a:extLst>
          </p:cNvPr>
          <p:cNvSpPr>
            <a:spLocks noGrp="1"/>
          </p:cNvSpPr>
          <p:nvPr/>
        </p:nvSpPr>
        <p:spPr>
          <a:xfrm>
            <a:off x="5953125" y="4133850"/>
            <a:ext cx="5238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Useful for showing how experience leads to testing improved practice.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138CC92-9E61-4C0D-9A3B-941AD89FCEDB}"/>
              </a:ext>
            </a:extLst>
          </p:cNvPr>
          <p:cNvSpPr>
            <a:spLocks noGrp="1"/>
          </p:cNvSpPr>
          <p:nvPr/>
        </p:nvSpPr>
        <p:spPr>
          <a:xfrm>
            <a:off x="809625" y="5010150"/>
            <a:ext cx="1952625" cy="647700"/>
          </a:xfrm>
          <a:prstGeom prst="roundRect">
            <a:avLst>
              <a:gd name="adj" fmla="val 26471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FD23C07-2176-404F-B7B2-48CD97ADF4D4}"/>
              </a:ext>
            </a:extLst>
          </p:cNvPr>
          <p:cNvSpPr>
            <a:spLocks noGrp="1"/>
          </p:cNvSpPr>
          <p:nvPr/>
        </p:nvSpPr>
        <p:spPr>
          <a:xfrm>
            <a:off x="952500" y="5153025"/>
            <a:ext cx="166687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424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Johns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19FD5C0-072D-4D4F-9FD7-56AD0C77CFED}"/>
              </a:ext>
            </a:extLst>
          </p:cNvPr>
          <p:cNvSpPr>
            <a:spLocks noGrp="1"/>
          </p:cNvSpPr>
          <p:nvPr/>
        </p:nvSpPr>
        <p:spPr>
          <a:xfrm>
            <a:off x="3095625" y="5048250"/>
            <a:ext cx="285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Guided reflection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FEA330C-ABA6-449A-83A7-969F8D9AEE70}"/>
              </a:ext>
            </a:extLst>
          </p:cNvPr>
          <p:cNvSpPr>
            <a:spLocks noGrp="1"/>
          </p:cNvSpPr>
          <p:nvPr/>
        </p:nvSpPr>
        <p:spPr>
          <a:xfrm>
            <a:off x="5953125" y="5029200"/>
            <a:ext cx="5238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Encourages deeper examination of internal, ethical and contextual influences.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CBF8301-9E08-40CF-8BFB-B5CE8ECFD455}"/>
              </a:ext>
            </a:extLst>
          </p:cNvPr>
          <p:cNvSpPr>
            <a:spLocks noGrp="1"/>
          </p:cNvSpPr>
          <p:nvPr/>
        </p:nvSpPr>
        <p:spPr>
          <a:xfrm>
            <a:off x="1143000" y="5953125"/>
            <a:ext cx="99060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4848"/>
          </a:bodyPr>
          <a:lstStyle/>
          <a:p>
            <a:pPr algn="ctr">
              <a:defRPr sz="165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Choose one model and use it consistently. Do not spend your word count explaining the model.</a:t>
            </a:r>
          </a:p>
        </p:txBody>
      </p:sp>
    </p:spTree>
    <p:extLst>
      <p:ext uri="{BB962C8B-B14F-4D97-AF65-F5344CB8AC3E}">
        <p14:creationId xmlns:p14="http://schemas.microsoft.com/office/powerpoint/2010/main" val="11961160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B2628AF3-C36B-4DDE-B4DA-8EC4F05058DC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4948C84-A3E5-47A5-BF52-C387A546D65C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REFLECTION MODELS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8FAE807-5D25-468B-AFE0-6597ABF09AC6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Gibbs reflective cycle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03D6BBB-6630-4BDD-8AAE-F25B8D0AEB91}"/>
              </a:ext>
            </a:extLst>
          </p:cNvPr>
          <p:cNvSpPr>
            <a:spLocks noGrp="1"/>
          </p:cNvSpPr>
          <p:nvPr/>
        </p:nvSpPr>
        <p:spPr>
          <a:xfrm>
            <a:off x="723900" y="1143000"/>
            <a:ext cx="10477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27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Six prompts that move from experience to an action plan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D0223E-083B-41BA-9120-CC0E703F0E14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14941A7-EA16-4EF4-9AE0-1A9505B76177}"/>
              </a:ext>
            </a:extLst>
          </p:cNvPr>
          <p:cNvSpPr>
            <a:spLocks noGrp="1"/>
          </p:cNvSpPr>
          <p:nvPr/>
        </p:nvSpPr>
        <p:spPr>
          <a:xfrm>
            <a:off x="704850" y="6505575"/>
            <a:ext cx="80962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3636"/>
          </a:bodyPr>
          <a:lstStyle/>
          <a:p>
            <a:pPr algn="l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BMSC4009A  |  Introduction to Clinical and Biological Foundations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581BC4-72E9-4C0F-8EBB-C310099E57D2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18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36B1FD-263E-442C-9CC9-A09E31834A55}"/>
              </a:ext>
            </a:extLst>
          </p:cNvPr>
          <p:cNvSpPr>
            <a:spLocks noGrp="1"/>
          </p:cNvSpPr>
          <p:nvPr/>
        </p:nvSpPr>
        <p:spPr>
          <a:xfrm>
            <a:off x="571500" y="1714500"/>
            <a:ext cx="3476625" cy="1571625"/>
          </a:xfrm>
          <a:prstGeom prst="roundRect">
            <a:avLst>
              <a:gd name="adj" fmla="val 14545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4475BEC-5039-4867-AC5B-6CD5B7E2B58C}"/>
              </a:ext>
            </a:extLst>
          </p:cNvPr>
          <p:cNvSpPr>
            <a:spLocks noGrp="1"/>
          </p:cNvSpPr>
          <p:nvPr/>
        </p:nvSpPr>
        <p:spPr>
          <a:xfrm>
            <a:off x="742950" y="1885950"/>
            <a:ext cx="514350" cy="514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E3F8C-6161-49F4-AAC8-B0162FD7E5C4}"/>
              </a:ext>
            </a:extLst>
          </p:cNvPr>
          <p:cNvSpPr>
            <a:spLocks noGrp="1"/>
          </p:cNvSpPr>
          <p:nvPr/>
        </p:nvSpPr>
        <p:spPr>
          <a:xfrm>
            <a:off x="742950" y="1981200"/>
            <a:ext cx="5143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ctr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A60E5-241C-4560-B2D1-2FD30DD1F86A}"/>
              </a:ext>
            </a:extLst>
          </p:cNvPr>
          <p:cNvSpPr>
            <a:spLocks noGrp="1"/>
          </p:cNvSpPr>
          <p:nvPr/>
        </p:nvSpPr>
        <p:spPr>
          <a:xfrm>
            <a:off x="1428750" y="1885950"/>
            <a:ext cx="2333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212"/>
          </a:bodyPr>
          <a:lstStyle/>
          <a:p>
            <a:pPr algn="l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Description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AC5E9E-C418-47CE-B9BD-A87A3CA1C209}"/>
              </a:ext>
            </a:extLst>
          </p:cNvPr>
          <p:cNvSpPr>
            <a:spLocks noGrp="1"/>
          </p:cNvSpPr>
          <p:nvPr/>
        </p:nvSpPr>
        <p:spPr>
          <a:xfrm>
            <a:off x="1428750" y="2362200"/>
            <a:ext cx="23336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happened?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B406194-0A35-4214-ADAD-CB4F9EF1CED8}"/>
              </a:ext>
            </a:extLst>
          </p:cNvPr>
          <p:cNvSpPr>
            <a:spLocks noGrp="1"/>
          </p:cNvSpPr>
          <p:nvPr/>
        </p:nvSpPr>
        <p:spPr>
          <a:xfrm>
            <a:off x="4429125" y="1714500"/>
            <a:ext cx="3476625" cy="1571625"/>
          </a:xfrm>
          <a:prstGeom prst="roundRect">
            <a:avLst>
              <a:gd name="adj" fmla="val 14545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5F3B394-8337-4983-9361-C51E0085F998}"/>
              </a:ext>
            </a:extLst>
          </p:cNvPr>
          <p:cNvSpPr>
            <a:spLocks noGrp="1"/>
          </p:cNvSpPr>
          <p:nvPr/>
        </p:nvSpPr>
        <p:spPr>
          <a:xfrm>
            <a:off x="4600575" y="1885950"/>
            <a:ext cx="514350" cy="514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2D0D93-97BC-4D21-AAF3-BC813EF384FA}"/>
              </a:ext>
            </a:extLst>
          </p:cNvPr>
          <p:cNvSpPr>
            <a:spLocks noGrp="1"/>
          </p:cNvSpPr>
          <p:nvPr/>
        </p:nvSpPr>
        <p:spPr>
          <a:xfrm>
            <a:off x="4600575" y="1981200"/>
            <a:ext cx="5143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ctr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2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71E2929-5F33-44F4-827A-514D8650F2DE}"/>
              </a:ext>
            </a:extLst>
          </p:cNvPr>
          <p:cNvSpPr>
            <a:spLocks noGrp="1"/>
          </p:cNvSpPr>
          <p:nvPr/>
        </p:nvSpPr>
        <p:spPr>
          <a:xfrm>
            <a:off x="5286375" y="1885950"/>
            <a:ext cx="2333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212"/>
          </a:bodyPr>
          <a:lstStyle/>
          <a:p>
            <a:pPr algn="l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Feelings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45ADE-63F2-4627-B7A8-B8C46A9ED45F}"/>
              </a:ext>
            </a:extLst>
          </p:cNvPr>
          <p:cNvSpPr>
            <a:spLocks noGrp="1"/>
          </p:cNvSpPr>
          <p:nvPr/>
        </p:nvSpPr>
        <p:spPr>
          <a:xfrm>
            <a:off x="5286375" y="2362200"/>
            <a:ext cx="23336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were you thinking and feeling?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51F1BAF-1B5C-4FAF-A1B7-8CE3F82075E0}"/>
              </a:ext>
            </a:extLst>
          </p:cNvPr>
          <p:cNvSpPr>
            <a:spLocks noGrp="1"/>
          </p:cNvSpPr>
          <p:nvPr/>
        </p:nvSpPr>
        <p:spPr>
          <a:xfrm>
            <a:off x="8286750" y="1714500"/>
            <a:ext cx="3476625" cy="1571625"/>
          </a:xfrm>
          <a:prstGeom prst="roundRect">
            <a:avLst>
              <a:gd name="adj" fmla="val 14545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37E1F44-D3DD-41A3-904C-38A3C1EAC560}"/>
              </a:ext>
            </a:extLst>
          </p:cNvPr>
          <p:cNvSpPr>
            <a:spLocks noGrp="1"/>
          </p:cNvSpPr>
          <p:nvPr/>
        </p:nvSpPr>
        <p:spPr>
          <a:xfrm>
            <a:off x="8458200" y="1885950"/>
            <a:ext cx="514350" cy="514350"/>
          </a:xfrm>
          <a:prstGeom prst="roundRect">
            <a:avLst>
              <a:gd name="adj" fmla="val 50000"/>
            </a:avLst>
          </a:prstGeom>
          <a:solidFill>
            <a:srgbClr val="0F9ED5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8B11E5-B9E3-49A7-90BA-04727EB77F50}"/>
              </a:ext>
            </a:extLst>
          </p:cNvPr>
          <p:cNvSpPr>
            <a:spLocks noGrp="1"/>
          </p:cNvSpPr>
          <p:nvPr/>
        </p:nvSpPr>
        <p:spPr>
          <a:xfrm>
            <a:off x="8458200" y="1981200"/>
            <a:ext cx="5143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ctr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3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84A2BC2-35C7-4EB0-B637-DF73504F0857}"/>
              </a:ext>
            </a:extLst>
          </p:cNvPr>
          <p:cNvSpPr>
            <a:spLocks noGrp="1"/>
          </p:cNvSpPr>
          <p:nvPr/>
        </p:nvSpPr>
        <p:spPr>
          <a:xfrm>
            <a:off x="9144000" y="1885950"/>
            <a:ext cx="2333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212"/>
          </a:bodyPr>
          <a:lstStyle/>
          <a:p>
            <a:pPr algn="l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Evaluation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B58BE5A-6AA4-42F3-9DA9-6BB132C6FD3B}"/>
              </a:ext>
            </a:extLst>
          </p:cNvPr>
          <p:cNvSpPr>
            <a:spLocks noGrp="1"/>
          </p:cNvSpPr>
          <p:nvPr/>
        </p:nvSpPr>
        <p:spPr>
          <a:xfrm>
            <a:off x="9144000" y="2362200"/>
            <a:ext cx="23336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went well and less well?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8ACF0AF-5B2B-4B5F-AD32-C3C25760C76D}"/>
              </a:ext>
            </a:extLst>
          </p:cNvPr>
          <p:cNvSpPr>
            <a:spLocks noGrp="1"/>
          </p:cNvSpPr>
          <p:nvPr/>
        </p:nvSpPr>
        <p:spPr>
          <a:xfrm>
            <a:off x="571500" y="3667125"/>
            <a:ext cx="3476625" cy="1571625"/>
          </a:xfrm>
          <a:prstGeom prst="roundRect">
            <a:avLst>
              <a:gd name="adj" fmla="val 1454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9F7FF3A-BFD6-4DE3-96E8-3167EDF76E02}"/>
              </a:ext>
            </a:extLst>
          </p:cNvPr>
          <p:cNvSpPr>
            <a:spLocks noGrp="1"/>
          </p:cNvSpPr>
          <p:nvPr/>
        </p:nvSpPr>
        <p:spPr>
          <a:xfrm>
            <a:off x="742950" y="3838575"/>
            <a:ext cx="514350" cy="514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3309A06-2FC3-4A4C-87F6-679779A832E1}"/>
              </a:ext>
            </a:extLst>
          </p:cNvPr>
          <p:cNvSpPr>
            <a:spLocks noGrp="1"/>
          </p:cNvSpPr>
          <p:nvPr/>
        </p:nvSpPr>
        <p:spPr>
          <a:xfrm>
            <a:off x="742950" y="3933825"/>
            <a:ext cx="5143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ctr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4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3A8A57C-24D9-4A6B-BC4B-11844C88BAF5}"/>
              </a:ext>
            </a:extLst>
          </p:cNvPr>
          <p:cNvSpPr>
            <a:spLocks noGrp="1"/>
          </p:cNvSpPr>
          <p:nvPr/>
        </p:nvSpPr>
        <p:spPr>
          <a:xfrm>
            <a:off x="1428750" y="3838575"/>
            <a:ext cx="2333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212"/>
          </a:bodyPr>
          <a:lstStyle/>
          <a:p>
            <a:pPr algn="l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Analysis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3477BDE-42C5-4E0C-991C-3A371D62D357}"/>
              </a:ext>
            </a:extLst>
          </p:cNvPr>
          <p:cNvSpPr>
            <a:spLocks noGrp="1"/>
          </p:cNvSpPr>
          <p:nvPr/>
        </p:nvSpPr>
        <p:spPr>
          <a:xfrm>
            <a:off x="1428750" y="4314825"/>
            <a:ext cx="23336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Why did it happen? What does evidence suggest?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14382592-DC66-4C36-A585-6C8E98095856}"/>
              </a:ext>
            </a:extLst>
          </p:cNvPr>
          <p:cNvSpPr>
            <a:spLocks noGrp="1"/>
          </p:cNvSpPr>
          <p:nvPr/>
        </p:nvSpPr>
        <p:spPr>
          <a:xfrm>
            <a:off x="4429125" y="3667125"/>
            <a:ext cx="3476625" cy="1571625"/>
          </a:xfrm>
          <a:prstGeom prst="roundRect">
            <a:avLst>
              <a:gd name="adj" fmla="val 1454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501AD106-13C0-4B75-A9AD-1AFADDF3DD06}"/>
              </a:ext>
            </a:extLst>
          </p:cNvPr>
          <p:cNvSpPr>
            <a:spLocks noGrp="1"/>
          </p:cNvSpPr>
          <p:nvPr/>
        </p:nvSpPr>
        <p:spPr>
          <a:xfrm>
            <a:off x="4600575" y="3838575"/>
            <a:ext cx="514350" cy="514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F3D6835-6DC3-42AA-A036-4721639ACF24}"/>
              </a:ext>
            </a:extLst>
          </p:cNvPr>
          <p:cNvSpPr>
            <a:spLocks noGrp="1"/>
          </p:cNvSpPr>
          <p:nvPr/>
        </p:nvSpPr>
        <p:spPr>
          <a:xfrm>
            <a:off x="4600575" y="3933825"/>
            <a:ext cx="5143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ctr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5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6DC8D29-8080-40C1-9829-AEF3C92B1347}"/>
              </a:ext>
            </a:extLst>
          </p:cNvPr>
          <p:cNvSpPr>
            <a:spLocks noGrp="1"/>
          </p:cNvSpPr>
          <p:nvPr/>
        </p:nvSpPr>
        <p:spPr>
          <a:xfrm>
            <a:off x="5286375" y="3838575"/>
            <a:ext cx="2333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212"/>
          </a:bodyPr>
          <a:lstStyle/>
          <a:p>
            <a:pPr algn="l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Conclusion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9495BD4-260F-4237-A00F-E3D16578A28F}"/>
              </a:ext>
            </a:extLst>
          </p:cNvPr>
          <p:cNvSpPr>
            <a:spLocks noGrp="1"/>
          </p:cNvSpPr>
          <p:nvPr/>
        </p:nvSpPr>
        <p:spPr>
          <a:xfrm>
            <a:off x="5286375" y="4314825"/>
            <a:ext cx="23336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have you learned?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5A5566CA-C527-4807-9C67-7D196DF24753}"/>
              </a:ext>
            </a:extLst>
          </p:cNvPr>
          <p:cNvSpPr>
            <a:spLocks noGrp="1"/>
          </p:cNvSpPr>
          <p:nvPr/>
        </p:nvSpPr>
        <p:spPr>
          <a:xfrm>
            <a:off x="8286750" y="3667125"/>
            <a:ext cx="3476625" cy="1571625"/>
          </a:xfrm>
          <a:prstGeom prst="roundRect">
            <a:avLst>
              <a:gd name="adj" fmla="val 14545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CD553D81-4F84-4EDE-8634-0BBF223CB045}"/>
              </a:ext>
            </a:extLst>
          </p:cNvPr>
          <p:cNvSpPr>
            <a:spLocks noGrp="1"/>
          </p:cNvSpPr>
          <p:nvPr/>
        </p:nvSpPr>
        <p:spPr>
          <a:xfrm>
            <a:off x="8458200" y="3838575"/>
            <a:ext cx="514350" cy="514350"/>
          </a:xfrm>
          <a:prstGeom prst="roundRect">
            <a:avLst>
              <a:gd name="adj" fmla="val 50000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120D27E-A28A-4B25-9F21-CE653B6EABDE}"/>
              </a:ext>
            </a:extLst>
          </p:cNvPr>
          <p:cNvSpPr>
            <a:spLocks noGrp="1"/>
          </p:cNvSpPr>
          <p:nvPr/>
        </p:nvSpPr>
        <p:spPr>
          <a:xfrm>
            <a:off x="8458200" y="3933825"/>
            <a:ext cx="5143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8333"/>
          </a:bodyPr>
          <a:lstStyle/>
          <a:p>
            <a:pPr algn="ctr">
              <a:def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6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9E040C3-876F-4456-BEA5-F7D29E71D816}"/>
              </a:ext>
            </a:extLst>
          </p:cNvPr>
          <p:cNvSpPr>
            <a:spLocks noGrp="1"/>
          </p:cNvSpPr>
          <p:nvPr/>
        </p:nvSpPr>
        <p:spPr>
          <a:xfrm>
            <a:off x="9144000" y="3838575"/>
            <a:ext cx="2333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6212"/>
          </a:bodyPr>
          <a:lstStyle/>
          <a:p>
            <a:pPr algn="l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Action plan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67ECD8E-5756-4B82-A563-52C67BDA3D45}"/>
              </a:ext>
            </a:extLst>
          </p:cNvPr>
          <p:cNvSpPr>
            <a:spLocks noGrp="1"/>
          </p:cNvSpPr>
          <p:nvPr/>
        </p:nvSpPr>
        <p:spPr>
          <a:xfrm>
            <a:off x="9144000" y="4314825"/>
            <a:ext cx="2333625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What will you do next time?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F79A0DF-C1CC-406D-920D-9D4093B3A71A}"/>
              </a:ext>
            </a:extLst>
          </p:cNvPr>
          <p:cNvSpPr>
            <a:spLocks noGrp="1"/>
          </p:cNvSpPr>
          <p:nvPr/>
        </p:nvSpPr>
        <p:spPr>
          <a:xfrm>
            <a:off x="704850" y="6219825"/>
            <a:ext cx="102870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0000"/>
          </a:bodyPr>
          <a:lstStyle/>
          <a:p>
            <a:pPr algn="l">
              <a:defRPr sz="7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750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Model: Gibbs, G. (1988) Learning by Doing.</a:t>
            </a:r>
          </a:p>
        </p:txBody>
      </p:sp>
    </p:spTree>
    <p:extLst>
      <p:ext uri="{BB962C8B-B14F-4D97-AF65-F5344CB8AC3E}">
        <p14:creationId xmlns:p14="http://schemas.microsoft.com/office/powerpoint/2010/main" val="1734855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652F738-45A9-4BB4-BF00-2DCC2F906C03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1A6CA0-B8FD-45CE-8129-A42A5B14FAD9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REFLECTION MODELS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F63A8-B512-4A80-810E-6C2977A71D7B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Rolfe and Driscoll  Three-question reflection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C7982B-7A20-4F9D-A245-EA2F8F60D56E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0C521E-38D5-4658-8AE5-E9CBEB888700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19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F8E338F-AA42-444D-9826-3AE85E0D1CE6}"/>
              </a:ext>
            </a:extLst>
          </p:cNvPr>
          <p:cNvSpPr>
            <a:spLocks noGrp="1"/>
          </p:cNvSpPr>
          <p:nvPr/>
        </p:nvSpPr>
        <p:spPr>
          <a:xfrm>
            <a:off x="666750" y="1714500"/>
            <a:ext cx="3429000" cy="3429000"/>
          </a:xfrm>
          <a:prstGeom prst="roundRect">
            <a:avLst>
              <a:gd name="adj" fmla="val 7778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26CEF34-73A2-43FF-B168-24DB8C7EAA88}"/>
              </a:ext>
            </a:extLst>
          </p:cNvPr>
          <p:cNvSpPr>
            <a:spLocks noGrp="1"/>
          </p:cNvSpPr>
          <p:nvPr/>
        </p:nvSpPr>
        <p:spPr>
          <a:xfrm>
            <a:off x="952500" y="2095500"/>
            <a:ext cx="28575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22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2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WHAT?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B1A97C-2358-4806-AF7E-194B6D3868C7}"/>
              </a:ext>
            </a:extLst>
          </p:cNvPr>
          <p:cNvSpPr>
            <a:spLocks noGrp="1"/>
          </p:cNvSpPr>
          <p:nvPr/>
        </p:nvSpPr>
        <p:spPr>
          <a:xfrm>
            <a:off x="1047750" y="2905125"/>
            <a:ext cx="2667000" cy="1809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happened?</a:t>
            </a:r>
          </a:p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was my role?</a:t>
            </a:r>
          </a:p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feedback did I receive?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1ACA674-D283-41DD-8EB3-84D47FE68A66}"/>
              </a:ext>
            </a:extLst>
          </p:cNvPr>
          <p:cNvSpPr>
            <a:spLocks noGrp="1"/>
          </p:cNvSpPr>
          <p:nvPr/>
        </p:nvSpPr>
        <p:spPr>
          <a:xfrm>
            <a:off x="4476750" y="1714500"/>
            <a:ext cx="3429000" cy="3429000"/>
          </a:xfrm>
          <a:prstGeom prst="roundRect">
            <a:avLst>
              <a:gd name="adj" fmla="val 7778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5161BE-DC11-45B6-A8DB-6304E55436F3}"/>
              </a:ext>
            </a:extLst>
          </p:cNvPr>
          <p:cNvSpPr>
            <a:spLocks noGrp="1"/>
          </p:cNvSpPr>
          <p:nvPr/>
        </p:nvSpPr>
        <p:spPr>
          <a:xfrm>
            <a:off x="4762500" y="2095500"/>
            <a:ext cx="28575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22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2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SO WHAT?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D79FF2-859D-403F-886E-EBCE682AE426}"/>
              </a:ext>
            </a:extLst>
          </p:cNvPr>
          <p:cNvSpPr>
            <a:spLocks noGrp="1"/>
          </p:cNvSpPr>
          <p:nvPr/>
        </p:nvSpPr>
        <p:spPr>
          <a:xfrm>
            <a:off x="4857750" y="2905125"/>
            <a:ext cx="2667000" cy="1809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Why does it matter?</a:t>
            </a:r>
          </a:p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does theory or policy say?</a:t>
            </a:r>
          </a:p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did I learn?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61120F9-E204-436E-8C34-59E29FCB05B8}"/>
              </a:ext>
            </a:extLst>
          </p:cNvPr>
          <p:cNvSpPr>
            <a:spLocks noGrp="1"/>
          </p:cNvSpPr>
          <p:nvPr/>
        </p:nvSpPr>
        <p:spPr>
          <a:xfrm>
            <a:off x="8286750" y="1714500"/>
            <a:ext cx="3429000" cy="3429000"/>
          </a:xfrm>
          <a:prstGeom prst="roundRect">
            <a:avLst>
              <a:gd name="adj" fmla="val 7778"/>
            </a:avLst>
          </a:prstGeom>
          <a:solidFill>
            <a:srgbClr val="EEF6EE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CE44BA-DADC-49D1-85B2-7F2A5ADE965C}"/>
              </a:ext>
            </a:extLst>
          </p:cNvPr>
          <p:cNvSpPr>
            <a:spLocks noGrp="1"/>
          </p:cNvSpPr>
          <p:nvPr/>
        </p:nvSpPr>
        <p:spPr>
          <a:xfrm>
            <a:off x="8572500" y="2095500"/>
            <a:ext cx="28575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2250" b="1">
                <a:solidFill>
                  <a:srgbClr val="196B24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250" b="1">
                <a:solidFill>
                  <a:srgbClr val="196B24"/>
                </a:solidFill>
                <a:latin typeface="Bitstream Charter"/>
                <a:ea typeface="Bitstream Charter"/>
                <a:cs typeface="Bitstream Charter"/>
              </a:rPr>
              <a:t>NOW WHAT?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1DB8C0-70AA-482B-B4E7-8BA63CD50064}"/>
              </a:ext>
            </a:extLst>
          </p:cNvPr>
          <p:cNvSpPr>
            <a:spLocks noGrp="1"/>
          </p:cNvSpPr>
          <p:nvPr/>
        </p:nvSpPr>
        <p:spPr>
          <a:xfrm>
            <a:off x="8667750" y="2905125"/>
            <a:ext cx="2667000" cy="1809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will I change?</a:t>
            </a:r>
          </a:p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support or practice is needed?</a:t>
            </a:r>
          </a:p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How will I know I improved?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D6E9F30-C269-4125-A9FC-D6A96BB77B0C}"/>
              </a:ext>
            </a:extLst>
          </p:cNvPr>
          <p:cNvSpPr>
            <a:spLocks noGrp="1"/>
          </p:cNvSpPr>
          <p:nvPr/>
        </p:nvSpPr>
        <p:spPr>
          <a:xfrm>
            <a:off x="1143000" y="5524500"/>
            <a:ext cx="99060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8515"/>
          </a:bodyPr>
          <a:lstStyle/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This structure works well for 500 words because it keeps the writing focused on meaning and future action.</a:t>
            </a:r>
          </a:p>
        </p:txBody>
      </p:sp>
    </p:spTree>
    <p:extLst>
      <p:ext uri="{BB962C8B-B14F-4D97-AF65-F5344CB8AC3E}">
        <p14:creationId xmlns:p14="http://schemas.microsoft.com/office/powerpoint/2010/main" val="1012650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4099420-1292-42B6-9842-FBA31BE55D0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B9BD36-E136-47F7-8DC8-7E87C9955E38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REFLECTION MODELS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4BE98B-C978-4F4F-AEC5-334F1B6F7E0A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Kolb and Johns  Alternative approaches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CF8480-724E-4BA6-B647-9367EA80F85F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388274-EC9C-43E7-9BA3-6FFF9FC36B8A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20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C0036BC-177A-428E-BD7F-1D22D6B58710}"/>
              </a:ext>
            </a:extLst>
          </p:cNvPr>
          <p:cNvSpPr>
            <a:spLocks noGrp="1"/>
          </p:cNvSpPr>
          <p:nvPr/>
        </p:nvSpPr>
        <p:spPr>
          <a:xfrm>
            <a:off x="714375" y="1571625"/>
            <a:ext cx="5095875" cy="3714750"/>
          </a:xfrm>
          <a:prstGeom prst="roundRect">
            <a:avLst>
              <a:gd name="adj" fmla="val 6667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BB43291-DAFB-45D1-A65B-E5C4FF1761A2}"/>
              </a:ext>
            </a:extLst>
          </p:cNvPr>
          <p:cNvSpPr>
            <a:spLocks noGrp="1"/>
          </p:cNvSpPr>
          <p:nvPr/>
        </p:nvSpPr>
        <p:spPr>
          <a:xfrm>
            <a:off x="1047750" y="1905000"/>
            <a:ext cx="442912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Kolb experiential learning cycle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F198A6B-DFAB-4630-89FF-D343CFC7AA42}"/>
              </a:ext>
            </a:extLst>
          </p:cNvPr>
          <p:cNvSpPr>
            <a:spLocks noGrp="1"/>
          </p:cNvSpPr>
          <p:nvPr/>
        </p:nvSpPr>
        <p:spPr>
          <a:xfrm>
            <a:off x="1285875" y="2619375"/>
            <a:ext cx="3905250" cy="2238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Concrete experience</a:t>
            </a:r>
          </a:p>
          <a:p>
            <a:endParaRPr sz="1725" b="1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Reflective observation</a:t>
            </a:r>
          </a:p>
          <a:p>
            <a:endParaRPr sz="1725" b="1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Abstract conceptualisation</a:t>
            </a:r>
          </a:p>
          <a:p>
            <a:endParaRPr sz="1725" b="1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ctr">
              <a:def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Active experimentation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67BF1C-72D4-4DB4-9A75-570A237F84E4}"/>
              </a:ext>
            </a:extLst>
          </p:cNvPr>
          <p:cNvSpPr>
            <a:spLocks noGrp="1"/>
          </p:cNvSpPr>
          <p:nvPr/>
        </p:nvSpPr>
        <p:spPr>
          <a:xfrm>
            <a:off x="6381750" y="1571625"/>
            <a:ext cx="5095875" cy="3714750"/>
          </a:xfrm>
          <a:prstGeom prst="roundRect">
            <a:avLst>
              <a:gd name="adj" fmla="val 6667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13C86CB-C13F-4E9C-82CF-F98230433969}"/>
              </a:ext>
            </a:extLst>
          </p:cNvPr>
          <p:cNvSpPr>
            <a:spLocks noGrp="1"/>
          </p:cNvSpPr>
          <p:nvPr/>
        </p:nvSpPr>
        <p:spPr>
          <a:xfrm>
            <a:off x="6715125" y="1905000"/>
            <a:ext cx="442912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Johns guided reflection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2C0702-C406-4AE6-91E9-CAAB50A1CA28}"/>
              </a:ext>
            </a:extLst>
          </p:cNvPr>
          <p:cNvSpPr>
            <a:spLocks noGrp="1"/>
          </p:cNvSpPr>
          <p:nvPr/>
        </p:nvSpPr>
        <p:spPr>
          <a:xfrm>
            <a:off x="6953250" y="2571750"/>
            <a:ext cx="3952875" cy="2381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was I trying to achieve?</a:t>
            </a:r>
          </a:p>
          <a:p>
            <a:endParaRPr sz="1575" b="1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ctr">
              <a:def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internal and external factors influenced me?</a:t>
            </a:r>
          </a:p>
          <a:p>
            <a:endParaRPr sz="1575" b="1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ctr">
              <a:def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What ethical or professional issues mattered?</a:t>
            </a:r>
          </a:p>
          <a:p>
            <a:endParaRPr sz="1575" b="1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ctr">
              <a:def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75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How could I respond more effectively?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EB300B-AF92-4370-AF54-459AE83EEEC1}"/>
              </a:ext>
            </a:extLst>
          </p:cNvPr>
          <p:cNvSpPr>
            <a:spLocks noGrp="1"/>
          </p:cNvSpPr>
          <p:nvPr/>
        </p:nvSpPr>
        <p:spPr>
          <a:xfrm>
            <a:off x="1190625" y="5572125"/>
            <a:ext cx="98107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3507"/>
          </a:bodyPr>
          <a:lstStyle/>
          <a:p>
            <a:pPr algn="ctr">
              <a:def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Use Kolb when you want to show learning through practice. Use Johns when context and professional values need deeper exploration.</a:t>
            </a:r>
          </a:p>
        </p:txBody>
      </p:sp>
    </p:spTree>
    <p:extLst>
      <p:ext uri="{BB962C8B-B14F-4D97-AF65-F5344CB8AC3E}">
        <p14:creationId xmlns:p14="http://schemas.microsoft.com/office/powerpoint/2010/main" val="89113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33F0F51-83B2-4421-AE8F-86C4B56D5DD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A4DD76D-D0EE-4A0F-AA41-07752E4484B6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WRITING GUIDANCE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402EE57-AA0A-4DA7-813D-1C8080DA2A5C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From description to critical reflection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CF0BDB-EF8B-44FF-B5AF-C7463CC8F0B7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911FBA-36B6-46D3-87AA-EFC42EAC1914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21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AB22A03-23E9-4F7C-8370-0AEB903E9743}"/>
              </a:ext>
            </a:extLst>
          </p:cNvPr>
          <p:cNvSpPr>
            <a:spLocks noGrp="1"/>
          </p:cNvSpPr>
          <p:nvPr/>
        </p:nvSpPr>
        <p:spPr>
          <a:xfrm>
            <a:off x="714375" y="1666875"/>
            <a:ext cx="5048250" cy="3429000"/>
          </a:xfrm>
          <a:prstGeom prst="roundRect">
            <a:avLst>
              <a:gd name="adj" fmla="val 7222"/>
            </a:avLst>
          </a:prstGeom>
          <a:solidFill>
            <a:srgbClr val="FFF0F0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312582-F99A-45C5-9448-04A6483C7752}"/>
              </a:ext>
            </a:extLst>
          </p:cNvPr>
          <p:cNvSpPr>
            <a:spLocks noGrp="1"/>
          </p:cNvSpPr>
          <p:nvPr/>
        </p:nvSpPr>
        <p:spPr>
          <a:xfrm>
            <a:off x="1047750" y="1952625"/>
            <a:ext cx="4381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8611"/>
          </a:bodyPr>
          <a:lstStyle/>
          <a:p>
            <a:pPr algn="ctr">
              <a:defRPr sz="180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Mostly descriptive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780167-679D-4059-A958-D34CA50E7E8D}"/>
              </a:ext>
            </a:extLst>
          </p:cNvPr>
          <p:cNvSpPr>
            <a:spLocks noGrp="1"/>
          </p:cNvSpPr>
          <p:nvPr/>
        </p:nvSpPr>
        <p:spPr>
          <a:xfrm>
            <a:off x="1143000" y="2714625"/>
            <a:ext cx="4191000" cy="1143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7723"/>
          </a:bodyPr>
          <a:lstStyle/>
          <a:p>
            <a:pPr algn="ctr">
              <a:def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“I introduced myself, checked the patient details and completed the assessment. I felt nervous, but it went well.”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E10013-50B5-4564-84E2-3CC4FB443019}"/>
              </a:ext>
            </a:extLst>
          </p:cNvPr>
          <p:cNvSpPr>
            <a:spLocks noGrp="1"/>
          </p:cNvSpPr>
          <p:nvPr/>
        </p:nvSpPr>
        <p:spPr>
          <a:xfrm>
            <a:off x="1143000" y="4191000"/>
            <a:ext cx="419100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Tells the reader what happened but does not explain why it mattered or what will change.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B579911-1B7A-44AB-B61A-C39BB19EE995}"/>
              </a:ext>
            </a:extLst>
          </p:cNvPr>
          <p:cNvSpPr>
            <a:spLocks noGrp="1"/>
          </p:cNvSpPr>
          <p:nvPr/>
        </p:nvSpPr>
        <p:spPr>
          <a:xfrm>
            <a:off x="6429375" y="1666875"/>
            <a:ext cx="5048250" cy="3429000"/>
          </a:xfrm>
          <a:prstGeom prst="roundRect">
            <a:avLst>
              <a:gd name="adj" fmla="val 7222"/>
            </a:avLst>
          </a:prstGeom>
          <a:solidFill>
            <a:srgbClr val="EEF6EE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5A383F-F50B-45E5-9E79-3E419F1CD9DC}"/>
              </a:ext>
            </a:extLst>
          </p:cNvPr>
          <p:cNvSpPr>
            <a:spLocks noGrp="1"/>
          </p:cNvSpPr>
          <p:nvPr/>
        </p:nvSpPr>
        <p:spPr>
          <a:xfrm>
            <a:off x="6762750" y="1952625"/>
            <a:ext cx="4381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8611"/>
          </a:bodyPr>
          <a:lstStyle/>
          <a:p>
            <a:pPr algn="ctr">
              <a:defRPr sz="1800" b="1">
                <a:solidFill>
                  <a:srgbClr val="196B24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1">
                <a:solidFill>
                  <a:srgbClr val="196B24"/>
                </a:solidFill>
                <a:latin typeface="Bitstream Charter"/>
                <a:ea typeface="Bitstream Charter"/>
                <a:cs typeface="Bitstream Charter"/>
              </a:rPr>
              <a:t>More analytical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DFFA8D-6DDC-4F51-A261-799E77F6B1C8}"/>
              </a:ext>
            </a:extLst>
          </p:cNvPr>
          <p:cNvSpPr>
            <a:spLocks noGrp="1"/>
          </p:cNvSpPr>
          <p:nvPr/>
        </p:nvSpPr>
        <p:spPr>
          <a:xfrm>
            <a:off x="6858000" y="2571750"/>
            <a:ext cx="4191000" cy="1381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“My introduction and identity checks supported safe practice. Feedback showed that I moved too quickly through the explanation, which may have limited the patient’s opportunity to ask questions.”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0F3C8EC-9E88-4B55-84B8-31C3CAC04EE7}"/>
              </a:ext>
            </a:extLst>
          </p:cNvPr>
          <p:cNvSpPr>
            <a:spLocks noGrp="1"/>
          </p:cNvSpPr>
          <p:nvPr/>
        </p:nvSpPr>
        <p:spPr>
          <a:xfrm>
            <a:off x="6858000" y="4191000"/>
            <a:ext cx="419100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Evaluates performance, uses evidence and identifies a meaningful development need.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FF877E-C14E-48A8-99A3-8B493BEDDBEF}"/>
              </a:ext>
            </a:extLst>
          </p:cNvPr>
          <p:cNvSpPr>
            <a:spLocks noGrp="1"/>
          </p:cNvSpPr>
          <p:nvPr/>
        </p:nvSpPr>
        <p:spPr>
          <a:xfrm>
            <a:off x="1047750" y="5572125"/>
            <a:ext cx="10096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Useful sentence starters: This was significant because…  The evidence suggests…  Next time I will…</a:t>
            </a:r>
          </a:p>
        </p:txBody>
      </p:sp>
    </p:spTree>
    <p:extLst>
      <p:ext uri="{BB962C8B-B14F-4D97-AF65-F5344CB8AC3E}">
        <p14:creationId xmlns:p14="http://schemas.microsoft.com/office/powerpoint/2010/main" val="14201571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FF0004A-8A5F-410A-B89A-04B41E75387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AE30B0-90D0-4836-9162-3769CAF20B26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BEFORE SUBMISSION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36D4D5-F654-4183-8A6F-E10E7566A6D6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Professional and academic requirements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157A06-D729-4023-97EC-39065F89DF26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D88B72-D3A2-4D01-957D-B6EEE30DA593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22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F6980D3-155E-4FEC-8F44-D8E7660FF3ED}"/>
              </a:ext>
            </a:extLst>
          </p:cNvPr>
          <p:cNvSpPr>
            <a:spLocks noGrp="1"/>
          </p:cNvSpPr>
          <p:nvPr/>
        </p:nvSpPr>
        <p:spPr>
          <a:xfrm>
            <a:off x="666750" y="1571625"/>
            <a:ext cx="5191125" cy="1714500"/>
          </a:xfrm>
          <a:prstGeom prst="roundRect">
            <a:avLst>
              <a:gd name="adj" fmla="val 13333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2F69FE-76EC-4724-BBAC-C0D5D7FED5E9}"/>
              </a:ext>
            </a:extLst>
          </p:cNvPr>
          <p:cNvSpPr>
            <a:spLocks noGrp="1"/>
          </p:cNvSpPr>
          <p:nvPr/>
        </p:nvSpPr>
        <p:spPr>
          <a:xfrm>
            <a:off x="933450" y="1762125"/>
            <a:ext cx="4619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029"/>
          </a:bodyPr>
          <a:lstStyle/>
          <a:p>
            <a:pPr algn="l">
              <a:defRPr sz="17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Confidentiality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5DEDBE-3155-48CD-811F-F1A1C96B1EFF}"/>
              </a:ext>
            </a:extLst>
          </p:cNvPr>
          <p:cNvSpPr>
            <a:spLocks noGrp="1"/>
          </p:cNvSpPr>
          <p:nvPr/>
        </p:nvSpPr>
        <p:spPr>
          <a:xfrm>
            <a:off x="990600" y="2219325"/>
            <a:ext cx="45243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9074"/>
          </a:bodyPr>
          <a:lstStyle/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Do not include patient names, dates of birth, addresses or identifiable details.</a:t>
            </a:r>
          </a:p>
          <a:p>
            <a:endParaRPr sz="1350" b="0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Use a neutral description such as “the patient” and explain that details are anonymised.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0D09106-99A2-4AC3-A0D6-38A8C12C867E}"/>
              </a:ext>
            </a:extLst>
          </p:cNvPr>
          <p:cNvSpPr>
            <a:spLocks noGrp="1"/>
          </p:cNvSpPr>
          <p:nvPr/>
        </p:nvSpPr>
        <p:spPr>
          <a:xfrm>
            <a:off x="6238875" y="1571625"/>
            <a:ext cx="5191125" cy="1714500"/>
          </a:xfrm>
          <a:prstGeom prst="roundRect">
            <a:avLst>
              <a:gd name="adj" fmla="val 13333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1448DA5-A4FB-4EDB-B933-2D59CB03EFB5}"/>
              </a:ext>
            </a:extLst>
          </p:cNvPr>
          <p:cNvSpPr>
            <a:spLocks noGrp="1"/>
          </p:cNvSpPr>
          <p:nvPr/>
        </p:nvSpPr>
        <p:spPr>
          <a:xfrm>
            <a:off x="6505575" y="1762125"/>
            <a:ext cx="4619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029"/>
          </a:bodyPr>
          <a:lstStyle/>
          <a:p>
            <a:pPr algn="l">
              <a:defRPr sz="17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Evidence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7833E0-94C8-4617-8B2E-AACFFAB84E69}"/>
              </a:ext>
            </a:extLst>
          </p:cNvPr>
          <p:cNvSpPr>
            <a:spLocks noGrp="1"/>
          </p:cNvSpPr>
          <p:nvPr/>
        </p:nvSpPr>
        <p:spPr>
          <a:xfrm>
            <a:off x="6562725" y="2219325"/>
            <a:ext cx="45243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8843"/>
          </a:bodyPr>
          <a:lstStyle/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Use appropriate academic and professional sources.</a:t>
            </a:r>
          </a:p>
          <a:p>
            <a:endParaRPr sz="1350" b="0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Reference the reflective model and any policy or evidence used in your analysis.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A84DD0-708C-4A0D-A0D6-1B342278C34A}"/>
              </a:ext>
            </a:extLst>
          </p:cNvPr>
          <p:cNvSpPr>
            <a:spLocks noGrp="1"/>
          </p:cNvSpPr>
          <p:nvPr/>
        </p:nvSpPr>
        <p:spPr>
          <a:xfrm>
            <a:off x="666750" y="3619500"/>
            <a:ext cx="5191125" cy="1714500"/>
          </a:xfrm>
          <a:prstGeom prst="roundRect">
            <a:avLst>
              <a:gd name="adj" fmla="val 13333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C73188-5676-4C67-91FB-7877EF3B8A9C}"/>
              </a:ext>
            </a:extLst>
          </p:cNvPr>
          <p:cNvSpPr>
            <a:spLocks noGrp="1"/>
          </p:cNvSpPr>
          <p:nvPr/>
        </p:nvSpPr>
        <p:spPr>
          <a:xfrm>
            <a:off x="933450" y="3810000"/>
            <a:ext cx="4619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029"/>
          </a:bodyPr>
          <a:lstStyle/>
          <a:p>
            <a:pPr algn="l">
              <a:defRPr sz="17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Accuracy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7851C9F-F38B-4000-84AB-599787C14996}"/>
              </a:ext>
            </a:extLst>
          </p:cNvPr>
          <p:cNvSpPr>
            <a:spLocks noGrp="1"/>
          </p:cNvSpPr>
          <p:nvPr/>
        </p:nvSpPr>
        <p:spPr>
          <a:xfrm>
            <a:off x="990600" y="4267200"/>
            <a:ext cx="45243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8843"/>
          </a:bodyPr>
          <a:lstStyle/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Check the assessment brief, word count and required format on Moodle.</a:t>
            </a:r>
          </a:p>
          <a:p>
            <a:endParaRPr sz="1350" b="0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Do not invent observations, feedback or clinical details.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EF593F0-7086-41E2-966B-79CDF89BC9AB}"/>
              </a:ext>
            </a:extLst>
          </p:cNvPr>
          <p:cNvSpPr>
            <a:spLocks noGrp="1"/>
          </p:cNvSpPr>
          <p:nvPr/>
        </p:nvSpPr>
        <p:spPr>
          <a:xfrm>
            <a:off x="6238875" y="3619500"/>
            <a:ext cx="5191125" cy="1714500"/>
          </a:xfrm>
          <a:prstGeom prst="roundRect">
            <a:avLst>
              <a:gd name="adj" fmla="val 13333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4FD0F3B-8FB2-4378-9E9D-643A0B077BC4}"/>
              </a:ext>
            </a:extLst>
          </p:cNvPr>
          <p:cNvSpPr>
            <a:spLocks noGrp="1"/>
          </p:cNvSpPr>
          <p:nvPr/>
        </p:nvSpPr>
        <p:spPr>
          <a:xfrm>
            <a:off x="6505575" y="3810000"/>
            <a:ext cx="461962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2029"/>
          </a:bodyPr>
          <a:lstStyle/>
          <a:p>
            <a:pPr algn="l">
              <a:defRPr sz="17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725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Academic integrity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A61A834-CD4C-4317-86A3-036EBBECF611}"/>
              </a:ext>
            </a:extLst>
          </p:cNvPr>
          <p:cNvSpPr>
            <a:spLocks noGrp="1"/>
          </p:cNvSpPr>
          <p:nvPr/>
        </p:nvSpPr>
        <p:spPr>
          <a:xfrm>
            <a:off x="6562725" y="4267200"/>
            <a:ext cx="45243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8843"/>
          </a:bodyPr>
          <a:lstStyle/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Write in your own words and acknowledge sources.</a:t>
            </a:r>
          </a:p>
          <a:p>
            <a:endParaRPr sz="1350" b="0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  <a:p>
            <a:pPr algn="l">
              <a:def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35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• Use digital tools only within university policy and declare use if required.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8A27F7E-18A5-4A0E-A6FE-0FC1462A418E}"/>
              </a:ext>
            </a:extLst>
          </p:cNvPr>
          <p:cNvSpPr>
            <a:spLocks noGrp="1"/>
          </p:cNvSpPr>
          <p:nvPr/>
        </p:nvSpPr>
        <p:spPr>
          <a:xfrm>
            <a:off x="952500" y="5810250"/>
            <a:ext cx="10287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7913"/>
          </a:bodyPr>
          <a:lstStyle/>
          <a:p>
            <a:pPr algn="ctr">
              <a:defRPr sz="142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425" b="1">
                <a:solidFill>
                  <a:srgbClr val="B42318"/>
                </a:solidFill>
                <a:latin typeface="Bitstream Charter"/>
                <a:ea typeface="Bitstream Charter"/>
                <a:cs typeface="Bitstream Charter"/>
              </a:rPr>
              <a:t>The definitive document does not provide submission dates. Use the Moodle assessment page for deadlines and submission instructions.</a:t>
            </a:r>
          </a:p>
        </p:txBody>
      </p:sp>
    </p:spTree>
    <p:extLst>
      <p:ext uri="{BB962C8B-B14F-4D97-AF65-F5344CB8AC3E}">
        <p14:creationId xmlns:p14="http://schemas.microsoft.com/office/powerpoint/2010/main" val="6072770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CEDEEF8-3760-46CC-BFCC-AC7F8E6631C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484BBD1-608F-4898-8DED-513AB2051BC7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ACTION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1F5FB3-7D46-4153-BA38-B018D27DDAFF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Your next steps and tutorial support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B457E1-1D21-4082-8320-851E3713BED0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82634B-BB2A-4228-875B-97FE1F0F23BA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23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D494DA5-1D67-470A-96AB-73045C343863}"/>
              </a:ext>
            </a:extLst>
          </p:cNvPr>
          <p:cNvSpPr>
            <a:spLocks noGrp="1"/>
          </p:cNvSpPr>
          <p:nvPr/>
        </p:nvSpPr>
        <p:spPr>
          <a:xfrm>
            <a:off x="1000125" y="16192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CE2FE31-B50B-4C44-A741-FFBF80B63926}"/>
              </a:ext>
            </a:extLst>
          </p:cNvPr>
          <p:cNvSpPr>
            <a:spLocks noGrp="1"/>
          </p:cNvSpPr>
          <p:nvPr/>
        </p:nvSpPr>
        <p:spPr>
          <a:xfrm>
            <a:off x="1285875" y="1571625"/>
            <a:ext cx="9334500" cy="752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Choose your discipline-specific physiological measurement.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CD15D27-79CB-4B5F-8E84-99B18253827B}"/>
              </a:ext>
            </a:extLst>
          </p:cNvPr>
          <p:cNvSpPr>
            <a:spLocks noGrp="1"/>
          </p:cNvSpPr>
          <p:nvPr/>
        </p:nvSpPr>
        <p:spPr>
          <a:xfrm>
            <a:off x="1000125" y="240982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1F5DEB-F364-41A1-BA3B-F77FA6507CFC}"/>
              </a:ext>
            </a:extLst>
          </p:cNvPr>
          <p:cNvSpPr>
            <a:spLocks noGrp="1"/>
          </p:cNvSpPr>
          <p:nvPr/>
        </p:nvSpPr>
        <p:spPr>
          <a:xfrm>
            <a:off x="1285875" y="2362200"/>
            <a:ext cx="9334500" cy="752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Complete the interview planning template in the handout.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3BE4358-9416-4A10-BD3F-8BAF254F32BA}"/>
              </a:ext>
            </a:extLst>
          </p:cNvPr>
          <p:cNvSpPr>
            <a:spLocks noGrp="1"/>
          </p:cNvSpPr>
          <p:nvPr/>
        </p:nvSpPr>
        <p:spPr>
          <a:xfrm>
            <a:off x="1000125" y="320040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A70A78-76F8-4A9E-B0CD-5981E0426925}"/>
              </a:ext>
            </a:extLst>
          </p:cNvPr>
          <p:cNvSpPr>
            <a:spLocks noGrp="1"/>
          </p:cNvSpPr>
          <p:nvPr/>
        </p:nvSpPr>
        <p:spPr>
          <a:xfrm>
            <a:off x="1285875" y="3152775"/>
            <a:ext cx="9334500" cy="752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Confirm the workplace observation process with your manager or mentor.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43081D4-3E84-4A86-875D-33D2CF96F35F}"/>
              </a:ext>
            </a:extLst>
          </p:cNvPr>
          <p:cNvSpPr>
            <a:spLocks noGrp="1"/>
          </p:cNvSpPr>
          <p:nvPr/>
        </p:nvSpPr>
        <p:spPr>
          <a:xfrm>
            <a:off x="1000125" y="3990975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C9853A-B29D-490D-853A-20B40BBF5F23}"/>
              </a:ext>
            </a:extLst>
          </p:cNvPr>
          <p:cNvSpPr>
            <a:spLocks noGrp="1"/>
          </p:cNvSpPr>
          <p:nvPr/>
        </p:nvSpPr>
        <p:spPr>
          <a:xfrm>
            <a:off x="1285875" y="3943350"/>
            <a:ext cx="9334500" cy="752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Select a reflective model and keep the prompts ready for after the observation.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C0C4102-876E-4AB4-9FCE-A3E8C5C08749}"/>
              </a:ext>
            </a:extLst>
          </p:cNvPr>
          <p:cNvSpPr>
            <a:spLocks noGrp="1"/>
          </p:cNvSpPr>
          <p:nvPr/>
        </p:nvSpPr>
        <p:spPr>
          <a:xfrm>
            <a:off x="1000125" y="4781550"/>
            <a:ext cx="142875" cy="142875"/>
          </a:xfrm>
          <a:prstGeom prst="roundRect">
            <a:avLst>
              <a:gd name="adj" fmla="val 46667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046A732-255D-4583-8AE2-20FE7F0922A0}"/>
              </a:ext>
            </a:extLst>
          </p:cNvPr>
          <p:cNvSpPr>
            <a:spLocks noGrp="1"/>
          </p:cNvSpPr>
          <p:nvPr/>
        </p:nvSpPr>
        <p:spPr>
          <a:xfrm>
            <a:off x="1285875" y="4733925"/>
            <a:ext cx="9334500" cy="752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18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800" b="0" dirty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B</a:t>
            </a:r>
            <a:r>
              <a:rPr lang="en-US" sz="1800" b="0" dirty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ook a tutorial session </a:t>
            </a:r>
            <a:endParaRPr sz="1800" b="0" dirty="0">
              <a:solidFill>
                <a:srgbClr val="0E2841"/>
              </a:solidFill>
              <a:latin typeface="Bitstream Charter"/>
              <a:ea typeface="Bitstream Charter"/>
              <a:cs typeface="Bitstream Charter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20AC8B9-4F82-4AD3-881C-9322F130F949}"/>
              </a:ext>
            </a:extLst>
          </p:cNvPr>
          <p:cNvSpPr>
            <a:spLocks noGrp="1"/>
          </p:cNvSpPr>
          <p:nvPr/>
        </p:nvSpPr>
        <p:spPr>
          <a:xfrm>
            <a:off x="2047875" y="5619750"/>
            <a:ext cx="8096250" cy="514350"/>
          </a:xfrm>
          <a:prstGeom prst="roundRect">
            <a:avLst>
              <a:gd name="adj" fmla="val 48148"/>
            </a:avLst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F47051-DBB1-4EA5-8BF8-C5090DE132D4}"/>
              </a:ext>
            </a:extLst>
          </p:cNvPr>
          <p:cNvSpPr>
            <a:spLocks noGrp="1"/>
          </p:cNvSpPr>
          <p:nvPr/>
        </p:nvSpPr>
        <p:spPr>
          <a:xfrm>
            <a:off x="2238375" y="5743575"/>
            <a:ext cx="7715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9697"/>
          </a:bodyPr>
          <a:lstStyle/>
          <a:p>
            <a:pPr algn="ctr">
              <a:def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FFFFFF"/>
                </a:solidFill>
                <a:latin typeface="Bitstream Charter"/>
                <a:ea typeface="Bitstream Charter"/>
                <a:cs typeface="Bitstream Charter"/>
              </a:rPr>
              <a:t>One-to-one tutorial support is available for planning and feedback.</a:t>
            </a:r>
          </a:p>
        </p:txBody>
      </p:sp>
    </p:spTree>
    <p:extLst>
      <p:ext uri="{BB962C8B-B14F-4D97-AF65-F5344CB8AC3E}">
        <p14:creationId xmlns:p14="http://schemas.microsoft.com/office/powerpoint/2010/main" val="7000831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38660B06-9986-403A-B32A-AA691988C8C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33350"/>
          </a:xfrm>
          <a:prstGeom prst="rect">
            <a:avLst/>
          </a:prstGeom>
          <a:solidFill>
            <a:srgbClr val="E97132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DFEA3E-3277-4165-B0AC-2732A0E242CB}"/>
              </a:ext>
            </a:extLst>
          </p:cNvPr>
          <p:cNvSpPr>
            <a:spLocks noGrp="1"/>
          </p:cNvSpPr>
          <p:nvPr/>
        </p:nvSpPr>
        <p:spPr>
          <a:xfrm>
            <a:off x="704850" y="285750"/>
            <a:ext cx="295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85714"/>
          </a:bodyPr>
          <a:lstStyle/>
          <a:p>
            <a:pPr algn="l">
              <a:def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0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WEEK 2 RECAP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3BE0E2-ED7E-47EB-8149-BD9238D2D42D}"/>
              </a:ext>
            </a:extLst>
          </p:cNvPr>
          <p:cNvSpPr>
            <a:spLocks noGrp="1"/>
          </p:cNvSpPr>
          <p:nvPr/>
        </p:nvSpPr>
        <p:spPr>
          <a:xfrm>
            <a:off x="704850" y="590550"/>
            <a:ext cx="107823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l">
              <a:def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5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The key connection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B5EB1D0-4B69-4C7D-87F2-8F78130875E1}"/>
              </a:ext>
            </a:extLst>
          </p:cNvPr>
          <p:cNvSpPr>
            <a:spLocks noGrp="1"/>
          </p:cNvSpPr>
          <p:nvPr/>
        </p:nvSpPr>
        <p:spPr>
          <a:xfrm>
            <a:off x="704850" y="6438900"/>
            <a:ext cx="10782300" cy="9525"/>
          </a:xfrm>
          <a:prstGeom prst="rect">
            <a:avLst/>
          </a:prstGeom>
          <a:solidFill>
            <a:srgbClr val="D8E4E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7E7F30-5B98-4ABD-A7F2-362C2B01453F}"/>
              </a:ext>
            </a:extLst>
          </p:cNvPr>
          <p:cNvSpPr>
            <a:spLocks noGrp="1"/>
          </p:cNvSpPr>
          <p:nvPr/>
        </p:nvSpPr>
        <p:spPr>
          <a:xfrm>
            <a:off x="704850" y="6505575"/>
            <a:ext cx="80962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63636"/>
          </a:bodyPr>
          <a:lstStyle/>
          <a:p>
            <a:pPr algn="l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BMSC4009A  |  Introduction to Clinical and Biological Foundations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009664-D196-4732-B384-4B6C45DECE34}"/>
              </a:ext>
            </a:extLst>
          </p:cNvPr>
          <p:cNvSpPr>
            <a:spLocks noGrp="1"/>
          </p:cNvSpPr>
          <p:nvPr/>
        </p:nvSpPr>
        <p:spPr>
          <a:xfrm>
            <a:off x="11049000" y="6486525"/>
            <a:ext cx="4191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78788"/>
          </a:bodyPr>
          <a:lstStyle/>
          <a:p>
            <a:pPr algn="r">
              <a:def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825" b="0">
                <a:solidFill>
                  <a:srgbClr val="5F6B7A"/>
                </a:solidFill>
                <a:latin typeface="Bitstream Charter"/>
                <a:ea typeface="Bitstream Charter"/>
                <a:cs typeface="Bitstream Charter"/>
              </a:rPr>
              <a:t>33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8F5EFD-576C-4B4F-B1A8-EC54E2F8747A}"/>
              </a:ext>
            </a:extLst>
          </p:cNvPr>
          <p:cNvSpPr>
            <a:spLocks noGrp="1"/>
          </p:cNvSpPr>
          <p:nvPr/>
        </p:nvSpPr>
        <p:spPr>
          <a:xfrm>
            <a:off x="1000125" y="1476375"/>
            <a:ext cx="1019175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22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2250" b="1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Assessment success depends on the same reasoning used in safe practice.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175B238-21F3-4B7C-BF2E-1D1649EF21B7}"/>
              </a:ext>
            </a:extLst>
          </p:cNvPr>
          <p:cNvSpPr>
            <a:spLocks noGrp="1"/>
          </p:cNvSpPr>
          <p:nvPr/>
        </p:nvSpPr>
        <p:spPr>
          <a:xfrm>
            <a:off x="523875" y="2571750"/>
            <a:ext cx="2000250" cy="2000250"/>
          </a:xfrm>
          <a:prstGeom prst="roundRect">
            <a:avLst>
              <a:gd name="adj" fmla="val 13333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38E53B-8939-4657-A324-719AA90EC9DC}"/>
              </a:ext>
            </a:extLst>
          </p:cNvPr>
          <p:cNvSpPr>
            <a:spLocks noGrp="1"/>
          </p:cNvSpPr>
          <p:nvPr/>
        </p:nvSpPr>
        <p:spPr>
          <a:xfrm>
            <a:off x="714375" y="2857500"/>
            <a:ext cx="16192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MEASURE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1DEAB5-0E40-4DBC-A258-65B21D67D919}"/>
              </a:ext>
            </a:extLst>
          </p:cNvPr>
          <p:cNvSpPr>
            <a:spLocks noGrp="1"/>
          </p:cNvSpPr>
          <p:nvPr/>
        </p:nvSpPr>
        <p:spPr>
          <a:xfrm>
            <a:off x="762000" y="3524250"/>
            <a:ext cx="15240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5000"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Obtain the observation correctly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4FD1245-2961-424F-A574-D5F3C4B20924}"/>
              </a:ext>
            </a:extLst>
          </p:cNvPr>
          <p:cNvSpPr>
            <a:spLocks noGrp="1"/>
          </p:cNvSpPr>
          <p:nvPr/>
        </p:nvSpPr>
        <p:spPr>
          <a:xfrm>
            <a:off x="2857500" y="2571750"/>
            <a:ext cx="2000250" cy="2000250"/>
          </a:xfrm>
          <a:prstGeom prst="roundRect">
            <a:avLst>
              <a:gd name="adj" fmla="val 13333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7035F3-CACD-49A6-82DE-B0257F0E2F68}"/>
              </a:ext>
            </a:extLst>
          </p:cNvPr>
          <p:cNvSpPr>
            <a:spLocks noGrp="1"/>
          </p:cNvSpPr>
          <p:nvPr/>
        </p:nvSpPr>
        <p:spPr>
          <a:xfrm>
            <a:off x="3048000" y="2857500"/>
            <a:ext cx="16192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CHECK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CE8D09B-E845-4D30-9FF3-8AF6B0D8ED79}"/>
              </a:ext>
            </a:extLst>
          </p:cNvPr>
          <p:cNvSpPr>
            <a:spLocks noGrp="1"/>
          </p:cNvSpPr>
          <p:nvPr/>
        </p:nvSpPr>
        <p:spPr>
          <a:xfrm>
            <a:off x="3095625" y="3524250"/>
            <a:ext cx="15240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5000"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Consider reliability and interference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1E4180C-71E6-40D4-883F-3BF48A0877F4}"/>
              </a:ext>
            </a:extLst>
          </p:cNvPr>
          <p:cNvSpPr>
            <a:spLocks noGrp="1"/>
          </p:cNvSpPr>
          <p:nvPr/>
        </p:nvSpPr>
        <p:spPr>
          <a:xfrm>
            <a:off x="5191125" y="2571750"/>
            <a:ext cx="2000250" cy="2000250"/>
          </a:xfrm>
          <a:prstGeom prst="roundRect">
            <a:avLst>
              <a:gd name="adj" fmla="val 13333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B2FA1A3-ECE8-4690-A66E-BA36F5C268BA}"/>
              </a:ext>
            </a:extLst>
          </p:cNvPr>
          <p:cNvSpPr>
            <a:spLocks noGrp="1"/>
          </p:cNvSpPr>
          <p:nvPr/>
        </p:nvSpPr>
        <p:spPr>
          <a:xfrm>
            <a:off x="5381625" y="2857500"/>
            <a:ext cx="16192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INTERPRET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4ACFAC-AEF6-4FA7-8B7A-6A9D9E6E7980}"/>
              </a:ext>
            </a:extLst>
          </p:cNvPr>
          <p:cNvSpPr>
            <a:spLocks noGrp="1"/>
          </p:cNvSpPr>
          <p:nvPr/>
        </p:nvSpPr>
        <p:spPr>
          <a:xfrm>
            <a:off x="5429250" y="3524250"/>
            <a:ext cx="15240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5000"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Connect physiology with patient context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4BE3D6D-F3DD-4131-B2FD-C474212AD946}"/>
              </a:ext>
            </a:extLst>
          </p:cNvPr>
          <p:cNvSpPr>
            <a:spLocks noGrp="1"/>
          </p:cNvSpPr>
          <p:nvPr/>
        </p:nvSpPr>
        <p:spPr>
          <a:xfrm>
            <a:off x="7524750" y="2571750"/>
            <a:ext cx="2000250" cy="2000250"/>
          </a:xfrm>
          <a:prstGeom prst="roundRect">
            <a:avLst>
              <a:gd name="adj" fmla="val 13333"/>
            </a:avLst>
          </a:prstGeom>
          <a:solidFill>
            <a:srgbClr val="FDF0E8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0E4792-971F-4467-AB9C-CDE6FE76802D}"/>
              </a:ext>
            </a:extLst>
          </p:cNvPr>
          <p:cNvSpPr>
            <a:spLocks noGrp="1"/>
          </p:cNvSpPr>
          <p:nvPr/>
        </p:nvSpPr>
        <p:spPr>
          <a:xfrm>
            <a:off x="7715250" y="2857500"/>
            <a:ext cx="16192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ACT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AAFF0A7-4218-4CF9-94AA-B075F31845CC}"/>
              </a:ext>
            </a:extLst>
          </p:cNvPr>
          <p:cNvSpPr>
            <a:spLocks noGrp="1"/>
          </p:cNvSpPr>
          <p:nvPr/>
        </p:nvSpPr>
        <p:spPr>
          <a:xfrm>
            <a:off x="7762875" y="3524250"/>
            <a:ext cx="15240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5000"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Communicate and escalate within your role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3EBE605-3142-42BA-A78D-3ED4F29ED7E8}"/>
              </a:ext>
            </a:extLst>
          </p:cNvPr>
          <p:cNvSpPr>
            <a:spLocks noGrp="1"/>
          </p:cNvSpPr>
          <p:nvPr/>
        </p:nvSpPr>
        <p:spPr>
          <a:xfrm>
            <a:off x="9858375" y="2571750"/>
            <a:ext cx="2000250" cy="2000250"/>
          </a:xfrm>
          <a:prstGeom prst="roundRect">
            <a:avLst>
              <a:gd name="adj" fmla="val 13333"/>
            </a:avLst>
          </a:prstGeom>
          <a:solidFill>
            <a:srgbClr val="EAF6FB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6C830F1-AE26-4A45-BFEF-8EFCE440CA39}"/>
              </a:ext>
            </a:extLst>
          </p:cNvPr>
          <p:cNvSpPr>
            <a:spLocks noGrp="1"/>
          </p:cNvSpPr>
          <p:nvPr/>
        </p:nvSpPr>
        <p:spPr>
          <a:xfrm>
            <a:off x="10048875" y="2857500"/>
            <a:ext cx="16192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650" b="1">
                <a:solidFill>
                  <a:srgbClr val="0F9ED5"/>
                </a:solidFill>
                <a:latin typeface="Bitstream Charter"/>
                <a:ea typeface="Bitstream Charter"/>
                <a:cs typeface="Bitstream Charter"/>
              </a:rPr>
              <a:t>REFLECT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F024E5B-D1C8-4C98-B9D1-5FDF21B1BDB4}"/>
              </a:ext>
            </a:extLst>
          </p:cNvPr>
          <p:cNvSpPr>
            <a:spLocks noGrp="1"/>
          </p:cNvSpPr>
          <p:nvPr/>
        </p:nvSpPr>
        <p:spPr>
          <a:xfrm>
            <a:off x="10096500" y="3524250"/>
            <a:ext cx="1524000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 fontScale="95000"/>
          </a:bodyPr>
          <a:lstStyle/>
          <a:p>
            <a:pPr algn="ctr">
              <a:def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500" b="0">
                <a:solidFill>
                  <a:srgbClr val="0E2841"/>
                </a:solidFill>
                <a:latin typeface="Bitstream Charter"/>
                <a:ea typeface="Bitstream Charter"/>
                <a:cs typeface="Bitstream Charter"/>
              </a:rPr>
              <a:t>Learn and improve future practice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9B8095F-CB35-409B-8F3B-053D024EEB4E}"/>
              </a:ext>
            </a:extLst>
          </p:cNvPr>
          <p:cNvSpPr>
            <a:spLocks noGrp="1"/>
          </p:cNvSpPr>
          <p:nvPr/>
        </p:nvSpPr>
        <p:spPr>
          <a:xfrm>
            <a:off x="1619250" y="5381625"/>
            <a:ext cx="8953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>
            <a:normAutofit/>
          </a:bodyPr>
          <a:lstStyle/>
          <a:p>
            <a:pPr algn="ctr">
              <a:defRPr sz="19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defRPr>
            </a:pPr>
            <a:r>
              <a:rPr sz="1950" b="1">
                <a:solidFill>
                  <a:srgbClr val="E97132"/>
                </a:solidFill>
                <a:latin typeface="Bitstream Charter"/>
                <a:ea typeface="Bitstream Charter"/>
                <a:cs typeface="Bitstream Charter"/>
              </a:rPr>
              <a:t>Bring your chosen physiological measurement to the next session.</a:t>
            </a:r>
          </a:p>
        </p:txBody>
      </p:sp>
    </p:spTree>
    <p:extLst>
      <p:ext uri="{BB962C8B-B14F-4D97-AF65-F5344CB8AC3E}">
        <p14:creationId xmlns:p14="http://schemas.microsoft.com/office/powerpoint/2010/main" val="418860426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2576</Words>
  <Application>Microsoft Office PowerPoint</Application>
  <DocSecurity>0</DocSecurity>
  <PresentationFormat>Widescreen</PresentationFormat>
  <Paragraphs>421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Bitstream Charter</vt:lpstr>
      <vt:lpstr>Calibri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Felicity Peacock</cp:lastModifiedBy>
  <cp:revision>3</cp:revision>
  <dcterms:created xsi:type="dcterms:W3CDTF">2026-09-16T13:25:09Z</dcterms:created>
  <dcterms:modified xsi:type="dcterms:W3CDTF">2026-09-18T10:27:03Z</dcterms:modified>
</cp:coreProperties>
</file>