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7"/>
  </p:notesMasterIdLst>
  <p:sldIdLst>
    <p:sldId id="256" r:id="rId2"/>
    <p:sldId id="258" r:id="rId3"/>
    <p:sldId id="257" r:id="rId4"/>
    <p:sldId id="259" r:id="rId5"/>
    <p:sldId id="260" r:id="rId6"/>
  </p:sldIdLst>
  <p:sldSz cx="43891200" cy="32918400"/>
  <p:notesSz cx="6797675" cy="9872663"/>
  <p:custDataLst>
    <p:tags r:id="rId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EA"/>
    <a:srgbClr val="000000"/>
    <a:srgbClr val="1C1C1C"/>
    <a:srgbClr val="CC6600"/>
    <a:srgbClr val="C8D1D2"/>
    <a:srgbClr val="FFFFFF"/>
    <a:srgbClr val="003366"/>
    <a:srgbClr val="FFEBC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46A253-7053-489F-9546-16EC908965FC}" v="5025" dt="2018-05-24T17:19:58.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6625" autoAdjust="0"/>
    <p:restoredTop sz="94648" autoAdjust="0"/>
  </p:normalViewPr>
  <p:slideViewPr>
    <p:cSldViewPr>
      <p:cViewPr>
        <p:scale>
          <a:sx n="64" d="100"/>
          <a:sy n="64" d="100"/>
        </p:scale>
        <p:origin x="-6924" y="-1140"/>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gs" Target="tags/tag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 Latham" userId="b79d3f3a4a1cbb38" providerId="LiveId" clId="{E946A253-7053-489F-9546-16EC908965FC}"/>
    <pc:docChg chg="undo custSel addSld delSld modSld sldOrd modNotesMaster">
      <pc:chgData name="Anna Latham" userId="b79d3f3a4a1cbb38" providerId="LiveId" clId="{E946A253-7053-489F-9546-16EC908965FC}" dt="2018-05-24T17:19:58.342" v="5020" actId="313"/>
      <pc:docMkLst>
        <pc:docMk/>
      </pc:docMkLst>
      <pc:sldChg chg="addSp delSp modSp">
        <pc:chgData name="Anna Latham" userId="b79d3f3a4a1cbb38" providerId="LiveId" clId="{E946A253-7053-489F-9546-16EC908965FC}" dt="2018-05-24T17:19:58.342" v="5020" actId="313"/>
        <pc:sldMkLst>
          <pc:docMk/>
          <pc:sldMk cId="0" sldId="256"/>
        </pc:sldMkLst>
        <pc:spChg chg="add del mod">
          <ac:chgData name="Anna Latham" userId="b79d3f3a4a1cbb38" providerId="LiveId" clId="{E946A253-7053-489F-9546-16EC908965FC}" dt="2018-05-23T22:52:55.300" v="3203" actId="313"/>
          <ac:spMkLst>
            <pc:docMk/>
            <pc:sldMk cId="0" sldId="256"/>
            <ac:spMk id="7" creationId="{D023FB62-9AB4-4E03-B872-85321585C6AB}"/>
          </ac:spMkLst>
        </pc:spChg>
        <pc:spChg chg="add mod">
          <ac:chgData name="Anna Latham" userId="b79d3f3a4a1cbb38" providerId="LiveId" clId="{E946A253-7053-489F-9546-16EC908965FC}" dt="2018-05-23T23:32:08.626" v="3807" actId="20577"/>
          <ac:spMkLst>
            <pc:docMk/>
            <pc:sldMk cId="0" sldId="256"/>
            <ac:spMk id="10" creationId="{B96FCD9F-8EE1-4752-A10F-87A175B12074}"/>
          </ac:spMkLst>
        </pc:spChg>
        <pc:spChg chg="add mod">
          <ac:chgData name="Anna Latham" userId="b79d3f3a4a1cbb38" providerId="LiveId" clId="{E946A253-7053-489F-9546-16EC908965FC}" dt="2018-05-24T15:59:29.835" v="4422" actId="255"/>
          <ac:spMkLst>
            <pc:docMk/>
            <pc:sldMk cId="0" sldId="256"/>
            <ac:spMk id="11" creationId="{08C5F890-BFD1-499F-B879-78EDE27D79D6}"/>
          </ac:spMkLst>
        </pc:spChg>
        <pc:spChg chg="add del mod">
          <ac:chgData name="Anna Latham" userId="b79d3f3a4a1cbb38" providerId="LiveId" clId="{E946A253-7053-489F-9546-16EC908965FC}" dt="2018-05-23T18:50:45.408" v="393" actId="313"/>
          <ac:spMkLst>
            <pc:docMk/>
            <pc:sldMk cId="0" sldId="256"/>
            <ac:spMk id="13" creationId="{273C5707-2182-4C4F-8724-A751CC94624F}"/>
          </ac:spMkLst>
        </pc:spChg>
        <pc:spChg chg="add mod">
          <ac:chgData name="Anna Latham" userId="b79d3f3a4a1cbb38" providerId="LiveId" clId="{E946A253-7053-489F-9546-16EC908965FC}" dt="2018-05-24T17:10:20.207" v="4816" actId="20577"/>
          <ac:spMkLst>
            <pc:docMk/>
            <pc:sldMk cId="0" sldId="256"/>
            <ac:spMk id="32" creationId="{1CF13D9F-6C4E-4965-B571-8F4411EFCDB3}"/>
          </ac:spMkLst>
        </pc:spChg>
        <pc:spChg chg="mod">
          <ac:chgData name="Anna Latham" userId="b79d3f3a4a1cbb38" providerId="LiveId" clId="{E946A253-7053-489F-9546-16EC908965FC}" dt="2018-05-24T17:07:37.788" v="4793" actId="20577"/>
          <ac:spMkLst>
            <pc:docMk/>
            <pc:sldMk cId="0" sldId="256"/>
            <ac:spMk id="1026" creationId="{00000000-0000-0000-0000-000000000000}"/>
          </ac:spMkLst>
        </pc:spChg>
        <pc:spChg chg="mod">
          <ac:chgData name="Anna Latham" userId="b79d3f3a4a1cbb38" providerId="LiveId" clId="{E946A253-7053-489F-9546-16EC908965FC}" dt="2018-05-24T13:00:39.170" v="3977" actId="20577"/>
          <ac:spMkLst>
            <pc:docMk/>
            <pc:sldMk cId="0" sldId="256"/>
            <ac:spMk id="1027" creationId="{00000000-0000-0000-0000-000000000000}"/>
          </ac:spMkLst>
        </pc:spChg>
        <pc:spChg chg="mod">
          <ac:chgData name="Anna Latham" userId="b79d3f3a4a1cbb38" providerId="LiveId" clId="{E946A253-7053-489F-9546-16EC908965FC}" dt="2018-05-24T17:19:58.342" v="5020" actId="313"/>
          <ac:spMkLst>
            <pc:docMk/>
            <pc:sldMk cId="0" sldId="256"/>
            <ac:spMk id="1028" creationId="{00000000-0000-0000-0000-000000000000}"/>
          </ac:spMkLst>
        </pc:spChg>
        <pc:spChg chg="mod">
          <ac:chgData name="Anna Latham" userId="b79d3f3a4a1cbb38" providerId="LiveId" clId="{E946A253-7053-489F-9546-16EC908965FC}" dt="2018-05-23T18:45:23.890" v="364" actId="122"/>
          <ac:spMkLst>
            <pc:docMk/>
            <pc:sldMk cId="0" sldId="256"/>
            <ac:spMk id="1029" creationId="{00000000-0000-0000-0000-000000000000}"/>
          </ac:spMkLst>
        </pc:spChg>
        <pc:spChg chg="mod">
          <ac:chgData name="Anna Latham" userId="b79d3f3a4a1cbb38" providerId="LiveId" clId="{E946A253-7053-489F-9546-16EC908965FC}" dt="2018-05-23T23:07:59.933" v="3315" actId="14100"/>
          <ac:spMkLst>
            <pc:docMk/>
            <pc:sldMk cId="0" sldId="256"/>
            <ac:spMk id="1030" creationId="{00000000-0000-0000-0000-000000000000}"/>
          </ac:spMkLst>
        </pc:spChg>
        <pc:spChg chg="mod">
          <ac:chgData name="Anna Latham" userId="b79d3f3a4a1cbb38" providerId="LiveId" clId="{E946A253-7053-489F-9546-16EC908965FC}" dt="2018-05-24T16:34:29.228" v="4777" actId="1076"/>
          <ac:spMkLst>
            <pc:docMk/>
            <pc:sldMk cId="0" sldId="256"/>
            <ac:spMk id="1031" creationId="{00000000-0000-0000-0000-000000000000}"/>
          </ac:spMkLst>
        </pc:spChg>
        <pc:spChg chg="mod">
          <ac:chgData name="Anna Latham" userId="b79d3f3a4a1cbb38" providerId="LiveId" clId="{E946A253-7053-489F-9546-16EC908965FC}" dt="2018-05-24T17:18:59.770" v="4994" actId="20577"/>
          <ac:spMkLst>
            <pc:docMk/>
            <pc:sldMk cId="0" sldId="256"/>
            <ac:spMk id="1032" creationId="{00000000-0000-0000-0000-000000000000}"/>
          </ac:spMkLst>
        </pc:spChg>
        <pc:spChg chg="mod">
          <ac:chgData name="Anna Latham" userId="b79d3f3a4a1cbb38" providerId="LiveId" clId="{E946A253-7053-489F-9546-16EC908965FC}" dt="2018-05-24T17:19:47.031" v="5019" actId="20577"/>
          <ac:spMkLst>
            <pc:docMk/>
            <pc:sldMk cId="0" sldId="256"/>
            <ac:spMk id="1033" creationId="{00000000-0000-0000-0000-000000000000}"/>
          </ac:spMkLst>
        </pc:spChg>
        <pc:spChg chg="mod">
          <ac:chgData name="Anna Latham" userId="b79d3f3a4a1cbb38" providerId="LiveId" clId="{E946A253-7053-489F-9546-16EC908965FC}" dt="2018-05-23T23:07:16.045" v="3313" actId="207"/>
          <ac:spMkLst>
            <pc:docMk/>
            <pc:sldMk cId="0" sldId="256"/>
            <ac:spMk id="1034" creationId="{00000000-0000-0000-0000-000000000000}"/>
          </ac:spMkLst>
        </pc:spChg>
        <pc:spChg chg="mod">
          <ac:chgData name="Anna Latham" userId="b79d3f3a4a1cbb38" providerId="LiveId" clId="{E946A253-7053-489F-9546-16EC908965FC}" dt="2018-05-24T17:12:52.372" v="4821" actId="20577"/>
          <ac:spMkLst>
            <pc:docMk/>
            <pc:sldMk cId="0" sldId="256"/>
            <ac:spMk id="1035" creationId="{00000000-0000-0000-0000-000000000000}"/>
          </ac:spMkLst>
        </pc:spChg>
        <pc:spChg chg="del">
          <ac:chgData name="Anna Latham" userId="b79d3f3a4a1cbb38" providerId="LiveId" clId="{E946A253-7053-489F-9546-16EC908965FC}" dt="2018-05-23T18:50:45.397" v="391" actId="313"/>
          <ac:spMkLst>
            <pc:docMk/>
            <pc:sldMk cId="0" sldId="256"/>
            <ac:spMk id="1037" creationId="{00000000-0000-0000-0000-000000000000}"/>
          </ac:spMkLst>
        </pc:spChg>
        <pc:spChg chg="mod">
          <ac:chgData name="Anna Latham" userId="b79d3f3a4a1cbb38" providerId="LiveId" clId="{E946A253-7053-489F-9546-16EC908965FC}" dt="2018-05-24T16:00:46.970" v="4427" actId="255"/>
          <ac:spMkLst>
            <pc:docMk/>
            <pc:sldMk cId="0" sldId="256"/>
            <ac:spMk id="1038" creationId="{00000000-0000-0000-0000-000000000000}"/>
          </ac:spMkLst>
        </pc:spChg>
        <pc:spChg chg="mod">
          <ac:chgData name="Anna Latham" userId="b79d3f3a4a1cbb38" providerId="LiveId" clId="{E946A253-7053-489F-9546-16EC908965FC}" dt="2018-05-24T16:02:06.808" v="4458" actId="20577"/>
          <ac:spMkLst>
            <pc:docMk/>
            <pc:sldMk cId="0" sldId="256"/>
            <ac:spMk id="1039" creationId="{00000000-0000-0000-0000-000000000000}"/>
          </ac:spMkLst>
        </pc:spChg>
        <pc:spChg chg="del">
          <ac:chgData name="Anna Latham" userId="b79d3f3a4a1cbb38" providerId="LiveId" clId="{E946A253-7053-489F-9546-16EC908965FC}" dt="2018-05-22T19:41:04.065" v="63" actId="255"/>
          <ac:spMkLst>
            <pc:docMk/>
            <pc:sldMk cId="0" sldId="256"/>
            <ac:spMk id="1040" creationId="{00000000-0000-0000-0000-000000000000}"/>
          </ac:spMkLst>
        </pc:spChg>
        <pc:spChg chg="mod">
          <ac:chgData name="Anna Latham" userId="b79d3f3a4a1cbb38" providerId="LiveId" clId="{E946A253-7053-489F-9546-16EC908965FC}" dt="2018-05-24T16:01:57.850" v="4449" actId="20577"/>
          <ac:spMkLst>
            <pc:docMk/>
            <pc:sldMk cId="0" sldId="256"/>
            <ac:spMk id="1042" creationId="{00000000-0000-0000-0000-000000000000}"/>
          </ac:spMkLst>
        </pc:spChg>
        <pc:spChg chg="mod">
          <ac:chgData name="Anna Latham" userId="b79d3f3a4a1cbb38" providerId="LiveId" clId="{E946A253-7053-489F-9546-16EC908965FC}" dt="2018-05-24T16:14:40.756" v="4652" actId="20577"/>
          <ac:spMkLst>
            <pc:docMk/>
            <pc:sldMk cId="0" sldId="256"/>
            <ac:spMk id="1044" creationId="{00000000-0000-0000-0000-000000000000}"/>
          </ac:spMkLst>
        </pc:spChg>
        <pc:spChg chg="mod">
          <ac:chgData name="Anna Latham" userId="b79d3f3a4a1cbb38" providerId="LiveId" clId="{E946A253-7053-489F-9546-16EC908965FC}" dt="2018-05-23T19:25:51.597" v="751" actId="20577"/>
          <ac:spMkLst>
            <pc:docMk/>
            <pc:sldMk cId="0" sldId="256"/>
            <ac:spMk id="1045" creationId="{00000000-0000-0000-0000-000000000000}"/>
          </ac:spMkLst>
        </pc:spChg>
        <pc:spChg chg="mod">
          <ac:chgData name="Anna Latham" userId="b79d3f3a4a1cbb38" providerId="LiveId" clId="{E946A253-7053-489F-9546-16EC908965FC}" dt="2018-05-23T19:31:34.688" v="773" actId="20577"/>
          <ac:spMkLst>
            <pc:docMk/>
            <pc:sldMk cId="0" sldId="256"/>
            <ac:spMk id="108573" creationId="{00000000-0000-0000-0000-000000000000}"/>
          </ac:spMkLst>
        </pc:spChg>
        <pc:grpChg chg="del">
          <ac:chgData name="Anna Latham" userId="b79d3f3a4a1cbb38" providerId="LiveId" clId="{E946A253-7053-489F-9546-16EC908965FC}" dt="2018-05-22T19:49:29.454" v="107" actId="255"/>
          <ac:grpSpMkLst>
            <pc:docMk/>
            <pc:sldMk cId="0" sldId="256"/>
            <ac:grpSpMk id="1043" creationId="{00000000-0000-0000-0000-000000000000}"/>
          </ac:grpSpMkLst>
        </pc:grpChg>
        <pc:picChg chg="del">
          <ac:chgData name="Anna Latham" userId="b79d3f3a4a1cbb38" providerId="LiveId" clId="{E946A253-7053-489F-9546-16EC908965FC}" dt="2018-05-22T19:40:22.483" v="61" actId="255"/>
          <ac:picMkLst>
            <pc:docMk/>
            <pc:sldMk cId="0" sldId="256"/>
            <ac:picMk id="3" creationId="{F3538286-C73F-4545-925F-96EC972C64AE}"/>
          </ac:picMkLst>
        </pc:picChg>
        <pc:picChg chg="add mod">
          <ac:chgData name="Anna Latham" userId="b79d3f3a4a1cbb38" providerId="LiveId" clId="{E946A253-7053-489F-9546-16EC908965FC}" dt="2018-05-23T23:16:43.645" v="3377" actId="1076"/>
          <ac:picMkLst>
            <pc:docMk/>
            <pc:sldMk cId="0" sldId="256"/>
            <ac:picMk id="3" creationId="{2043159D-2012-428D-8A0E-E60320847238}"/>
          </ac:picMkLst>
        </pc:picChg>
        <pc:picChg chg="add del mod">
          <ac:chgData name="Anna Latham" userId="b79d3f3a4a1cbb38" providerId="LiveId" clId="{E946A253-7053-489F-9546-16EC908965FC}" dt="2018-05-22T19:43:34.600" v="70" actId="255"/>
          <ac:picMkLst>
            <pc:docMk/>
            <pc:sldMk cId="0" sldId="256"/>
            <ac:picMk id="4" creationId="{6813B52C-ECB1-4B06-B8D8-902DDE719307}"/>
          </ac:picMkLst>
        </pc:picChg>
        <pc:picChg chg="add del mod">
          <ac:chgData name="Anna Latham" userId="b79d3f3a4a1cbb38" providerId="LiveId" clId="{E946A253-7053-489F-9546-16EC908965FC}" dt="2018-05-23T18:30:05.492" v="181" actId="313"/>
          <ac:picMkLst>
            <pc:docMk/>
            <pc:sldMk cId="0" sldId="256"/>
            <ac:picMk id="5" creationId="{4F33339E-2FA8-4494-AD43-3927F2DED7E6}"/>
          </ac:picMkLst>
        </pc:picChg>
        <pc:picChg chg="add mod">
          <ac:chgData name="Anna Latham" userId="b79d3f3a4a1cbb38" providerId="LiveId" clId="{E946A253-7053-489F-9546-16EC908965FC}" dt="2018-05-23T23:00:42.397" v="3256" actId="1076"/>
          <ac:picMkLst>
            <pc:docMk/>
            <pc:sldMk cId="0" sldId="256"/>
            <ac:picMk id="6" creationId="{879E9115-F670-41FD-ADCD-0F69C92B6EA7}"/>
          </ac:picMkLst>
        </pc:picChg>
        <pc:picChg chg="add mod">
          <ac:chgData name="Anna Latham" userId="b79d3f3a4a1cbb38" providerId="LiveId" clId="{E946A253-7053-489F-9546-16EC908965FC}" dt="2018-05-23T23:17:26.873" v="3389" actId="1076"/>
          <ac:picMkLst>
            <pc:docMk/>
            <pc:sldMk cId="0" sldId="256"/>
            <ac:picMk id="9" creationId="{154F20D0-07AF-4E1B-B9ED-7CAE9548724F}"/>
          </ac:picMkLst>
        </pc:picChg>
        <pc:picChg chg="add mod">
          <ac:chgData name="Anna Latham" userId="b79d3f3a4a1cbb38" providerId="LiveId" clId="{E946A253-7053-489F-9546-16EC908965FC}" dt="2018-05-23T23:00:25.430" v="3253" actId="1076"/>
          <ac:picMkLst>
            <pc:docMk/>
            <pc:sldMk cId="0" sldId="256"/>
            <ac:picMk id="12" creationId="{C534E583-2F3C-474D-91ED-4A95B88F2BD4}"/>
          </ac:picMkLst>
        </pc:picChg>
      </pc:sldChg>
      <pc:sldChg chg="delSp modSp add ord">
        <pc:chgData name="Anna Latham" userId="b79d3f3a4a1cbb38" providerId="LiveId" clId="{E946A253-7053-489F-9546-16EC908965FC}" dt="2018-05-24T16:33:20.867" v="4770" actId="6549"/>
        <pc:sldMkLst>
          <pc:docMk/>
          <pc:sldMk cId="2149187178" sldId="257"/>
        </pc:sldMkLst>
        <pc:spChg chg="del">
          <ac:chgData name="Anna Latham" userId="b79d3f3a4a1cbb38" providerId="LiveId" clId="{E946A253-7053-489F-9546-16EC908965FC}" dt="2018-05-24T16:15:42.358" v="4658" actId="6549"/>
          <ac:spMkLst>
            <pc:docMk/>
            <pc:sldMk cId="2149187178" sldId="257"/>
            <ac:spMk id="2" creationId="{0E8C7644-7675-47AA-8192-A718E99DB311}"/>
          </ac:spMkLst>
        </pc:spChg>
        <pc:spChg chg="mod">
          <ac:chgData name="Anna Latham" userId="b79d3f3a4a1cbb38" providerId="LiveId" clId="{E946A253-7053-489F-9546-16EC908965FC}" dt="2018-05-24T16:33:20.867" v="4770" actId="6549"/>
          <ac:spMkLst>
            <pc:docMk/>
            <pc:sldMk cId="2149187178" sldId="257"/>
            <ac:spMk id="3" creationId="{E6DEA012-F0C0-41F9-86B0-46B30185B170}"/>
          </ac:spMkLst>
        </pc:spChg>
      </pc:sldChg>
      <pc:sldChg chg="delSp modSp add">
        <pc:chgData name="Anna Latham" userId="b79d3f3a4a1cbb38" providerId="LiveId" clId="{E946A253-7053-489F-9546-16EC908965FC}" dt="2018-05-24T16:31:58.341" v="4762" actId="2711"/>
        <pc:sldMkLst>
          <pc:docMk/>
          <pc:sldMk cId="2748036948" sldId="258"/>
        </pc:sldMkLst>
        <pc:spChg chg="del">
          <ac:chgData name="Anna Latham" userId="b79d3f3a4a1cbb38" providerId="LiveId" clId="{E946A253-7053-489F-9546-16EC908965FC}" dt="2018-05-24T16:15:58.543" v="4661" actId="2711"/>
          <ac:spMkLst>
            <pc:docMk/>
            <pc:sldMk cId="2748036948" sldId="258"/>
            <ac:spMk id="2" creationId="{F49B2230-9C5D-4139-8E7D-E0DD241F9D46}"/>
          </ac:spMkLst>
        </pc:spChg>
        <pc:spChg chg="mod">
          <ac:chgData name="Anna Latham" userId="b79d3f3a4a1cbb38" providerId="LiveId" clId="{E946A253-7053-489F-9546-16EC908965FC}" dt="2018-05-24T16:31:58.341" v="4762" actId="2711"/>
          <ac:spMkLst>
            <pc:docMk/>
            <pc:sldMk cId="2748036948" sldId="258"/>
            <ac:spMk id="3" creationId="{7D4F9847-06CE-4B55-83C1-9AD75D92C4CF}"/>
          </ac:spMkLst>
        </pc:spChg>
      </pc:sldChg>
      <pc:sldChg chg="delSp modSp add">
        <pc:chgData name="Anna Latham" userId="b79d3f3a4a1cbb38" providerId="LiveId" clId="{E946A253-7053-489F-9546-16EC908965FC}" dt="2018-05-24T16:33:50.539" v="4775" actId="20577"/>
        <pc:sldMkLst>
          <pc:docMk/>
          <pc:sldMk cId="207859102" sldId="259"/>
        </pc:sldMkLst>
        <pc:spChg chg="del">
          <ac:chgData name="Anna Latham" userId="b79d3f3a4a1cbb38" providerId="LiveId" clId="{E946A253-7053-489F-9546-16EC908965FC}" dt="2018-05-24T16:19:13.165" v="4675" actId="20577"/>
          <ac:spMkLst>
            <pc:docMk/>
            <pc:sldMk cId="207859102" sldId="259"/>
            <ac:spMk id="2" creationId="{C07A1159-789F-434B-BE72-AD2DFC41F720}"/>
          </ac:spMkLst>
        </pc:spChg>
        <pc:spChg chg="mod">
          <ac:chgData name="Anna Latham" userId="b79d3f3a4a1cbb38" providerId="LiveId" clId="{E946A253-7053-489F-9546-16EC908965FC}" dt="2018-05-24T16:33:50.539" v="4775" actId="20577"/>
          <ac:spMkLst>
            <pc:docMk/>
            <pc:sldMk cId="207859102" sldId="259"/>
            <ac:spMk id="3" creationId="{0287DBE5-2295-4DAD-B45D-794FB8132951}"/>
          </ac:spMkLst>
        </pc:spChg>
      </pc:sldChg>
      <pc:sldChg chg="add del">
        <pc:chgData name="Anna Latham" userId="b79d3f3a4a1cbb38" providerId="LiveId" clId="{E946A253-7053-489F-9546-16EC908965FC}" dt="2018-05-24T16:15:10.504" v="4656" actId="2696"/>
        <pc:sldMkLst>
          <pc:docMk/>
          <pc:sldMk cId="994204517" sldId="259"/>
        </pc:sldMkLst>
      </pc:sldChg>
      <pc:sldChg chg="delSp modSp add">
        <pc:chgData name="Anna Latham" userId="b79d3f3a4a1cbb38" providerId="LiveId" clId="{E946A253-7053-489F-9546-16EC908965FC}" dt="2018-05-24T16:34:06.199" v="4776" actId="2711"/>
        <pc:sldMkLst>
          <pc:docMk/>
          <pc:sldMk cId="3603125235" sldId="260"/>
        </pc:sldMkLst>
        <pc:spChg chg="del">
          <ac:chgData name="Anna Latham" userId="b79d3f3a4a1cbb38" providerId="LiveId" clId="{E946A253-7053-489F-9546-16EC908965FC}" dt="2018-05-24T16:27:42.149" v="4732" actId="2711"/>
          <ac:spMkLst>
            <pc:docMk/>
            <pc:sldMk cId="3603125235" sldId="260"/>
            <ac:spMk id="2" creationId="{25FAEB10-3547-40F9-A7FD-68C1BED426D6}"/>
          </ac:spMkLst>
        </pc:spChg>
        <pc:spChg chg="mod">
          <ac:chgData name="Anna Latham" userId="b79d3f3a4a1cbb38" providerId="LiveId" clId="{E946A253-7053-489F-9546-16EC908965FC}" dt="2018-05-24T16:34:06.199" v="4776" actId="2711"/>
          <ac:spMkLst>
            <pc:docMk/>
            <pc:sldMk cId="3603125235" sldId="260"/>
            <ac:spMk id="3" creationId="{0BD0D52A-FEA4-4CFA-A4E1-C966083F99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945659" cy="493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249" tIns="47624" rIns="95249" bIns="47624" anchor="t" anchorCtr="0" compatLnSpc="1">
            <a:prstTxWarp prst="textNoShape">
              <a:avLst/>
            </a:prstTxWarp>
          </a:bodyPr>
          <a:lstStyle>
            <a:defPPr>
              <a:defRPr kern="1200" smtId="4294967295"/>
            </a:defPPr>
            <a:lvl1pPr defTabSz="952694" eaLnBrk="1" hangingPunct="1">
              <a:defRPr sz="1300">
                <a:latin typeface="Arial" pitchFamily="34" charset="0"/>
              </a:defRPr>
            </a:lvl1pPr>
          </a:lstStyle>
          <a:p>
            <a:pPr>
              <a:defRPr/>
            </a:pPr>
            <a:endParaRPr lang="en-US"/>
          </a:p>
        </p:txBody>
      </p:sp>
      <p:sp>
        <p:nvSpPr>
          <p:cNvPr id="109571" name="Rectangle 3"/>
          <p:cNvSpPr>
            <a:spLocks noGrp="1" noChangeArrowheads="1"/>
          </p:cNvSpPr>
          <p:nvPr>
            <p:ph type="dt" idx="1"/>
          </p:nvPr>
        </p:nvSpPr>
        <p:spPr bwMode="auto">
          <a:xfrm>
            <a:off x="3850849" y="0"/>
            <a:ext cx="2945659" cy="493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249" tIns="47624" rIns="95249" bIns="47624" anchor="t" anchorCtr="0" compatLnSpc="1">
            <a:prstTxWarp prst="textNoShape">
              <a:avLst/>
            </a:prstTxWarp>
          </a:bodyPr>
          <a:lstStyle>
            <a:defPPr>
              <a:defRPr kern="1200" smtId="4294967295"/>
            </a:defPPr>
            <a:lvl1pPr algn="r" defTabSz="952694" eaLnBrk="1" hangingPunct="1">
              <a:defRPr sz="1300">
                <a:latin typeface="Arial" pitchFamily="34" charset="0"/>
              </a:defRPr>
            </a:lvl1pPr>
          </a:lstStyle>
          <a:p>
            <a:pPr>
              <a:defRPr/>
            </a:pPr>
            <a:endParaRPr lang="en-US"/>
          </a:p>
        </p:txBody>
      </p:sp>
      <p:sp>
        <p:nvSpPr>
          <p:cNvPr id="2052" name="Rectangle 4"/>
          <p:cNvSpPr>
            <a:spLocks noGrp="1" noRot="1" noChangeAspect="1" noChangeArrowheads="1" noTextEdit="1"/>
          </p:cNvSpPr>
          <p:nvPr>
            <p:ph type="sldImg" idx="2"/>
          </p:nvPr>
        </p:nvSpPr>
        <p:spPr bwMode="auto">
          <a:xfrm>
            <a:off x="931863" y="739775"/>
            <a:ext cx="4935537" cy="3703638"/>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09573" name="Rectangle 5"/>
          <p:cNvSpPr>
            <a:spLocks noGrp="1" noChangeArrowheads="1"/>
          </p:cNvSpPr>
          <p:nvPr>
            <p:ph type="body" sz="quarter" idx="3"/>
          </p:nvPr>
        </p:nvSpPr>
        <p:spPr bwMode="auto">
          <a:xfrm>
            <a:off x="679768" y="4689123"/>
            <a:ext cx="5438140" cy="44432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249" tIns="47624" rIns="95249" bIns="47624" anchor="t" anchorCtr="0" compatLnSpc="1">
            <a:prstTxWarp prst="textNoShape">
              <a:avLst/>
            </a:prstTxWarp>
          </a:bodyPr>
          <a:lstStyle>
            <a:defPPr>
              <a:defRPr kern="1200" smtId="4294967295"/>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9574" name="Rectangle 6"/>
          <p:cNvSpPr>
            <a:spLocks noGrp="1" noChangeArrowheads="1"/>
          </p:cNvSpPr>
          <p:nvPr>
            <p:ph type="ftr" sz="quarter" idx="4"/>
          </p:nvPr>
        </p:nvSpPr>
        <p:spPr bwMode="auto">
          <a:xfrm>
            <a:off x="0" y="9376938"/>
            <a:ext cx="2945659" cy="494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249" tIns="47624" rIns="95249" bIns="47624" anchor="b" anchorCtr="0" compatLnSpc="1">
            <a:prstTxWarp prst="textNoShape">
              <a:avLst/>
            </a:prstTxWarp>
          </a:bodyPr>
          <a:lstStyle>
            <a:defPPr>
              <a:defRPr kern="1200" smtId="4294967295"/>
            </a:defPPr>
            <a:lvl1pPr defTabSz="952694" eaLnBrk="1" hangingPunct="1">
              <a:defRPr sz="1300">
                <a:latin typeface="Arial" pitchFamily="34" charset="0"/>
              </a:defRPr>
            </a:lvl1pPr>
          </a:lstStyle>
          <a:p>
            <a:pPr>
              <a:defRPr/>
            </a:pPr>
            <a:endParaRPr lang="en-US"/>
          </a:p>
        </p:txBody>
      </p:sp>
      <p:sp>
        <p:nvSpPr>
          <p:cNvPr id="109575" name="Rectangle 7"/>
          <p:cNvSpPr>
            <a:spLocks noGrp="1" noChangeArrowheads="1"/>
          </p:cNvSpPr>
          <p:nvPr>
            <p:ph type="sldNum" sz="quarter" idx="5"/>
          </p:nvPr>
        </p:nvSpPr>
        <p:spPr bwMode="auto">
          <a:xfrm>
            <a:off x="3850849" y="9376938"/>
            <a:ext cx="2945659" cy="4944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5249" tIns="47624" rIns="95249" bIns="47624" anchor="b" anchorCtr="0" compatLnSpc="1">
            <a:prstTxWarp prst="textNoShape">
              <a:avLst/>
            </a:prstTxWarp>
          </a:bodyPr>
          <a:lstStyle>
            <a:defPPr>
              <a:defRPr kern="1200" smtId="4294967295"/>
            </a:defPPr>
            <a:lvl1pPr algn="r" defTabSz="952694" eaLnBrk="1" hangingPunct="1">
              <a:defRPr sz="1300">
                <a:latin typeface="Arial" pitchFamily="34" charset="0"/>
              </a:defRPr>
            </a:lvl1pPr>
          </a:lstStyle>
          <a:p>
            <a:pPr>
              <a:defRPr/>
            </a:pPr>
            <a:fld id="{C3A0AEBB-A099-40A1-825B-431C524E0870}" type="slidenum">
              <a:rPr lang="en-US"/>
              <a:pPr>
                <a:defRPr/>
              </a:pPr>
              <a:t>‹#›</a:t>
            </a:fld>
            <a:endParaRPr lang="en-US"/>
          </a:p>
        </p:txBody>
      </p:sp>
    </p:spTree>
    <p:extLst>
      <p:ext uri="{BB962C8B-B14F-4D97-AF65-F5344CB8AC3E}">
        <p14:creationId xmlns:p14="http://schemas.microsoft.com/office/powerpoint/2010/main" val="358884293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sldNum" sz="quarter" idx="5"/>
          </p:nvPr>
        </p:nvSpPr>
        <p:spPr>
          <a:noFill/>
        </p:spPr>
        <p:txBody>
          <a:bodyPr/>
          <a:lstStyle>
            <a:defPPr>
              <a:defRPr kern="1200" smtId="4294967295"/>
            </a:defPPr>
            <a:lvl1pPr defTabSz="952694">
              <a:defRPr sz="7300">
                <a:solidFill>
                  <a:schemeClr val="tx1"/>
                </a:solidFill>
                <a:latin typeface="Tahoma" pitchFamily="34" charset="0"/>
              </a:defRPr>
            </a:lvl1pPr>
            <a:lvl2pPr marL="583587" indent="-224457" defTabSz="952694">
              <a:defRPr sz="7300">
                <a:solidFill>
                  <a:schemeClr val="tx1"/>
                </a:solidFill>
                <a:latin typeface="Tahoma" pitchFamily="34" charset="0"/>
              </a:defRPr>
            </a:lvl2pPr>
            <a:lvl3pPr marL="897827" indent="-179565" defTabSz="952694">
              <a:defRPr sz="7300">
                <a:solidFill>
                  <a:schemeClr val="tx1"/>
                </a:solidFill>
                <a:latin typeface="Tahoma" pitchFamily="34" charset="0"/>
              </a:defRPr>
            </a:lvl3pPr>
            <a:lvl4pPr marL="1256957" indent="-179565" defTabSz="952694">
              <a:defRPr sz="7300">
                <a:solidFill>
                  <a:schemeClr val="tx1"/>
                </a:solidFill>
                <a:latin typeface="Tahoma" pitchFamily="34" charset="0"/>
              </a:defRPr>
            </a:lvl4pPr>
            <a:lvl5pPr marL="1616088" indent="-179565" defTabSz="952694">
              <a:defRPr sz="7300">
                <a:solidFill>
                  <a:schemeClr val="tx1"/>
                </a:solidFill>
                <a:latin typeface="Tahoma" pitchFamily="34" charset="0"/>
              </a:defRPr>
            </a:lvl5pPr>
            <a:lvl6pPr marL="1975218" indent="-179565" defTabSz="952694" eaLnBrk="0" fontAlgn="base" hangingPunct="0">
              <a:spcBef>
                <a:spcPct val="0"/>
              </a:spcBef>
              <a:spcAft>
                <a:spcPct val="0"/>
              </a:spcAft>
              <a:defRPr sz="7300">
                <a:solidFill>
                  <a:schemeClr val="tx1"/>
                </a:solidFill>
                <a:latin typeface="Tahoma" pitchFamily="34" charset="0"/>
              </a:defRPr>
            </a:lvl6pPr>
            <a:lvl7pPr marL="2334349" indent="-179565" defTabSz="952694" eaLnBrk="0" fontAlgn="base" hangingPunct="0">
              <a:spcBef>
                <a:spcPct val="0"/>
              </a:spcBef>
              <a:spcAft>
                <a:spcPct val="0"/>
              </a:spcAft>
              <a:defRPr sz="7300">
                <a:solidFill>
                  <a:schemeClr val="tx1"/>
                </a:solidFill>
                <a:latin typeface="Tahoma" pitchFamily="34" charset="0"/>
              </a:defRPr>
            </a:lvl7pPr>
            <a:lvl8pPr marL="2693480" indent="-179565" defTabSz="952694" eaLnBrk="0" fontAlgn="base" hangingPunct="0">
              <a:spcBef>
                <a:spcPct val="0"/>
              </a:spcBef>
              <a:spcAft>
                <a:spcPct val="0"/>
              </a:spcAft>
              <a:defRPr sz="7300">
                <a:solidFill>
                  <a:schemeClr val="tx1"/>
                </a:solidFill>
                <a:latin typeface="Tahoma" pitchFamily="34" charset="0"/>
              </a:defRPr>
            </a:lvl8pPr>
            <a:lvl9pPr marL="3052610" indent="-179565" defTabSz="952694" eaLnBrk="0" fontAlgn="base" hangingPunct="0">
              <a:spcBef>
                <a:spcPct val="0"/>
              </a:spcBef>
              <a:spcAft>
                <a:spcPct val="0"/>
              </a:spcAft>
              <a:defRPr sz="7300">
                <a:solidFill>
                  <a:schemeClr val="tx1"/>
                </a:solidFill>
                <a:latin typeface="Tahoma" pitchFamily="34" charset="0"/>
              </a:defRPr>
            </a:lvl9pPr>
          </a:lstStyle>
          <a:p>
            <a:fld id="{03B7E398-C0F3-4A4D-ADCB-34F449B23285}" type="slidenum">
              <a:rPr lang="en-US" sz="1300">
                <a:latin typeface="Arial"/>
              </a:rPr>
              <a:t>1</a:t>
            </a:fld>
            <a:endParaRPr lang="en-US" sz="1300">
              <a:latin typeface="Arial"/>
            </a:endParaRPr>
          </a:p>
        </p:txBody>
      </p:sp>
      <p:sp>
        <p:nvSpPr>
          <p:cNvPr id="3075" name="Rectangle 2"/>
          <p:cNvSpPr>
            <a:spLocks noGrp="1" noRot="1" noChangeAspect="1" noChangeArrowheads="1" noTextEdit="1"/>
          </p:cNvSpPr>
          <p:nvPr>
            <p:ph type="sldImg"/>
          </p:nvPr>
        </p:nvSpPr>
        <p:spPr/>
      </p:sp>
      <p:sp>
        <p:nvSpPr>
          <p:cNvPr id="3076" name="Rectangle 3"/>
          <p:cNvSpPr>
            <a:spLocks noGrp="1" noChangeArrowheads="1"/>
          </p:cNvSpPr>
          <p:nvPr>
            <p:ph type="body" idx="1"/>
          </p:nvPr>
        </p:nvSpPr>
        <p:spPr>
          <a:noFill/>
        </p:spPr>
        <p:txBody>
          <a:bodyPr/>
          <a:lstStyle>
            <a:defPPr>
              <a:defRPr kern="1200" smtId="4294967295"/>
            </a:defPPr>
          </a:lstStyle>
          <a:p>
            <a:pPr eaLnBrk="1" hangingPunct="1"/>
            <a:endParaRPr lang="en-US">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37E3A-951F-420F-8E89-5606A54C8366}"/>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812BC8A6-3D27-43F7-BF8A-7FA78345AC11}"/>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0F1DA2-9734-4F10-8823-A34341672F9A}"/>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5" name="Footer Placeholder 4">
            <a:extLst>
              <a:ext uri="{FF2B5EF4-FFF2-40B4-BE49-F238E27FC236}">
                <a16:creationId xmlns:a16="http://schemas.microsoft.com/office/drawing/2014/main" id="{C6EB8322-9520-4B9B-A462-6D31601C9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AD8EC6-E808-4E6E-B93F-055F41CF954F}"/>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1551608037"/>
      </p:ext>
    </p:extLst>
  </p:cSld>
  <p:clrMapOvr>
    <a:masterClrMapping/>
  </p:clrMapOvr>
  <p:transition spd="med">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E18CB-F036-4460-B2FE-6E7723EC31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888C93-7249-49CA-890D-76E0EB8C0D0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26640F-9063-4636-ABFB-3E2F8D5DBE2B}"/>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5" name="Footer Placeholder 4">
            <a:extLst>
              <a:ext uri="{FF2B5EF4-FFF2-40B4-BE49-F238E27FC236}">
                <a16:creationId xmlns:a16="http://schemas.microsoft.com/office/drawing/2014/main" id="{DCA7FB05-6E09-4397-BC6D-16105303B7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100D5-EF62-46D0-BF41-C3DC8F794ED4}"/>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53784474"/>
      </p:ext>
    </p:extLst>
  </p:cSld>
  <p:clrMapOvr>
    <a:masterClrMapping/>
  </p:clrMapOvr>
  <p:transition spd="med">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82DDA-C6FD-41DD-AF71-879B910B5B58}"/>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BF63C7-F85A-4263-B8B4-DE71CF7D695C}"/>
              </a:ext>
            </a:extLst>
          </p:cNvPr>
          <p:cNvSpPr>
            <a:spLocks noGrp="1"/>
          </p:cNvSpPr>
          <p:nvPr>
            <p:ph type="body" idx="1"/>
          </p:nvPr>
        </p:nvSpPr>
        <p:spPr>
          <a:xfrm>
            <a:off x="2994660" y="22029425"/>
            <a:ext cx="37856160" cy="7200898"/>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69EC21F-9780-499A-9C4B-2BFE3F342417}"/>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5" name="Footer Placeholder 4">
            <a:extLst>
              <a:ext uri="{FF2B5EF4-FFF2-40B4-BE49-F238E27FC236}">
                <a16:creationId xmlns:a16="http://schemas.microsoft.com/office/drawing/2014/main" id="{612C76A0-E664-418E-B986-2779AD9974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60DAE-040D-4387-97D4-D5256031B4F3}"/>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2523047365"/>
      </p:ext>
    </p:extLst>
  </p:cSld>
  <p:clrMapOvr>
    <a:masterClrMapping/>
  </p:clrMapOvr>
  <p:transition spd="med">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1CE2-023C-4AEA-A08A-94529F5EDF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0BC785-B950-4283-A603-280574987622}"/>
              </a:ext>
            </a:extLst>
          </p:cNvPr>
          <p:cNvSpPr>
            <a:spLocks noGrp="1"/>
          </p:cNvSpPr>
          <p:nvPr>
            <p:ph sz="half" idx="1"/>
          </p:nvPr>
        </p:nvSpPr>
        <p:spPr>
          <a:xfrm>
            <a:off x="3017520" y="8763000"/>
            <a:ext cx="18653760" cy="208864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4900A2-CA0F-4431-A8F5-9CDCB222A940}"/>
              </a:ext>
            </a:extLst>
          </p:cNvPr>
          <p:cNvSpPr>
            <a:spLocks noGrp="1"/>
          </p:cNvSpPr>
          <p:nvPr>
            <p:ph sz="half" idx="2"/>
          </p:nvPr>
        </p:nvSpPr>
        <p:spPr>
          <a:xfrm>
            <a:off x="22219920" y="8763000"/>
            <a:ext cx="18653760" cy="208864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2B1287-FE63-4D86-B1E3-1616B59F2F04}"/>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6" name="Footer Placeholder 5">
            <a:extLst>
              <a:ext uri="{FF2B5EF4-FFF2-40B4-BE49-F238E27FC236}">
                <a16:creationId xmlns:a16="http://schemas.microsoft.com/office/drawing/2014/main" id="{E484178B-9449-43B8-BDA8-F7B40259B0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2D0C29-0B9F-4AFE-8F78-906E77D1372A}"/>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3320008600"/>
      </p:ext>
    </p:extLst>
  </p:cSld>
  <p:clrMapOvr>
    <a:masterClrMapping/>
  </p:clrMapOvr>
  <p:transition spd="med">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B233-24F0-4712-9316-82D01107AD12}"/>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517F32-8DB5-49C4-8DF3-760F0375D026}"/>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Edit Master text styles</a:t>
            </a:r>
          </a:p>
        </p:txBody>
      </p:sp>
      <p:sp>
        <p:nvSpPr>
          <p:cNvPr id="4" name="Content Placeholder 3">
            <a:extLst>
              <a:ext uri="{FF2B5EF4-FFF2-40B4-BE49-F238E27FC236}">
                <a16:creationId xmlns:a16="http://schemas.microsoft.com/office/drawing/2014/main" id="{5E3DF8C1-8D82-4B62-9422-CF08F0C8DCDE}"/>
              </a:ext>
            </a:extLst>
          </p:cNvPr>
          <p:cNvSpPr>
            <a:spLocks noGrp="1"/>
          </p:cNvSpPr>
          <p:nvPr>
            <p:ph sz="half" idx="2"/>
          </p:nvPr>
        </p:nvSpPr>
        <p:spPr>
          <a:xfrm>
            <a:off x="3023239" y="12024360"/>
            <a:ext cx="18568033" cy="176860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ABADE9-AAFA-4AC6-A5C1-66B7258A00BA}"/>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Edit Master text styles</a:t>
            </a:r>
          </a:p>
        </p:txBody>
      </p:sp>
      <p:sp>
        <p:nvSpPr>
          <p:cNvPr id="6" name="Content Placeholder 5">
            <a:extLst>
              <a:ext uri="{FF2B5EF4-FFF2-40B4-BE49-F238E27FC236}">
                <a16:creationId xmlns:a16="http://schemas.microsoft.com/office/drawing/2014/main" id="{FE7BE173-1B31-43DF-A868-CFA1A2B28585}"/>
              </a:ext>
            </a:extLst>
          </p:cNvPr>
          <p:cNvSpPr>
            <a:spLocks noGrp="1"/>
          </p:cNvSpPr>
          <p:nvPr>
            <p:ph sz="quarter" idx="4"/>
          </p:nvPr>
        </p:nvSpPr>
        <p:spPr>
          <a:xfrm>
            <a:off x="22219920" y="12024360"/>
            <a:ext cx="18659477" cy="176860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C037EB-F28B-45D4-A9A1-178D29E81682}"/>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8" name="Footer Placeholder 7">
            <a:extLst>
              <a:ext uri="{FF2B5EF4-FFF2-40B4-BE49-F238E27FC236}">
                <a16:creationId xmlns:a16="http://schemas.microsoft.com/office/drawing/2014/main" id="{4A967FF0-95A7-423D-8088-E7838E3092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19A957-82C1-41A3-8E8C-209F809B65B7}"/>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2002858284"/>
      </p:ext>
    </p:extLst>
  </p:cSld>
  <p:clrMapOvr>
    <a:masterClrMapping/>
  </p:clrMapOvr>
  <p:transition spd="med">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E11AC-F387-4256-B284-94E88BFD75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3DF312-BC61-4E81-A94D-BF7495D6F5D5}"/>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4" name="Footer Placeholder 3">
            <a:extLst>
              <a:ext uri="{FF2B5EF4-FFF2-40B4-BE49-F238E27FC236}">
                <a16:creationId xmlns:a16="http://schemas.microsoft.com/office/drawing/2014/main" id="{E5DA8F26-9111-4909-A895-06685A195A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F30C0C-B4CF-45B9-88A6-C4BDC1979A39}"/>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1228034217"/>
      </p:ext>
    </p:extLst>
  </p:cSld>
  <p:clrMapOvr>
    <a:masterClrMapping/>
  </p:clrMapOvr>
  <p:transition spd="med">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7F0C99-9103-42A1-9FF4-CF990C10EEC4}"/>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3" name="Footer Placeholder 2">
            <a:extLst>
              <a:ext uri="{FF2B5EF4-FFF2-40B4-BE49-F238E27FC236}">
                <a16:creationId xmlns:a16="http://schemas.microsoft.com/office/drawing/2014/main" id="{AE98DFE6-C7FA-442A-ADC8-A26FAC4F12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389BF1-6ED9-4FCF-BAB6-7073B3E40A1A}"/>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2768690542"/>
      </p:ext>
    </p:extLst>
  </p:cSld>
  <p:clrMapOvr>
    <a:masterClrMapping/>
  </p:clrMapOvr>
  <p:transition spd="med">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A5D98-6C7B-478E-B8D5-2CAC13396103}"/>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D8EB9E-9E7A-47C9-AD48-A0B02B142B9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20767F-0AB9-47F7-8182-B2E3685D9841}"/>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a:extLst>
              <a:ext uri="{FF2B5EF4-FFF2-40B4-BE49-F238E27FC236}">
                <a16:creationId xmlns:a16="http://schemas.microsoft.com/office/drawing/2014/main" id="{43576937-7B67-4A7A-AEFA-08B57F14C030}"/>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6" name="Footer Placeholder 5">
            <a:extLst>
              <a:ext uri="{FF2B5EF4-FFF2-40B4-BE49-F238E27FC236}">
                <a16:creationId xmlns:a16="http://schemas.microsoft.com/office/drawing/2014/main" id="{03349D76-0280-47F8-9E18-89E85DEB1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0404E6-1601-4D6F-98CF-56243A0659AF}"/>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2716000229"/>
      </p:ext>
    </p:extLst>
  </p:cSld>
  <p:clrMapOvr>
    <a:masterClrMapping/>
  </p:clrMapOvr>
  <p:transition spd="med">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93E37-34E2-482D-8631-D99501C88784}"/>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6B1F05-3ED6-491B-9D87-CAEFC13C8C99}"/>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D909D00-96A6-4671-8549-54CF2A44165C}"/>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a:extLst>
              <a:ext uri="{FF2B5EF4-FFF2-40B4-BE49-F238E27FC236}">
                <a16:creationId xmlns:a16="http://schemas.microsoft.com/office/drawing/2014/main" id="{70229CA4-B66B-43D8-82D9-8EE149DE15A6}"/>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6" name="Footer Placeholder 5">
            <a:extLst>
              <a:ext uri="{FF2B5EF4-FFF2-40B4-BE49-F238E27FC236}">
                <a16:creationId xmlns:a16="http://schemas.microsoft.com/office/drawing/2014/main" id="{4A399477-0DBC-4B3A-8A37-CE3D6CBDE6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D7391B-BD33-4947-B312-08614C10BA70}"/>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1974510922"/>
      </p:ext>
    </p:extLst>
  </p:cSld>
  <p:clrMapOvr>
    <a:masterClrMapping/>
  </p:clrMapOvr>
  <p:transition spd="med">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49E6E-C55D-4CC2-81DD-3293631646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7B35AD-CF95-49AE-85C7-9A74043FC1C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1B827-A167-4949-A591-1D06696B7FAB}"/>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5" name="Footer Placeholder 4">
            <a:extLst>
              <a:ext uri="{FF2B5EF4-FFF2-40B4-BE49-F238E27FC236}">
                <a16:creationId xmlns:a16="http://schemas.microsoft.com/office/drawing/2014/main" id="{1EA747A4-4723-4535-B071-6D2001E1D0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0CD614-4B90-426F-81CF-63F84F5132A6}"/>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3482485456"/>
      </p:ext>
    </p:extLst>
  </p:cSld>
  <p:clrMapOvr>
    <a:masterClrMapping/>
  </p:clrMapOvr>
  <p:transition spd="med">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D61F85-2598-4481-8B3D-1A7454932867}"/>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B53353-4E4C-492E-A05A-9A79320FAEB7}"/>
              </a:ext>
            </a:extLst>
          </p:cNvPr>
          <p:cNvSpPr>
            <a:spLocks noGrp="1"/>
          </p:cNvSpPr>
          <p:nvPr>
            <p:ph type="body" orient="vert" idx="1"/>
          </p:nvPr>
        </p:nvSpPr>
        <p:spPr>
          <a:xfrm>
            <a:off x="3017520" y="1752600"/>
            <a:ext cx="27843480" cy="2789682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438718-4650-44C3-9991-9F4E0D93AE8C}"/>
              </a:ext>
            </a:extLst>
          </p:cNvPr>
          <p:cNvSpPr>
            <a:spLocks noGrp="1"/>
          </p:cNvSpPr>
          <p:nvPr>
            <p:ph type="dt" sz="half" idx="10"/>
          </p:nvPr>
        </p:nvSpPr>
        <p:spPr/>
        <p:txBody>
          <a:bodyPr/>
          <a:lstStyle/>
          <a:p>
            <a:fld id="{250A0D6F-BC83-434D-97F7-FA5D987E19F1}" type="datetimeFigureOut">
              <a:rPr lang="en-GB" smtClean="0"/>
              <a:t>24/05/2018</a:t>
            </a:fld>
            <a:endParaRPr lang="en-GB"/>
          </a:p>
        </p:txBody>
      </p:sp>
      <p:sp>
        <p:nvSpPr>
          <p:cNvPr id="5" name="Footer Placeholder 4">
            <a:extLst>
              <a:ext uri="{FF2B5EF4-FFF2-40B4-BE49-F238E27FC236}">
                <a16:creationId xmlns:a16="http://schemas.microsoft.com/office/drawing/2014/main" id="{FE302F19-5042-4D4D-B1D3-4796993E5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90365D-1063-49D6-8A19-E82BE8CDB8B0}"/>
              </a:ext>
            </a:extLst>
          </p:cNvPr>
          <p:cNvSpPr>
            <a:spLocks noGrp="1"/>
          </p:cNvSpPr>
          <p:nvPr>
            <p:ph type="sldNum" sz="quarter" idx="12"/>
          </p:nvPr>
        </p:nvSpPr>
        <p:spPr/>
        <p:txBody>
          <a:bodyPr/>
          <a:lstStyle/>
          <a:p>
            <a:fld id="{A4EB942B-A391-4E69-99E4-3F3A06FDEE82}" type="slidenum">
              <a:rPr lang="en-GB" smtClean="0"/>
              <a:t>‹#›</a:t>
            </a:fld>
            <a:endParaRPr lang="en-GB"/>
          </a:p>
        </p:txBody>
      </p:sp>
    </p:spTree>
    <p:extLst>
      <p:ext uri="{BB962C8B-B14F-4D97-AF65-F5344CB8AC3E}">
        <p14:creationId xmlns:p14="http://schemas.microsoft.com/office/powerpoint/2010/main" val="1608512104"/>
      </p:ext>
    </p:extLst>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05865F-082F-4568-BDD3-D8AD39EE4847}"/>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41F0C8-1D35-4C4D-BE66-FCAF367BB212}"/>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7595A5-D033-49DC-A6BC-67834269EEB0}"/>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fld id="{250A0D6F-BC83-434D-97F7-FA5D987E19F1}" type="datetimeFigureOut">
              <a:rPr lang="en-GB" smtClean="0"/>
              <a:t>24/05/2018</a:t>
            </a:fld>
            <a:endParaRPr lang="en-GB"/>
          </a:p>
        </p:txBody>
      </p:sp>
      <p:sp>
        <p:nvSpPr>
          <p:cNvPr id="5" name="Footer Placeholder 4">
            <a:extLst>
              <a:ext uri="{FF2B5EF4-FFF2-40B4-BE49-F238E27FC236}">
                <a16:creationId xmlns:a16="http://schemas.microsoft.com/office/drawing/2014/main" id="{50BA31E2-B953-45C1-88D0-B24E83B3A7D4}"/>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0C5EFF-8BAE-413E-A48A-6F2711866A69}"/>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A4EB942B-A391-4E69-99E4-3F3A06FDEE82}" type="slidenum">
              <a:rPr lang="en-GB" smtClean="0"/>
              <a:t>‹#›</a:t>
            </a:fld>
            <a:endParaRPr lang="en-GB"/>
          </a:p>
        </p:txBody>
      </p:sp>
    </p:spTree>
    <p:extLst>
      <p:ext uri="{BB962C8B-B14F-4D97-AF65-F5344CB8AC3E}">
        <p14:creationId xmlns:p14="http://schemas.microsoft.com/office/powerpoint/2010/main" val="348936214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ransition spd="med">
    <p:fade thruBlk="1"/>
  </p:transition>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1.jpeg"/><Relationship Id="rId7"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link.springer.com/chapter/10.1007/978-3-319-11623-5_9" TargetMode="External"/><Relationship Id="rId5" Type="http://schemas.openxmlformats.org/officeDocument/2006/relationships/hyperlink" Target="http://journals.sagepub.com/doi/pdf/10.1177/1744629518772648" TargetMode="External"/><Relationship Id="rId10" Type="http://schemas.openxmlformats.org/officeDocument/2006/relationships/image" Target="../media/image5.jpg"/><Relationship Id="rId4" Type="http://schemas.openxmlformats.org/officeDocument/2006/relationships/hyperlink" Target="https://vimeo.com/239425455" TargetMode="External"/><Relationship Id="rId9" Type="http://schemas.openxmlformats.org/officeDocument/2006/relationships/image" Target="../media/image4.jpg"/></Relationships>
</file>

<file path=ppt/slides/_rels/slide2.xml.rels><?xml version="1.0" encoding="UTF-8" standalone="yes"?>
<Relationships xmlns="http://schemas.openxmlformats.org/package/2006/relationships"><Relationship Id="rId8" Type="http://schemas.openxmlformats.org/officeDocument/2006/relationships/hyperlink" Target="https://vimeo.com/239425455" TargetMode="External"/><Relationship Id="rId3" Type="http://schemas.openxmlformats.org/officeDocument/2006/relationships/hyperlink" Target="http://archive.wilsonquarterly.com/in-essence/decoding-autism" TargetMode="External"/><Relationship Id="rId7" Type="http://schemas.openxmlformats.org/officeDocument/2006/relationships/hyperlink" Target="https://www.psychologytoday.com/gb/blog/mental-wealth/201612/autism-and-screen-time-special-brains-special-risks" TargetMode="External"/><Relationship Id="rId2" Type="http://schemas.openxmlformats.org/officeDocument/2006/relationships/hyperlink" Target="https://www.ncbi.nlm.nih.gov/pmc/articles/PMC5004059/" TargetMode="External"/><Relationship Id="rId1" Type="http://schemas.openxmlformats.org/officeDocument/2006/relationships/slideLayout" Target="../slideLayouts/slideLayout1.xml"/><Relationship Id="rId6" Type="http://schemas.openxmlformats.org/officeDocument/2006/relationships/hyperlink" Target="http://journals.sfu.ca/onlinejour/index.php/i-jes/article/viewFile/5192/3719" TargetMode="External"/><Relationship Id="rId11" Type="http://schemas.openxmlformats.org/officeDocument/2006/relationships/hyperlink" Target="https://web-b-ebscohost-com.ezproxy.uwtsd.ac.uk/ehost/pdfviewer/pdfviewer?vid=1&amp;sid=b0d5c811-bb6a-41b9-843c-315c4d210629@sessionmgr102" TargetMode="External"/><Relationship Id="rId5" Type="http://schemas.openxmlformats.org/officeDocument/2006/relationships/hyperlink" Target="https://www.cordis.europa.eu/result/rcn/198210_en.html" TargetMode="External"/><Relationship Id="rId10" Type="http://schemas.openxmlformats.org/officeDocument/2006/relationships/hyperlink" Target="http://my.optimus-education.com/sites/optimus-education.com/files/download_files/sc_235_febmar_final.pdf" TargetMode="External"/><Relationship Id="rId4" Type="http://schemas.openxmlformats.org/officeDocument/2006/relationships/hyperlink" Target="https://link.springer.com/article/10.1007/s12559-014-9276-x" TargetMode="External"/><Relationship Id="rId9" Type="http://schemas.openxmlformats.org/officeDocument/2006/relationships/hyperlink" Target="https://www.facebook.com/pg/filisia.interfaces/post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journals.sagepub.com/doi/pdf/10.1177/1744629518772648" TargetMode="External"/><Relationship Id="rId3" Type="http://schemas.openxmlformats.org/officeDocument/2006/relationships/hyperlink" Target="https://link.springer.com/article/10.1007/s40489-014-0035-4#citeas" TargetMode="External"/><Relationship Id="rId7" Type="http://schemas.openxmlformats.org/officeDocument/2006/relationships/hyperlink" Target="https://www.birmingham.ac.uk/schools/education/research/acer/research/using-new-technologies-at-school.aspx" TargetMode="External"/><Relationship Id="rId2" Type="http://schemas.openxmlformats.org/officeDocument/2006/relationships/hyperlink" Target="https://theconversation.com/research-in-autism-friendly-technology-needs-to-improve-to-make-a-real-difference-for-people-71618" TargetMode="External"/><Relationship Id="rId1" Type="http://schemas.openxmlformats.org/officeDocument/2006/relationships/slideLayout" Target="../slideLayouts/slideLayout1.xml"/><Relationship Id="rId6" Type="http://schemas.openxmlformats.org/officeDocument/2006/relationships/hyperlink" Target="http://www.aettraininghubs.org.uk/wp-content/uploads/2014/06/Principles-of-adult-communicative-style.pdf" TargetMode="External"/><Relationship Id="rId5" Type="http://schemas.openxmlformats.org/officeDocument/2006/relationships/hyperlink" Target="http://journals.sagepub.com/doi/pdf/10.1177/2396941516683183" TargetMode="External"/><Relationship Id="rId4" Type="http://schemas.openxmlformats.org/officeDocument/2006/relationships/hyperlink" Target="http://journals.sagepub.com/doi/abs/10.1177/0265659013510922" TargetMode="External"/><Relationship Id="rId9" Type="http://schemas.openxmlformats.org/officeDocument/2006/relationships/hyperlink" Target="https://www.brookings.edu/opinions/autisms-battle-withi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postgraduate-theses.s3.amazonaws.com/PhDSchapiro.pdf" TargetMode="External"/><Relationship Id="rId2" Type="http://schemas.openxmlformats.org/officeDocument/2006/relationships/hyperlink" Target="https://www.waldorflibrary.org/images/stories/articles/WJP2issue.pdf" TargetMode="External"/><Relationship Id="rId1" Type="http://schemas.openxmlformats.org/officeDocument/2006/relationships/slideLayout" Target="../slideLayouts/slideLayout1.xml"/><Relationship Id="rId5" Type="http://schemas.openxmlformats.org/officeDocument/2006/relationships/hyperlink" Target="https://link.springer.com/article/10.1007/s10803-015-2407-8" TargetMode="External"/><Relationship Id="rId4" Type="http://schemas.openxmlformats.org/officeDocument/2006/relationships/hyperlink" Target="http://web.b.ebscohost.com.ezproxy.uwtsd.ac.uk/ehost/pdfviewer/pdfviewer?vid=2&amp;sid=49ebc901-6c61-451f-9be7-93f705cf0f64@sessionmgr104"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eb-a-ebscohost-com.ezproxy.uwtsd.ac.uk/ehost/pdfviewer/pdfviewer?vid=1&amp;sid=8aa94690-ada8-4184-bf5c-b08eb25000f5@sessionmgr4008" TargetMode="External"/><Relationship Id="rId2" Type="http://schemas.openxmlformats.org/officeDocument/2006/relationships/hyperlink" Target="https://www.ncbi.nlm.nih.gov/pubmed/20433906" TargetMode="External"/><Relationship Id="rId1" Type="http://schemas.openxmlformats.org/officeDocument/2006/relationships/slideLayout" Target="../slideLayouts/slideLayout1.xml"/><Relationship Id="rId4" Type="http://schemas.openxmlformats.org/officeDocument/2006/relationships/hyperlink" Target="https://link.springer.com/chapter/10.1007/978-3-319-11623-5_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duotone>
              <a:prstClr val="black"/>
              <a:schemeClr val="accent1">
                <a:tint val="45000"/>
                <a:satMod val="400000"/>
              </a:schemeClr>
            </a:duotone>
          </a:blip>
          <a:stretch>
            <a:fillRect/>
          </a:stretch>
        </a:blipFill>
        <a:effectLst/>
      </p:bgPr>
    </p:bg>
    <p:spTree>
      <p:nvGrpSpPr>
        <p:cNvPr id="1" name=""/>
        <p:cNvGrpSpPr/>
        <p:nvPr/>
      </p:nvGrpSpPr>
      <p:grpSpPr>
        <a:xfrm>
          <a:off x="0" y="0"/>
          <a:ext cx="0" cy="0"/>
          <a:chOff x="0" y="0"/>
          <a:chExt cx="0" cy="0"/>
        </a:xfrm>
      </p:grpSpPr>
      <p:sp>
        <p:nvSpPr>
          <p:cNvPr id="276" name="Rectangle 275"/>
          <p:cNvSpPr/>
          <p:nvPr/>
        </p:nvSpPr>
        <p:spPr bwMode="auto">
          <a:xfrm>
            <a:off x="0" y="0"/>
            <a:ext cx="43891200" cy="32918400"/>
          </a:xfrm>
          <a:prstGeom prst="rect">
            <a:avLst/>
          </a:prstGeom>
          <a:gradFill flip="none" rotWithShape="1">
            <a:gsLst>
              <a:gs pos="0">
                <a:schemeClr val="tx2">
                  <a:lumMod val="75000"/>
                  <a:alpha val="60000"/>
                </a:schemeClr>
              </a:gs>
              <a:gs pos="100000">
                <a:schemeClr val="accent5">
                  <a:lumMod val="50000"/>
                  <a:alpha val="0"/>
                </a:schemeClr>
              </a:gs>
            </a:gsLst>
            <a:path path="circle">
              <a:fillToRect l="50000" t="50000" r="50000" b="50000"/>
            </a:path>
            <a:tileRect/>
          </a:gradFill>
          <a:ln w="9525" cap="flat" cmpd="sng" algn="ctr">
            <a:noFill/>
            <a:prstDash val="solid"/>
            <a:round/>
            <a:headEnd type="none" w="med" len="med"/>
            <a:tailEnd type="none" w="med" len="med"/>
          </a:ln>
          <a:extLst/>
        </p:spPr>
        <p:txBody>
          <a:bodyPr/>
          <a:lstStyle>
            <a:defPPr>
              <a:defRPr kern="1200" smtId="4294967295"/>
            </a:defPPr>
          </a:lstStyle>
          <a:p>
            <a:pPr defTabSz="4702175">
              <a:defRPr/>
            </a:pPr>
            <a:endParaRPr lang="en-US"/>
          </a:p>
        </p:txBody>
      </p:sp>
      <p:sp>
        <p:nvSpPr>
          <p:cNvPr id="1026" name="Rectangle 7"/>
          <p:cNvSpPr>
            <a:spLocks noChangeArrowheads="1"/>
          </p:cNvSpPr>
          <p:nvPr/>
        </p:nvSpPr>
        <p:spPr bwMode="auto">
          <a:xfrm>
            <a:off x="1011721" y="9610293"/>
            <a:ext cx="9994900" cy="10071191"/>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r>
              <a:rPr lang="en-GB" sz="3600" b="1" dirty="0">
                <a:solidFill>
                  <a:schemeClr val="accent2">
                    <a:lumMod val="50000"/>
                  </a:schemeClr>
                </a:solidFill>
                <a:latin typeface="Arial"/>
              </a:rPr>
              <a:t>Barriers children with autism face</a:t>
            </a:r>
          </a:p>
          <a:p>
            <a:endParaRPr lang="en-GB" sz="2800" dirty="0"/>
          </a:p>
          <a:p>
            <a:r>
              <a:rPr lang="en-GB" sz="2800" dirty="0"/>
              <a:t>According to Schreiber et al. (2015) developmental theorists such as Piaget, Bruner and Vygotsky recognise that social interaction, communication and imitation are  necessary foundations for child development and learning.</a:t>
            </a:r>
          </a:p>
          <a:p>
            <a:r>
              <a:rPr lang="en-GB" sz="2800" dirty="0"/>
              <a:t>According to Baron-Cohen (2013), James et al. (2015) and </a:t>
            </a:r>
            <a:r>
              <a:rPr lang="en-GB" sz="2800" dirty="0" err="1"/>
              <a:t>Kossyvaki</a:t>
            </a:r>
            <a:r>
              <a:rPr lang="en-GB" sz="2800" dirty="0"/>
              <a:t> and Curran (2018) the most common traits associated with autism are difficulties, often extreme,  in these areas. Autism is a spectrum disorder and therefore not all children exhibit the same behaviours, but most often children with autism avoid eye contact, turn-taking, and engaging in person to person interaction, regardless of their intellectual ability (</a:t>
            </a:r>
            <a:r>
              <a:rPr lang="en-GB" sz="2800" dirty="0" err="1"/>
              <a:t>Wimporary</a:t>
            </a:r>
            <a:r>
              <a:rPr lang="en-GB" sz="2800" dirty="0"/>
              <a:t> et al., 2007).</a:t>
            </a:r>
          </a:p>
          <a:p>
            <a:br>
              <a:rPr lang="en-GB" sz="2800" dirty="0"/>
            </a:br>
            <a:r>
              <a:rPr lang="en-GB" sz="2800" dirty="0"/>
              <a:t>Baron-Cohen (2013) and </a:t>
            </a:r>
            <a:r>
              <a:rPr lang="en-GB" sz="2800" dirty="0" err="1"/>
              <a:t>Cowley</a:t>
            </a:r>
            <a:r>
              <a:rPr lang="en-GB" sz="2800" dirty="0"/>
              <a:t> et al. (2013)  suggest that people with autism have a better understanding of ‘things’  which they call systemizing as opposed to understanding ‘people’ which they call empathizing. Systemizing is defined by Baron-Cohen a s ‘the drive to analyse or construct a system’</a:t>
            </a:r>
            <a:r>
              <a:rPr lang="en-GB" sz="2800" dirty="0">
                <a:solidFill>
                  <a:prstClr val="black"/>
                </a:solidFill>
              </a:rPr>
              <a:t> (2012: 114)  </a:t>
            </a:r>
            <a:r>
              <a:rPr lang="en-GB" sz="2800" dirty="0"/>
              <a:t>Technology is therefore an area, usually of strength, for people with autism. </a:t>
            </a:r>
            <a:endParaRPr lang="en-AU" sz="2800" b="1" dirty="0">
              <a:solidFill>
                <a:schemeClr val="accent2">
                  <a:lumMod val="50000"/>
                </a:schemeClr>
              </a:solidFill>
              <a:latin typeface="Arial"/>
            </a:endParaRPr>
          </a:p>
        </p:txBody>
      </p:sp>
      <p:sp>
        <p:nvSpPr>
          <p:cNvPr id="1027" name="Rectangle 8"/>
          <p:cNvSpPr>
            <a:spLocks noChangeArrowheads="1"/>
          </p:cNvSpPr>
          <p:nvPr/>
        </p:nvSpPr>
        <p:spPr bwMode="auto">
          <a:xfrm>
            <a:off x="1011722" y="3917174"/>
            <a:ext cx="10056300" cy="5464519"/>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pPr>
              <a:spcBef>
                <a:spcPct val="50000"/>
              </a:spcBef>
            </a:pPr>
            <a:r>
              <a:rPr lang="en-GB" sz="3600" b="1" dirty="0">
                <a:solidFill>
                  <a:schemeClr val="accent2">
                    <a:lumMod val="50000"/>
                  </a:schemeClr>
                </a:solidFill>
                <a:latin typeface="Arial"/>
              </a:rPr>
              <a:t>Introduction</a:t>
            </a:r>
          </a:p>
          <a:p>
            <a:pPr>
              <a:spcBef>
                <a:spcPct val="50000"/>
              </a:spcBef>
            </a:pPr>
            <a:r>
              <a:rPr lang="en-GB" sz="2800" dirty="0"/>
              <a:t>The role of technology as a strategy to  support children with autism in inclusive early years practice will be critically evaluated with reference to COSMO technology-mediated music-making app to promote engagement and social communication.  COSMO training system won the Bett Ward 2017 for the most inspiring innovation in technology for supporting children with special needs with a clear focus of what works in the classroom (Papadakis, 2018).</a:t>
            </a:r>
          </a:p>
        </p:txBody>
      </p:sp>
      <p:sp>
        <p:nvSpPr>
          <p:cNvPr id="1028" name="Rectangle 9"/>
          <p:cNvSpPr>
            <a:spLocks noChangeArrowheads="1"/>
          </p:cNvSpPr>
          <p:nvPr/>
        </p:nvSpPr>
        <p:spPr bwMode="auto">
          <a:xfrm>
            <a:off x="22070211" y="3917174"/>
            <a:ext cx="10248962" cy="27722750"/>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pPr>
              <a:spcBef>
                <a:spcPct val="50000"/>
              </a:spcBef>
            </a:pPr>
            <a:r>
              <a:rPr lang="en-GB" sz="3600" b="1" dirty="0">
                <a:solidFill>
                  <a:schemeClr val="accent2">
                    <a:lumMod val="50000"/>
                  </a:schemeClr>
                </a:solidFill>
                <a:latin typeface="Arial"/>
              </a:rPr>
              <a:t>Findings</a:t>
            </a:r>
          </a:p>
          <a:p>
            <a:pPr lvl="0"/>
            <a:endParaRPr lang="en-GB" sz="2800" dirty="0">
              <a:solidFill>
                <a:prstClr val="black"/>
              </a:solidFill>
            </a:endParaRPr>
          </a:p>
          <a:p>
            <a:pPr lvl="0"/>
            <a:r>
              <a:rPr lang="en-GB" sz="2800" dirty="0">
                <a:solidFill>
                  <a:prstClr val="black"/>
                </a:solidFill>
              </a:rPr>
              <a:t>Benefits of COSMO music-making app:</a:t>
            </a:r>
          </a:p>
          <a:p>
            <a:pPr lvl="0"/>
            <a:endParaRPr lang="en-GB" sz="2800" dirty="0">
              <a:solidFill>
                <a:prstClr val="black"/>
              </a:solidFill>
            </a:endParaRPr>
          </a:p>
          <a:p>
            <a:pPr marL="457200" lvl="0" indent="-457200">
              <a:buFont typeface="Arial" panose="020B0604020202020204" pitchFamily="34" charset="0"/>
              <a:buChar char="•"/>
            </a:pPr>
            <a:r>
              <a:rPr lang="en-GB" sz="2800" dirty="0">
                <a:solidFill>
                  <a:prstClr val="black"/>
                </a:solidFill>
              </a:rPr>
              <a:t>a </a:t>
            </a:r>
            <a:r>
              <a:rPr lang="en-GB" sz="2800" b="1" dirty="0">
                <a:solidFill>
                  <a:prstClr val="black"/>
                </a:solidFill>
              </a:rPr>
              <a:t>recreational tool</a:t>
            </a:r>
            <a:r>
              <a:rPr lang="en-GB" sz="2800" dirty="0">
                <a:solidFill>
                  <a:prstClr val="black"/>
                </a:solidFill>
              </a:rPr>
              <a:t> to facilitate expression and socialisation</a:t>
            </a:r>
          </a:p>
          <a:p>
            <a:pPr marL="457200" lvl="0" indent="-457200">
              <a:buFont typeface="Arial" panose="020B0604020202020204" pitchFamily="34" charset="0"/>
              <a:buChar char="•"/>
            </a:pPr>
            <a:r>
              <a:rPr lang="en-GB" sz="2800" dirty="0">
                <a:solidFill>
                  <a:prstClr val="black"/>
                </a:solidFill>
              </a:rPr>
              <a:t>a </a:t>
            </a:r>
            <a:r>
              <a:rPr lang="en-GB" sz="2800" b="1" dirty="0">
                <a:solidFill>
                  <a:prstClr val="black"/>
                </a:solidFill>
              </a:rPr>
              <a:t>cognitive tool </a:t>
            </a:r>
            <a:r>
              <a:rPr lang="en-GB" sz="2800" dirty="0">
                <a:solidFill>
                  <a:prstClr val="black"/>
                </a:solidFill>
              </a:rPr>
              <a:t>to support reaction to stimuli, connection to cause and effect, training of attention  and memory</a:t>
            </a:r>
          </a:p>
          <a:p>
            <a:pPr marL="457200" lvl="0" indent="-457200">
              <a:buFont typeface="Arial" panose="020B0604020202020204" pitchFamily="34" charset="0"/>
              <a:buChar char="•"/>
            </a:pPr>
            <a:r>
              <a:rPr lang="en-GB" sz="2800" dirty="0">
                <a:solidFill>
                  <a:prstClr val="black"/>
                </a:solidFill>
              </a:rPr>
              <a:t>a </a:t>
            </a:r>
            <a:r>
              <a:rPr lang="en-GB" sz="2800" b="1" dirty="0">
                <a:solidFill>
                  <a:prstClr val="black"/>
                </a:solidFill>
              </a:rPr>
              <a:t>physical training tool </a:t>
            </a:r>
            <a:r>
              <a:rPr lang="en-GB" sz="2800" dirty="0">
                <a:solidFill>
                  <a:prstClr val="black"/>
                </a:solidFill>
              </a:rPr>
              <a:t>to train fine motor skills and hand eye coordination </a:t>
            </a:r>
          </a:p>
          <a:p>
            <a:pPr marL="457200" lvl="0" indent="-457200">
              <a:buFont typeface="Arial" panose="020B0604020202020204" pitchFamily="34" charset="0"/>
              <a:buChar char="•"/>
            </a:pPr>
            <a:r>
              <a:rPr lang="en-GB" sz="2800" dirty="0">
                <a:solidFill>
                  <a:prstClr val="black"/>
                </a:solidFill>
              </a:rPr>
              <a:t>an  </a:t>
            </a:r>
            <a:r>
              <a:rPr lang="en-GB" sz="2800" b="1" dirty="0">
                <a:solidFill>
                  <a:prstClr val="black"/>
                </a:solidFill>
              </a:rPr>
              <a:t>evaluation tool</a:t>
            </a:r>
            <a:r>
              <a:rPr lang="en-GB" sz="2800" dirty="0">
                <a:solidFill>
                  <a:prstClr val="black"/>
                </a:solidFill>
              </a:rPr>
              <a:t> as it collects data through sensor technology, which is revolutionary, enabling practitioners and therapists to monitor each child's individual progress over time in an accurate and objective way (</a:t>
            </a:r>
            <a:r>
              <a:rPr lang="en-GB" sz="2800" dirty="0" err="1">
                <a:solidFill>
                  <a:prstClr val="black"/>
                </a:solidFill>
              </a:rPr>
              <a:t>Filisia</a:t>
            </a:r>
            <a:r>
              <a:rPr lang="en-GB" sz="2800" dirty="0">
                <a:solidFill>
                  <a:prstClr val="black"/>
                </a:solidFill>
              </a:rPr>
              <a:t>, 2017).</a:t>
            </a:r>
          </a:p>
          <a:p>
            <a:pPr marL="457200" lvl="0" indent="-457200">
              <a:buFont typeface="Arial" panose="020B0604020202020204" pitchFamily="34" charset="0"/>
              <a:buChar char="•"/>
            </a:pPr>
            <a:endParaRPr lang="en-GB" sz="2800" dirty="0">
              <a:solidFill>
                <a:prstClr val="black"/>
              </a:solidFill>
            </a:endParaRPr>
          </a:p>
          <a:p>
            <a:pPr lvl="0"/>
            <a:r>
              <a:rPr lang="en-GB" sz="2800" dirty="0">
                <a:solidFill>
                  <a:prstClr val="black"/>
                </a:solidFill>
              </a:rPr>
              <a:t>It can also be a time and cost effective intervention which is an important consideration due to limited school budgets for additional learning needs provision.</a:t>
            </a: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pPr lvl="0"/>
            <a:endParaRPr lang="en-GB" sz="2800" dirty="0">
              <a:solidFill>
                <a:prstClr val="black"/>
              </a:solidFill>
            </a:endParaRPr>
          </a:p>
          <a:p>
            <a:endParaRPr lang="en-GB" sz="2800" dirty="0">
              <a:solidFill>
                <a:prstClr val="black"/>
              </a:solidFill>
            </a:endParaRPr>
          </a:p>
          <a:p>
            <a:endParaRPr lang="en-GB" sz="2800" dirty="0"/>
          </a:p>
          <a:p>
            <a:r>
              <a:rPr lang="en-GB" sz="2800" dirty="0"/>
              <a:t>Engagement was coded according to ‘The Engagement and Social Communication Checklist’  based on how often a child showed curiosity, awareness, anticipation and initiation recorded in 30 second intervals for 12 minutes.</a:t>
            </a:r>
          </a:p>
          <a:p>
            <a:endParaRPr lang="en-GB" sz="2800" dirty="0"/>
          </a:p>
          <a:p>
            <a:r>
              <a:rPr lang="en-GB" sz="2800" dirty="0"/>
              <a:t>The graph shows that one child was highly engaged during most of the sessions whereas for the others there is more variability, in fact it seems quite up and down for most of the children.  Overall there is evidence of engagement which when you consider these are children with severe autism and intellectual disabilities it is a relatively positive result. However, measuring engagement is hard, it is quantifiable according to qualitative factors and not quantitative. In fact there was also another graph measuring ‘disengagement’ in which one child scored 100% disengagement in 2 sessions which is not reflected in the graph of engagement as each is measured according to different criteria.</a:t>
            </a:r>
          </a:p>
          <a:p>
            <a:br>
              <a:rPr lang="en-GB" sz="2800" dirty="0"/>
            </a:br>
            <a:r>
              <a:rPr lang="en-GB" sz="2800" dirty="0"/>
              <a:t>A similar research by Allen et al. (2014) with fifty four six-year old children with autism, found that the children were highly engaged with the technology, although the study concluded that there were no significant differences in engagement and attention capability before and after playing on the game-app. </a:t>
            </a:r>
          </a:p>
          <a:p>
            <a:endParaRPr lang="en-GB" sz="2800" dirty="0"/>
          </a:p>
        </p:txBody>
      </p:sp>
      <p:sp>
        <p:nvSpPr>
          <p:cNvPr id="1029" name="Text Box 12"/>
          <p:cNvSpPr txBox="1">
            <a:spLocks noChangeArrowheads="1"/>
          </p:cNvSpPr>
          <p:nvPr/>
        </p:nvSpPr>
        <p:spPr bwMode="auto">
          <a:xfrm>
            <a:off x="1355724" y="628198"/>
            <a:ext cx="41316275" cy="1538883"/>
          </a:xfrm>
          <a:prstGeom prst="rect">
            <a:avLst/>
          </a:prstGeom>
          <a:noFill/>
          <a:ln>
            <a:noFill/>
          </a:ln>
          <a:effectLst>
            <a:outerShdw dist="71842" dir="2700000" algn="ctr" rotWithShape="0">
              <a:schemeClr val="accent1"/>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36699"/>
                </a:solidFill>
                <a:miter lim="800000"/>
                <a:headEnd/>
                <a:tailEnd/>
              </a14:hiddenLine>
            </a:ext>
          </a:extLst>
        </p:spPr>
        <p:txBody>
          <a:bodyPr lIns="540000" tIns="0" rIns="540000" bIns="0">
            <a:spAutoFit/>
          </a:bodyPr>
          <a:lstStyle>
            <a:defPPr>
              <a:defRPr kern="1200" smtId="4294967295"/>
            </a:defPPr>
            <a:lvl1pPr>
              <a:defRPr sz="9300">
                <a:solidFill>
                  <a:schemeClr val="tx1"/>
                </a:solidFill>
                <a:latin typeface="Tahoma" pitchFamily="34" charset="0"/>
              </a:defRPr>
            </a:lvl1pPr>
            <a:lvl2pPr marL="742950" indent="-285750">
              <a:defRPr sz="9300">
                <a:solidFill>
                  <a:schemeClr val="tx1"/>
                </a:solidFill>
                <a:latin typeface="Tahoma" pitchFamily="34" charset="0"/>
              </a:defRPr>
            </a:lvl2pPr>
            <a:lvl3pPr marL="1143000" indent="-228600">
              <a:defRPr sz="9300">
                <a:solidFill>
                  <a:schemeClr val="tx1"/>
                </a:solidFill>
                <a:latin typeface="Tahoma" pitchFamily="34" charset="0"/>
              </a:defRPr>
            </a:lvl3pPr>
            <a:lvl4pPr marL="1600200" indent="-228600">
              <a:defRPr sz="9300">
                <a:solidFill>
                  <a:schemeClr val="tx1"/>
                </a:solidFill>
                <a:latin typeface="Tahoma" pitchFamily="34" charset="0"/>
              </a:defRPr>
            </a:lvl4pPr>
            <a:lvl5pPr marL="2057400" indent="-228600">
              <a:defRPr sz="9300">
                <a:solidFill>
                  <a:schemeClr val="tx1"/>
                </a:solidFill>
                <a:latin typeface="Tahoma" pitchFamily="34" charset="0"/>
              </a:defRPr>
            </a:lvl5pPr>
            <a:lvl6pPr marL="2514600" indent="-228600" eaLnBrk="0" fontAlgn="base" hangingPunct="0">
              <a:spcBef>
                <a:spcPct val="0"/>
              </a:spcBef>
              <a:spcAft>
                <a:spcPct val="0"/>
              </a:spcAft>
              <a:defRPr sz="9300">
                <a:solidFill>
                  <a:schemeClr val="tx1"/>
                </a:solidFill>
                <a:latin typeface="Tahoma" pitchFamily="34" charset="0"/>
              </a:defRPr>
            </a:lvl6pPr>
            <a:lvl7pPr marL="2971800" indent="-228600" eaLnBrk="0" fontAlgn="base" hangingPunct="0">
              <a:spcBef>
                <a:spcPct val="0"/>
              </a:spcBef>
              <a:spcAft>
                <a:spcPct val="0"/>
              </a:spcAft>
              <a:defRPr sz="9300">
                <a:solidFill>
                  <a:schemeClr val="tx1"/>
                </a:solidFill>
                <a:latin typeface="Tahoma" pitchFamily="34" charset="0"/>
              </a:defRPr>
            </a:lvl7pPr>
            <a:lvl8pPr marL="3429000" indent="-228600" eaLnBrk="0" fontAlgn="base" hangingPunct="0">
              <a:spcBef>
                <a:spcPct val="0"/>
              </a:spcBef>
              <a:spcAft>
                <a:spcPct val="0"/>
              </a:spcAft>
              <a:defRPr sz="9300">
                <a:solidFill>
                  <a:schemeClr val="tx1"/>
                </a:solidFill>
                <a:latin typeface="Tahoma" pitchFamily="34" charset="0"/>
              </a:defRPr>
            </a:lvl8pPr>
            <a:lvl9pPr marL="3886200" indent="-228600" eaLnBrk="0" fontAlgn="base" hangingPunct="0">
              <a:spcBef>
                <a:spcPct val="0"/>
              </a:spcBef>
              <a:spcAft>
                <a:spcPct val="0"/>
              </a:spcAft>
              <a:defRPr sz="9300">
                <a:solidFill>
                  <a:schemeClr val="tx1"/>
                </a:solidFill>
                <a:latin typeface="Tahoma" pitchFamily="34" charset="0"/>
              </a:defRPr>
            </a:lvl9pPr>
          </a:lstStyle>
          <a:p>
            <a:pPr algn="ctr"/>
            <a:r>
              <a:rPr lang="en-GB" sz="10000" b="1" dirty="0">
                <a:solidFill>
                  <a:srgbClr val="FFFFFF"/>
                </a:solidFill>
                <a:ea typeface="Arial Unicode MS" pitchFamily="34" charset="-128"/>
                <a:cs typeface="Arial Unicode MS" pitchFamily="34" charset="-128"/>
              </a:rPr>
              <a:t>AUTISM AND TECHNOLOGY</a:t>
            </a:r>
            <a:endParaRPr lang="en-AU" sz="10000" b="1" dirty="0">
              <a:solidFill>
                <a:srgbClr val="FFFFFF"/>
              </a:solidFill>
              <a:ea typeface="Arial Unicode MS" pitchFamily="34" charset="-128"/>
              <a:cs typeface="Arial Unicode MS" pitchFamily="34" charset="-128"/>
            </a:endParaRPr>
          </a:p>
        </p:txBody>
      </p:sp>
      <p:sp>
        <p:nvSpPr>
          <p:cNvPr id="1030" name="Text Box 13"/>
          <p:cNvSpPr txBox="1">
            <a:spLocks noChangeArrowheads="1"/>
          </p:cNvSpPr>
          <p:nvPr/>
        </p:nvSpPr>
        <p:spPr bwMode="auto">
          <a:xfrm>
            <a:off x="1038935" y="2512006"/>
            <a:ext cx="41633064" cy="18158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lIns="360000" tIns="0" rIns="360000" bIns="0">
            <a:spAutoFit/>
          </a:bodyPr>
          <a:lstStyle>
            <a:defPPr>
              <a:defRPr kern="1200" smtId="4294967295"/>
            </a:defPPr>
            <a:lvl1pPr>
              <a:defRPr sz="9300">
                <a:solidFill>
                  <a:schemeClr val="tx1"/>
                </a:solidFill>
                <a:latin typeface="Tahoma" pitchFamily="34" charset="0"/>
              </a:defRPr>
            </a:lvl1pPr>
            <a:lvl2pPr marL="742950" indent="-285750">
              <a:defRPr sz="9300">
                <a:solidFill>
                  <a:schemeClr val="tx1"/>
                </a:solidFill>
                <a:latin typeface="Tahoma" pitchFamily="34" charset="0"/>
              </a:defRPr>
            </a:lvl2pPr>
            <a:lvl3pPr marL="1143000" indent="-228600">
              <a:defRPr sz="9300">
                <a:solidFill>
                  <a:schemeClr val="tx1"/>
                </a:solidFill>
                <a:latin typeface="Tahoma" pitchFamily="34" charset="0"/>
              </a:defRPr>
            </a:lvl3pPr>
            <a:lvl4pPr marL="1600200" indent="-228600">
              <a:defRPr sz="9300">
                <a:solidFill>
                  <a:schemeClr val="tx1"/>
                </a:solidFill>
                <a:latin typeface="Tahoma" pitchFamily="34" charset="0"/>
              </a:defRPr>
            </a:lvl4pPr>
            <a:lvl5pPr marL="2057400" indent="-228600">
              <a:defRPr sz="9300">
                <a:solidFill>
                  <a:schemeClr val="tx1"/>
                </a:solidFill>
                <a:latin typeface="Tahoma" pitchFamily="34" charset="0"/>
              </a:defRPr>
            </a:lvl5pPr>
            <a:lvl6pPr marL="2514600" indent="-228600" eaLnBrk="0" fontAlgn="base" hangingPunct="0">
              <a:spcBef>
                <a:spcPct val="0"/>
              </a:spcBef>
              <a:spcAft>
                <a:spcPct val="0"/>
              </a:spcAft>
              <a:defRPr sz="9300">
                <a:solidFill>
                  <a:schemeClr val="tx1"/>
                </a:solidFill>
                <a:latin typeface="Tahoma" pitchFamily="34" charset="0"/>
              </a:defRPr>
            </a:lvl6pPr>
            <a:lvl7pPr marL="2971800" indent="-228600" eaLnBrk="0" fontAlgn="base" hangingPunct="0">
              <a:spcBef>
                <a:spcPct val="0"/>
              </a:spcBef>
              <a:spcAft>
                <a:spcPct val="0"/>
              </a:spcAft>
              <a:defRPr sz="9300">
                <a:solidFill>
                  <a:schemeClr val="tx1"/>
                </a:solidFill>
                <a:latin typeface="Tahoma" pitchFamily="34" charset="0"/>
              </a:defRPr>
            </a:lvl7pPr>
            <a:lvl8pPr marL="3429000" indent="-228600" eaLnBrk="0" fontAlgn="base" hangingPunct="0">
              <a:spcBef>
                <a:spcPct val="0"/>
              </a:spcBef>
              <a:spcAft>
                <a:spcPct val="0"/>
              </a:spcAft>
              <a:defRPr sz="9300">
                <a:solidFill>
                  <a:schemeClr val="tx1"/>
                </a:solidFill>
                <a:latin typeface="Tahoma" pitchFamily="34" charset="0"/>
              </a:defRPr>
            </a:lvl8pPr>
            <a:lvl9pPr marL="3886200" indent="-228600" eaLnBrk="0" fontAlgn="base" hangingPunct="0">
              <a:spcBef>
                <a:spcPct val="0"/>
              </a:spcBef>
              <a:spcAft>
                <a:spcPct val="0"/>
              </a:spcAft>
              <a:defRPr sz="9300">
                <a:solidFill>
                  <a:schemeClr val="tx1"/>
                </a:solidFill>
                <a:latin typeface="Tahoma" pitchFamily="34" charset="0"/>
              </a:defRPr>
            </a:lvl9pPr>
          </a:lstStyle>
          <a:p>
            <a:pPr algn="ctr"/>
            <a:r>
              <a:rPr lang="en-GB" sz="6200" b="1" dirty="0">
                <a:solidFill>
                  <a:schemeClr val="accent2">
                    <a:lumMod val="40000"/>
                    <a:lumOff val="60000"/>
                  </a:schemeClr>
                </a:solidFill>
                <a:latin typeface="Arial"/>
              </a:rPr>
              <a:t>COSMO as a strategy for supporting young children with Autism Spectrum Disorder</a:t>
            </a:r>
          </a:p>
          <a:p>
            <a:pPr algn="ctr"/>
            <a:r>
              <a:rPr lang="en-GB" sz="5600" dirty="0">
                <a:solidFill>
                  <a:schemeClr val="accent2">
                    <a:lumMod val="40000"/>
                    <a:lumOff val="60000"/>
                  </a:schemeClr>
                </a:solidFill>
                <a:latin typeface="Arial"/>
              </a:rPr>
              <a:t>                                                                                                                                                                         </a:t>
            </a:r>
          </a:p>
        </p:txBody>
      </p:sp>
      <p:sp>
        <p:nvSpPr>
          <p:cNvPr id="1031" name="Rectangle 14"/>
          <p:cNvSpPr>
            <a:spLocks noChangeArrowheads="1"/>
          </p:cNvSpPr>
          <p:nvPr/>
        </p:nvSpPr>
        <p:spPr bwMode="auto">
          <a:xfrm>
            <a:off x="32807632" y="25498862"/>
            <a:ext cx="10320414" cy="6200337"/>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r>
              <a:rPr lang="en-GB" sz="3600" b="1" dirty="0">
                <a:solidFill>
                  <a:schemeClr val="accent2">
                    <a:lumMod val="50000"/>
                  </a:schemeClr>
                </a:solidFill>
                <a:latin typeface="Arial"/>
              </a:rPr>
              <a:t>Further Reading</a:t>
            </a:r>
          </a:p>
        </p:txBody>
      </p:sp>
      <p:sp>
        <p:nvSpPr>
          <p:cNvPr id="1032" name="Rectangle 15"/>
          <p:cNvSpPr>
            <a:spLocks noChangeArrowheads="1"/>
          </p:cNvSpPr>
          <p:nvPr/>
        </p:nvSpPr>
        <p:spPr bwMode="auto">
          <a:xfrm>
            <a:off x="32807632" y="18640863"/>
            <a:ext cx="10129564" cy="6505137"/>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pPr>
              <a:spcBef>
                <a:spcPct val="50000"/>
              </a:spcBef>
            </a:pPr>
            <a:r>
              <a:rPr lang="en-GB" sz="3600" b="1" dirty="0">
                <a:solidFill>
                  <a:schemeClr val="accent2">
                    <a:lumMod val="50000"/>
                  </a:schemeClr>
                </a:solidFill>
                <a:latin typeface="Arial"/>
              </a:rPr>
              <a:t>Conclusion</a:t>
            </a:r>
            <a:endParaRPr lang="en-US" sz="4000" b="1" dirty="0">
              <a:solidFill>
                <a:schemeClr val="accent2">
                  <a:lumMod val="50000"/>
                </a:schemeClr>
              </a:solidFill>
              <a:latin typeface="Arial"/>
            </a:endParaRPr>
          </a:p>
          <a:p>
            <a:endParaRPr lang="en-GB" dirty="0"/>
          </a:p>
          <a:p>
            <a:r>
              <a:rPr lang="en-GB" sz="2800" dirty="0"/>
              <a:t>To conclude, research suggests that children with autism have a natural affinity to technology due to its systematic structure and it can therefore be used as a tool for intervention strategies to support children in inclusive early years settings.  Research on the Cosmo technology-mediated music-making app indicated that it can be effective in improving engagement and social communication, although findings did show variability. Furthermore, there are no longitudinal studies showing the impact of technology on young children’s developing brain, in the long term, and research studies are also subject to many external factors that may play a greater role in the outcomes such as the relationship between the child and the adult.  </a:t>
            </a:r>
          </a:p>
          <a:p>
            <a:br>
              <a:rPr lang="en-GB" sz="2800" dirty="0"/>
            </a:br>
            <a:endParaRPr lang="en-GB" sz="2800" dirty="0"/>
          </a:p>
        </p:txBody>
      </p:sp>
      <p:sp>
        <p:nvSpPr>
          <p:cNvPr id="1033" name="Rectangle 16"/>
          <p:cNvSpPr>
            <a:spLocks noChangeArrowheads="1"/>
          </p:cNvSpPr>
          <p:nvPr/>
        </p:nvSpPr>
        <p:spPr bwMode="auto">
          <a:xfrm>
            <a:off x="32739286" y="3917174"/>
            <a:ext cx="10129564" cy="14370827"/>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r>
              <a:rPr lang="en-GB" sz="3600" b="1" dirty="0">
                <a:solidFill>
                  <a:schemeClr val="accent2">
                    <a:lumMod val="50000"/>
                  </a:schemeClr>
                </a:solidFill>
                <a:latin typeface="Arial"/>
              </a:rPr>
              <a:t>Discussion </a:t>
            </a:r>
          </a:p>
          <a:p>
            <a:endParaRPr lang="en-GB" sz="3600" b="1" dirty="0">
              <a:solidFill>
                <a:schemeClr val="accent2">
                  <a:lumMod val="50000"/>
                </a:schemeClr>
              </a:solidFill>
              <a:latin typeface="Arial"/>
            </a:endParaRPr>
          </a:p>
          <a:p>
            <a:r>
              <a:rPr lang="en-GB" sz="2800" dirty="0"/>
              <a:t>According to Frederickson  and Cline (2015) research studies always have limitations. One can ask the question whether the children were more engaged because of the music or the technology, or as </a:t>
            </a:r>
            <a:r>
              <a:rPr lang="en-GB" sz="2800" dirty="0" err="1"/>
              <a:t>Kossyvaki</a:t>
            </a:r>
            <a:r>
              <a:rPr lang="en-GB" sz="2800" dirty="0"/>
              <a:t> and Curran (2018) point out themselves, were the improvements  in children’s skills due to the development of  attachment between researcher and child, irrespective of music or technology?  The study is also based on a very small sample size with no control group.</a:t>
            </a:r>
          </a:p>
          <a:p>
            <a:br>
              <a:rPr lang="en-GB" sz="2800" dirty="0"/>
            </a:br>
            <a:r>
              <a:rPr lang="en-GB" sz="2800" dirty="0"/>
              <a:t>Five classroom staff were interviewed and reported that  the children became more engaged over time with familiarity with the activity and the researcher, and that for some this transferred into other contexts.  However, they noted some challenges such as it taking some time for the children to understand how the buttons and game worked and even then the buttons were being used as play objects for stacking rather than their intended purpose.  Also ‘computer glitches’ was raised as an issue causing some children to lose all interest, and one child to become so frustrated he started throwing the units around the room. </a:t>
            </a:r>
          </a:p>
          <a:p>
            <a:br>
              <a:rPr lang="en-GB" sz="2800" dirty="0"/>
            </a:br>
            <a:r>
              <a:rPr lang="en-GB" sz="2800" dirty="0"/>
              <a:t>King et al. (2017) state that researchers have indicated that technology based interventions in classroom settings require practitioners and parents to have a high level of technical support and training to be able to support learning with children with autism. </a:t>
            </a:r>
            <a:r>
              <a:rPr lang="en-GB" sz="2800" dirty="0">
                <a:solidFill>
                  <a:prstClr val="black"/>
                </a:solidFill>
                <a:latin typeface="Calibri" panose="020F0502020204030204" pitchFamily="34" charset="0"/>
                <a:cs typeface="Calibri" panose="020F0502020204030204" pitchFamily="34" charset="0"/>
              </a:rPr>
              <a:t>The Welsh Government Digital Competence Framework (2016) requires digital competency skills to be embedded as a cross-curricular activity and this may offer advantages for children with autism.</a:t>
            </a:r>
            <a:endParaRPr lang="en-US" sz="2800" dirty="0">
              <a:solidFill>
                <a:schemeClr val="accent2">
                  <a:lumMod val="50000"/>
                </a:schemeClr>
              </a:solidFill>
              <a:latin typeface="Calibri" panose="020F0502020204030204" pitchFamily="34" charset="0"/>
              <a:cs typeface="Calibri" panose="020F0502020204030204" pitchFamily="34" charset="0"/>
            </a:endParaRPr>
          </a:p>
        </p:txBody>
      </p:sp>
      <p:sp>
        <p:nvSpPr>
          <p:cNvPr id="1034" name="Text Box 17"/>
          <p:cNvSpPr txBox="1">
            <a:spLocks noChangeArrowheads="1"/>
          </p:cNvSpPr>
          <p:nvPr/>
        </p:nvSpPr>
        <p:spPr bwMode="auto">
          <a:xfrm>
            <a:off x="28956000" y="31927800"/>
            <a:ext cx="13912850" cy="57943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defPPr>
              <a:defRPr kern="1200" smtId="4294967295"/>
            </a:defPPr>
            <a:lvl1pPr>
              <a:defRPr sz="9300">
                <a:solidFill>
                  <a:schemeClr val="tx1"/>
                </a:solidFill>
                <a:latin typeface="Tahoma" pitchFamily="34" charset="0"/>
              </a:defRPr>
            </a:lvl1pPr>
            <a:lvl2pPr marL="742950" indent="-285750">
              <a:defRPr sz="9300">
                <a:solidFill>
                  <a:schemeClr val="tx1"/>
                </a:solidFill>
                <a:latin typeface="Tahoma" pitchFamily="34" charset="0"/>
              </a:defRPr>
            </a:lvl2pPr>
            <a:lvl3pPr marL="1143000" indent="-228600">
              <a:defRPr sz="9300">
                <a:solidFill>
                  <a:schemeClr val="tx1"/>
                </a:solidFill>
                <a:latin typeface="Tahoma" pitchFamily="34" charset="0"/>
              </a:defRPr>
            </a:lvl3pPr>
            <a:lvl4pPr marL="1600200" indent="-228600">
              <a:defRPr sz="9300">
                <a:solidFill>
                  <a:schemeClr val="tx1"/>
                </a:solidFill>
                <a:latin typeface="Tahoma" pitchFamily="34" charset="0"/>
              </a:defRPr>
            </a:lvl4pPr>
            <a:lvl5pPr marL="2057400" indent="-228600">
              <a:defRPr sz="9300">
                <a:solidFill>
                  <a:schemeClr val="tx1"/>
                </a:solidFill>
                <a:latin typeface="Tahoma" pitchFamily="34" charset="0"/>
              </a:defRPr>
            </a:lvl5pPr>
            <a:lvl6pPr marL="2514600" indent="-228600" eaLnBrk="0" fontAlgn="base" hangingPunct="0">
              <a:spcBef>
                <a:spcPct val="0"/>
              </a:spcBef>
              <a:spcAft>
                <a:spcPct val="0"/>
              </a:spcAft>
              <a:defRPr sz="9300">
                <a:solidFill>
                  <a:schemeClr val="tx1"/>
                </a:solidFill>
                <a:latin typeface="Tahoma" pitchFamily="34" charset="0"/>
              </a:defRPr>
            </a:lvl6pPr>
            <a:lvl7pPr marL="2971800" indent="-228600" eaLnBrk="0" fontAlgn="base" hangingPunct="0">
              <a:spcBef>
                <a:spcPct val="0"/>
              </a:spcBef>
              <a:spcAft>
                <a:spcPct val="0"/>
              </a:spcAft>
              <a:defRPr sz="9300">
                <a:solidFill>
                  <a:schemeClr val="tx1"/>
                </a:solidFill>
                <a:latin typeface="Tahoma" pitchFamily="34" charset="0"/>
              </a:defRPr>
            </a:lvl7pPr>
            <a:lvl8pPr marL="3429000" indent="-228600" eaLnBrk="0" fontAlgn="base" hangingPunct="0">
              <a:spcBef>
                <a:spcPct val="0"/>
              </a:spcBef>
              <a:spcAft>
                <a:spcPct val="0"/>
              </a:spcAft>
              <a:defRPr sz="9300">
                <a:solidFill>
                  <a:schemeClr val="tx1"/>
                </a:solidFill>
                <a:latin typeface="Tahoma" pitchFamily="34" charset="0"/>
              </a:defRPr>
            </a:lvl8pPr>
            <a:lvl9pPr marL="3886200" indent="-228600" eaLnBrk="0" fontAlgn="base" hangingPunct="0">
              <a:spcBef>
                <a:spcPct val="0"/>
              </a:spcBef>
              <a:spcAft>
                <a:spcPct val="0"/>
              </a:spcAft>
              <a:defRPr sz="9300">
                <a:solidFill>
                  <a:schemeClr val="tx1"/>
                </a:solidFill>
                <a:latin typeface="Tahoma" pitchFamily="34" charset="0"/>
              </a:defRPr>
            </a:lvl9pPr>
          </a:lstStyle>
          <a:p>
            <a:pPr algn="r">
              <a:spcBef>
                <a:spcPct val="50000"/>
              </a:spcBef>
            </a:pPr>
            <a:r>
              <a:rPr lang="en-US" sz="3600" b="1" dirty="0">
                <a:solidFill>
                  <a:schemeClr val="bg1"/>
                </a:solidFill>
                <a:latin typeface="Arial"/>
              </a:rPr>
              <a:t>Anna Latham  1201188 </a:t>
            </a:r>
            <a:r>
              <a:rPr lang="en-US" sz="3100" dirty="0">
                <a:latin typeface="Arial"/>
              </a:rPr>
              <a:t>.</a:t>
            </a:r>
          </a:p>
        </p:txBody>
      </p:sp>
      <p:sp>
        <p:nvSpPr>
          <p:cNvPr id="1035" name="Rectangle 19"/>
          <p:cNvSpPr>
            <a:spLocks noChangeArrowheads="1"/>
          </p:cNvSpPr>
          <p:nvPr/>
        </p:nvSpPr>
        <p:spPr bwMode="auto">
          <a:xfrm>
            <a:off x="11345802" y="3917175"/>
            <a:ext cx="10433127" cy="27808904"/>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r>
              <a:rPr lang="en-GB" sz="3600" b="1" dirty="0">
                <a:solidFill>
                  <a:schemeClr val="accent2">
                    <a:lumMod val="50000"/>
                  </a:schemeClr>
                </a:solidFill>
                <a:latin typeface="Arial"/>
              </a:rPr>
              <a:t>COSMO – research case study</a:t>
            </a:r>
          </a:p>
          <a:p>
            <a:endParaRPr lang="en-GB" sz="2400" dirty="0"/>
          </a:p>
          <a:p>
            <a:r>
              <a:rPr lang="en-GB" sz="2400" dirty="0"/>
              <a:t>A</a:t>
            </a:r>
            <a:r>
              <a:rPr lang="en-GB" sz="2800" dirty="0"/>
              <a:t>n independent research study was undertaken in collaboration with </a:t>
            </a:r>
            <a:r>
              <a:rPr lang="en-GB" sz="2800" dirty="0" err="1"/>
              <a:t>Kossyvaki</a:t>
            </a:r>
            <a:r>
              <a:rPr lang="en-GB" sz="2800" dirty="0"/>
              <a:t> and Curran (2018) researchers at the Autism Centre for Education and Research, University of Birmingham,  to measure the effectiveness of the Cosmo music-making app as an intervention strategy to improve engagement and social communication skills necessary for development and learning.</a:t>
            </a:r>
          </a:p>
          <a:p>
            <a:br>
              <a:rPr lang="en-GB" sz="2800" dirty="0"/>
            </a:br>
            <a:r>
              <a:rPr lang="en-GB" sz="2800" dirty="0" err="1"/>
              <a:t>Geretsegger</a:t>
            </a:r>
            <a:r>
              <a:rPr lang="en-GB" sz="2800" dirty="0"/>
              <a:t> et al. (2015) suggest that like technology, music is something children with autism often have an affinity for because it offers a structure and predictability that they prefer. </a:t>
            </a:r>
            <a:r>
              <a:rPr lang="en-GB" sz="2800" dirty="0" err="1"/>
              <a:t>Wimporary</a:t>
            </a:r>
            <a:r>
              <a:rPr lang="en-GB" sz="2800" dirty="0"/>
              <a:t> et al (2007) and Wan et al (2010) studies revealed that music facilitated joint attention and emotional </a:t>
            </a:r>
            <a:r>
              <a:rPr lang="en-GB" sz="2800" dirty="0" err="1"/>
              <a:t>attunement</a:t>
            </a:r>
            <a:r>
              <a:rPr lang="en-GB" sz="2800" dirty="0"/>
              <a:t>. However Simpson et al. (2013) found considerable variability in their studies with children with autism and music, in  their levels of engagement.</a:t>
            </a:r>
          </a:p>
          <a:p>
            <a:br>
              <a:rPr lang="en-GB" sz="2800" dirty="0"/>
            </a:br>
            <a:r>
              <a:rPr lang="en-GB" sz="2800" dirty="0"/>
              <a:t>The COSMO research was undertaken in the real life context of a school setting with 5 participants In Years 1 and  2, aged between 5-7 years old (four with extreme autism and one with moderate autism).</a:t>
            </a:r>
          </a:p>
          <a:p>
            <a:br>
              <a:rPr lang="en-GB" sz="2800" dirty="0"/>
            </a:br>
            <a:r>
              <a:rPr lang="en-GB" sz="2800" dirty="0"/>
              <a:t>The COSMO system is used very simply without any verbal instruction which according to </a:t>
            </a:r>
            <a:r>
              <a:rPr lang="en-GB" sz="2800" dirty="0" err="1"/>
              <a:t>Kossyvaki</a:t>
            </a:r>
            <a:r>
              <a:rPr lang="en-GB" sz="2800" dirty="0"/>
              <a:t> and Curran (2018) is an advantage for young children with autism.   Based on intensive interaction therapy methods (</a:t>
            </a:r>
            <a:r>
              <a:rPr lang="en-GB" sz="2800" dirty="0" err="1"/>
              <a:t>Nind</a:t>
            </a:r>
            <a:r>
              <a:rPr lang="en-GB" sz="2800" dirty="0"/>
              <a:t> and Hewitt, 2001) and responsive imitation training (Ingersoll, 2010) the researcher models the rules of the game for the child to imitate such as knowing when and how to press a switch to alter the volume of sound or build up layers of sound, depending on amount of pressure applied. The buttons are visible and accessible to the child and the non verbal interaction based more on </a:t>
            </a:r>
            <a:r>
              <a:rPr lang="en-GB" sz="2800" dirty="0" err="1"/>
              <a:t>attunement</a:t>
            </a:r>
            <a:r>
              <a:rPr lang="en-GB" sz="2800" dirty="0"/>
              <a:t> with the adult encourages joint-attention and turn-taking in a more appropriate way for a child with autism and aids development of a personal relationship with the child through the shared experience of music making.</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800" dirty="0"/>
          </a:p>
          <a:p>
            <a:endParaRPr lang="en-GB" sz="2800" dirty="0"/>
          </a:p>
          <a:p>
            <a:endParaRPr lang="en-GB" sz="2800" dirty="0"/>
          </a:p>
          <a:p>
            <a:endParaRPr lang="en-GB" sz="2400" dirty="0"/>
          </a:p>
          <a:p>
            <a:br>
              <a:rPr lang="en-GB" sz="3600" dirty="0"/>
            </a:br>
            <a:br>
              <a:rPr lang="en-GB" sz="3600" dirty="0"/>
            </a:br>
            <a:br>
              <a:rPr lang="en-GB" sz="3600" dirty="0"/>
            </a:br>
            <a:br>
              <a:rPr lang="en-GB" sz="3600" dirty="0"/>
            </a:br>
            <a:endParaRPr lang="en-AU" sz="3600" dirty="0">
              <a:solidFill>
                <a:schemeClr val="accent2">
                  <a:lumMod val="50000"/>
                </a:schemeClr>
              </a:solidFill>
              <a:latin typeface="Arial"/>
            </a:endParaRPr>
          </a:p>
        </p:txBody>
      </p:sp>
      <p:sp>
        <p:nvSpPr>
          <p:cNvPr id="1038" name="Text Box 22"/>
          <p:cNvSpPr txBox="1">
            <a:spLocks noChangeArrowheads="1"/>
          </p:cNvSpPr>
          <p:nvPr/>
        </p:nvSpPr>
        <p:spPr bwMode="auto">
          <a:xfrm>
            <a:off x="11811000" y="26885584"/>
            <a:ext cx="9575518" cy="461665"/>
          </a:xfrm>
          <a:prstGeom prst="rect">
            <a:avLst/>
          </a:prstGeom>
          <a:noFill/>
          <a:ln>
            <a:noFill/>
          </a:ln>
          <a:effectLst>
            <a:outerShdw dist="35921" dir="2700000" algn="ctr" rotWithShape="0">
              <a:srgbClr val="FFFFFF"/>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lIns="0" rIns="0">
            <a:spAutoFit/>
          </a:bodyPr>
          <a:lstStyle>
            <a:defPPr>
              <a:defRPr kern="1200" smtId="4294967295"/>
            </a:defPPr>
            <a:lvl1pPr>
              <a:defRPr sz="9300">
                <a:solidFill>
                  <a:schemeClr val="tx1"/>
                </a:solidFill>
                <a:latin typeface="Tahoma" pitchFamily="34" charset="0"/>
              </a:defRPr>
            </a:lvl1pPr>
            <a:lvl2pPr marL="742950" indent="-285750">
              <a:defRPr sz="9300">
                <a:solidFill>
                  <a:schemeClr val="tx1"/>
                </a:solidFill>
                <a:latin typeface="Tahoma" pitchFamily="34" charset="0"/>
              </a:defRPr>
            </a:lvl2pPr>
            <a:lvl3pPr marL="1143000" indent="-228600">
              <a:defRPr sz="9300">
                <a:solidFill>
                  <a:schemeClr val="tx1"/>
                </a:solidFill>
                <a:latin typeface="Tahoma" pitchFamily="34" charset="0"/>
              </a:defRPr>
            </a:lvl3pPr>
            <a:lvl4pPr marL="1600200" indent="-228600">
              <a:defRPr sz="9300">
                <a:solidFill>
                  <a:schemeClr val="tx1"/>
                </a:solidFill>
                <a:latin typeface="Tahoma" pitchFamily="34" charset="0"/>
              </a:defRPr>
            </a:lvl4pPr>
            <a:lvl5pPr marL="2057400" indent="-228600">
              <a:defRPr sz="9300">
                <a:solidFill>
                  <a:schemeClr val="tx1"/>
                </a:solidFill>
                <a:latin typeface="Tahoma" pitchFamily="34" charset="0"/>
              </a:defRPr>
            </a:lvl5pPr>
            <a:lvl6pPr marL="2514600" indent="-228600" eaLnBrk="0" fontAlgn="base" hangingPunct="0">
              <a:spcBef>
                <a:spcPct val="0"/>
              </a:spcBef>
              <a:spcAft>
                <a:spcPct val="0"/>
              </a:spcAft>
              <a:defRPr sz="9300">
                <a:solidFill>
                  <a:schemeClr val="tx1"/>
                </a:solidFill>
                <a:latin typeface="Tahoma" pitchFamily="34" charset="0"/>
              </a:defRPr>
            </a:lvl6pPr>
            <a:lvl7pPr marL="2971800" indent="-228600" eaLnBrk="0" fontAlgn="base" hangingPunct="0">
              <a:spcBef>
                <a:spcPct val="0"/>
              </a:spcBef>
              <a:spcAft>
                <a:spcPct val="0"/>
              </a:spcAft>
              <a:defRPr sz="9300">
                <a:solidFill>
                  <a:schemeClr val="tx1"/>
                </a:solidFill>
                <a:latin typeface="Tahoma" pitchFamily="34" charset="0"/>
              </a:defRPr>
            </a:lvl7pPr>
            <a:lvl8pPr marL="3429000" indent="-228600" eaLnBrk="0" fontAlgn="base" hangingPunct="0">
              <a:spcBef>
                <a:spcPct val="0"/>
              </a:spcBef>
              <a:spcAft>
                <a:spcPct val="0"/>
              </a:spcAft>
              <a:defRPr sz="9300">
                <a:solidFill>
                  <a:schemeClr val="tx1"/>
                </a:solidFill>
                <a:latin typeface="Tahoma" pitchFamily="34" charset="0"/>
              </a:defRPr>
            </a:lvl8pPr>
            <a:lvl9pPr marL="3886200" indent="-228600" eaLnBrk="0" fontAlgn="base" hangingPunct="0">
              <a:spcBef>
                <a:spcPct val="0"/>
              </a:spcBef>
              <a:spcAft>
                <a:spcPct val="0"/>
              </a:spcAft>
              <a:defRPr sz="9300">
                <a:solidFill>
                  <a:schemeClr val="tx1"/>
                </a:solidFill>
                <a:latin typeface="Tahoma" pitchFamily="34" charset="0"/>
              </a:defRPr>
            </a:lvl9pPr>
          </a:lstStyle>
          <a:p>
            <a:pPr>
              <a:spcBef>
                <a:spcPct val="50000"/>
              </a:spcBef>
            </a:pPr>
            <a:r>
              <a:rPr lang="en-AU" sz="2400" dirty="0">
                <a:latin typeface="+mn-lt"/>
              </a:rPr>
              <a:t>Children playing with Cosmo units                     </a:t>
            </a:r>
            <a:r>
              <a:rPr lang="en-AU" sz="2400" i="1" dirty="0">
                <a:solidFill>
                  <a:schemeClr val="accent2">
                    <a:lumMod val="50000"/>
                  </a:schemeClr>
                </a:solidFill>
                <a:latin typeface="Arial"/>
              </a:rPr>
              <a:t>		</a:t>
            </a:r>
            <a:r>
              <a:rPr lang="en-AU" sz="1800" dirty="0">
                <a:latin typeface="+mn-lt"/>
              </a:rPr>
              <a:t>(Source: </a:t>
            </a:r>
            <a:r>
              <a:rPr lang="en-AU" sz="1800" dirty="0" err="1">
                <a:latin typeface="+mn-lt"/>
              </a:rPr>
              <a:t>Filisia</a:t>
            </a:r>
            <a:r>
              <a:rPr lang="en-AU" sz="1800" dirty="0">
                <a:latin typeface="+mn-lt"/>
              </a:rPr>
              <a:t>, 2018)</a:t>
            </a:r>
          </a:p>
        </p:txBody>
      </p:sp>
      <p:sp>
        <p:nvSpPr>
          <p:cNvPr id="1039" name="Text Box 23"/>
          <p:cNvSpPr txBox="1">
            <a:spLocks noChangeArrowheads="1"/>
          </p:cNvSpPr>
          <p:nvPr/>
        </p:nvSpPr>
        <p:spPr bwMode="auto">
          <a:xfrm>
            <a:off x="16516681" y="31058771"/>
            <a:ext cx="4782417" cy="461665"/>
          </a:xfrm>
          <a:prstGeom prst="rect">
            <a:avLst/>
          </a:prstGeom>
          <a:noFill/>
          <a:ln>
            <a:noFill/>
          </a:ln>
          <a:effectLst>
            <a:outerShdw dist="35921" dir="2700000" algn="ctr" rotWithShape="0">
              <a:srgbClr val="FFFFFF"/>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lIns="0" rIns="0">
            <a:spAutoFit/>
          </a:bodyPr>
          <a:lstStyle>
            <a:defPPr>
              <a:defRPr kern="1200" smtId="4294967295"/>
            </a:defPPr>
            <a:lvl1pPr>
              <a:defRPr sz="9300">
                <a:solidFill>
                  <a:schemeClr val="tx1"/>
                </a:solidFill>
                <a:latin typeface="Tahoma" pitchFamily="34" charset="0"/>
              </a:defRPr>
            </a:lvl1pPr>
            <a:lvl2pPr marL="742950" indent="-285750">
              <a:defRPr sz="9300">
                <a:solidFill>
                  <a:schemeClr val="tx1"/>
                </a:solidFill>
                <a:latin typeface="Tahoma" pitchFamily="34" charset="0"/>
              </a:defRPr>
            </a:lvl2pPr>
            <a:lvl3pPr marL="1143000" indent="-228600">
              <a:defRPr sz="9300">
                <a:solidFill>
                  <a:schemeClr val="tx1"/>
                </a:solidFill>
                <a:latin typeface="Tahoma" pitchFamily="34" charset="0"/>
              </a:defRPr>
            </a:lvl3pPr>
            <a:lvl4pPr marL="1600200" indent="-228600">
              <a:defRPr sz="9300">
                <a:solidFill>
                  <a:schemeClr val="tx1"/>
                </a:solidFill>
                <a:latin typeface="Tahoma" pitchFamily="34" charset="0"/>
              </a:defRPr>
            </a:lvl4pPr>
            <a:lvl5pPr marL="2057400" indent="-228600">
              <a:defRPr sz="9300">
                <a:solidFill>
                  <a:schemeClr val="tx1"/>
                </a:solidFill>
                <a:latin typeface="Tahoma" pitchFamily="34" charset="0"/>
              </a:defRPr>
            </a:lvl5pPr>
            <a:lvl6pPr marL="2514600" indent="-228600" eaLnBrk="0" fontAlgn="base" hangingPunct="0">
              <a:spcBef>
                <a:spcPct val="0"/>
              </a:spcBef>
              <a:spcAft>
                <a:spcPct val="0"/>
              </a:spcAft>
              <a:defRPr sz="9300">
                <a:solidFill>
                  <a:schemeClr val="tx1"/>
                </a:solidFill>
                <a:latin typeface="Tahoma" pitchFamily="34" charset="0"/>
              </a:defRPr>
            </a:lvl6pPr>
            <a:lvl7pPr marL="2971800" indent="-228600" eaLnBrk="0" fontAlgn="base" hangingPunct="0">
              <a:spcBef>
                <a:spcPct val="0"/>
              </a:spcBef>
              <a:spcAft>
                <a:spcPct val="0"/>
              </a:spcAft>
              <a:defRPr sz="9300">
                <a:solidFill>
                  <a:schemeClr val="tx1"/>
                </a:solidFill>
                <a:latin typeface="Tahoma" pitchFamily="34" charset="0"/>
              </a:defRPr>
            </a:lvl7pPr>
            <a:lvl8pPr marL="3429000" indent="-228600" eaLnBrk="0" fontAlgn="base" hangingPunct="0">
              <a:spcBef>
                <a:spcPct val="0"/>
              </a:spcBef>
              <a:spcAft>
                <a:spcPct val="0"/>
              </a:spcAft>
              <a:defRPr sz="9300">
                <a:solidFill>
                  <a:schemeClr val="tx1"/>
                </a:solidFill>
                <a:latin typeface="Tahoma" pitchFamily="34" charset="0"/>
              </a:defRPr>
            </a:lvl8pPr>
            <a:lvl9pPr marL="3886200" indent="-228600" eaLnBrk="0" fontAlgn="base" hangingPunct="0">
              <a:spcBef>
                <a:spcPct val="0"/>
              </a:spcBef>
              <a:spcAft>
                <a:spcPct val="0"/>
              </a:spcAft>
              <a:defRPr sz="9300">
                <a:solidFill>
                  <a:schemeClr val="tx1"/>
                </a:solidFill>
                <a:latin typeface="Tahoma" pitchFamily="34" charset="0"/>
              </a:defRPr>
            </a:lvl9pPr>
          </a:lstStyle>
          <a:p>
            <a:pPr>
              <a:spcBef>
                <a:spcPct val="50000"/>
              </a:spcBef>
            </a:pPr>
            <a:r>
              <a:rPr lang="en-AU" sz="2400" i="1" dirty="0">
                <a:solidFill>
                  <a:schemeClr val="accent2">
                    <a:lumMod val="50000"/>
                  </a:schemeClr>
                </a:solidFill>
                <a:latin typeface="Arial"/>
              </a:rPr>
              <a:t>                             </a:t>
            </a:r>
            <a:r>
              <a:rPr lang="en-AU" sz="1800" dirty="0">
                <a:latin typeface="+mn-lt"/>
              </a:rPr>
              <a:t>(Source: </a:t>
            </a:r>
            <a:r>
              <a:rPr lang="en-AU" sz="1800" dirty="0" err="1">
                <a:latin typeface="+mn-lt"/>
              </a:rPr>
              <a:t>Filisia</a:t>
            </a:r>
            <a:r>
              <a:rPr lang="en-AU" sz="1800" dirty="0">
                <a:latin typeface="+mn-lt"/>
              </a:rPr>
              <a:t>, 2018)</a:t>
            </a:r>
          </a:p>
        </p:txBody>
      </p:sp>
      <p:sp>
        <p:nvSpPr>
          <p:cNvPr id="108573" name="Text Box 29"/>
          <p:cNvSpPr txBox="1">
            <a:spLocks noChangeArrowheads="1"/>
          </p:cNvSpPr>
          <p:nvPr/>
        </p:nvSpPr>
        <p:spPr bwMode="auto">
          <a:xfrm>
            <a:off x="32986662" y="8840788"/>
            <a:ext cx="9685337" cy="65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kern="1200" smtId="4294967295"/>
            </a:defPPr>
            <a:lvl1pPr defTabSz="4703763">
              <a:defRPr>
                <a:solidFill>
                  <a:schemeClr val="tx1"/>
                </a:solidFill>
                <a:latin typeface="Arial" pitchFamily="34" charset="0"/>
              </a:defRPr>
            </a:lvl1pPr>
            <a:lvl2pPr defTabSz="4703763">
              <a:defRPr>
                <a:solidFill>
                  <a:schemeClr val="tx1"/>
                </a:solidFill>
                <a:latin typeface="Arial" pitchFamily="34" charset="0"/>
              </a:defRPr>
            </a:lvl2pPr>
            <a:lvl3pPr defTabSz="4703763">
              <a:defRPr>
                <a:solidFill>
                  <a:schemeClr val="tx1"/>
                </a:solidFill>
                <a:latin typeface="Arial" pitchFamily="34" charset="0"/>
              </a:defRPr>
            </a:lvl3pPr>
            <a:lvl4pPr defTabSz="4703763">
              <a:defRPr>
                <a:solidFill>
                  <a:schemeClr val="tx1"/>
                </a:solidFill>
                <a:latin typeface="Arial" pitchFamily="34" charset="0"/>
              </a:defRPr>
            </a:lvl4pPr>
            <a:lvl5pPr defTabSz="4703763">
              <a:defRPr>
                <a:solidFill>
                  <a:schemeClr val="tx1"/>
                </a:solidFill>
                <a:latin typeface="Arial" pitchFamily="34" charset="0"/>
              </a:defRPr>
            </a:lvl5pPr>
            <a:lvl6pPr defTabSz="4703763" fontAlgn="base">
              <a:spcBef>
                <a:spcPct val="0"/>
              </a:spcBef>
              <a:spcAft>
                <a:spcPct val="0"/>
              </a:spcAft>
              <a:defRPr>
                <a:solidFill>
                  <a:schemeClr val="tx1"/>
                </a:solidFill>
                <a:latin typeface="Arial" pitchFamily="34" charset="0"/>
              </a:defRPr>
            </a:lvl6pPr>
            <a:lvl7pPr defTabSz="4703763" fontAlgn="base">
              <a:spcBef>
                <a:spcPct val="0"/>
              </a:spcBef>
              <a:spcAft>
                <a:spcPct val="0"/>
              </a:spcAft>
              <a:defRPr>
                <a:solidFill>
                  <a:schemeClr val="tx1"/>
                </a:solidFill>
                <a:latin typeface="Arial" pitchFamily="34" charset="0"/>
              </a:defRPr>
            </a:lvl7pPr>
            <a:lvl8pPr defTabSz="4703763" fontAlgn="base">
              <a:spcBef>
                <a:spcPct val="0"/>
              </a:spcBef>
              <a:spcAft>
                <a:spcPct val="0"/>
              </a:spcAft>
              <a:defRPr>
                <a:solidFill>
                  <a:schemeClr val="tx1"/>
                </a:solidFill>
                <a:latin typeface="Arial" pitchFamily="34" charset="0"/>
              </a:defRPr>
            </a:lvl8pPr>
            <a:lvl9pPr defTabSz="4703763" fontAlgn="base">
              <a:spcBef>
                <a:spcPct val="0"/>
              </a:spcBef>
              <a:spcAft>
                <a:spcPct val="0"/>
              </a:spcAft>
              <a:defRPr>
                <a:solidFill>
                  <a:schemeClr val="tx1"/>
                </a:solidFill>
                <a:latin typeface="Arial" pitchFamily="34" charset="0"/>
              </a:defRPr>
            </a:lvl9pPr>
          </a:lstStyle>
          <a:p>
            <a:pPr eaLnBrk="1" hangingPunct="1">
              <a:lnSpc>
                <a:spcPct val="110000"/>
              </a:lnSpc>
              <a:defRPr/>
            </a:pPr>
            <a:endParaRPr lang="en-US" sz="3600" dirty="0">
              <a:solidFill>
                <a:srgbClr val="003366"/>
              </a:solidFill>
            </a:endParaRPr>
          </a:p>
        </p:txBody>
      </p:sp>
      <p:sp>
        <p:nvSpPr>
          <p:cNvPr id="1042" name="Text Box 30"/>
          <p:cNvSpPr txBox="1">
            <a:spLocks noChangeArrowheads="1"/>
          </p:cNvSpPr>
          <p:nvPr/>
        </p:nvSpPr>
        <p:spPr bwMode="auto">
          <a:xfrm>
            <a:off x="11381831" y="31062931"/>
            <a:ext cx="4782417" cy="457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71450" tIns="85725" rIns="171450" bIns="85725"/>
          <a:lstStyle>
            <a:defPPr>
              <a:defRPr kern="1200" smtId="4294967295"/>
            </a:defPPr>
            <a:lvl1pPr defTabSz="4703763">
              <a:defRPr sz="9300">
                <a:solidFill>
                  <a:schemeClr val="tx1"/>
                </a:solidFill>
                <a:latin typeface="Tahoma" pitchFamily="34" charset="0"/>
              </a:defRPr>
            </a:lvl1pPr>
            <a:lvl2pPr marL="742950" indent="-285750" defTabSz="4703763">
              <a:defRPr sz="9300">
                <a:solidFill>
                  <a:schemeClr val="tx1"/>
                </a:solidFill>
                <a:latin typeface="Tahoma" pitchFamily="34" charset="0"/>
              </a:defRPr>
            </a:lvl2pPr>
            <a:lvl3pPr marL="1143000" indent="-228600" defTabSz="4703763">
              <a:defRPr sz="9300">
                <a:solidFill>
                  <a:schemeClr val="tx1"/>
                </a:solidFill>
                <a:latin typeface="Tahoma" pitchFamily="34" charset="0"/>
              </a:defRPr>
            </a:lvl3pPr>
            <a:lvl4pPr marL="1600200" indent="-228600" defTabSz="4703763">
              <a:defRPr sz="9300">
                <a:solidFill>
                  <a:schemeClr val="tx1"/>
                </a:solidFill>
                <a:latin typeface="Tahoma" pitchFamily="34" charset="0"/>
              </a:defRPr>
            </a:lvl4pPr>
            <a:lvl5pPr marL="2057400" indent="-228600" defTabSz="4703763">
              <a:defRPr sz="9300">
                <a:solidFill>
                  <a:schemeClr val="tx1"/>
                </a:solidFill>
                <a:latin typeface="Tahoma" pitchFamily="34" charset="0"/>
              </a:defRPr>
            </a:lvl5pPr>
            <a:lvl6pPr marL="2514600" indent="-228600" defTabSz="4703763" eaLnBrk="0" fontAlgn="base" hangingPunct="0">
              <a:spcBef>
                <a:spcPct val="0"/>
              </a:spcBef>
              <a:spcAft>
                <a:spcPct val="0"/>
              </a:spcAft>
              <a:defRPr sz="9300">
                <a:solidFill>
                  <a:schemeClr val="tx1"/>
                </a:solidFill>
                <a:latin typeface="Tahoma" pitchFamily="34" charset="0"/>
              </a:defRPr>
            </a:lvl6pPr>
            <a:lvl7pPr marL="2971800" indent="-228600" defTabSz="4703763" eaLnBrk="0" fontAlgn="base" hangingPunct="0">
              <a:spcBef>
                <a:spcPct val="0"/>
              </a:spcBef>
              <a:spcAft>
                <a:spcPct val="0"/>
              </a:spcAft>
              <a:defRPr sz="9300">
                <a:solidFill>
                  <a:schemeClr val="tx1"/>
                </a:solidFill>
                <a:latin typeface="Tahoma" pitchFamily="34" charset="0"/>
              </a:defRPr>
            </a:lvl7pPr>
            <a:lvl8pPr marL="3429000" indent="-228600" defTabSz="4703763" eaLnBrk="0" fontAlgn="base" hangingPunct="0">
              <a:spcBef>
                <a:spcPct val="0"/>
              </a:spcBef>
              <a:spcAft>
                <a:spcPct val="0"/>
              </a:spcAft>
              <a:defRPr sz="9300">
                <a:solidFill>
                  <a:schemeClr val="tx1"/>
                </a:solidFill>
                <a:latin typeface="Tahoma" pitchFamily="34" charset="0"/>
              </a:defRPr>
            </a:lvl8pPr>
            <a:lvl9pPr marL="3886200" indent="-228600" defTabSz="4703763" eaLnBrk="0" fontAlgn="base" hangingPunct="0">
              <a:spcBef>
                <a:spcPct val="0"/>
              </a:spcBef>
              <a:spcAft>
                <a:spcPct val="0"/>
              </a:spcAft>
              <a:defRPr sz="9300">
                <a:solidFill>
                  <a:schemeClr val="tx1"/>
                </a:solidFill>
                <a:latin typeface="Tahoma" pitchFamily="34" charset="0"/>
              </a:defRPr>
            </a:lvl9pPr>
          </a:lstStyle>
          <a:p>
            <a:pPr eaLnBrk="1" hangingPunct="1">
              <a:spcBef>
                <a:spcPct val="50000"/>
              </a:spcBef>
            </a:pPr>
            <a:r>
              <a:rPr lang="en-US" sz="2400" dirty="0">
                <a:solidFill>
                  <a:schemeClr val="accent2">
                    <a:lumMod val="50000"/>
                  </a:schemeClr>
                </a:solidFill>
                <a:latin typeface="Arial"/>
              </a:rPr>
              <a:t>                             </a:t>
            </a:r>
            <a:r>
              <a:rPr lang="en-US" sz="1800" dirty="0">
                <a:latin typeface="+mn-lt"/>
              </a:rPr>
              <a:t>(Source: </a:t>
            </a:r>
            <a:r>
              <a:rPr lang="en-US" sz="1800" dirty="0" err="1">
                <a:latin typeface="+mn-lt"/>
              </a:rPr>
              <a:t>Filisia</a:t>
            </a:r>
            <a:r>
              <a:rPr lang="en-US" sz="1800" dirty="0">
                <a:latin typeface="+mn-lt"/>
              </a:rPr>
              <a:t> 2018)</a:t>
            </a:r>
          </a:p>
        </p:txBody>
      </p:sp>
      <p:sp>
        <p:nvSpPr>
          <p:cNvPr id="1044" name="Text Box 386"/>
          <p:cNvSpPr txBox="1">
            <a:spLocks noChangeArrowheads="1"/>
          </p:cNvSpPr>
          <p:nvPr/>
        </p:nvSpPr>
        <p:spPr bwMode="auto">
          <a:xfrm>
            <a:off x="33053338" y="26462069"/>
            <a:ext cx="10253738" cy="5143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71450" tIns="85725" rIns="171450" bIns="85725">
            <a:spAutoFit/>
          </a:bodyPr>
          <a:lstStyle>
            <a:defPPr>
              <a:defRPr kern="1200" smtId="4294967295"/>
            </a:defPPr>
            <a:lvl1pPr marL="342900" indent="-342900" defTabSz="4703763">
              <a:defRPr sz="9300">
                <a:solidFill>
                  <a:schemeClr val="tx1"/>
                </a:solidFill>
                <a:latin typeface="Tahoma" pitchFamily="34" charset="0"/>
              </a:defRPr>
            </a:lvl1pPr>
            <a:lvl2pPr marL="742950" indent="-285750" defTabSz="4703763">
              <a:defRPr sz="9300">
                <a:solidFill>
                  <a:schemeClr val="tx1"/>
                </a:solidFill>
                <a:latin typeface="Tahoma" pitchFamily="34" charset="0"/>
              </a:defRPr>
            </a:lvl2pPr>
            <a:lvl3pPr marL="1143000" indent="-228600" defTabSz="4703763">
              <a:defRPr sz="9300">
                <a:solidFill>
                  <a:schemeClr val="tx1"/>
                </a:solidFill>
                <a:latin typeface="Tahoma" pitchFamily="34" charset="0"/>
              </a:defRPr>
            </a:lvl3pPr>
            <a:lvl4pPr marL="1600200" indent="-228600" defTabSz="4703763">
              <a:defRPr sz="9300">
                <a:solidFill>
                  <a:schemeClr val="tx1"/>
                </a:solidFill>
                <a:latin typeface="Tahoma" pitchFamily="34" charset="0"/>
              </a:defRPr>
            </a:lvl4pPr>
            <a:lvl5pPr marL="2057400" indent="-228600" defTabSz="4703763">
              <a:defRPr sz="9300">
                <a:solidFill>
                  <a:schemeClr val="tx1"/>
                </a:solidFill>
                <a:latin typeface="Tahoma" pitchFamily="34" charset="0"/>
              </a:defRPr>
            </a:lvl5pPr>
            <a:lvl6pPr marL="2514600" indent="-228600" defTabSz="4703763" eaLnBrk="0" fontAlgn="base" hangingPunct="0">
              <a:spcBef>
                <a:spcPct val="0"/>
              </a:spcBef>
              <a:spcAft>
                <a:spcPct val="0"/>
              </a:spcAft>
              <a:defRPr sz="9300">
                <a:solidFill>
                  <a:schemeClr val="tx1"/>
                </a:solidFill>
                <a:latin typeface="Tahoma" pitchFamily="34" charset="0"/>
              </a:defRPr>
            </a:lvl6pPr>
            <a:lvl7pPr marL="2971800" indent="-228600" defTabSz="4703763" eaLnBrk="0" fontAlgn="base" hangingPunct="0">
              <a:spcBef>
                <a:spcPct val="0"/>
              </a:spcBef>
              <a:spcAft>
                <a:spcPct val="0"/>
              </a:spcAft>
              <a:defRPr sz="9300">
                <a:solidFill>
                  <a:schemeClr val="tx1"/>
                </a:solidFill>
                <a:latin typeface="Tahoma" pitchFamily="34" charset="0"/>
              </a:defRPr>
            </a:lvl7pPr>
            <a:lvl8pPr marL="3429000" indent="-228600" defTabSz="4703763" eaLnBrk="0" fontAlgn="base" hangingPunct="0">
              <a:spcBef>
                <a:spcPct val="0"/>
              </a:spcBef>
              <a:spcAft>
                <a:spcPct val="0"/>
              </a:spcAft>
              <a:defRPr sz="9300">
                <a:solidFill>
                  <a:schemeClr val="tx1"/>
                </a:solidFill>
                <a:latin typeface="Tahoma" pitchFamily="34" charset="0"/>
              </a:defRPr>
            </a:lvl8pPr>
            <a:lvl9pPr marL="3886200" indent="-228600" defTabSz="4703763" eaLnBrk="0" fontAlgn="base" hangingPunct="0">
              <a:spcBef>
                <a:spcPct val="0"/>
              </a:spcBef>
              <a:spcAft>
                <a:spcPct val="0"/>
              </a:spcAft>
              <a:defRPr sz="9300">
                <a:solidFill>
                  <a:schemeClr val="tx1"/>
                </a:solidFill>
                <a:latin typeface="Tahoma" pitchFamily="34" charset="0"/>
              </a:defRPr>
            </a:lvl9pPr>
          </a:lstStyle>
          <a:p>
            <a:r>
              <a:rPr lang="en-GB" sz="1800" dirty="0"/>
              <a:t>     </a:t>
            </a:r>
            <a:r>
              <a:rPr lang="en-GB" sz="1900" dirty="0" err="1"/>
              <a:t>Filisia</a:t>
            </a:r>
            <a:r>
              <a:rPr lang="en-GB" sz="1900" dirty="0"/>
              <a:t> Interfaces (2017) ‘Introduction to Cosmo’ </a:t>
            </a:r>
            <a:r>
              <a:rPr lang="en-GB" sz="1900" u="sng" dirty="0">
                <a:hlinkClick r:id="rId4"/>
              </a:rPr>
              <a:t>https://vimeo.com/239425455</a:t>
            </a:r>
            <a:r>
              <a:rPr lang="en-GB" sz="1900" dirty="0"/>
              <a:t> [Accessed: 15 May 2018].</a:t>
            </a:r>
          </a:p>
          <a:p>
            <a:br>
              <a:rPr lang="en-GB" sz="1900" dirty="0"/>
            </a:br>
            <a:r>
              <a:rPr lang="en-GB" sz="1900" dirty="0" err="1"/>
              <a:t>Kossyvaki</a:t>
            </a:r>
            <a:r>
              <a:rPr lang="en-GB" sz="1900" dirty="0"/>
              <a:t>, L. and Curran, S. (2018) ‘The role of technology-mediated music-making in enhancing engagement and social communication in children with autism and intellectual disabilities’, </a:t>
            </a:r>
            <a:r>
              <a:rPr lang="en-GB" sz="1900" i="1" dirty="0"/>
              <a:t>Journal of Intellectual Disabilities, </a:t>
            </a:r>
            <a:r>
              <a:rPr lang="en-GB" sz="1900" dirty="0"/>
              <a:t>pp1-21.  [On-line]. Available at: </a:t>
            </a:r>
            <a:r>
              <a:rPr lang="en-GB" sz="1900" u="sng" dirty="0">
                <a:hlinkClick r:id="rId5"/>
              </a:rPr>
              <a:t>http://journals.sagepub.com/doi/pdf/10.1177/1744629518772648</a:t>
            </a:r>
            <a:r>
              <a:rPr lang="en-GB" sz="1900" b="1" u="sng" dirty="0"/>
              <a:t> </a:t>
            </a:r>
            <a:r>
              <a:rPr lang="en-GB" sz="1900" dirty="0"/>
              <a:t>[Accessed 18 May 2018].</a:t>
            </a:r>
          </a:p>
          <a:p>
            <a:endParaRPr lang="en-GB" sz="1900" dirty="0"/>
          </a:p>
          <a:p>
            <a:r>
              <a:rPr lang="en-GB" sz="1900" dirty="0"/>
              <a:t>     Papadakis, G. (2018) ‘</a:t>
            </a:r>
            <a:r>
              <a:rPr lang="en-GB" sz="1900" dirty="0" err="1"/>
              <a:t>Filisia</a:t>
            </a:r>
            <a:r>
              <a:rPr lang="en-GB" sz="1900" dirty="0"/>
              <a:t>: Making a Versatile and Evidence Based Tool for Special Education Needs (SEN)’, Welsh Autism Show. University of Aberystwyth, Wales (April 13).</a:t>
            </a:r>
          </a:p>
          <a:p>
            <a:endParaRPr lang="en-GB" sz="1900" dirty="0"/>
          </a:p>
          <a:p>
            <a:r>
              <a:rPr lang="en-GB" sz="1900" dirty="0"/>
              <a:t>     </a:t>
            </a:r>
            <a:r>
              <a:rPr lang="en-GB" sz="1900" dirty="0" err="1"/>
              <a:t>Zakari</a:t>
            </a:r>
            <a:r>
              <a:rPr lang="en-GB" sz="1900" dirty="0"/>
              <a:t> H.M., Ma M., Simmons D. (2014) ‘A Review of Serious Games for Children with Autism Spectrum Disorders (ASD)’ </a:t>
            </a:r>
            <a:r>
              <a:rPr lang="en-GB" sz="1900" i="1" dirty="0"/>
              <a:t>International conference on Serious Games Development and  Application. </a:t>
            </a:r>
            <a:r>
              <a:rPr lang="en-GB" sz="1900" dirty="0"/>
              <a:t>[On-line]. Available at: </a:t>
            </a:r>
            <a:r>
              <a:rPr lang="en-GB" sz="1900" u="sng" dirty="0">
                <a:hlinkClick r:id="rId6"/>
              </a:rPr>
              <a:t>https://link.springer.com/chapter/10.1007/978-3-319-11623-5_9</a:t>
            </a:r>
            <a:r>
              <a:rPr lang="en-GB" sz="1900" dirty="0"/>
              <a:t>  [Accessed 16 May 2018].</a:t>
            </a:r>
          </a:p>
        </p:txBody>
      </p:sp>
      <p:sp>
        <p:nvSpPr>
          <p:cNvPr id="1045" name="Text Box 387"/>
          <p:cNvSpPr txBox="1">
            <a:spLocks noChangeArrowheads="1"/>
          </p:cNvSpPr>
          <p:nvPr/>
        </p:nvSpPr>
        <p:spPr bwMode="auto">
          <a:xfrm>
            <a:off x="11571337" y="9610294"/>
            <a:ext cx="9678987" cy="6463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kern="1200" smtId="4294967295"/>
            </a:defPPr>
            <a:lvl1pPr defTabSz="4703763">
              <a:defRPr sz="9300">
                <a:solidFill>
                  <a:schemeClr val="tx1"/>
                </a:solidFill>
                <a:latin typeface="Tahoma" pitchFamily="34" charset="0"/>
              </a:defRPr>
            </a:lvl1pPr>
            <a:lvl2pPr marL="742950" indent="-285750" defTabSz="4703763">
              <a:defRPr sz="9300">
                <a:solidFill>
                  <a:schemeClr val="tx1"/>
                </a:solidFill>
                <a:latin typeface="Tahoma" pitchFamily="34" charset="0"/>
              </a:defRPr>
            </a:lvl2pPr>
            <a:lvl3pPr marL="1143000" indent="-228600" defTabSz="4703763">
              <a:defRPr sz="9300">
                <a:solidFill>
                  <a:schemeClr val="tx1"/>
                </a:solidFill>
                <a:latin typeface="Tahoma" pitchFamily="34" charset="0"/>
              </a:defRPr>
            </a:lvl3pPr>
            <a:lvl4pPr marL="1600200" indent="-228600" defTabSz="4703763">
              <a:defRPr sz="9300">
                <a:solidFill>
                  <a:schemeClr val="tx1"/>
                </a:solidFill>
                <a:latin typeface="Tahoma" pitchFamily="34" charset="0"/>
              </a:defRPr>
            </a:lvl4pPr>
            <a:lvl5pPr marL="2057400" indent="-228600" defTabSz="4703763">
              <a:defRPr sz="9300">
                <a:solidFill>
                  <a:schemeClr val="tx1"/>
                </a:solidFill>
                <a:latin typeface="Tahoma" pitchFamily="34" charset="0"/>
              </a:defRPr>
            </a:lvl5pPr>
            <a:lvl6pPr marL="2514600" indent="-228600" defTabSz="4703763" eaLnBrk="0" fontAlgn="base" hangingPunct="0">
              <a:spcBef>
                <a:spcPct val="0"/>
              </a:spcBef>
              <a:spcAft>
                <a:spcPct val="0"/>
              </a:spcAft>
              <a:defRPr sz="9300">
                <a:solidFill>
                  <a:schemeClr val="tx1"/>
                </a:solidFill>
                <a:latin typeface="Tahoma" pitchFamily="34" charset="0"/>
              </a:defRPr>
            </a:lvl6pPr>
            <a:lvl7pPr marL="2971800" indent="-228600" defTabSz="4703763" eaLnBrk="0" fontAlgn="base" hangingPunct="0">
              <a:spcBef>
                <a:spcPct val="0"/>
              </a:spcBef>
              <a:spcAft>
                <a:spcPct val="0"/>
              </a:spcAft>
              <a:defRPr sz="9300">
                <a:solidFill>
                  <a:schemeClr val="tx1"/>
                </a:solidFill>
                <a:latin typeface="Tahoma" pitchFamily="34" charset="0"/>
              </a:defRPr>
            </a:lvl7pPr>
            <a:lvl8pPr marL="3429000" indent="-228600" defTabSz="4703763" eaLnBrk="0" fontAlgn="base" hangingPunct="0">
              <a:spcBef>
                <a:spcPct val="0"/>
              </a:spcBef>
              <a:spcAft>
                <a:spcPct val="0"/>
              </a:spcAft>
              <a:defRPr sz="9300">
                <a:solidFill>
                  <a:schemeClr val="tx1"/>
                </a:solidFill>
                <a:latin typeface="Tahoma" pitchFamily="34" charset="0"/>
              </a:defRPr>
            </a:lvl8pPr>
            <a:lvl9pPr marL="3886200" indent="-228600" defTabSz="4703763" eaLnBrk="0" fontAlgn="base" hangingPunct="0">
              <a:spcBef>
                <a:spcPct val="0"/>
              </a:spcBef>
              <a:spcAft>
                <a:spcPct val="0"/>
              </a:spcAft>
              <a:defRPr sz="9300">
                <a:solidFill>
                  <a:schemeClr val="tx1"/>
                </a:solidFill>
                <a:latin typeface="Tahoma" pitchFamily="34" charset="0"/>
              </a:defRPr>
            </a:lvl9pPr>
          </a:lstStyle>
          <a:p>
            <a:endParaRPr lang="en-AU" sz="3600" dirty="0">
              <a:solidFill>
                <a:schemeClr val="accent2">
                  <a:lumMod val="50000"/>
                </a:schemeClr>
              </a:solidFill>
              <a:latin typeface="Arial"/>
            </a:endParaRPr>
          </a:p>
        </p:txBody>
      </p:sp>
      <p:pic>
        <p:nvPicPr>
          <p:cNvPr id="6" name="Picture 5" descr="A picture containing indoor, floor, table, person&#10;&#10;Description generated with very high confidence">
            <a:extLst>
              <a:ext uri="{FF2B5EF4-FFF2-40B4-BE49-F238E27FC236}">
                <a16:creationId xmlns:a16="http://schemas.microsoft.com/office/drawing/2014/main" id="{879E9115-F670-41FD-ADCD-0F69C92B6E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691745" y="20363416"/>
            <a:ext cx="9575518" cy="6372072"/>
          </a:xfrm>
          <a:prstGeom prst="rect">
            <a:avLst/>
          </a:prstGeom>
        </p:spPr>
      </p:pic>
      <p:pic>
        <p:nvPicPr>
          <p:cNvPr id="9" name="Picture 8" descr="A close up of a map&#10;&#10;Description generated with high confidence">
            <a:extLst>
              <a:ext uri="{FF2B5EF4-FFF2-40B4-BE49-F238E27FC236}">
                <a16:creationId xmlns:a16="http://schemas.microsoft.com/office/drawing/2014/main" id="{154F20D0-07AF-4E1B-B9ED-7CAE9548724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2372195" y="11884375"/>
            <a:ext cx="9606076" cy="6731018"/>
          </a:xfrm>
          <a:prstGeom prst="rect">
            <a:avLst/>
          </a:prstGeom>
        </p:spPr>
      </p:pic>
      <p:sp>
        <p:nvSpPr>
          <p:cNvPr id="10" name="TextBox 9">
            <a:extLst>
              <a:ext uri="{FF2B5EF4-FFF2-40B4-BE49-F238E27FC236}">
                <a16:creationId xmlns:a16="http://schemas.microsoft.com/office/drawing/2014/main" id="{B96FCD9F-8EE1-4752-A10F-87A175B12074}"/>
              </a:ext>
            </a:extLst>
          </p:cNvPr>
          <p:cNvSpPr txBox="1"/>
          <p:nvPr/>
        </p:nvSpPr>
        <p:spPr>
          <a:xfrm>
            <a:off x="22391654" y="18683907"/>
            <a:ext cx="9606076" cy="369332"/>
          </a:xfrm>
          <a:prstGeom prst="rect">
            <a:avLst/>
          </a:prstGeom>
          <a:noFill/>
        </p:spPr>
        <p:txBody>
          <a:bodyPr wrap="square" rtlCol="0">
            <a:spAutoFit/>
          </a:bodyPr>
          <a:lstStyle/>
          <a:p>
            <a:r>
              <a:rPr lang="en-GB" dirty="0"/>
              <a:t>						(Source: </a:t>
            </a:r>
            <a:r>
              <a:rPr lang="en-GB" dirty="0" err="1"/>
              <a:t>Kossyvaki</a:t>
            </a:r>
            <a:r>
              <a:rPr lang="en-GB" dirty="0"/>
              <a:t> and Curran, 2018)</a:t>
            </a:r>
          </a:p>
        </p:txBody>
      </p:sp>
      <p:sp>
        <p:nvSpPr>
          <p:cNvPr id="11" name="TextBox 10">
            <a:extLst>
              <a:ext uri="{FF2B5EF4-FFF2-40B4-BE49-F238E27FC236}">
                <a16:creationId xmlns:a16="http://schemas.microsoft.com/office/drawing/2014/main" id="{08C5F890-BFD1-499F-B879-78EDE27D79D6}"/>
              </a:ext>
            </a:extLst>
          </p:cNvPr>
          <p:cNvSpPr txBox="1"/>
          <p:nvPr/>
        </p:nvSpPr>
        <p:spPr>
          <a:xfrm>
            <a:off x="22352423" y="19121753"/>
            <a:ext cx="9606076" cy="400110"/>
          </a:xfrm>
          <a:prstGeom prst="rect">
            <a:avLst/>
          </a:prstGeom>
          <a:noFill/>
        </p:spPr>
        <p:txBody>
          <a:bodyPr wrap="square" rtlCol="0">
            <a:spAutoFit/>
          </a:bodyPr>
          <a:lstStyle/>
          <a:p>
            <a:r>
              <a:rPr lang="en-GB" sz="2000" dirty="0"/>
              <a:t>Figure 1. Percentage of engagement for all five children during the eight sessions. </a:t>
            </a:r>
          </a:p>
        </p:txBody>
      </p:sp>
      <p:pic>
        <p:nvPicPr>
          <p:cNvPr id="3" name="Picture 2" descr="A person in a blue shirt&#10;&#10;Description generated with high confidence">
            <a:extLst>
              <a:ext uri="{FF2B5EF4-FFF2-40B4-BE49-F238E27FC236}">
                <a16:creationId xmlns:a16="http://schemas.microsoft.com/office/drawing/2014/main" id="{2043159D-2012-428D-8A0E-E6032084723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597426" y="27428708"/>
            <a:ext cx="4840023" cy="3545804"/>
          </a:xfrm>
          <a:prstGeom prst="rect">
            <a:avLst/>
          </a:prstGeom>
        </p:spPr>
      </p:pic>
      <p:pic>
        <p:nvPicPr>
          <p:cNvPr id="12" name="Picture 11" descr="A group of people sitting at a table&#10;&#10;Description generated with very high confidence">
            <a:extLst>
              <a:ext uri="{FF2B5EF4-FFF2-40B4-BE49-F238E27FC236}">
                <a16:creationId xmlns:a16="http://schemas.microsoft.com/office/drawing/2014/main" id="{C534E583-2F3C-474D-91ED-4A95B88F2BD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6410830" y="27438072"/>
            <a:ext cx="4808921" cy="3606692"/>
          </a:xfrm>
          <a:prstGeom prst="rect">
            <a:avLst/>
          </a:prstGeom>
        </p:spPr>
      </p:pic>
      <p:sp>
        <p:nvSpPr>
          <p:cNvPr id="32" name="Rectangle 7">
            <a:extLst>
              <a:ext uri="{FF2B5EF4-FFF2-40B4-BE49-F238E27FC236}">
                <a16:creationId xmlns:a16="http://schemas.microsoft.com/office/drawing/2014/main" id="{1CF13D9F-6C4E-4965-B571-8F4411EFCDB3}"/>
              </a:ext>
            </a:extLst>
          </p:cNvPr>
          <p:cNvSpPr>
            <a:spLocks noChangeArrowheads="1"/>
          </p:cNvSpPr>
          <p:nvPr/>
        </p:nvSpPr>
        <p:spPr bwMode="auto">
          <a:xfrm>
            <a:off x="1038935" y="19910084"/>
            <a:ext cx="10003715" cy="11815995"/>
          </a:xfrm>
          <a:prstGeom prst="rect">
            <a:avLst/>
          </a:prstGeom>
          <a:solidFill>
            <a:schemeClr val="accent1">
              <a:lumMod val="20000"/>
              <a:lumOff val="80000"/>
            </a:schemeClr>
          </a:solidFill>
          <a:ln w="38100">
            <a:solidFill>
              <a:schemeClr val="tx1"/>
            </a:solidFill>
            <a:miter lim="800000"/>
          </a:ln>
          <a:effectLst>
            <a:outerShdw dist="197566" dir="2700000" algn="ctr" rotWithShape="0">
              <a:srgbClr val="14283C"/>
            </a:outerShdw>
          </a:effectLst>
        </p:spPr>
        <p:txBody>
          <a:bodyPr lIns="360000" tIns="360000" rIns="360000" bIns="360000"/>
          <a:lstStyle>
            <a:defPPr>
              <a:defRPr kern="1200" smtId="4294967295"/>
            </a:defPPr>
          </a:lstStyle>
          <a:p>
            <a:r>
              <a:rPr lang="en-GB" sz="3600" b="1" dirty="0">
                <a:solidFill>
                  <a:schemeClr val="accent2">
                    <a:lumMod val="50000"/>
                  </a:schemeClr>
                </a:solidFill>
                <a:latin typeface="Arial"/>
              </a:rPr>
              <a:t>Technology as an intervention strategy for children with autism</a:t>
            </a:r>
          </a:p>
          <a:p>
            <a:endParaRPr lang="en-GB" sz="2800" dirty="0"/>
          </a:p>
          <a:p>
            <a:r>
              <a:rPr lang="en-GB" sz="2800" dirty="0" err="1"/>
              <a:t>Boucenna</a:t>
            </a:r>
            <a:r>
              <a:rPr lang="en-GB" sz="2800" dirty="0"/>
              <a:t> et al. (2014) cites </a:t>
            </a:r>
            <a:r>
              <a:rPr lang="en-GB" sz="2800" dirty="0" err="1"/>
              <a:t>Konstantinindis</a:t>
            </a:r>
            <a:r>
              <a:rPr lang="en-GB" sz="2800" dirty="0"/>
              <a:t> et al. (2009) study suggesting that children with autism preferred interacting with computers than playing with other toys, and Allen et al. (2014) claims that apps can be adapted to support learning through scaffolding, linking to Vygotsky’s theory, in a way that has advantages over child-adult instructor interactions because programs can have multimodal prompts and supports to extend learners current level appropriately.  Also, technology can provide a smooth transition from school to home to promote continuous and greater learning.  </a:t>
            </a:r>
            <a:r>
              <a:rPr lang="en-GB" sz="2800" dirty="0" err="1"/>
              <a:t>Mcintyre</a:t>
            </a:r>
            <a:r>
              <a:rPr lang="en-GB" sz="2800" dirty="0"/>
              <a:t> (2010) states that it is a socially approved strategy, a child with autism using technology is considered ‘cool’ and therefore more likely to feel included which build s self esteem </a:t>
            </a:r>
          </a:p>
          <a:p>
            <a:br>
              <a:rPr lang="en-GB" sz="2800" dirty="0"/>
            </a:br>
            <a:r>
              <a:rPr lang="en-GB" sz="2800" dirty="0"/>
              <a:t>However, according to </a:t>
            </a:r>
            <a:r>
              <a:rPr lang="en-GB" sz="2800" dirty="0" err="1"/>
              <a:t>Sharkins</a:t>
            </a:r>
            <a:r>
              <a:rPr lang="en-GB" sz="2800" dirty="0"/>
              <a:t> et al. (2015) and Wang et al. (2010) there is debate as to the impact of technology on young children and as yet there are no longitudinal studies showing long-term outcomes . </a:t>
            </a:r>
            <a:r>
              <a:rPr lang="en-GB" sz="2800" dirty="0" err="1"/>
              <a:t>Kullack</a:t>
            </a:r>
            <a:r>
              <a:rPr lang="en-GB" sz="2800" dirty="0"/>
              <a:t>- </a:t>
            </a:r>
            <a:r>
              <a:rPr lang="en-GB" sz="2800" dirty="0" err="1"/>
              <a:t>Ublick</a:t>
            </a:r>
            <a:r>
              <a:rPr lang="en-GB" sz="2800" dirty="0"/>
              <a:t> et al. (2015) and Palmer (2015) are among those who believe that children should have no exposure to technology at all in the early years because it represents an artificial, abstract, virtual world at an age when children need to make connections through first hand experiences of real life.</a:t>
            </a:r>
          </a:p>
          <a:p>
            <a:br>
              <a:rPr lang="en-GB" sz="4800" dirty="0"/>
            </a:br>
            <a:br>
              <a:rPr lang="en-GB" sz="4800" dirty="0"/>
            </a:br>
            <a:br>
              <a:rPr lang="en-GB" sz="4800" dirty="0"/>
            </a:br>
            <a:br>
              <a:rPr lang="en-GB" sz="4800" dirty="0"/>
            </a:br>
            <a:endParaRPr lang="en-AU" sz="3600" dirty="0">
              <a:solidFill>
                <a:schemeClr val="accent2">
                  <a:lumMod val="50000"/>
                </a:schemeClr>
              </a:solidFill>
              <a:latin typeface="Arial"/>
            </a:endParaRPr>
          </a:p>
        </p:txBody>
      </p:sp>
    </p:spTree>
  </p:cSld>
  <p:clrMapOvr>
    <a:masterClrMapping/>
  </p:clrMapOvr>
  <p:transition spd="med">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D4F9847-06CE-4B55-83C1-9AD75D92C4CF}"/>
              </a:ext>
            </a:extLst>
          </p:cNvPr>
          <p:cNvSpPr>
            <a:spLocks noGrp="1"/>
          </p:cNvSpPr>
          <p:nvPr>
            <p:ph type="subTitle" idx="1"/>
          </p:nvPr>
        </p:nvSpPr>
        <p:spPr>
          <a:xfrm>
            <a:off x="1219200" y="0"/>
            <a:ext cx="41681400" cy="32918400"/>
          </a:xfrm>
        </p:spPr>
        <p:txBody>
          <a:bodyPr>
            <a:normAutofit/>
          </a:bodyPr>
          <a:lstStyle/>
          <a:p>
            <a:pPr algn="l">
              <a:lnSpc>
                <a:spcPct val="100000"/>
              </a:lnSpc>
            </a:pPr>
            <a:r>
              <a:rPr lang="en-GB" sz="4800" b="1" dirty="0">
                <a:latin typeface="Arial" panose="020B0604020202020204" pitchFamily="34" charset="0"/>
                <a:cs typeface="Arial" panose="020B0604020202020204" pitchFamily="34" charset="0"/>
              </a:rPr>
              <a:t>REFERENCES</a:t>
            </a:r>
          </a:p>
          <a:p>
            <a:pPr algn="l">
              <a:lnSpc>
                <a:spcPct val="100000"/>
              </a:lnSpc>
            </a:pPr>
            <a:r>
              <a:rPr lang="en-GB" sz="4800" dirty="0">
                <a:latin typeface="Arial" panose="020B0604020202020204" pitchFamily="34" charset="0"/>
                <a:cs typeface="Arial" panose="020B0604020202020204" pitchFamily="34" charset="0"/>
              </a:rPr>
              <a:t>Allen, M.L., Hartley, C. and Cain, K. (2016) ‘iPads and the Use of “Apps” by Children with Autism Spectrum Disorder: Do They Promote Learning?’ </a:t>
            </a:r>
            <a:r>
              <a:rPr lang="en-GB" sz="4800" u="sng" dirty="0">
                <a:latin typeface="Arial" panose="020B0604020202020204" pitchFamily="34" charset="0"/>
                <a:cs typeface="Arial" panose="020B0604020202020204" pitchFamily="34" charset="0"/>
                <a:hlinkClick r:id="rId2"/>
              </a:rPr>
              <a:t>https://www.ncbi.nlm.nih.gov/pmc/articles/PMC5004059/</a:t>
            </a:r>
            <a:r>
              <a:rPr lang="en-GB" sz="4800" dirty="0">
                <a:latin typeface="Arial" panose="020B0604020202020204" pitchFamily="34" charset="0"/>
                <a:cs typeface="Arial" panose="020B0604020202020204" pitchFamily="34" charset="0"/>
              </a:rPr>
              <a:t> [Accessed 19 18 May 2018].</a:t>
            </a:r>
            <a:endParaRPr lang="en-GB" sz="4800" b="1" dirty="0">
              <a:latin typeface="Arial" panose="020B0604020202020204" pitchFamily="34" charset="0"/>
              <a:cs typeface="Arial" panose="020B0604020202020204" pitchFamily="34" charset="0"/>
            </a:endParaRPr>
          </a:p>
          <a:p>
            <a:pPr algn="l">
              <a:lnSpc>
                <a:spcPct val="100000"/>
              </a:lnSpc>
            </a:pPr>
            <a:r>
              <a:rPr lang="en-GB" sz="4800" dirty="0">
                <a:latin typeface="Arial" panose="020B0604020202020204" pitchFamily="34" charset="0"/>
                <a:cs typeface="Arial" panose="020B0604020202020204" pitchFamily="34" charset="0"/>
              </a:rPr>
              <a:t>Baron-Cohen, S. (2013) ‘'Decoding Autism', 2013, </a:t>
            </a:r>
            <a:r>
              <a:rPr lang="en-GB" sz="4800" i="1" dirty="0">
                <a:latin typeface="Arial" panose="020B0604020202020204" pitchFamily="34" charset="0"/>
                <a:cs typeface="Arial" panose="020B0604020202020204" pitchFamily="34" charset="0"/>
              </a:rPr>
              <a:t>Wilson Quarterly</a:t>
            </a:r>
            <a:r>
              <a:rPr lang="en-GB" sz="4800" dirty="0">
                <a:latin typeface="Arial" panose="020B0604020202020204" pitchFamily="34" charset="0"/>
                <a:cs typeface="Arial" panose="020B0604020202020204" pitchFamily="34" charset="0"/>
              </a:rPr>
              <a:t>, 37, 1, pp. 114-115. [On-line]. Available at: </a:t>
            </a:r>
            <a:r>
              <a:rPr lang="en-GB" sz="4800" u="sng" dirty="0">
                <a:latin typeface="Arial" panose="020B0604020202020204" pitchFamily="34" charset="0"/>
                <a:cs typeface="Arial" panose="020B0604020202020204" pitchFamily="34" charset="0"/>
                <a:hlinkClick r:id="rId3"/>
              </a:rPr>
              <a:t>http://archive.wilsonquarterly.com/in-essence/decoding-autism</a:t>
            </a:r>
            <a:r>
              <a:rPr lang="en-GB" sz="4800" dirty="0">
                <a:latin typeface="Arial" panose="020B0604020202020204" pitchFamily="34" charset="0"/>
                <a:cs typeface="Arial" panose="020B0604020202020204" pitchFamily="34" charset="0"/>
              </a:rPr>
              <a:t> [Accessed 15 May 2018].</a:t>
            </a:r>
          </a:p>
          <a:p>
            <a:pPr algn="l">
              <a:lnSpc>
                <a:spcPct val="10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Boucenna</a:t>
            </a:r>
            <a:r>
              <a:rPr lang="en-GB" sz="4800" dirty="0">
                <a:latin typeface="Arial" panose="020B0604020202020204" pitchFamily="34" charset="0"/>
                <a:cs typeface="Arial" panose="020B0604020202020204" pitchFamily="34" charset="0"/>
              </a:rPr>
              <a:t>, S., </a:t>
            </a:r>
            <a:r>
              <a:rPr lang="en-GB" sz="4800" dirty="0" err="1">
                <a:latin typeface="Arial" panose="020B0604020202020204" pitchFamily="34" charset="0"/>
                <a:cs typeface="Arial" panose="020B0604020202020204" pitchFamily="34" charset="0"/>
              </a:rPr>
              <a:t>Narzisi</a:t>
            </a:r>
            <a:r>
              <a:rPr lang="en-GB" sz="4800" dirty="0">
                <a:latin typeface="Arial" panose="020B0604020202020204" pitchFamily="34" charset="0"/>
                <a:cs typeface="Arial" panose="020B0604020202020204" pitchFamily="34" charset="0"/>
              </a:rPr>
              <a:t>, A., </a:t>
            </a:r>
            <a:r>
              <a:rPr lang="en-GB" sz="4800" dirty="0" err="1">
                <a:latin typeface="Arial" panose="020B0604020202020204" pitchFamily="34" charset="0"/>
                <a:cs typeface="Arial" panose="020B0604020202020204" pitchFamily="34" charset="0"/>
              </a:rPr>
              <a:t>Tilmont</a:t>
            </a:r>
            <a:r>
              <a:rPr lang="en-GB" sz="4800" dirty="0">
                <a:latin typeface="Arial" panose="020B0604020202020204" pitchFamily="34" charset="0"/>
                <a:cs typeface="Arial" panose="020B0604020202020204" pitchFamily="34" charset="0"/>
              </a:rPr>
              <a:t>, E., </a:t>
            </a:r>
            <a:r>
              <a:rPr lang="en-GB" sz="4800" dirty="0" err="1">
                <a:latin typeface="Arial" panose="020B0604020202020204" pitchFamily="34" charset="0"/>
                <a:cs typeface="Arial" panose="020B0604020202020204" pitchFamily="34" charset="0"/>
              </a:rPr>
              <a:t>Muratori</a:t>
            </a:r>
            <a:r>
              <a:rPr lang="en-GB" sz="4800" dirty="0">
                <a:latin typeface="Arial" panose="020B0604020202020204" pitchFamily="34" charset="0"/>
                <a:cs typeface="Arial" panose="020B0604020202020204" pitchFamily="34" charset="0"/>
              </a:rPr>
              <a:t>, F., </a:t>
            </a:r>
            <a:r>
              <a:rPr lang="en-GB" sz="4800" dirty="0" err="1">
                <a:latin typeface="Arial" panose="020B0604020202020204" pitchFamily="34" charset="0"/>
                <a:cs typeface="Arial" panose="020B0604020202020204" pitchFamily="34" charset="0"/>
              </a:rPr>
              <a:t>Pioggia</a:t>
            </a:r>
            <a:r>
              <a:rPr lang="en-GB" sz="4800" dirty="0">
                <a:latin typeface="Arial" panose="020B0604020202020204" pitchFamily="34" charset="0"/>
                <a:cs typeface="Arial" panose="020B0604020202020204" pitchFamily="34" charset="0"/>
              </a:rPr>
              <a:t>, G., Cohen, D. and </a:t>
            </a:r>
            <a:r>
              <a:rPr lang="en-GB" sz="4800" dirty="0" err="1">
                <a:latin typeface="Arial" panose="020B0604020202020204" pitchFamily="34" charset="0"/>
                <a:cs typeface="Arial" panose="020B0604020202020204" pitchFamily="34" charset="0"/>
              </a:rPr>
              <a:t>Chetouani</a:t>
            </a:r>
            <a:r>
              <a:rPr lang="en-GB" sz="4800" dirty="0">
                <a:latin typeface="Arial" panose="020B0604020202020204" pitchFamily="34" charset="0"/>
                <a:cs typeface="Arial" panose="020B0604020202020204" pitchFamily="34" charset="0"/>
              </a:rPr>
              <a:t>, M. (2014) Interactive Technologies for Autistic Children: A Review </a:t>
            </a:r>
            <a:r>
              <a:rPr lang="en-GB" sz="4800" i="1" dirty="0">
                <a:latin typeface="Arial" panose="020B0604020202020204" pitchFamily="34" charset="0"/>
                <a:cs typeface="Arial" panose="020B0604020202020204" pitchFamily="34" charset="0"/>
              </a:rPr>
              <a:t>Cognitive Computation</a:t>
            </a:r>
            <a:r>
              <a:rPr lang="en-GB" sz="4800" dirty="0">
                <a:latin typeface="Arial" panose="020B0604020202020204" pitchFamily="34" charset="0"/>
                <a:cs typeface="Arial" panose="020B0604020202020204" pitchFamily="34" charset="0"/>
              </a:rPr>
              <a:t>, 6, 4, pp. 722–740. [On-line]. Available at : </a:t>
            </a:r>
            <a:r>
              <a:rPr lang="en-GB" sz="4800" u="sng" dirty="0">
                <a:latin typeface="Arial" panose="020B0604020202020204" pitchFamily="34" charset="0"/>
                <a:cs typeface="Arial" panose="020B0604020202020204" pitchFamily="34" charset="0"/>
                <a:hlinkClick r:id="rId4"/>
              </a:rPr>
              <a:t>https://link.springer.com/article/10.1007/s12559-014-9276-x</a:t>
            </a:r>
            <a:r>
              <a:rPr lang="en-GB" sz="4800" dirty="0">
                <a:latin typeface="Arial" panose="020B0604020202020204" pitchFamily="34" charset="0"/>
                <a:cs typeface="Arial" panose="020B0604020202020204" pitchFamily="34" charset="0"/>
              </a:rPr>
              <a:t> [Accessed 18 May 2018].</a:t>
            </a:r>
          </a:p>
          <a:p>
            <a:pPr algn="l">
              <a:lnSpc>
                <a:spcPct val="100000"/>
              </a:lnSpc>
            </a:pPr>
            <a:r>
              <a:rPr lang="en-GB" sz="4800" dirty="0">
                <a:latin typeface="Arial" panose="020B0604020202020204" pitchFamily="34" charset="0"/>
                <a:cs typeface="Arial" panose="020B0604020202020204" pitchFamily="34" charset="0"/>
              </a:rPr>
              <a:t>Community Research and Development Information Service(CORDIS). (2017) ‘</a:t>
            </a:r>
            <a:r>
              <a:rPr lang="en-GB" sz="4800" dirty="0" err="1">
                <a:latin typeface="Arial" panose="020B0604020202020204" pitchFamily="34" charset="0"/>
                <a:cs typeface="Arial" panose="020B0604020202020204" pitchFamily="34" charset="0"/>
              </a:rPr>
              <a:t>Monoma</a:t>
            </a:r>
            <a:r>
              <a:rPr lang="en-GB" sz="4800" dirty="0">
                <a:latin typeface="Arial" panose="020B0604020202020204" pitchFamily="34" charset="0"/>
                <a:cs typeface="Arial" panose="020B0604020202020204" pitchFamily="34" charset="0"/>
              </a:rPr>
              <a:t> Report Summary’ </a:t>
            </a:r>
            <a:r>
              <a:rPr lang="en-GB" sz="4800" u="sng" dirty="0">
                <a:latin typeface="Arial" panose="020B0604020202020204" pitchFamily="34" charset="0"/>
                <a:cs typeface="Arial" panose="020B0604020202020204" pitchFamily="34" charset="0"/>
                <a:hlinkClick r:id="rId5"/>
              </a:rPr>
              <a:t>https://www.cordis.europa.eu/result/rcn/198210_en.html</a:t>
            </a:r>
            <a:r>
              <a:rPr lang="en-GB" sz="4800" dirty="0">
                <a:latin typeface="Arial" panose="020B0604020202020204" pitchFamily="34" charset="0"/>
                <a:cs typeface="Arial" panose="020B0604020202020204" pitchFamily="34" charset="0"/>
              </a:rPr>
              <a:t> [Accessed 15 May 2018].</a:t>
            </a:r>
          </a:p>
          <a:p>
            <a:pPr algn="l">
              <a:lnSpc>
                <a:spcPct val="10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Cowley</a:t>
            </a:r>
            <a:r>
              <a:rPr lang="en-GB" sz="4800" dirty="0">
                <a:latin typeface="Arial" panose="020B0604020202020204" pitchFamily="34" charset="0"/>
                <a:cs typeface="Arial" panose="020B0604020202020204" pitchFamily="34" charset="0"/>
              </a:rPr>
              <a:t>, G., Underwood, A., </a:t>
            </a:r>
            <a:r>
              <a:rPr lang="en-GB" sz="4800" dirty="0" err="1">
                <a:latin typeface="Arial" panose="020B0604020202020204" pitchFamily="34" charset="0"/>
                <a:cs typeface="Arial" panose="020B0604020202020204" pitchFamily="34" charset="0"/>
              </a:rPr>
              <a:t>Murr</a:t>
            </a:r>
            <a:r>
              <a:rPr lang="en-GB" sz="4800" dirty="0">
                <a:latin typeface="Arial" panose="020B0604020202020204" pitchFamily="34" charset="0"/>
                <a:cs typeface="Arial" panose="020B0604020202020204" pitchFamily="34" charset="0"/>
              </a:rPr>
              <a:t>, A., </a:t>
            </a:r>
            <a:r>
              <a:rPr lang="en-GB" sz="4800" dirty="0" err="1">
                <a:latin typeface="Arial" panose="020B0604020202020204" pitchFamily="34" charset="0"/>
                <a:cs typeface="Arial" panose="020B0604020202020204" pitchFamily="34" charset="0"/>
              </a:rPr>
              <a:t>Springen</a:t>
            </a:r>
            <a:r>
              <a:rPr lang="en-GB" sz="4800" dirty="0">
                <a:latin typeface="Arial" panose="020B0604020202020204" pitchFamily="34" charset="0"/>
                <a:cs typeface="Arial" panose="020B0604020202020204" pitchFamily="34" charset="0"/>
              </a:rPr>
              <a:t>, K. and </a:t>
            </a:r>
            <a:r>
              <a:rPr lang="en-GB" sz="4800" dirty="0" err="1">
                <a:latin typeface="Arial" panose="020B0604020202020204" pitchFamily="34" charset="0"/>
                <a:cs typeface="Arial" panose="020B0604020202020204" pitchFamily="34" charset="0"/>
              </a:rPr>
              <a:t>Sennott</a:t>
            </a:r>
            <a:r>
              <a:rPr lang="en-GB" sz="4800" dirty="0">
                <a:latin typeface="Arial" panose="020B0604020202020204" pitchFamily="34" charset="0"/>
                <a:cs typeface="Arial" panose="020B0604020202020204" pitchFamily="34" charset="0"/>
              </a:rPr>
              <a:t>, S. (2003) 'Girls, Boys and Autism’, </a:t>
            </a:r>
            <a:r>
              <a:rPr lang="en-GB" sz="4800" i="1" dirty="0">
                <a:latin typeface="Arial" panose="020B0604020202020204" pitchFamily="34" charset="0"/>
                <a:cs typeface="Arial" panose="020B0604020202020204" pitchFamily="34" charset="0"/>
              </a:rPr>
              <a:t>Newsweek</a:t>
            </a:r>
            <a:r>
              <a:rPr lang="en-GB" sz="4800" dirty="0">
                <a:latin typeface="Arial" panose="020B0604020202020204" pitchFamily="34" charset="0"/>
                <a:cs typeface="Arial" panose="020B0604020202020204" pitchFamily="34" charset="0"/>
              </a:rPr>
              <a:t>, 142, 10, pp. 42-50. </a:t>
            </a:r>
          </a:p>
          <a:p>
            <a:pPr algn="l">
              <a:lnSpc>
                <a:spcPct val="10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Drigas</a:t>
            </a:r>
            <a:r>
              <a:rPr lang="en-GB" sz="4800" dirty="0">
                <a:latin typeface="Arial" panose="020B0604020202020204" pitchFamily="34" charset="0"/>
                <a:cs typeface="Arial" panose="020B0604020202020204" pitchFamily="34" charset="0"/>
              </a:rPr>
              <a:t>, A.S. and </a:t>
            </a:r>
            <a:r>
              <a:rPr lang="en-GB" sz="4800" dirty="0" err="1">
                <a:latin typeface="Arial" panose="020B0604020202020204" pitchFamily="34" charset="0"/>
                <a:cs typeface="Arial" panose="020B0604020202020204" pitchFamily="34" charset="0"/>
              </a:rPr>
              <a:t>Papoutsi</a:t>
            </a:r>
            <a:r>
              <a:rPr lang="en-GB" sz="4800" dirty="0">
                <a:latin typeface="Arial" panose="020B0604020202020204" pitchFamily="34" charset="0"/>
                <a:cs typeface="Arial" panose="020B0604020202020204" pitchFamily="34" charset="0"/>
              </a:rPr>
              <a:t>, C. () ‘Empathy, Special Education and ICTs’ </a:t>
            </a:r>
            <a:r>
              <a:rPr lang="en-GB" sz="4800" u="sng" dirty="0">
                <a:latin typeface="Arial" panose="020B0604020202020204" pitchFamily="34" charset="0"/>
                <a:cs typeface="Arial" panose="020B0604020202020204" pitchFamily="34" charset="0"/>
                <a:hlinkClick r:id="rId6"/>
              </a:rPr>
              <a:t>http://journals.sfu.ca/onlinejour/index.php/i-jes/article/viewFile/5192/3719</a:t>
            </a:r>
            <a:r>
              <a:rPr lang="en-GB" sz="4800" dirty="0">
                <a:latin typeface="Arial" panose="020B0604020202020204" pitchFamily="34" charset="0"/>
                <a:cs typeface="Arial" panose="020B0604020202020204" pitchFamily="34" charset="0"/>
              </a:rPr>
              <a:t> [Accessed 24 May 2018].</a:t>
            </a:r>
          </a:p>
          <a:p>
            <a:pPr algn="l">
              <a:lnSpc>
                <a:spcPct val="10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Dunckley</a:t>
            </a:r>
            <a:r>
              <a:rPr lang="en-GB" sz="4800" dirty="0">
                <a:latin typeface="Arial" panose="020B0604020202020204" pitchFamily="34" charset="0"/>
                <a:cs typeface="Arial" panose="020B0604020202020204" pitchFamily="34" charset="0"/>
              </a:rPr>
              <a:t>, V.L. (2016) Autism and Screen Time: Special Brains, Special Risks - Children with autism are vulnerable to the negative effects of screen time. </a:t>
            </a:r>
            <a:r>
              <a:rPr lang="en-GB" sz="4800" u="sng" dirty="0">
                <a:latin typeface="Arial" panose="020B0604020202020204" pitchFamily="34" charset="0"/>
                <a:cs typeface="Arial" panose="020B0604020202020204" pitchFamily="34" charset="0"/>
                <a:hlinkClick r:id="rId7"/>
              </a:rPr>
              <a:t>https://www.psychologytoday.com/gb/blog/mental-wealth/201612/autism-and-screen-time-special-brains-special-risks</a:t>
            </a:r>
            <a:r>
              <a:rPr lang="en-GB" sz="4800" dirty="0">
                <a:latin typeface="Arial" panose="020B0604020202020204" pitchFamily="34" charset="0"/>
                <a:cs typeface="Arial" panose="020B0604020202020204" pitchFamily="34" charset="0"/>
              </a:rPr>
              <a:t> [Accessed 18 May 2018].</a:t>
            </a:r>
            <a:endParaRPr lang="en-GB" sz="4800" b="1" dirty="0">
              <a:latin typeface="Arial" panose="020B0604020202020204" pitchFamily="34" charset="0"/>
              <a:cs typeface="Arial" panose="020B0604020202020204" pitchFamily="34" charset="0"/>
            </a:endParaRPr>
          </a:p>
          <a:p>
            <a:pPr algn="l">
              <a:lnSpc>
                <a:spcPct val="10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Filisia</a:t>
            </a:r>
            <a:r>
              <a:rPr lang="en-GB" sz="4800" dirty="0">
                <a:latin typeface="Arial" panose="020B0604020202020204" pitchFamily="34" charset="0"/>
                <a:cs typeface="Arial" panose="020B0604020202020204" pitchFamily="34" charset="0"/>
              </a:rPr>
              <a:t> Interfaces (2017) ‘Introduction to Cosmo’ </a:t>
            </a:r>
            <a:r>
              <a:rPr lang="en-GB" sz="4800" u="sng" dirty="0">
                <a:latin typeface="Arial" panose="020B0604020202020204" pitchFamily="34" charset="0"/>
                <a:cs typeface="Arial" panose="020B0604020202020204" pitchFamily="34" charset="0"/>
                <a:hlinkClick r:id="rId8"/>
              </a:rPr>
              <a:t>https://vimeo.com/239425455</a:t>
            </a:r>
            <a:r>
              <a:rPr lang="en-GB" sz="4800" dirty="0">
                <a:latin typeface="Arial" panose="020B0604020202020204" pitchFamily="34" charset="0"/>
                <a:cs typeface="Arial" panose="020B0604020202020204" pitchFamily="34" charset="0"/>
              </a:rPr>
              <a:t> [Accessed: 15 May 2018].</a:t>
            </a:r>
            <a:br>
              <a:rPr lang="en-GB" sz="4800" dirty="0">
                <a:latin typeface="Arial" panose="020B0604020202020204" pitchFamily="34" charset="0"/>
                <a:cs typeface="Arial" panose="020B0604020202020204" pitchFamily="34" charset="0"/>
              </a:rPr>
            </a:b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Filisia</a:t>
            </a:r>
            <a:r>
              <a:rPr lang="en-GB" sz="4800" dirty="0">
                <a:latin typeface="Arial" panose="020B0604020202020204" pitchFamily="34" charset="0"/>
                <a:cs typeface="Arial" panose="020B0604020202020204" pitchFamily="34" charset="0"/>
              </a:rPr>
              <a:t> (2018) ‘</a:t>
            </a:r>
            <a:r>
              <a:rPr lang="en-GB" sz="4800" dirty="0" err="1">
                <a:latin typeface="Arial" panose="020B0604020202020204" pitchFamily="34" charset="0"/>
                <a:cs typeface="Arial" panose="020B0604020202020204" pitchFamily="34" charset="0"/>
              </a:rPr>
              <a:t>Filisia</a:t>
            </a:r>
            <a:r>
              <a:rPr lang="en-GB" sz="4800" dirty="0">
                <a:latin typeface="Arial" panose="020B0604020202020204" pitchFamily="34" charset="0"/>
                <a:cs typeface="Arial" panose="020B0604020202020204" pitchFamily="34" charset="0"/>
              </a:rPr>
              <a:t> Updated their cover photo’  Available from: </a:t>
            </a:r>
            <a:r>
              <a:rPr lang="en-GB" sz="4800" u="sng" dirty="0">
                <a:latin typeface="Arial" panose="020B0604020202020204" pitchFamily="34" charset="0"/>
                <a:cs typeface="Arial" panose="020B0604020202020204" pitchFamily="34" charset="0"/>
                <a:hlinkClick r:id="rId9"/>
              </a:rPr>
              <a:t>https://www.facebook.com/pg/filisia.interfaces/posts/</a:t>
            </a:r>
            <a:r>
              <a:rPr lang="en-GB" sz="4800" dirty="0">
                <a:latin typeface="Arial" panose="020B0604020202020204" pitchFamily="34" charset="0"/>
                <a:cs typeface="Arial" panose="020B0604020202020204" pitchFamily="34" charset="0"/>
              </a:rPr>
              <a:t> [Accessed: 21 May 2018].</a:t>
            </a:r>
          </a:p>
          <a:p>
            <a:pPr algn="l">
              <a:lnSpc>
                <a:spcPct val="10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Frederickson, N. and Cline, T. (2015)</a:t>
            </a:r>
            <a:r>
              <a:rPr lang="en-GB" sz="4800" i="1" dirty="0">
                <a:latin typeface="Arial" panose="020B0604020202020204" pitchFamily="34" charset="0"/>
                <a:cs typeface="Arial" panose="020B0604020202020204" pitchFamily="34" charset="0"/>
              </a:rPr>
              <a:t> Special Educational Needs, Inclusion and Diversity</a:t>
            </a:r>
            <a:r>
              <a:rPr lang="en-GB" sz="4800" dirty="0">
                <a:latin typeface="Arial" panose="020B0604020202020204" pitchFamily="34" charset="0"/>
                <a:cs typeface="Arial" panose="020B0604020202020204" pitchFamily="34" charset="0"/>
              </a:rPr>
              <a:t>. (3rd ed). Maidenhead: Open University.</a:t>
            </a:r>
            <a:br>
              <a:rPr lang="en-GB" sz="4800" dirty="0">
                <a:latin typeface="Arial" panose="020B0604020202020204" pitchFamily="34" charset="0"/>
                <a:cs typeface="Arial" panose="020B0604020202020204" pitchFamily="34" charset="0"/>
              </a:rPr>
            </a:b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Giannadou</a:t>
            </a:r>
            <a:r>
              <a:rPr lang="en-GB" sz="4800" dirty="0">
                <a:latin typeface="Arial" panose="020B0604020202020204" pitchFamily="34" charset="0"/>
                <a:cs typeface="Arial" panose="020B0604020202020204" pitchFamily="34" charset="0"/>
              </a:rPr>
              <a:t>, K. (2017) ‘Creative Play’,  </a:t>
            </a:r>
            <a:r>
              <a:rPr lang="en-GB" sz="4800" i="1" dirty="0">
                <a:latin typeface="Arial" panose="020B0604020202020204" pitchFamily="34" charset="0"/>
                <a:cs typeface="Arial" panose="020B0604020202020204" pitchFamily="34" charset="0"/>
              </a:rPr>
              <a:t>Optimus Education</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Special Children,</a:t>
            </a:r>
            <a:r>
              <a:rPr lang="en-GB" sz="4800" dirty="0">
                <a:latin typeface="Arial" panose="020B0604020202020204" pitchFamily="34" charset="0"/>
                <a:cs typeface="Arial" panose="020B0604020202020204" pitchFamily="34" charset="0"/>
              </a:rPr>
              <a:t> 235, pp. 48-49. [On-line]. Available at: </a:t>
            </a:r>
            <a:r>
              <a:rPr lang="en-GB" sz="4800" u="sng" dirty="0">
                <a:latin typeface="Arial" panose="020B0604020202020204" pitchFamily="34" charset="0"/>
                <a:cs typeface="Arial" panose="020B0604020202020204" pitchFamily="34" charset="0"/>
                <a:hlinkClick r:id="rId10"/>
              </a:rPr>
              <a:t>http://my.optimus-education.com/sites/optimus-education.com/files/download_files/sc_235_febmar_final.pdf </a:t>
            </a:r>
            <a:r>
              <a:rPr lang="en-GB" sz="4800" dirty="0">
                <a:latin typeface="Arial" panose="020B0604020202020204" pitchFamily="34" charset="0"/>
                <a:cs typeface="Arial" panose="020B0604020202020204" pitchFamily="34" charset="0"/>
              </a:rPr>
              <a:t> [Accessed 18 May 2018].</a:t>
            </a:r>
          </a:p>
          <a:p>
            <a:pPr algn="l">
              <a:lnSpc>
                <a:spcPct val="100000"/>
              </a:lnSpc>
            </a:pPr>
            <a:endParaRPr lang="en-GB" sz="4800" dirty="0">
              <a:latin typeface="Arial" panose="020B0604020202020204" pitchFamily="34" charset="0"/>
              <a:cs typeface="Arial" panose="020B0604020202020204" pitchFamily="34" charset="0"/>
            </a:endParaRPr>
          </a:p>
          <a:p>
            <a:pPr algn="l">
              <a:lnSpc>
                <a:spcPct val="100000"/>
              </a:lnSpc>
            </a:pPr>
            <a:r>
              <a:rPr lang="en-GB" sz="4800" dirty="0" err="1">
                <a:latin typeface="Arial" panose="020B0604020202020204" pitchFamily="34" charset="0"/>
                <a:cs typeface="Arial" panose="020B0604020202020204" pitchFamily="34" charset="0"/>
              </a:rPr>
              <a:t>Geretsegger</a:t>
            </a:r>
            <a:r>
              <a:rPr lang="en-GB" sz="4800" dirty="0">
                <a:latin typeface="Arial" panose="020B0604020202020204" pitchFamily="34" charset="0"/>
                <a:cs typeface="Arial" panose="020B0604020202020204" pitchFamily="34" charset="0"/>
              </a:rPr>
              <a:t>, M, </a:t>
            </a:r>
            <a:r>
              <a:rPr lang="en-GB" sz="4800" dirty="0" err="1">
                <a:latin typeface="Arial" panose="020B0604020202020204" pitchFamily="34" charset="0"/>
                <a:cs typeface="Arial" panose="020B0604020202020204" pitchFamily="34" charset="0"/>
              </a:rPr>
              <a:t>Holck</a:t>
            </a:r>
            <a:r>
              <a:rPr lang="en-GB" sz="4800" dirty="0">
                <a:latin typeface="Arial" panose="020B0604020202020204" pitchFamily="34" charset="0"/>
                <a:cs typeface="Arial" panose="020B0604020202020204" pitchFamily="34" charset="0"/>
              </a:rPr>
              <a:t>, U., </a:t>
            </a:r>
            <a:r>
              <a:rPr lang="en-GB" sz="4800" dirty="0" err="1">
                <a:latin typeface="Arial" panose="020B0604020202020204" pitchFamily="34" charset="0"/>
                <a:cs typeface="Arial" panose="020B0604020202020204" pitchFamily="34" charset="0"/>
              </a:rPr>
              <a:t>Carpente</a:t>
            </a:r>
            <a:r>
              <a:rPr lang="en-GB" sz="4800" dirty="0">
                <a:latin typeface="Arial" panose="020B0604020202020204" pitchFamily="34" charset="0"/>
                <a:cs typeface="Arial" panose="020B0604020202020204" pitchFamily="34" charset="0"/>
              </a:rPr>
              <a:t>, J., </a:t>
            </a:r>
            <a:r>
              <a:rPr lang="en-GB" sz="4800" dirty="0" err="1">
                <a:latin typeface="Arial" panose="020B0604020202020204" pitchFamily="34" charset="0"/>
                <a:cs typeface="Arial" panose="020B0604020202020204" pitchFamily="34" charset="0"/>
              </a:rPr>
              <a:t>Elefant</a:t>
            </a:r>
            <a:r>
              <a:rPr lang="en-GB" sz="4800" dirty="0">
                <a:latin typeface="Arial" panose="020B0604020202020204" pitchFamily="34" charset="0"/>
                <a:cs typeface="Arial" panose="020B0604020202020204" pitchFamily="34" charset="0"/>
              </a:rPr>
              <a:t>, C., Kim, J. and Gold, C. ( 2015) 'Common Characteristics of Improvisational Approaches in Music Therapy for Children with Autism Spectrum Disorder: Developing Treatment Guidelines', </a:t>
            </a:r>
            <a:r>
              <a:rPr lang="en-GB" sz="4800" i="1" dirty="0">
                <a:latin typeface="Arial" panose="020B0604020202020204" pitchFamily="34" charset="0"/>
                <a:cs typeface="Arial" panose="020B0604020202020204" pitchFamily="34" charset="0"/>
              </a:rPr>
              <a:t>Journal Of Music Therapy</a:t>
            </a:r>
            <a:r>
              <a:rPr lang="en-GB" sz="4800" dirty="0">
                <a:latin typeface="Arial" panose="020B0604020202020204" pitchFamily="34" charset="0"/>
                <a:cs typeface="Arial" panose="020B0604020202020204" pitchFamily="34" charset="0"/>
              </a:rPr>
              <a:t>, 52, 2, pp. 258-281. [On-line]. Available at: </a:t>
            </a:r>
          </a:p>
          <a:p>
            <a:pPr algn="l">
              <a:lnSpc>
                <a:spcPct val="100000"/>
              </a:lnSpc>
            </a:pPr>
            <a:r>
              <a:rPr lang="en-GB" sz="4800" u="sng" dirty="0">
                <a:latin typeface="Arial" panose="020B0604020202020204" pitchFamily="34" charset="0"/>
                <a:cs typeface="Arial" panose="020B0604020202020204" pitchFamily="34" charset="0"/>
                <a:hlinkClick r:id="rId11"/>
              </a:rPr>
              <a:t>https://web-b-ebscohost-com.ezproxy.uwtsd.ac.uk/ehost/pdfviewer/pdfviewer?vid=1&amp;sid=b0d5c811-bb6a-41b9-843c-315c4d210629%40sessionmgr102</a:t>
            </a:r>
            <a:r>
              <a:rPr lang="en-GB" sz="4800" dirty="0">
                <a:latin typeface="Arial" panose="020B0604020202020204" pitchFamily="34" charset="0"/>
                <a:cs typeface="Arial" panose="020B0604020202020204" pitchFamily="34" charset="0"/>
              </a:rPr>
              <a:t> [Accessed: 16 May 2018]</a:t>
            </a:r>
          </a:p>
        </p:txBody>
      </p:sp>
    </p:spTree>
    <p:extLst>
      <p:ext uri="{BB962C8B-B14F-4D97-AF65-F5344CB8AC3E}">
        <p14:creationId xmlns:p14="http://schemas.microsoft.com/office/powerpoint/2010/main" val="2748036948"/>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6DEA012-F0C0-41F9-86B0-46B30185B170}"/>
              </a:ext>
            </a:extLst>
          </p:cNvPr>
          <p:cNvSpPr>
            <a:spLocks noGrp="1"/>
          </p:cNvSpPr>
          <p:nvPr>
            <p:ph type="subTitle" idx="1"/>
          </p:nvPr>
        </p:nvSpPr>
        <p:spPr>
          <a:xfrm>
            <a:off x="1257300" y="1196009"/>
            <a:ext cx="41376600" cy="31699200"/>
          </a:xfrm>
        </p:spPr>
        <p:txBody>
          <a:bodyPr>
            <a:normAutofit fontScale="25000" lnSpcReduction="20000"/>
          </a:bodyPr>
          <a:lstStyle/>
          <a:p>
            <a:pPr algn="l">
              <a:lnSpc>
                <a:spcPct val="120000"/>
              </a:lnSpc>
            </a:pPr>
            <a:r>
              <a:rPr lang="en-GB" sz="19200" dirty="0">
                <a:latin typeface="Arial" panose="020B0604020202020204" pitchFamily="34" charset="0"/>
                <a:cs typeface="Arial" panose="020B0604020202020204" pitchFamily="34" charset="0"/>
              </a:rPr>
              <a:t>Ireland, D. (2017) ‘Research in autism-friendly technology needs to improve to make a real difference for people’ </a:t>
            </a:r>
            <a:r>
              <a:rPr lang="en-GB" sz="19200" u="sng" dirty="0">
                <a:latin typeface="Arial" panose="020B0604020202020204" pitchFamily="34" charset="0"/>
                <a:cs typeface="Arial" panose="020B0604020202020204" pitchFamily="34" charset="0"/>
                <a:hlinkClick r:id="rId2"/>
              </a:rPr>
              <a:t>https://theconversation.com/research-in-autism-friendly-technology-needs-to-improve-to-make-a-real-difference-for-people-71618</a:t>
            </a:r>
            <a:r>
              <a:rPr lang="en-GB" sz="19200" dirty="0">
                <a:latin typeface="Arial" panose="020B0604020202020204" pitchFamily="34" charset="0"/>
                <a:cs typeface="Arial" panose="020B0604020202020204" pitchFamily="34" charset="0"/>
              </a:rPr>
              <a:t> [Accessed 18 May 2018].</a:t>
            </a:r>
            <a:endParaRPr lang="en-GB" sz="19200" b="1" dirty="0">
              <a:latin typeface="Arial" panose="020B0604020202020204" pitchFamily="34" charset="0"/>
              <a:cs typeface="Arial" panose="020B0604020202020204" pitchFamily="34" charset="0"/>
            </a:endParaRPr>
          </a:p>
          <a:p>
            <a:pPr algn="l">
              <a:lnSpc>
                <a:spcPct val="120000"/>
              </a:lnSpc>
            </a:pPr>
            <a:br>
              <a:rPr lang="en-GB" sz="19200" dirty="0">
                <a:latin typeface="Arial" panose="020B0604020202020204" pitchFamily="34" charset="0"/>
                <a:cs typeface="Arial" panose="020B0604020202020204" pitchFamily="34" charset="0"/>
              </a:rPr>
            </a:br>
            <a:r>
              <a:rPr lang="en-GB" sz="19200" dirty="0" err="1">
                <a:latin typeface="Arial" panose="020B0604020202020204" pitchFamily="34" charset="0"/>
                <a:cs typeface="Arial" panose="020B0604020202020204" pitchFamily="34" charset="0"/>
              </a:rPr>
              <a:t>Janert</a:t>
            </a:r>
            <a:r>
              <a:rPr lang="en-GB" sz="19200" dirty="0">
                <a:latin typeface="Arial" panose="020B0604020202020204" pitchFamily="34" charset="0"/>
                <a:cs typeface="Arial" panose="020B0604020202020204" pitchFamily="34" charset="0"/>
              </a:rPr>
              <a:t>, S. ((2012) </a:t>
            </a:r>
            <a:r>
              <a:rPr lang="en-GB" sz="19200" i="1" dirty="0" err="1">
                <a:latin typeface="Arial" panose="020B0604020202020204" pitchFamily="34" charset="0"/>
                <a:cs typeface="Arial" panose="020B0604020202020204" pitchFamily="34" charset="0"/>
              </a:rPr>
              <a:t>Mindbuilders</a:t>
            </a:r>
            <a:r>
              <a:rPr lang="en-GB" sz="19200" i="1" dirty="0">
                <a:latin typeface="Arial" panose="020B0604020202020204" pitchFamily="34" charset="0"/>
                <a:cs typeface="Arial" panose="020B0604020202020204" pitchFamily="34" charset="0"/>
              </a:rPr>
              <a:t>’ Manual: Practical Ideas for healthy Development Play and Behaviour at Home</a:t>
            </a:r>
            <a:r>
              <a:rPr lang="en-GB" sz="19200" dirty="0">
                <a:latin typeface="Arial" panose="020B0604020202020204" pitchFamily="34" charset="0"/>
                <a:cs typeface="Arial" panose="020B0604020202020204" pitchFamily="34" charset="0"/>
              </a:rPr>
              <a:t>.  London: </a:t>
            </a:r>
            <a:r>
              <a:rPr lang="en-GB" sz="19200" dirty="0" err="1">
                <a:latin typeface="Arial" panose="020B0604020202020204" pitchFamily="34" charset="0"/>
                <a:cs typeface="Arial" panose="020B0604020202020204" pitchFamily="34" charset="0"/>
              </a:rPr>
              <a:t>Mindbuilders</a:t>
            </a:r>
            <a:r>
              <a:rPr lang="en-GB" sz="19200" dirty="0">
                <a:latin typeface="Arial" panose="020B0604020202020204" pitchFamily="34" charset="0"/>
                <a:cs typeface="Arial" panose="020B0604020202020204" pitchFamily="34" charset="0"/>
              </a:rPr>
              <a:t>.</a:t>
            </a:r>
          </a:p>
          <a:p>
            <a:pPr algn="l">
              <a:lnSpc>
                <a:spcPct val="120000"/>
              </a:lnSpc>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James, R., </a:t>
            </a:r>
            <a:r>
              <a:rPr lang="en-GB" sz="19200" dirty="0" err="1">
                <a:latin typeface="Arial" panose="020B0604020202020204" pitchFamily="34" charset="0"/>
                <a:cs typeface="Arial" panose="020B0604020202020204" pitchFamily="34" charset="0"/>
              </a:rPr>
              <a:t>Sigaffos</a:t>
            </a:r>
            <a:r>
              <a:rPr lang="en-GB" sz="19200" dirty="0">
                <a:latin typeface="Arial" panose="020B0604020202020204" pitchFamily="34" charset="0"/>
                <a:cs typeface="Arial" panose="020B0604020202020204" pitchFamily="34" charset="0"/>
              </a:rPr>
              <a:t>, J. and Green, V.A (2015) ‘Music Therapy for Individuals with Autism Spectrum Disorders’ </a:t>
            </a:r>
            <a:r>
              <a:rPr lang="en-GB" sz="19200" i="1" dirty="0">
                <a:latin typeface="Arial" panose="020B0604020202020204" pitchFamily="34" charset="0"/>
                <a:cs typeface="Arial" panose="020B0604020202020204" pitchFamily="34" charset="0"/>
              </a:rPr>
              <a:t>Review Journal of Autism and Developmental Disorders, </a:t>
            </a:r>
            <a:r>
              <a:rPr lang="en-GB" sz="19200" dirty="0">
                <a:latin typeface="Arial" panose="020B0604020202020204" pitchFamily="34" charset="0"/>
                <a:cs typeface="Arial" panose="020B0604020202020204" pitchFamily="34" charset="0"/>
              </a:rPr>
              <a:t>2, 1,pp.39-54. [On-line]. Available at: </a:t>
            </a:r>
            <a:r>
              <a:rPr lang="en-GB" sz="19200" u="sng" dirty="0">
                <a:latin typeface="Arial" panose="020B0604020202020204" pitchFamily="34" charset="0"/>
                <a:cs typeface="Arial" panose="020B0604020202020204" pitchFamily="34" charset="0"/>
                <a:hlinkClick r:id="rId3"/>
              </a:rPr>
              <a:t>https://link.springer.com/article/10.1007%2Fs40489-014-0035-4#citeas</a:t>
            </a:r>
            <a:r>
              <a:rPr lang="en-GB" sz="19200" dirty="0">
                <a:latin typeface="Arial" panose="020B0604020202020204" pitchFamily="34" charset="0"/>
                <a:cs typeface="Arial" panose="020B0604020202020204" pitchFamily="34" charset="0"/>
              </a:rPr>
              <a:t> [Accessed 18 May 2018].</a:t>
            </a:r>
          </a:p>
          <a:p>
            <a:pPr algn="l">
              <a:lnSpc>
                <a:spcPct val="120000"/>
              </a:lnSpc>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King, A. M., </a:t>
            </a:r>
            <a:r>
              <a:rPr lang="en-GB" sz="19200" dirty="0" err="1">
                <a:latin typeface="Arial" panose="020B0604020202020204" pitchFamily="34" charset="0"/>
                <a:cs typeface="Arial" panose="020B0604020202020204" pitchFamily="34" charset="0"/>
              </a:rPr>
              <a:t>Thomeczek</a:t>
            </a:r>
            <a:r>
              <a:rPr lang="en-GB" sz="19200" dirty="0">
                <a:latin typeface="Arial" panose="020B0604020202020204" pitchFamily="34" charset="0"/>
                <a:cs typeface="Arial" panose="020B0604020202020204" pitchFamily="34" charset="0"/>
              </a:rPr>
              <a:t>, M., </a:t>
            </a:r>
            <a:r>
              <a:rPr lang="en-GB" sz="19200" dirty="0" err="1">
                <a:latin typeface="Arial" panose="020B0604020202020204" pitchFamily="34" charset="0"/>
                <a:cs typeface="Arial" panose="020B0604020202020204" pitchFamily="34" charset="0"/>
              </a:rPr>
              <a:t>Voreis</a:t>
            </a:r>
            <a:r>
              <a:rPr lang="en-GB" sz="19200" dirty="0">
                <a:latin typeface="Arial" panose="020B0604020202020204" pitchFamily="34" charset="0"/>
                <a:cs typeface="Arial" panose="020B0604020202020204" pitchFamily="34" charset="0"/>
              </a:rPr>
              <a:t>, G., and Scott, V. (2013) ‘iPad use in children and young adults with autism spectrum disorders: An observational study’ </a:t>
            </a:r>
            <a:r>
              <a:rPr lang="en-GB" sz="19200" i="1" dirty="0">
                <a:latin typeface="Arial" panose="020B0604020202020204" pitchFamily="34" charset="0"/>
                <a:cs typeface="Arial" panose="020B0604020202020204" pitchFamily="34" charset="0"/>
              </a:rPr>
              <a:t>Child Language Teaching and Therapy,</a:t>
            </a:r>
            <a:r>
              <a:rPr lang="en-GB" sz="19200" dirty="0">
                <a:latin typeface="Arial" panose="020B0604020202020204" pitchFamily="34" charset="0"/>
                <a:cs typeface="Arial" panose="020B0604020202020204" pitchFamily="34" charset="0"/>
              </a:rPr>
              <a:t> 30, 2, pp.159–173. [On-line]. Available at: </a:t>
            </a:r>
          </a:p>
          <a:p>
            <a:pPr algn="l">
              <a:lnSpc>
                <a:spcPct val="120000"/>
              </a:lnSpc>
            </a:pPr>
            <a:r>
              <a:rPr lang="en-GB" sz="19200" u="sng" dirty="0">
                <a:latin typeface="Arial" panose="020B0604020202020204" pitchFamily="34" charset="0"/>
                <a:cs typeface="Arial" panose="020B0604020202020204" pitchFamily="34" charset="0"/>
                <a:hlinkClick r:id="rId4"/>
              </a:rPr>
              <a:t>http://journals.sagepub.com/doi/abs/10.1177/0265659013510922</a:t>
            </a:r>
            <a:r>
              <a:rPr lang="en-GB" sz="19200" dirty="0">
                <a:latin typeface="Arial" panose="020B0604020202020204" pitchFamily="34" charset="0"/>
                <a:cs typeface="Arial" panose="020B0604020202020204" pitchFamily="34" charset="0"/>
              </a:rPr>
              <a:t>  [Accessed: 16 May 2018].</a:t>
            </a:r>
          </a:p>
          <a:p>
            <a:pPr algn="l">
              <a:lnSpc>
                <a:spcPct val="120000"/>
              </a:lnSpc>
            </a:pPr>
            <a:r>
              <a:rPr lang="en-GB" sz="19200" dirty="0">
                <a:latin typeface="Arial" panose="020B0604020202020204" pitchFamily="34" charset="0"/>
                <a:cs typeface="Arial" panose="020B0604020202020204" pitchFamily="34" charset="0"/>
              </a:rPr>
              <a:t>King, A. M., Brady, K.W. and </a:t>
            </a:r>
            <a:r>
              <a:rPr lang="en-GB" sz="19200" dirty="0" err="1">
                <a:latin typeface="Arial" panose="020B0604020202020204" pitchFamily="34" charset="0"/>
                <a:cs typeface="Arial" panose="020B0604020202020204" pitchFamily="34" charset="0"/>
              </a:rPr>
              <a:t>Voreis</a:t>
            </a:r>
            <a:r>
              <a:rPr lang="en-GB" sz="19200" dirty="0">
                <a:latin typeface="Arial" panose="020B0604020202020204" pitchFamily="34" charset="0"/>
                <a:cs typeface="Arial" panose="020B0604020202020204" pitchFamily="34" charset="0"/>
              </a:rPr>
              <a:t>, G. (2017) “It’s a blessing and a curse”: Perspectives on tablet use in children with autism spectrum disorder</a:t>
            </a:r>
            <a:r>
              <a:rPr lang="en-GB" sz="19200" b="1" dirty="0">
                <a:latin typeface="Arial" panose="020B0604020202020204" pitchFamily="34" charset="0"/>
                <a:cs typeface="Arial" panose="020B0604020202020204" pitchFamily="34" charset="0"/>
              </a:rPr>
              <a:t>. </a:t>
            </a:r>
            <a:r>
              <a:rPr lang="en-GB" sz="19200" i="1" dirty="0">
                <a:latin typeface="Arial" panose="020B0604020202020204" pitchFamily="34" charset="0"/>
                <a:cs typeface="Arial" panose="020B0604020202020204" pitchFamily="34" charset="0"/>
              </a:rPr>
              <a:t>Autism &amp; Developmental Language Impairments</a:t>
            </a:r>
            <a:r>
              <a:rPr lang="en-GB" sz="19200" dirty="0">
                <a:latin typeface="Arial" panose="020B0604020202020204" pitchFamily="34" charset="0"/>
                <a:cs typeface="Arial" panose="020B0604020202020204" pitchFamily="34" charset="0"/>
              </a:rPr>
              <a:t>. [On-line]. Available at: </a:t>
            </a:r>
            <a:r>
              <a:rPr lang="en-GB" sz="19200" u="sng" dirty="0">
                <a:latin typeface="Arial" panose="020B0604020202020204" pitchFamily="34" charset="0"/>
                <a:cs typeface="Arial" panose="020B0604020202020204" pitchFamily="34" charset="0"/>
                <a:hlinkClick r:id="rId5"/>
              </a:rPr>
              <a:t>http://journals.sagepub.com/doi/pdf/10.1177/2396941516683183</a:t>
            </a:r>
            <a:r>
              <a:rPr lang="en-GB" sz="19200" dirty="0">
                <a:latin typeface="Arial" panose="020B0604020202020204" pitchFamily="34" charset="0"/>
                <a:cs typeface="Arial" panose="020B0604020202020204" pitchFamily="34" charset="0"/>
              </a:rPr>
              <a:t> </a:t>
            </a:r>
          </a:p>
          <a:p>
            <a:pPr algn="l">
              <a:lnSpc>
                <a:spcPct val="120000"/>
              </a:lnSpc>
            </a:pPr>
            <a:r>
              <a:rPr lang="en-GB" sz="19200" dirty="0" err="1">
                <a:latin typeface="Arial" panose="020B0604020202020204" pitchFamily="34" charset="0"/>
                <a:cs typeface="Arial" panose="020B0604020202020204" pitchFamily="34" charset="0"/>
              </a:rPr>
              <a:t>Kossyvaki</a:t>
            </a:r>
            <a:r>
              <a:rPr lang="en-GB" sz="19200" dirty="0">
                <a:latin typeface="Arial" panose="020B0604020202020204" pitchFamily="34" charset="0"/>
                <a:cs typeface="Arial" panose="020B0604020202020204" pitchFamily="34" charset="0"/>
              </a:rPr>
              <a:t>, L.(2013) ‘Adult interactive style and autism: reviewing the literature to inform school practice,’ </a:t>
            </a:r>
            <a:r>
              <a:rPr lang="en-GB" sz="19200" i="1" dirty="0">
                <a:latin typeface="Arial" panose="020B0604020202020204" pitchFamily="34" charset="0"/>
                <a:cs typeface="Arial" panose="020B0604020202020204" pitchFamily="34" charset="0"/>
              </a:rPr>
              <a:t>Good Autism Practice</a:t>
            </a:r>
            <a:r>
              <a:rPr lang="en-GB" sz="19200" dirty="0">
                <a:latin typeface="Arial" panose="020B0604020202020204" pitchFamily="34" charset="0"/>
                <a:cs typeface="Arial" panose="020B0604020202020204" pitchFamily="34" charset="0"/>
              </a:rPr>
              <a:t>, 14, 2, pp. 23-32. [On-line]. Available at:</a:t>
            </a:r>
          </a:p>
          <a:p>
            <a:pPr algn="l">
              <a:lnSpc>
                <a:spcPct val="120000"/>
              </a:lnSpc>
            </a:pPr>
            <a:r>
              <a:rPr lang="en-GB" sz="19200" u="sng" dirty="0">
                <a:latin typeface="Arial" panose="020B0604020202020204" pitchFamily="34" charset="0"/>
                <a:cs typeface="Arial" panose="020B0604020202020204" pitchFamily="34" charset="0"/>
                <a:hlinkClick r:id="rId6"/>
              </a:rPr>
              <a:t>http://www.aettraininghubs.org.uk/wp-content/uploads/2014/06/Principles-of-adult-communicative-style.pdf</a:t>
            </a:r>
            <a:r>
              <a:rPr lang="en-GB" sz="19200" dirty="0">
                <a:latin typeface="Arial" panose="020B0604020202020204" pitchFamily="34" charset="0"/>
                <a:cs typeface="Arial" panose="020B0604020202020204" pitchFamily="34" charset="0"/>
              </a:rPr>
              <a:t> [Accessed: 5 May 2018].</a:t>
            </a:r>
          </a:p>
          <a:p>
            <a:pPr algn="l">
              <a:lnSpc>
                <a:spcPct val="120000"/>
              </a:lnSpc>
            </a:pPr>
            <a:br>
              <a:rPr lang="en-GB" sz="19200" dirty="0">
                <a:latin typeface="Arial" panose="020B0604020202020204" pitchFamily="34" charset="0"/>
                <a:cs typeface="Arial" panose="020B0604020202020204" pitchFamily="34" charset="0"/>
              </a:rPr>
            </a:br>
            <a:r>
              <a:rPr lang="en-GB" sz="19200" dirty="0" err="1">
                <a:latin typeface="Arial" panose="020B0604020202020204" pitchFamily="34" charset="0"/>
                <a:cs typeface="Arial" panose="020B0604020202020204" pitchFamily="34" charset="0"/>
              </a:rPr>
              <a:t>Kossyvaki</a:t>
            </a:r>
            <a:r>
              <a:rPr lang="en-GB" sz="19200" dirty="0">
                <a:latin typeface="Arial" panose="020B0604020202020204" pitchFamily="34" charset="0"/>
                <a:cs typeface="Arial" panose="020B0604020202020204" pitchFamily="34" charset="0"/>
              </a:rPr>
              <a:t>, L.(2018) ‘Using new technologies at school: working with pupils with autism and additional complex needs’ </a:t>
            </a:r>
          </a:p>
          <a:p>
            <a:pPr algn="l">
              <a:lnSpc>
                <a:spcPct val="120000"/>
              </a:lnSpc>
            </a:pPr>
            <a:r>
              <a:rPr lang="en-GB" sz="19200" u="sng" dirty="0">
                <a:latin typeface="Arial" panose="020B0604020202020204" pitchFamily="34" charset="0"/>
                <a:cs typeface="Arial" panose="020B0604020202020204" pitchFamily="34" charset="0"/>
                <a:hlinkClick r:id="rId7"/>
              </a:rPr>
              <a:t>https://www.birmingham.ac.uk/schools/education/research/acer/research/using-new-technologies-at-school.aspx</a:t>
            </a:r>
            <a:r>
              <a:rPr lang="en-GB" sz="19200" dirty="0">
                <a:latin typeface="Arial" panose="020B0604020202020204" pitchFamily="34" charset="0"/>
                <a:cs typeface="Arial" panose="020B0604020202020204" pitchFamily="34" charset="0"/>
              </a:rPr>
              <a:t> [Accessed 18 May 2018].</a:t>
            </a:r>
          </a:p>
          <a:p>
            <a:pPr algn="l">
              <a:lnSpc>
                <a:spcPct val="120000"/>
              </a:lnSpc>
            </a:pPr>
            <a:br>
              <a:rPr lang="en-GB" sz="19200" dirty="0">
                <a:latin typeface="Arial" panose="020B0604020202020204" pitchFamily="34" charset="0"/>
                <a:cs typeface="Arial" panose="020B0604020202020204" pitchFamily="34" charset="0"/>
              </a:rPr>
            </a:br>
            <a:r>
              <a:rPr lang="en-GB" sz="19200" dirty="0" err="1">
                <a:latin typeface="Arial" panose="020B0604020202020204" pitchFamily="34" charset="0"/>
                <a:cs typeface="Arial" panose="020B0604020202020204" pitchFamily="34" charset="0"/>
              </a:rPr>
              <a:t>Kossyvaki</a:t>
            </a:r>
            <a:r>
              <a:rPr lang="en-GB" sz="19200" dirty="0">
                <a:latin typeface="Arial" panose="020B0604020202020204" pitchFamily="34" charset="0"/>
                <a:cs typeface="Arial" panose="020B0604020202020204" pitchFamily="34" charset="0"/>
              </a:rPr>
              <a:t>, L. and Curran, S. (2018) ‘The role of technology-mediated music-making in enhancing engagement and social communication in children with autism and intellectual disabilities’, </a:t>
            </a:r>
            <a:r>
              <a:rPr lang="en-GB" sz="19200" i="1" dirty="0">
                <a:latin typeface="Arial" panose="020B0604020202020204" pitchFamily="34" charset="0"/>
                <a:cs typeface="Arial" panose="020B0604020202020204" pitchFamily="34" charset="0"/>
              </a:rPr>
              <a:t>Journal of Intellectual Disabilities, </a:t>
            </a:r>
            <a:r>
              <a:rPr lang="en-GB" sz="19200" dirty="0">
                <a:latin typeface="Arial" panose="020B0604020202020204" pitchFamily="34" charset="0"/>
                <a:cs typeface="Arial" panose="020B0604020202020204" pitchFamily="34" charset="0"/>
              </a:rPr>
              <a:t>pp1-21.  [On-line]. Available at: </a:t>
            </a:r>
            <a:r>
              <a:rPr lang="en-GB" sz="19200" u="sng" dirty="0">
                <a:latin typeface="Arial" panose="020B0604020202020204" pitchFamily="34" charset="0"/>
                <a:cs typeface="Arial" panose="020B0604020202020204" pitchFamily="34" charset="0"/>
                <a:hlinkClick r:id="rId8"/>
              </a:rPr>
              <a:t>http://journals.sagepub.com/doi/pdf/10.1177/1744629518772648</a:t>
            </a:r>
            <a:r>
              <a:rPr lang="en-GB" sz="19200" b="1" dirty="0">
                <a:latin typeface="Arial" panose="020B0604020202020204" pitchFamily="34" charset="0"/>
                <a:cs typeface="Arial" panose="020B0604020202020204" pitchFamily="34" charset="0"/>
              </a:rPr>
              <a:t> </a:t>
            </a:r>
            <a:r>
              <a:rPr lang="en-GB" sz="19200" dirty="0">
                <a:latin typeface="Arial" panose="020B0604020202020204" pitchFamily="34" charset="0"/>
                <a:cs typeface="Arial" panose="020B0604020202020204" pitchFamily="34" charset="0"/>
              </a:rPr>
              <a:t>[Accessed 18 May 2018].</a:t>
            </a:r>
          </a:p>
          <a:p>
            <a:pPr algn="l">
              <a:lnSpc>
                <a:spcPct val="120000"/>
              </a:lnSpc>
            </a:pPr>
            <a:br>
              <a:rPr lang="en-GB" sz="19200" dirty="0">
                <a:latin typeface="Arial" panose="020B0604020202020204" pitchFamily="34" charset="0"/>
                <a:cs typeface="Arial" panose="020B0604020202020204" pitchFamily="34" charset="0"/>
              </a:rPr>
            </a:br>
            <a:r>
              <a:rPr lang="en-GB" sz="19200" dirty="0" err="1">
                <a:latin typeface="Arial" panose="020B0604020202020204" pitchFamily="34" charset="0"/>
                <a:cs typeface="Arial" panose="020B0604020202020204" pitchFamily="34" charset="0"/>
              </a:rPr>
              <a:t>Kullack-Ublick</a:t>
            </a:r>
            <a:r>
              <a:rPr lang="en-GB" sz="19200" dirty="0">
                <a:latin typeface="Arial" panose="020B0604020202020204" pitchFamily="34" charset="0"/>
                <a:cs typeface="Arial" panose="020B0604020202020204" pitchFamily="34" charset="0"/>
              </a:rPr>
              <a:t>, H., </a:t>
            </a:r>
            <a:r>
              <a:rPr lang="en-GB" sz="19200" dirty="0" err="1">
                <a:latin typeface="Arial" panose="020B0604020202020204" pitchFamily="34" charset="0"/>
                <a:cs typeface="Arial" panose="020B0604020202020204" pitchFamily="34" charset="0"/>
              </a:rPr>
              <a:t>Glaw</a:t>
            </a:r>
            <a:r>
              <a:rPr lang="en-GB" sz="19200" dirty="0">
                <a:latin typeface="Arial" panose="020B0604020202020204" pitchFamily="34" charset="0"/>
                <a:cs typeface="Arial" panose="020B0604020202020204" pitchFamily="34" charset="0"/>
              </a:rPr>
              <a:t>, F., </a:t>
            </a:r>
            <a:r>
              <a:rPr lang="en-GB" sz="19200" dirty="0" err="1">
                <a:latin typeface="Arial" panose="020B0604020202020204" pitchFamily="34" charset="0"/>
                <a:cs typeface="Arial" panose="020B0604020202020204" pitchFamily="34" charset="0"/>
              </a:rPr>
              <a:t>Hubner</a:t>
            </a:r>
            <a:r>
              <a:rPr lang="en-GB" sz="19200" dirty="0">
                <a:latin typeface="Arial" panose="020B0604020202020204" pitchFamily="34" charset="0"/>
                <a:cs typeface="Arial" panose="020B0604020202020204" pitchFamily="34" charset="0"/>
              </a:rPr>
              <a:t>, E. and </a:t>
            </a:r>
            <a:r>
              <a:rPr lang="en-GB" sz="19200" dirty="0" err="1">
                <a:latin typeface="Arial" panose="020B0604020202020204" pitchFamily="34" charset="0"/>
                <a:cs typeface="Arial" panose="020B0604020202020204" pitchFamily="34" charset="0"/>
              </a:rPr>
              <a:t>Schonstedt</a:t>
            </a:r>
            <a:r>
              <a:rPr lang="en-GB" sz="19200" dirty="0">
                <a:latin typeface="Arial" panose="020B0604020202020204" pitchFamily="34" charset="0"/>
                <a:cs typeface="Arial" panose="020B0604020202020204" pitchFamily="34" charset="0"/>
              </a:rPr>
              <a:t>, C. (2015)</a:t>
            </a:r>
            <a:r>
              <a:rPr lang="en-GB" sz="19200" i="1" dirty="0">
                <a:latin typeface="Arial" panose="020B0604020202020204" pitchFamily="34" charset="0"/>
                <a:cs typeface="Arial" panose="020B0604020202020204" pitchFamily="34" charset="0"/>
              </a:rPr>
              <a:t> Media competency and Waldorf Education.</a:t>
            </a:r>
            <a:r>
              <a:rPr lang="en-GB" sz="19200" dirty="0">
                <a:latin typeface="Arial" panose="020B0604020202020204" pitchFamily="34" charset="0"/>
                <a:cs typeface="Arial" panose="020B0604020202020204" pitchFamily="34" charset="0"/>
              </a:rPr>
              <a:t> Berlin: German Waldorf School Association.</a:t>
            </a:r>
          </a:p>
          <a:p>
            <a:pPr algn="l">
              <a:lnSpc>
                <a:spcPct val="120000"/>
              </a:lnSpc>
            </a:pPr>
            <a:br>
              <a:rPr lang="en-GB" sz="19200" dirty="0">
                <a:latin typeface="Arial" panose="020B0604020202020204" pitchFamily="34" charset="0"/>
                <a:cs typeface="Arial" panose="020B0604020202020204" pitchFamily="34" charset="0"/>
              </a:rPr>
            </a:br>
            <a:r>
              <a:rPr lang="en-GB" sz="19200" dirty="0" err="1">
                <a:latin typeface="Arial" panose="020B0604020202020204" pitchFamily="34" charset="0"/>
                <a:cs typeface="Arial" panose="020B0604020202020204" pitchFamily="34" charset="0"/>
              </a:rPr>
              <a:t>Luxford</a:t>
            </a:r>
            <a:r>
              <a:rPr lang="en-GB" sz="19200" dirty="0">
                <a:latin typeface="Arial" panose="020B0604020202020204" pitchFamily="34" charset="0"/>
                <a:cs typeface="Arial" panose="020B0604020202020204" pitchFamily="34" charset="0"/>
              </a:rPr>
              <a:t>, M. (2006) Children with Special Needs: Rudolf Steiner’s Approach. Edinburgh: Floris.</a:t>
            </a:r>
          </a:p>
          <a:p>
            <a:pPr algn="l">
              <a:lnSpc>
                <a:spcPct val="120000"/>
              </a:lnSpc>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Macintyre, C. (2010) Play for children with Special Needs: supporting children with learning differences, 3-9.(2nd ed). London:  Routledge.</a:t>
            </a:r>
          </a:p>
          <a:p>
            <a:pPr algn="l">
              <a:lnSpc>
                <a:spcPct val="120000"/>
              </a:lnSpc>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Maurice, C. and O’Hanlon, E. M. (2010) ‘Autism’s battle within’ </a:t>
            </a:r>
            <a:r>
              <a:rPr lang="en-GB" sz="19200" u="sng" dirty="0">
                <a:latin typeface="Arial" panose="020B0604020202020204" pitchFamily="34" charset="0"/>
                <a:cs typeface="Arial" panose="020B0604020202020204" pitchFamily="34" charset="0"/>
                <a:hlinkClick r:id="rId9"/>
              </a:rPr>
              <a:t>https://www.brookings.edu/opinions/autisms-battle-within/</a:t>
            </a:r>
            <a:r>
              <a:rPr lang="en-GB" sz="19200" dirty="0">
                <a:latin typeface="Arial" panose="020B0604020202020204" pitchFamily="34" charset="0"/>
                <a:cs typeface="Arial" panose="020B0604020202020204" pitchFamily="34" charset="0"/>
              </a:rPr>
              <a:t> [Accessed 5 May 2018].</a:t>
            </a:r>
          </a:p>
          <a:p>
            <a:br>
              <a:rPr lang="en-GB" dirty="0"/>
            </a:br>
            <a:endParaRPr lang="en-GB" dirty="0"/>
          </a:p>
        </p:txBody>
      </p:sp>
    </p:spTree>
    <p:extLst>
      <p:ext uri="{BB962C8B-B14F-4D97-AF65-F5344CB8AC3E}">
        <p14:creationId xmlns:p14="http://schemas.microsoft.com/office/powerpoint/2010/main" val="2149187178"/>
      </p:ext>
    </p:extLst>
  </p:cSld>
  <p:clrMapOvr>
    <a:masterClrMapping/>
  </p:clrMapOvr>
  <p:transition spd="med">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287DBE5-2295-4DAD-B45D-794FB8132951}"/>
              </a:ext>
            </a:extLst>
          </p:cNvPr>
          <p:cNvSpPr>
            <a:spLocks noGrp="1"/>
          </p:cNvSpPr>
          <p:nvPr>
            <p:ph type="subTitle" idx="1"/>
          </p:nvPr>
        </p:nvSpPr>
        <p:spPr>
          <a:xfrm>
            <a:off x="1981200" y="1066800"/>
            <a:ext cx="40767000" cy="31851600"/>
          </a:xfrm>
        </p:spPr>
        <p:txBody>
          <a:bodyPr>
            <a:normAutofit/>
          </a:bodyPr>
          <a:lstStyle/>
          <a:p>
            <a:pPr algn="l">
              <a:lnSpc>
                <a:spcPct val="120000"/>
              </a:lnSpc>
            </a:pPr>
            <a:r>
              <a:rPr lang="en-GB" sz="4800" dirty="0">
                <a:latin typeface="Arial" panose="020B0604020202020204" pitchFamily="34" charset="0"/>
                <a:cs typeface="Arial" panose="020B0604020202020204" pitchFamily="34" charset="0"/>
              </a:rPr>
              <a:t>Mitchell, D. (2003)  ‘Child Development and Pedagogical Issues’ </a:t>
            </a:r>
            <a:r>
              <a:rPr lang="en-GB" sz="4800" i="1" dirty="0">
                <a:latin typeface="Arial" panose="020B0604020202020204" pitchFamily="34" charset="0"/>
                <a:cs typeface="Arial" panose="020B0604020202020204" pitchFamily="34" charset="0"/>
              </a:rPr>
              <a:t>Waldorf Journal </a:t>
            </a:r>
            <a:r>
              <a:rPr lang="en-GB" sz="4800" dirty="0">
                <a:latin typeface="Arial" panose="020B0604020202020204" pitchFamily="34" charset="0"/>
                <a:cs typeface="Arial" panose="020B0604020202020204" pitchFamily="34" charset="0"/>
              </a:rPr>
              <a:t>, August.  Available at: </a:t>
            </a:r>
            <a:r>
              <a:rPr lang="en-GB" sz="4800" u="sng" dirty="0">
                <a:latin typeface="Arial" panose="020B0604020202020204" pitchFamily="34" charset="0"/>
                <a:cs typeface="Arial" panose="020B0604020202020204" pitchFamily="34" charset="0"/>
                <a:hlinkClick r:id="rId2"/>
              </a:rPr>
              <a:t>https://www.waldorflibrary.org/images/stories/articles/WJP2issue.pdf</a:t>
            </a:r>
            <a:r>
              <a:rPr lang="en-GB" sz="4800" dirty="0">
                <a:latin typeface="Arial" panose="020B0604020202020204" pitchFamily="34" charset="0"/>
                <a:cs typeface="Arial" panose="020B0604020202020204" pitchFamily="34" charset="0"/>
              </a:rPr>
              <a:t> [Accessed 25 April 2018].</a:t>
            </a:r>
          </a:p>
          <a:p>
            <a:pPr algn="l">
              <a:lnSpc>
                <a:spcPct val="12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Palmer, S. (2015) </a:t>
            </a:r>
            <a:r>
              <a:rPr lang="en-GB" sz="4800" i="1" dirty="0">
                <a:latin typeface="Arial" panose="020B0604020202020204" pitchFamily="34" charset="0"/>
                <a:cs typeface="Arial" panose="020B0604020202020204" pitchFamily="34" charset="0"/>
              </a:rPr>
              <a:t>Toxic Childhood. </a:t>
            </a:r>
            <a:r>
              <a:rPr lang="en-GB" sz="4800" dirty="0">
                <a:latin typeface="Arial" panose="020B0604020202020204" pitchFamily="34" charset="0"/>
                <a:cs typeface="Arial" panose="020B0604020202020204" pitchFamily="34" charset="0"/>
              </a:rPr>
              <a:t>(2</a:t>
            </a:r>
            <a:r>
              <a:rPr lang="en-GB" sz="4800" baseline="30000" dirty="0">
                <a:latin typeface="Arial" panose="020B0604020202020204" pitchFamily="34" charset="0"/>
                <a:cs typeface="Arial" panose="020B0604020202020204" pitchFamily="34" charset="0"/>
              </a:rPr>
              <a:t>nd</a:t>
            </a:r>
            <a:r>
              <a:rPr lang="en-GB" sz="4800" dirty="0">
                <a:latin typeface="Arial" panose="020B0604020202020204" pitchFamily="34" charset="0"/>
                <a:cs typeface="Arial" panose="020B0604020202020204" pitchFamily="34" charset="0"/>
              </a:rPr>
              <a:t> ed). London: Orion Books Ltd.</a:t>
            </a:r>
          </a:p>
          <a:p>
            <a:pPr algn="l">
              <a:lnSpc>
                <a:spcPct val="12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Papadakis, G. (2018) ‘</a:t>
            </a:r>
            <a:r>
              <a:rPr lang="en-GB" sz="4800" dirty="0" err="1">
                <a:latin typeface="Arial" panose="020B0604020202020204" pitchFamily="34" charset="0"/>
                <a:cs typeface="Arial" panose="020B0604020202020204" pitchFamily="34" charset="0"/>
              </a:rPr>
              <a:t>Filisia</a:t>
            </a:r>
            <a:r>
              <a:rPr lang="en-GB" sz="4800" dirty="0">
                <a:latin typeface="Arial" panose="020B0604020202020204" pitchFamily="34" charset="0"/>
                <a:cs typeface="Arial" panose="020B0604020202020204" pitchFamily="34" charset="0"/>
              </a:rPr>
              <a:t>: Making a Versatile and Evidence Based Tool for Special Education Needs (SEN)’, Welsh Autism Show. University of Aberystwyth, Wales (April 13).</a:t>
            </a:r>
          </a:p>
          <a:p>
            <a:pPr algn="l">
              <a:lnSpc>
                <a:spcPct val="12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Paulson,J</a:t>
            </a:r>
            <a:r>
              <a:rPr lang="en-GB" sz="4800" dirty="0">
                <a:latin typeface="Arial" panose="020B0604020202020204" pitchFamily="34" charset="0"/>
                <a:cs typeface="Arial" panose="020B0604020202020204" pitchFamily="34" charset="0"/>
              </a:rPr>
              <a:t>. (2017) ‘All the colours of the Rainbow: Working with children with autism in the Kindergarten’, </a:t>
            </a:r>
            <a:r>
              <a:rPr lang="en-GB" sz="4800" i="1" dirty="0">
                <a:latin typeface="Arial" panose="020B0604020202020204" pitchFamily="34" charset="0"/>
                <a:cs typeface="Arial" panose="020B0604020202020204" pitchFamily="34" charset="0"/>
              </a:rPr>
              <a:t>Kindling:  The Journal for Steiner Waldorf Early Childhood Care and Education</a:t>
            </a:r>
            <a:r>
              <a:rPr lang="en-GB" sz="4800" dirty="0">
                <a:latin typeface="Arial" panose="020B0604020202020204" pitchFamily="34" charset="0"/>
                <a:cs typeface="Arial" panose="020B0604020202020204" pitchFamily="34" charset="0"/>
              </a:rPr>
              <a:t>, 32, Autumn/Winter, pp. 40-41.</a:t>
            </a:r>
            <a:br>
              <a:rPr lang="en-GB" sz="4800" dirty="0">
                <a:latin typeface="Arial" panose="020B0604020202020204" pitchFamily="34" charset="0"/>
                <a:cs typeface="Arial" panose="020B0604020202020204" pitchFamily="34" charset="0"/>
              </a:rPr>
            </a:b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Runswick</a:t>
            </a:r>
            <a:r>
              <a:rPr lang="en-GB" sz="4800" dirty="0">
                <a:latin typeface="Arial" panose="020B0604020202020204" pitchFamily="34" charset="0"/>
                <a:cs typeface="Arial" panose="020B0604020202020204" pitchFamily="34" charset="0"/>
              </a:rPr>
              <a:t>-Cole, K. Mallet, R. and </a:t>
            </a:r>
            <a:r>
              <a:rPr lang="en-GB" sz="4800" dirty="0" err="1">
                <a:latin typeface="Arial" panose="020B0604020202020204" pitchFamily="34" charset="0"/>
                <a:cs typeface="Arial" panose="020B0604020202020204" pitchFamily="34" charset="0"/>
              </a:rPr>
              <a:t>Timimi</a:t>
            </a:r>
            <a:r>
              <a:rPr lang="en-GB" sz="4800" dirty="0">
                <a:latin typeface="Arial" panose="020B0604020202020204" pitchFamily="34" charset="0"/>
                <a:cs typeface="Arial" panose="020B0604020202020204" pitchFamily="34" charset="0"/>
              </a:rPr>
              <a:t>, S. (eds) (2016) </a:t>
            </a:r>
            <a:r>
              <a:rPr lang="en-GB" sz="4800" i="1" dirty="0">
                <a:latin typeface="Arial" panose="020B0604020202020204" pitchFamily="34" charset="0"/>
                <a:cs typeface="Arial" panose="020B0604020202020204" pitchFamily="34" charset="0"/>
              </a:rPr>
              <a:t>Re-Thinking Autism: Diagnosis, Identity and Equality</a:t>
            </a:r>
            <a:r>
              <a:rPr lang="en-GB" sz="4800" dirty="0">
                <a:latin typeface="Arial" panose="020B0604020202020204" pitchFamily="34" charset="0"/>
                <a:cs typeface="Arial" panose="020B0604020202020204" pitchFamily="34" charset="0"/>
              </a:rPr>
              <a:t>. London: Jessica Kingsley Publishers.</a:t>
            </a:r>
          </a:p>
          <a:p>
            <a:pPr algn="l">
              <a:lnSpc>
                <a:spcPct val="12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Shapiro, J. (2009) </a:t>
            </a:r>
            <a:r>
              <a:rPr lang="en-GB" sz="4800" i="1" dirty="0">
                <a:latin typeface="Arial" panose="020B0604020202020204" pitchFamily="34" charset="0"/>
                <a:cs typeface="Arial" panose="020B0604020202020204" pitchFamily="34" charset="0"/>
              </a:rPr>
              <a:t>Creative Living: Inside a Community for Children with Autism. </a:t>
            </a:r>
            <a:r>
              <a:rPr lang="en-GB" sz="4800" dirty="0">
                <a:latin typeface="Arial" panose="020B0604020202020204" pitchFamily="34" charset="0"/>
                <a:cs typeface="Arial" panose="020B0604020202020204" pitchFamily="34" charset="0"/>
              </a:rPr>
              <a:t>Thesis (PhD). Wright Institute. [On-line]. Available at: </a:t>
            </a:r>
            <a:r>
              <a:rPr lang="en-GB" sz="4800" u="sng" dirty="0">
                <a:latin typeface="Arial" panose="020B0604020202020204" pitchFamily="34" charset="0"/>
                <a:cs typeface="Arial" panose="020B0604020202020204" pitchFamily="34" charset="0"/>
                <a:hlinkClick r:id="rId3"/>
              </a:rPr>
              <a:t>http://postgraduate-theses.s3.amazonaws.com/PhDSchapiro.pdf</a:t>
            </a:r>
            <a:r>
              <a:rPr lang="en-GB" sz="4800" dirty="0">
                <a:latin typeface="Arial" panose="020B0604020202020204" pitchFamily="34" charset="0"/>
                <a:cs typeface="Arial" panose="020B0604020202020204" pitchFamily="34" charset="0"/>
              </a:rPr>
              <a:t> [Accessed 02 May 2018].</a:t>
            </a:r>
          </a:p>
          <a:p>
            <a:pPr algn="l">
              <a:lnSpc>
                <a:spcPct val="120000"/>
              </a:lnSpc>
            </a:pPr>
            <a:r>
              <a:rPr lang="en-GB" sz="4800" dirty="0" err="1">
                <a:latin typeface="Arial" panose="020B0604020202020204" pitchFamily="34" charset="0"/>
                <a:cs typeface="Arial" panose="020B0604020202020204" pitchFamily="34" charset="0"/>
              </a:rPr>
              <a:t>Sharkins</a:t>
            </a:r>
            <a:r>
              <a:rPr lang="en-GB" sz="4800" dirty="0">
                <a:latin typeface="Arial" panose="020B0604020202020204" pitchFamily="34" charset="0"/>
                <a:cs typeface="Arial" panose="020B0604020202020204" pitchFamily="34" charset="0"/>
              </a:rPr>
              <a:t>, K. A., Newton, A. B., </a:t>
            </a:r>
            <a:r>
              <a:rPr lang="en-GB" sz="4800" dirty="0" err="1">
                <a:latin typeface="Arial" panose="020B0604020202020204" pitchFamily="34" charset="0"/>
                <a:cs typeface="Arial" panose="020B0604020202020204" pitchFamily="34" charset="0"/>
              </a:rPr>
              <a:t>Albaiz</a:t>
            </a:r>
            <a:r>
              <a:rPr lang="en-GB" sz="4800" dirty="0">
                <a:latin typeface="Arial" panose="020B0604020202020204" pitchFamily="34" charset="0"/>
                <a:cs typeface="Arial" panose="020B0604020202020204" pitchFamily="34" charset="0"/>
              </a:rPr>
              <a:t>, N. E. A. and Ernest, J. M. (2016) ‘Preschool Children’s Exposure to Media, Technology, and Screen Time: Perspectives of Caregivers from Three Early Childcare Settings’, </a:t>
            </a:r>
            <a:r>
              <a:rPr lang="en-GB" sz="4800" i="1" dirty="0">
                <a:latin typeface="Arial" panose="020B0604020202020204" pitchFamily="34" charset="0"/>
                <a:cs typeface="Arial" panose="020B0604020202020204" pitchFamily="34" charset="0"/>
              </a:rPr>
              <a:t>Early Childhood Education Journal, </a:t>
            </a:r>
            <a:r>
              <a:rPr lang="en-GB" sz="4800" dirty="0">
                <a:latin typeface="Arial" panose="020B0604020202020204" pitchFamily="34" charset="0"/>
                <a:cs typeface="Arial" panose="020B0604020202020204" pitchFamily="34" charset="0"/>
              </a:rPr>
              <a:t>Volume 44, pp.437-444</a:t>
            </a:r>
            <a:r>
              <a:rPr lang="en-GB" sz="4800" i="1" dirty="0">
                <a:latin typeface="Arial" panose="020B0604020202020204" pitchFamily="34" charset="0"/>
                <a:cs typeface="Arial" panose="020B0604020202020204" pitchFamily="34" charset="0"/>
              </a:rPr>
              <a:t>. </a:t>
            </a:r>
            <a:r>
              <a:rPr lang="en-GB" sz="4800" dirty="0">
                <a:latin typeface="Arial" panose="020B0604020202020204" pitchFamily="34" charset="0"/>
                <a:cs typeface="Arial" panose="020B0604020202020204" pitchFamily="34" charset="0"/>
              </a:rPr>
              <a:t>[On-line]. Available at:</a:t>
            </a:r>
            <a:r>
              <a:rPr lang="en-GB" sz="4800" dirty="0">
                <a:latin typeface="Arial" panose="020B0604020202020204" pitchFamily="34" charset="0"/>
                <a:cs typeface="Arial" panose="020B0604020202020204" pitchFamily="34" charset="0"/>
                <a:hlinkClick r:id="rId4"/>
              </a:rPr>
              <a:t> </a:t>
            </a:r>
            <a:r>
              <a:rPr lang="en-GB" sz="4800" u="sng" dirty="0">
                <a:latin typeface="Arial" panose="020B0604020202020204" pitchFamily="34" charset="0"/>
                <a:cs typeface="Arial" panose="020B0604020202020204" pitchFamily="34" charset="0"/>
                <a:hlinkClick r:id="rId4"/>
              </a:rPr>
              <a:t>http://web.b.ebscohost.com.ezproxy.uwtsd.ac.uk/ehost/pdfviewer/pdfviewer?vid=2&amp;sid=49ebc901-6c61-451f-9be7-93f705cf0f64%40sessionmgr104</a:t>
            </a:r>
            <a:r>
              <a:rPr lang="en-GB" sz="4800" dirty="0">
                <a:latin typeface="Arial" panose="020B0604020202020204" pitchFamily="34" charset="0"/>
                <a:cs typeface="Arial" panose="020B0604020202020204" pitchFamily="34" charset="0"/>
              </a:rPr>
              <a:t> [Accessed 18 May 2018].</a:t>
            </a:r>
          </a:p>
          <a:p>
            <a:pPr algn="l">
              <a:lnSpc>
                <a:spcPct val="12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Schreibman, L., Dawson, G., Aubyn, C. </a:t>
            </a:r>
            <a:r>
              <a:rPr lang="en-GB" sz="4800" dirty="0" err="1">
                <a:latin typeface="Arial" panose="020B0604020202020204" pitchFamily="34" charset="0"/>
                <a:cs typeface="Arial" panose="020B0604020202020204" pitchFamily="34" charset="0"/>
              </a:rPr>
              <a:t>Stahmer</a:t>
            </a:r>
            <a:r>
              <a:rPr lang="en-GB" sz="4800" dirty="0">
                <a:latin typeface="Arial" panose="020B0604020202020204" pitchFamily="34" charset="0"/>
                <a:cs typeface="Arial" panose="020B0604020202020204" pitchFamily="34" charset="0"/>
              </a:rPr>
              <a:t>, R., </a:t>
            </a:r>
            <a:r>
              <a:rPr lang="en-GB" sz="4800" dirty="0" err="1">
                <a:latin typeface="Arial" panose="020B0604020202020204" pitchFamily="34" charset="0"/>
                <a:cs typeface="Arial" panose="020B0604020202020204" pitchFamily="34" charset="0"/>
              </a:rPr>
              <a:t>Landa</a:t>
            </a:r>
            <a:r>
              <a:rPr lang="en-GB" sz="4800" dirty="0">
                <a:latin typeface="Arial" panose="020B0604020202020204" pitchFamily="34" charset="0"/>
                <a:cs typeface="Arial" panose="020B0604020202020204" pitchFamily="34" charset="0"/>
              </a:rPr>
              <a:t> S.J., Rogers, G., </a:t>
            </a:r>
            <a:r>
              <a:rPr lang="en-GB" sz="4800" dirty="0" err="1">
                <a:latin typeface="Arial" panose="020B0604020202020204" pitchFamily="34" charset="0"/>
                <a:cs typeface="Arial" panose="020B0604020202020204" pitchFamily="34" charset="0"/>
              </a:rPr>
              <a:t>MecGee</a:t>
            </a:r>
            <a:r>
              <a:rPr lang="en-GB" sz="4800" dirty="0">
                <a:latin typeface="Arial" panose="020B0604020202020204" pitchFamily="34" charset="0"/>
                <a:cs typeface="Arial" panose="020B0604020202020204" pitchFamily="34" charset="0"/>
              </a:rPr>
              <a:t>, C. Brooker, K., Ingersoll, A., Kaiser, P., </a:t>
            </a:r>
            <a:r>
              <a:rPr lang="en-GB" sz="4800" dirty="0" err="1">
                <a:latin typeface="Arial" panose="020B0604020202020204" pitchFamily="34" charset="0"/>
                <a:cs typeface="Arial" panose="020B0604020202020204" pitchFamily="34" charset="0"/>
              </a:rPr>
              <a:t>Bruinsma</a:t>
            </a:r>
            <a:r>
              <a:rPr lang="en-GB" sz="4800" dirty="0">
                <a:latin typeface="Arial" panose="020B0604020202020204" pitchFamily="34" charset="0"/>
                <a:cs typeface="Arial" panose="020B0604020202020204" pitchFamily="34" charset="0"/>
              </a:rPr>
              <a:t>, E.,  McNerney. A. and Wetherby, A. (2015) ‘Naturalistic Developmental Behavioural Interventions: Empirically Validated Treatments for Autism Spectrum Disorder’, August 2015, 45, 8, August, pp. 2411–2428. [On-line]. Available at:</a:t>
            </a:r>
            <a:r>
              <a:rPr lang="en-GB" sz="4800" dirty="0">
                <a:latin typeface="Arial" panose="020B0604020202020204" pitchFamily="34" charset="0"/>
                <a:cs typeface="Arial" panose="020B0604020202020204" pitchFamily="34" charset="0"/>
                <a:hlinkClick r:id="rId5"/>
              </a:rPr>
              <a:t> </a:t>
            </a:r>
            <a:r>
              <a:rPr lang="en-GB" sz="4800" u="sng" dirty="0">
                <a:latin typeface="Arial" panose="020B0604020202020204" pitchFamily="34" charset="0"/>
                <a:cs typeface="Arial" panose="020B0604020202020204" pitchFamily="34" charset="0"/>
                <a:hlinkClick r:id="rId5"/>
              </a:rPr>
              <a:t>https://link.springer.com/article/10.1007%2Fs10803-015-2407-8</a:t>
            </a:r>
            <a:r>
              <a:rPr lang="en-GB" sz="4800" dirty="0">
                <a:latin typeface="Arial" panose="020B0604020202020204" pitchFamily="34" charset="0"/>
                <a:cs typeface="Arial" panose="020B0604020202020204" pitchFamily="34" charset="0"/>
              </a:rPr>
              <a:t> [Accessed 17 April 2018].</a:t>
            </a:r>
          </a:p>
          <a:p>
            <a:pPr algn="l">
              <a:lnSpc>
                <a:spcPct val="12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Thomas, G. and Loxley, A. (2007) Deconstructing Special Education and Constructing Inclusion.  (2nd ed). Maidenhead: Open University Press.</a:t>
            </a:r>
          </a:p>
          <a:p>
            <a:pPr algn="l">
              <a:lnSpc>
                <a:spcPct val="12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Woodward, B. and </a:t>
            </a:r>
            <a:r>
              <a:rPr lang="en-GB" sz="4800" dirty="0" err="1">
                <a:latin typeface="Arial" panose="020B0604020202020204" pitchFamily="34" charset="0"/>
                <a:cs typeface="Arial" panose="020B0604020202020204" pitchFamily="34" charset="0"/>
              </a:rPr>
              <a:t>Hogenboom</a:t>
            </a:r>
            <a:r>
              <a:rPr lang="en-GB" sz="4800" dirty="0">
                <a:latin typeface="Arial" panose="020B0604020202020204" pitchFamily="34" charset="0"/>
                <a:cs typeface="Arial" panose="020B0604020202020204" pitchFamily="34" charset="0"/>
              </a:rPr>
              <a:t>, M. (2013) </a:t>
            </a:r>
            <a:r>
              <a:rPr lang="en-GB" sz="4800" i="1" dirty="0">
                <a:latin typeface="Arial" panose="020B0604020202020204" pitchFamily="34" charset="0"/>
                <a:cs typeface="Arial" panose="020B0604020202020204" pitchFamily="34" charset="0"/>
              </a:rPr>
              <a:t>Autism: A Holistic Approach</a:t>
            </a:r>
            <a:r>
              <a:rPr lang="en-GB" sz="4800" dirty="0">
                <a:latin typeface="Arial" panose="020B0604020202020204" pitchFamily="34" charset="0"/>
                <a:cs typeface="Arial" panose="020B0604020202020204" pitchFamily="34" charset="0"/>
              </a:rPr>
              <a:t>. Edinburgh: Floris.</a:t>
            </a:r>
          </a:p>
          <a:p>
            <a:endParaRPr lang="en-GB" dirty="0"/>
          </a:p>
        </p:txBody>
      </p:sp>
    </p:spTree>
    <p:extLst>
      <p:ext uri="{BB962C8B-B14F-4D97-AF65-F5344CB8AC3E}">
        <p14:creationId xmlns:p14="http://schemas.microsoft.com/office/powerpoint/2010/main" val="207859102"/>
      </p:ext>
    </p:extLst>
  </p:cSld>
  <p:clrMapOvr>
    <a:masterClrMapping/>
  </p:clrMapOvr>
  <p:transition spd="med">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BD0D52A-FEA4-4CFA-A4E1-C966083F9964}"/>
              </a:ext>
            </a:extLst>
          </p:cNvPr>
          <p:cNvSpPr>
            <a:spLocks noGrp="1"/>
          </p:cNvSpPr>
          <p:nvPr>
            <p:ph type="subTitle" idx="1"/>
          </p:nvPr>
        </p:nvSpPr>
        <p:spPr>
          <a:xfrm>
            <a:off x="1752600" y="1371600"/>
            <a:ext cx="41452800" cy="30784800"/>
          </a:xfrm>
        </p:spPr>
        <p:txBody>
          <a:bodyPr>
            <a:normAutofit/>
          </a:bodyPr>
          <a:lstStyle/>
          <a:p>
            <a:pPr algn="l">
              <a:lnSpc>
                <a:spcPct val="110000"/>
              </a:lnSpc>
            </a:pPr>
            <a:r>
              <a:rPr lang="en-GB" sz="4800" dirty="0">
                <a:latin typeface="Arial" panose="020B0604020202020204" pitchFamily="34" charset="0"/>
                <a:cs typeface="Arial" panose="020B0604020202020204" pitchFamily="34" charset="0"/>
              </a:rPr>
              <a:t>Vakil, S., Freeman, R., and Swim, T.J. (2003) ‘The Reggio Emilia Approach and Inclusive Early Childhood Programs,’ </a:t>
            </a:r>
            <a:r>
              <a:rPr lang="en-GB" sz="4800" i="1" dirty="0">
                <a:latin typeface="Arial" panose="020B0604020202020204" pitchFamily="34" charset="0"/>
                <a:cs typeface="Arial" panose="020B0604020202020204" pitchFamily="34" charset="0"/>
              </a:rPr>
              <a:t>Early childhood Education Journal</a:t>
            </a:r>
            <a:r>
              <a:rPr lang="en-GB" sz="4800" dirty="0">
                <a:latin typeface="Arial" panose="020B0604020202020204" pitchFamily="34" charset="0"/>
                <a:cs typeface="Arial" panose="020B0604020202020204" pitchFamily="34" charset="0"/>
              </a:rPr>
              <a:t>, 30, 3, pp. 187-192.</a:t>
            </a:r>
          </a:p>
          <a:p>
            <a:pPr algn="l">
              <a:lnSpc>
                <a:spcPct val="11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Wan, C., </a:t>
            </a:r>
            <a:r>
              <a:rPr lang="en-GB" sz="4800" dirty="0" err="1">
                <a:latin typeface="Arial" panose="020B0604020202020204" pitchFamily="34" charset="0"/>
                <a:cs typeface="Arial" panose="020B0604020202020204" pitchFamily="34" charset="0"/>
              </a:rPr>
              <a:t>Demaine</a:t>
            </a:r>
            <a:r>
              <a:rPr lang="en-GB" sz="4800" dirty="0">
                <a:latin typeface="Arial" panose="020B0604020202020204" pitchFamily="34" charset="0"/>
                <a:cs typeface="Arial" panose="020B0604020202020204" pitchFamily="34" charset="0"/>
              </a:rPr>
              <a:t>, K., Norton, A., </a:t>
            </a:r>
            <a:r>
              <a:rPr lang="en-GB" sz="4800" dirty="0" err="1">
                <a:latin typeface="Arial" panose="020B0604020202020204" pitchFamily="34" charset="0"/>
                <a:cs typeface="Arial" panose="020B0604020202020204" pitchFamily="34" charset="0"/>
              </a:rPr>
              <a:t>Schlaug</a:t>
            </a:r>
            <a:r>
              <a:rPr lang="en-GB" sz="4800" dirty="0">
                <a:latin typeface="Arial" panose="020B0604020202020204" pitchFamily="34" charset="0"/>
                <a:cs typeface="Arial" panose="020B0604020202020204" pitchFamily="34" charset="0"/>
              </a:rPr>
              <a:t>, G. (2010) ‘From music making to speaking: engaging the mirror neuron system in autism’ </a:t>
            </a:r>
            <a:r>
              <a:rPr lang="en-GB" sz="4800" i="1" dirty="0">
                <a:latin typeface="Arial" panose="020B0604020202020204" pitchFamily="34" charset="0"/>
                <a:cs typeface="Arial" panose="020B0604020202020204" pitchFamily="34" charset="0"/>
              </a:rPr>
              <a:t>Brain Res Bull</a:t>
            </a:r>
            <a:r>
              <a:rPr lang="en-GB" sz="4800" dirty="0">
                <a:latin typeface="Arial" panose="020B0604020202020204" pitchFamily="34" charset="0"/>
                <a:cs typeface="Arial" panose="020B0604020202020204" pitchFamily="34" charset="0"/>
              </a:rPr>
              <a:t>, 82, 3,pp.161-8. [On-line]. Available at:  </a:t>
            </a:r>
            <a:r>
              <a:rPr lang="en-GB" sz="4800" u="sng" dirty="0">
                <a:latin typeface="Arial" panose="020B0604020202020204" pitchFamily="34" charset="0"/>
                <a:cs typeface="Arial" panose="020B0604020202020204" pitchFamily="34" charset="0"/>
                <a:hlinkClick r:id="rId2"/>
              </a:rPr>
              <a:t>https://www.ncbi.nlm.nih.gov/pubmed/20433906</a:t>
            </a:r>
            <a:r>
              <a:rPr lang="en-GB" sz="4800" dirty="0">
                <a:latin typeface="Arial" panose="020B0604020202020204" pitchFamily="34" charset="0"/>
                <a:cs typeface="Arial" panose="020B0604020202020204" pitchFamily="34" charset="0"/>
              </a:rPr>
              <a:t> [Accessed 18 May 2018].</a:t>
            </a:r>
          </a:p>
          <a:p>
            <a:pPr algn="l">
              <a:lnSpc>
                <a:spcPct val="11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Wang, X. C., </a:t>
            </a:r>
            <a:r>
              <a:rPr lang="en-GB" sz="4800" dirty="0" err="1">
                <a:latin typeface="Arial" panose="020B0604020202020204" pitchFamily="34" charset="0"/>
                <a:cs typeface="Arial" panose="020B0604020202020204" pitchFamily="34" charset="0"/>
              </a:rPr>
              <a:t>Berson</a:t>
            </a:r>
            <a:r>
              <a:rPr lang="en-GB" sz="4800" dirty="0">
                <a:latin typeface="Arial" panose="020B0604020202020204" pitchFamily="34" charset="0"/>
                <a:cs typeface="Arial" panose="020B0604020202020204" pitchFamily="34" charset="0"/>
              </a:rPr>
              <a:t>, I. R., </a:t>
            </a:r>
            <a:r>
              <a:rPr lang="en-GB" sz="4800" dirty="0" err="1">
                <a:latin typeface="Arial" panose="020B0604020202020204" pitchFamily="34" charset="0"/>
                <a:cs typeface="Arial" panose="020B0604020202020204" pitchFamily="34" charset="0"/>
              </a:rPr>
              <a:t>Jaruszewicz</a:t>
            </a:r>
            <a:r>
              <a:rPr lang="en-GB" sz="4800" dirty="0">
                <a:latin typeface="Arial" panose="020B0604020202020204" pitchFamily="34" charset="0"/>
                <a:cs typeface="Arial" panose="020B0604020202020204" pitchFamily="34" charset="0"/>
              </a:rPr>
              <a:t>, C., </a:t>
            </a:r>
            <a:r>
              <a:rPr lang="en-GB" sz="4800" dirty="0" err="1">
                <a:latin typeface="Arial" panose="020B0604020202020204" pitchFamily="34" charset="0"/>
                <a:cs typeface="Arial" panose="020B0604020202020204" pitchFamily="34" charset="0"/>
              </a:rPr>
              <a:t>Hartle</a:t>
            </a:r>
            <a:r>
              <a:rPr lang="en-GB" sz="4800" dirty="0">
                <a:latin typeface="Arial" panose="020B0604020202020204" pitchFamily="34" charset="0"/>
                <a:cs typeface="Arial" panose="020B0604020202020204" pitchFamily="34" charset="0"/>
              </a:rPr>
              <a:t>, L. and Rosen, D. (2010) ‘Young Children’s Technology Experiences in Multiple Contexts: Bronfenbrenner’s Ecological Theory Reconsidered’, in </a:t>
            </a:r>
            <a:r>
              <a:rPr lang="en-GB" sz="4800" dirty="0" err="1">
                <a:latin typeface="Arial" panose="020B0604020202020204" pitchFamily="34" charset="0"/>
                <a:cs typeface="Arial" panose="020B0604020202020204" pitchFamily="34" charset="0"/>
              </a:rPr>
              <a:t>Berson</a:t>
            </a:r>
            <a:r>
              <a:rPr lang="en-GB" sz="4800" dirty="0">
                <a:latin typeface="Arial" panose="020B0604020202020204" pitchFamily="34" charset="0"/>
                <a:cs typeface="Arial" panose="020B0604020202020204" pitchFamily="34" charset="0"/>
              </a:rPr>
              <a:t>, I. R. and </a:t>
            </a:r>
            <a:r>
              <a:rPr lang="en-GB" sz="4800" dirty="0" err="1">
                <a:latin typeface="Arial" panose="020B0604020202020204" pitchFamily="34" charset="0"/>
                <a:cs typeface="Arial" panose="020B0604020202020204" pitchFamily="34" charset="0"/>
              </a:rPr>
              <a:t>Berson</a:t>
            </a:r>
            <a:r>
              <a:rPr lang="en-GB" sz="4800" dirty="0">
                <a:latin typeface="Arial" panose="020B0604020202020204" pitchFamily="34" charset="0"/>
                <a:cs typeface="Arial" panose="020B0604020202020204" pitchFamily="34" charset="0"/>
              </a:rPr>
              <a:t>, M. J. (eds) </a:t>
            </a:r>
            <a:r>
              <a:rPr lang="en-GB" sz="4800" i="1" dirty="0">
                <a:latin typeface="Arial" panose="020B0604020202020204" pitchFamily="34" charset="0"/>
                <a:cs typeface="Arial" panose="020B0604020202020204" pitchFamily="34" charset="0"/>
              </a:rPr>
              <a:t>High-tech Tots: Childhood in a Digital World. </a:t>
            </a:r>
            <a:r>
              <a:rPr lang="en-GB" sz="4800" dirty="0">
                <a:latin typeface="Arial" panose="020B0604020202020204" pitchFamily="34" charset="0"/>
                <a:cs typeface="Arial" panose="020B0604020202020204" pitchFamily="34" charset="0"/>
              </a:rPr>
              <a:t>North Carolina: Information Age Publishing.</a:t>
            </a:r>
          </a:p>
          <a:p>
            <a:pPr algn="l">
              <a:lnSpc>
                <a:spcPct val="11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Welsh Government. (2015) </a:t>
            </a:r>
            <a:r>
              <a:rPr lang="en-GB" sz="4800" i="1" dirty="0">
                <a:latin typeface="Arial" panose="020B0604020202020204" pitchFamily="34" charset="0"/>
                <a:cs typeface="Arial" panose="020B0604020202020204" pitchFamily="34" charset="0"/>
              </a:rPr>
              <a:t>Curriculum for Wales Foundation Phase Framework (Revised 2015)</a:t>
            </a:r>
            <a:r>
              <a:rPr lang="en-GB" sz="4800" dirty="0">
                <a:latin typeface="Arial" panose="020B0604020202020204" pitchFamily="34" charset="0"/>
                <a:cs typeface="Arial" panose="020B0604020202020204" pitchFamily="34" charset="0"/>
              </a:rPr>
              <a:t>. Cardiff: Welsh Government</a:t>
            </a:r>
          </a:p>
          <a:p>
            <a:pPr algn="l">
              <a:lnSpc>
                <a:spcPct val="110000"/>
              </a:lnSpc>
            </a:pPr>
            <a:br>
              <a:rPr lang="en-GB" sz="4800" dirty="0">
                <a:latin typeface="Arial" panose="020B0604020202020204" pitchFamily="34" charset="0"/>
                <a:cs typeface="Arial" panose="020B0604020202020204" pitchFamily="34" charset="0"/>
              </a:rPr>
            </a:br>
            <a:r>
              <a:rPr lang="en-GB" sz="4800" dirty="0">
                <a:latin typeface="Arial" panose="020B0604020202020204" pitchFamily="34" charset="0"/>
                <a:cs typeface="Arial" panose="020B0604020202020204" pitchFamily="34" charset="0"/>
              </a:rPr>
              <a:t>Welsh Government. (2016) </a:t>
            </a:r>
            <a:r>
              <a:rPr lang="en-GB" sz="4800" i="1" dirty="0">
                <a:latin typeface="Arial" panose="020B0604020202020204" pitchFamily="34" charset="0"/>
                <a:cs typeface="Arial" panose="020B0604020202020204" pitchFamily="34" charset="0"/>
              </a:rPr>
              <a:t>Digital Competence Framework Guidance (September 2016).</a:t>
            </a:r>
            <a:r>
              <a:rPr lang="en-GB" sz="4800" dirty="0">
                <a:latin typeface="Arial" panose="020B0604020202020204" pitchFamily="34" charset="0"/>
                <a:cs typeface="Arial" panose="020B0604020202020204" pitchFamily="34" charset="0"/>
              </a:rPr>
              <a:t> Cardiff: Welsh Government.</a:t>
            </a:r>
          </a:p>
          <a:p>
            <a:pPr algn="l">
              <a:lnSpc>
                <a:spcPct val="110000"/>
              </a:lnSpc>
            </a:pPr>
            <a:r>
              <a:rPr lang="en-GB" sz="4800" dirty="0" err="1">
                <a:latin typeface="Arial" panose="020B0604020202020204" pitchFamily="34" charset="0"/>
                <a:cs typeface="Arial" panose="020B0604020202020204" pitchFamily="34" charset="0"/>
              </a:rPr>
              <a:t>Wimpory</a:t>
            </a:r>
            <a:r>
              <a:rPr lang="en-GB" sz="4800" dirty="0">
                <a:latin typeface="Arial" panose="020B0604020202020204" pitchFamily="34" charset="0"/>
                <a:cs typeface="Arial" panose="020B0604020202020204" pitchFamily="34" charset="0"/>
              </a:rPr>
              <a:t>, D., Hobson, R., and Nash, S. (2007) 'What Facilitates Social Engagement in Preschool Children with Autism?', </a:t>
            </a:r>
            <a:r>
              <a:rPr lang="en-GB" sz="4800" i="1" dirty="0">
                <a:latin typeface="Arial" panose="020B0604020202020204" pitchFamily="34" charset="0"/>
                <a:cs typeface="Arial" panose="020B0604020202020204" pitchFamily="34" charset="0"/>
              </a:rPr>
              <a:t>Journal Of Autism &amp; Developmental Disorders</a:t>
            </a:r>
            <a:r>
              <a:rPr lang="en-GB" sz="4800" dirty="0">
                <a:latin typeface="Arial" panose="020B0604020202020204" pitchFamily="34" charset="0"/>
                <a:cs typeface="Arial" panose="020B0604020202020204" pitchFamily="34" charset="0"/>
              </a:rPr>
              <a:t>, 37, 3, pp. 564-573. [On-line]. Available at: </a:t>
            </a:r>
            <a:r>
              <a:rPr lang="en-GB" sz="4800" u="sng" dirty="0">
                <a:latin typeface="Arial" panose="020B0604020202020204" pitchFamily="34" charset="0"/>
                <a:cs typeface="Arial" panose="020B0604020202020204" pitchFamily="34" charset="0"/>
                <a:hlinkClick r:id="rId3"/>
              </a:rPr>
              <a:t>https://web-a-ebscohost-com.ezproxy.uwtsd.ac.uk/ehost/pdfviewer/pdfviewer?vid=1&amp;sid=8aa94690-ada8-4184-bf5c-b08eb25000f5%40sessionmgr4008</a:t>
            </a:r>
            <a:endParaRPr lang="en-GB" sz="4800" dirty="0">
              <a:latin typeface="Arial" panose="020B0604020202020204" pitchFamily="34" charset="0"/>
              <a:cs typeface="Arial" panose="020B0604020202020204" pitchFamily="34" charset="0"/>
            </a:endParaRPr>
          </a:p>
          <a:p>
            <a:pPr algn="l">
              <a:lnSpc>
                <a:spcPct val="110000"/>
              </a:lnSpc>
            </a:pPr>
            <a:br>
              <a:rPr lang="en-GB" sz="4800" dirty="0">
                <a:latin typeface="Arial" panose="020B0604020202020204" pitchFamily="34" charset="0"/>
                <a:cs typeface="Arial" panose="020B0604020202020204" pitchFamily="34" charset="0"/>
              </a:rPr>
            </a:br>
            <a:r>
              <a:rPr lang="en-GB" sz="4800" dirty="0" err="1">
                <a:latin typeface="Arial" panose="020B0604020202020204" pitchFamily="34" charset="0"/>
                <a:cs typeface="Arial" panose="020B0604020202020204" pitchFamily="34" charset="0"/>
              </a:rPr>
              <a:t>Zakari</a:t>
            </a:r>
            <a:r>
              <a:rPr lang="en-GB" sz="4800" dirty="0">
                <a:latin typeface="Arial" panose="020B0604020202020204" pitchFamily="34" charset="0"/>
                <a:cs typeface="Arial" panose="020B0604020202020204" pitchFamily="34" charset="0"/>
              </a:rPr>
              <a:t> H.M., Ma M., Simmons D. (2014) ‘A Review of Serious Games for Children with Autism Spectrum Disorders (ASD)’ </a:t>
            </a:r>
            <a:r>
              <a:rPr lang="en-GB" sz="4800" i="1" dirty="0">
                <a:latin typeface="Arial" panose="020B0604020202020204" pitchFamily="34" charset="0"/>
                <a:cs typeface="Arial" panose="020B0604020202020204" pitchFamily="34" charset="0"/>
              </a:rPr>
              <a:t>International conference on Serious Games Development and  Application. </a:t>
            </a:r>
            <a:r>
              <a:rPr lang="en-GB" sz="4800" dirty="0">
                <a:latin typeface="Arial" panose="020B0604020202020204" pitchFamily="34" charset="0"/>
                <a:cs typeface="Arial" panose="020B0604020202020204" pitchFamily="34" charset="0"/>
              </a:rPr>
              <a:t>[On-line]. Available at: </a:t>
            </a:r>
            <a:r>
              <a:rPr lang="en-GB" sz="4800" u="sng" dirty="0">
                <a:latin typeface="Arial" panose="020B0604020202020204" pitchFamily="34" charset="0"/>
                <a:cs typeface="Arial" panose="020B0604020202020204" pitchFamily="34" charset="0"/>
                <a:hlinkClick r:id="rId4"/>
              </a:rPr>
              <a:t>https://link.springer.com/chapter/10.1007/978-3-319-11623-5_9</a:t>
            </a:r>
            <a:r>
              <a:rPr lang="en-GB" sz="4800" dirty="0">
                <a:latin typeface="Arial" panose="020B0604020202020204" pitchFamily="34" charset="0"/>
                <a:cs typeface="Arial" panose="020B0604020202020204" pitchFamily="34" charset="0"/>
              </a:rPr>
              <a:t>  [Accessed 16 May 2018].</a:t>
            </a:r>
          </a:p>
          <a:p>
            <a:endParaRPr lang="en-GB" dirty="0"/>
          </a:p>
        </p:txBody>
      </p:sp>
    </p:spTree>
    <p:extLst>
      <p:ext uri="{BB962C8B-B14F-4D97-AF65-F5344CB8AC3E}">
        <p14:creationId xmlns:p14="http://schemas.microsoft.com/office/powerpoint/2010/main" val="3603125235"/>
      </p:ext>
    </p:extLst>
  </p:cSld>
  <p:clrMapOvr>
    <a:masterClrMapping/>
  </p:clrMapOvr>
  <p:transition spd="med">
    <p:fade thruBlk="1"/>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5.10.08"/>
  <p:tag name="AS_TITLE" val="Aspose.Slides for .NET 4.0"/>
  <p:tag name="AS_VERSION" val="15.8.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tileRect/>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tileRect/>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tileRect/>
        </a:gradFill>
        <a:gradFill rotWithShape="1">
          <a:gsLst>
            <a:gs pos="0">
              <a:schemeClr val="phClr">
                <a:tint val="80000"/>
                <a:satMod val="300000"/>
              </a:schemeClr>
            </a:gs>
            <a:gs pos="100000">
              <a:schemeClr val="phClr">
                <a:shade val="30000"/>
                <a:satMod val="200000"/>
              </a:schemeClr>
            </a:gs>
          </a:gsLst>
          <a:path path="circle">
            <a:fillToRect l="50000" t="50000" r="50000" b="50000"/>
          </a:path>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1332</TotalTime>
  <Words>679</Words>
  <Application>Microsoft Office PowerPoint</Application>
  <PresentationFormat>Custom</PresentationFormat>
  <Paragraphs>160</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 Unicode MS</vt:lpstr>
      <vt:lpstr>Calibri</vt:lpstr>
      <vt:lpstr>Calibri Light</vt:lpstr>
      <vt:lpstr>Tahoma</vt:lpstr>
      <vt:lpstr>Office Theme</vt:lpstr>
      <vt:lpstr>PowerPoint Presentation</vt:lpstr>
      <vt:lpstr>PowerPoint Presentation</vt:lpstr>
      <vt:lpstr>PowerPoint Presentation</vt:lpstr>
      <vt:lpstr>PowerPoint Presentation</vt:lpstr>
      <vt:lpstr>PowerPoint Presentation</vt:lpstr>
    </vt:vector>
  </TitlesOfParts>
  <Manager/>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Template For Scientific Poster Presentation</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Anna Latham</cp:lastModifiedBy>
  <cp:revision>22</cp:revision>
  <cp:lastPrinted>2018-05-22T19:49:10Z</cp:lastPrinted>
  <dcterms:modified xsi:type="dcterms:W3CDTF">2018-05-24T17:21:25Z</dcterms:modified>
  <cp:category>scientific poster PowerPoint</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TC010902991033</vt:lpwstr>
  </property>
</Properties>
</file>